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77" r:id="rId9"/>
    <p:sldId id="579" r:id="rId10"/>
    <p:sldId id="578" r:id="rId11"/>
    <p:sldId id="570"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14/05/2025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14/05/2025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14/05/2025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14/05/2025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scikit-learn.org/stable/" TargetMode="External"/><Relationship Id="rId2" Type="http://schemas.openxmlformats.org/officeDocument/2006/relationships/hyperlink" Target="https://www.kaggle.com/datasets/parasharmanas/movie-recommendation-system?resource=download&amp;select=movies.csv" TargetMode="External"/><Relationship Id="rId1" Type="http://schemas.openxmlformats.org/officeDocument/2006/relationships/slideLayout" Target="../slideLayouts/slideLayout2.xml"/><Relationship Id="rId6" Type="http://schemas.openxmlformats.org/officeDocument/2006/relationships/hyperlink" Target="https://github.com/Kritika11052005/Movie-Recommendations" TargetMode="External"/><Relationship Id="rId5" Type="http://schemas.openxmlformats.org/officeDocument/2006/relationships/hyperlink" Target="https://en.wikipedia.org/wiki/Tf%E2%80%93idf" TargetMode="External"/><Relationship Id="rId4" Type="http://schemas.openxmlformats.org/officeDocument/2006/relationships/hyperlink" Target="https://plotly.com/python/plotly-expres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679731"/>
            <a:ext cx="4779664" cy="2386161"/>
          </a:xfrm>
        </p:spPr>
        <p:txBody>
          <a:bodyPr vert="horz" lIns="91440" tIns="45720" rIns="91440" bIns="45720" rtlCol="0">
            <a:normAutofit/>
          </a:bodyPr>
          <a:lstStyle/>
          <a:p>
            <a:pPr algn="l"/>
            <a:r>
              <a:rPr lang="en-US" sz="2000" b="1" kern="1200" dirty="0">
                <a:latin typeface="+mj-lt"/>
                <a:ea typeface="+mj-ea"/>
                <a:cs typeface="+mj-cs"/>
              </a:rPr>
              <a:t>CAPSTONE PROJECT</a:t>
            </a:r>
            <a:br>
              <a:rPr lang="en-US" sz="2000" b="1" dirty="0"/>
            </a:br>
            <a:br>
              <a:rPr lang="en-US" sz="2800" b="1" dirty="0"/>
            </a:br>
            <a:r>
              <a:rPr lang="en-US" sz="2800" b="1" cap="all" dirty="0">
                <a:latin typeface="Aptos"/>
              </a:rPr>
              <a:t>Movie Recommendation SYSTEM</a:t>
            </a:r>
            <a:endParaRPr lang="en-US" sz="2800" dirty="0">
              <a:latin typeface="Aptos"/>
            </a:endParaRPr>
          </a:p>
          <a:p>
            <a:pPr algn="l"/>
            <a:endParaRPr lang="en-US" sz="5100" b="1" kern="1200" dirty="0"/>
          </a:p>
        </p:txBody>
      </p:sp>
      <p:sp>
        <p:nvSpPr>
          <p:cNvPr id="3" name="Subtitle 2"/>
          <p:cNvSpPr>
            <a:spLocks noGrp="1"/>
          </p:cNvSpPr>
          <p:nvPr>
            <p:ph type="subTitle" idx="1"/>
          </p:nvPr>
        </p:nvSpPr>
        <p:spPr>
          <a:xfrm>
            <a:off x="536222" y="3644197"/>
            <a:ext cx="4171994" cy="1570170"/>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 KRITIKA BENJWAL</a:t>
            </a:r>
          </a:p>
          <a:p>
            <a:pPr algn="l">
              <a:spcAft>
                <a:spcPts val="600"/>
              </a:spcAft>
            </a:pPr>
            <a:r>
              <a:rPr lang="en-US" sz="1600" b="1" cap="all" dirty="0"/>
              <a:t>College Name: MANIPAL UNIVERSITY JAIPUR</a:t>
            </a:r>
          </a:p>
          <a:p>
            <a:pPr algn="l">
              <a:spcAft>
                <a:spcPts val="600"/>
              </a:spcAft>
            </a:pPr>
            <a:r>
              <a:rPr lang="en-US" sz="1600" b="1" cap="all" dirty="0"/>
              <a:t>Department: Computer science and engineering</a:t>
            </a:r>
          </a:p>
          <a:p>
            <a:pPr algn="l">
              <a:spcAft>
                <a:spcPts val="600"/>
              </a:spcAft>
            </a:pPr>
            <a:r>
              <a:rPr lang="en-US" sz="1600" b="1" cap="all" dirty="0"/>
              <a:t>Email ID: ananya.benjwal@gmail.com</a:t>
            </a:r>
          </a:p>
          <a:p>
            <a:pPr algn="l">
              <a:spcAft>
                <a:spcPts val="600"/>
              </a:spcAft>
            </a:pPr>
            <a:r>
              <a:rPr lang="en-US" sz="1600" b="1" cap="all" dirty="0"/>
              <a:t>AICTE Student ID:</a:t>
            </a:r>
            <a:endParaRPr lang="en-US" sz="1400" dirty="0">
              <a:latin typeface="Arial" panose="020B0604020202020204" pitchFamily="34" charset="0"/>
              <a:cs typeface="Arial" panose="020B0604020202020204" pitchFamily="34" charset="0"/>
            </a:endParaRPr>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2"/>
          <a:stretch>
            <a:fillRect/>
          </a:stretch>
        </p:blipFill>
        <p:spPr>
          <a:xfrm>
            <a:off x="5839861" y="557360"/>
            <a:ext cx="5210251" cy="5632704"/>
          </a:xfrm>
          <a:prstGeom prst="rect">
            <a:avLst/>
          </a:prstGeom>
        </p:spPr>
      </p:pic>
      <p:pic>
        <p:nvPicPr>
          <p:cNvPr id="6" name="Picture 5">
            <a:extLst>
              <a:ext uri="{FF2B5EF4-FFF2-40B4-BE49-F238E27FC236}">
                <a16:creationId xmlns:a16="http://schemas.microsoft.com/office/drawing/2014/main" id="{F391C7ED-528E-8073-4785-B7FDCF163F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9861" y="557358"/>
            <a:ext cx="5210251" cy="5632703"/>
          </a:xfrm>
          <a:prstGeom prst="rect">
            <a:avLst/>
          </a:prstGeom>
          <a:ln>
            <a:solidFill>
              <a:schemeClr val="tx1"/>
            </a:solidFill>
          </a:ln>
        </p:spPr>
      </p:pic>
      <p:pic>
        <p:nvPicPr>
          <p:cNvPr id="8" name="Picture 7">
            <a:extLst>
              <a:ext uri="{FF2B5EF4-FFF2-40B4-BE49-F238E27FC236}">
                <a16:creationId xmlns:a16="http://schemas.microsoft.com/office/drawing/2014/main" id="{FA710B78-6192-E4F7-332F-8351376FFF25}"/>
              </a:ext>
            </a:extLst>
          </p:cNvPr>
          <p:cNvPicPr>
            <a:picLocks noChangeAspect="1"/>
          </p:cNvPicPr>
          <p:nvPr/>
        </p:nvPicPr>
        <p:blipFill>
          <a:blip r:embed="rId4"/>
          <a:stretch>
            <a:fillRect/>
          </a:stretch>
        </p:blipFill>
        <p:spPr>
          <a:xfrm>
            <a:off x="2483629" y="6256519"/>
            <a:ext cx="2543530" cy="200053"/>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References</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IN" sz="2200" dirty="0">
                <a:latin typeface="Franklin Gothic Book"/>
                <a:hlinkClick r:id="rId2"/>
              </a:rPr>
              <a:t>Kaggle Datasets</a:t>
            </a:r>
            <a:endParaRPr lang="en-IN" sz="2200" dirty="0">
              <a:latin typeface="Franklin Gothic Book"/>
            </a:endParaRPr>
          </a:p>
          <a:p>
            <a:pPr marL="0" indent="0">
              <a:buNone/>
            </a:pPr>
            <a:r>
              <a:rPr lang="en-US" sz="2400" dirty="0">
                <a:hlinkClick r:id="rId3"/>
              </a:rPr>
              <a:t>scikit-learn Documentation</a:t>
            </a:r>
            <a:endParaRPr lang="en-US" sz="2400" dirty="0"/>
          </a:p>
          <a:p>
            <a:pPr marL="0" indent="0">
              <a:buNone/>
            </a:pPr>
            <a:r>
              <a:rPr lang="en-US" sz="2000" dirty="0" err="1">
                <a:hlinkClick r:id="rId4"/>
              </a:rPr>
              <a:t>Plotly</a:t>
            </a:r>
            <a:r>
              <a:rPr lang="en-US" sz="2000" dirty="0">
                <a:hlinkClick r:id="rId4"/>
              </a:rPr>
              <a:t> Express</a:t>
            </a:r>
            <a:endParaRPr lang="en-US" sz="2000" dirty="0"/>
          </a:p>
          <a:p>
            <a:pPr marL="0" indent="0">
              <a:buNone/>
            </a:pPr>
            <a:r>
              <a:rPr lang="en-US" sz="2000" dirty="0">
                <a:hlinkClick r:id="rId5"/>
              </a:rPr>
              <a:t>TF-IDF in NLP</a:t>
            </a:r>
            <a:endParaRPr lang="en-IN" sz="2000" dirty="0">
              <a:latin typeface="Franklin Gothic Book"/>
            </a:endParaRPr>
          </a:p>
          <a:p>
            <a:pPr marL="0" indent="0">
              <a:buNone/>
            </a:pPr>
            <a:r>
              <a:rPr lang="en-IN" sz="2200" dirty="0">
                <a:latin typeface="Franklin Gothic Book"/>
                <a:hlinkClick r:id="rId6"/>
              </a:rPr>
              <a:t>GitHub</a:t>
            </a:r>
            <a:endParaRPr lang="en-IN" sz="2200" u="sng" dirty="0">
              <a:solidFill>
                <a:srgbClr val="0070C0"/>
              </a:solidFill>
              <a:latin typeface="Franklin Gothic Book"/>
            </a:endParaRPr>
          </a:p>
          <a:p>
            <a:pPr marL="0" indent="0">
              <a:buNone/>
            </a:pPr>
            <a:endParaRPr lang="en-IN" sz="2200" u="sng" dirty="0">
              <a:solidFill>
                <a:srgbClr val="0070C0"/>
              </a:solidFill>
              <a:latin typeface="Franklin Gothic Book"/>
            </a:endParaRPr>
          </a:p>
          <a:p>
            <a:pPr marL="0" indent="0">
              <a:buNone/>
            </a:pPr>
            <a:endParaRPr lang="en-IN" sz="2200"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Proposed System/Solution</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a:t>
            </a:r>
            <a:endParaRPr lang="en-US" sz="2200" dirty="0">
              <a:latin typeface="Arial"/>
              <a:cs typeface="Arial"/>
            </a:endParaRP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 </a:t>
            </a:r>
            <a:endParaRPr lang="en-US" sz="2200" dirty="0">
              <a:latin typeface="Arial"/>
              <a:cs typeface="Arial"/>
            </a:endParaRPr>
          </a:p>
          <a:p>
            <a:pPr marL="305435" indent="-305435">
              <a:spcBef>
                <a:spcPct val="20000"/>
              </a:spcBef>
              <a:spcAft>
                <a:spcPts val="600"/>
              </a:spcAft>
            </a:pPr>
            <a:r>
              <a:rPr lang="en-US" sz="2200" b="1" dirty="0">
                <a:latin typeface="Arial"/>
                <a:cs typeface="Arial"/>
              </a:rPr>
              <a:t>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dirty="0"/>
              <a:t>Today, people are overwhelmed by the vast amount of content available on movie streaming platforms. Users often struggle to find movies that match their interests. This project addresses the challenge of delivering </a:t>
            </a:r>
            <a:r>
              <a:rPr lang="en-US" b="1" dirty="0"/>
              <a:t>personalized movie recommendations</a:t>
            </a:r>
            <a:r>
              <a:rPr lang="en-US" dirty="0"/>
              <a:t> based on user preferences or movie content.</a:t>
            </a:r>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8200" y="1929384"/>
            <a:ext cx="10515600" cy="4251960"/>
          </a:xfrm>
        </p:spPr>
        <p:txBody>
          <a:bodyPr vert="horz" lIns="91440" tIns="45720" rIns="91440" bIns="45720" rtlCol="0">
            <a:normAutofit/>
          </a:bodyPr>
          <a:lstStyle/>
          <a:p>
            <a:pPr>
              <a:buNone/>
            </a:pPr>
            <a:r>
              <a:rPr lang="en-US" sz="2400" dirty="0"/>
              <a:t>The proposed system is a </a:t>
            </a:r>
            <a:r>
              <a:rPr lang="en-US" sz="2400" b="1" dirty="0"/>
              <a:t>content-based recommendation engine</a:t>
            </a:r>
            <a:r>
              <a:rPr lang="en-US" sz="2400" dirty="0"/>
              <a:t> that suggests similar movies based on their descriptions and features like title, genre, and keywords.</a:t>
            </a:r>
            <a:br>
              <a:rPr lang="en-US" sz="2400" dirty="0"/>
            </a:br>
            <a:r>
              <a:rPr lang="en-US" sz="2400" dirty="0"/>
              <a:t>The solution includes:</a:t>
            </a:r>
          </a:p>
          <a:p>
            <a:pPr>
              <a:buFont typeface="Arial" panose="020B0604020202020204" pitchFamily="34" charset="0"/>
              <a:buChar char="•"/>
            </a:pPr>
            <a:r>
              <a:rPr lang="en-US" sz="2400" b="1" dirty="0"/>
              <a:t>Text processing</a:t>
            </a:r>
            <a:r>
              <a:rPr lang="en-US" sz="2400" dirty="0"/>
              <a:t> to clean and vectorize movie data</a:t>
            </a:r>
          </a:p>
          <a:p>
            <a:pPr>
              <a:buFont typeface="Arial" panose="020B0604020202020204" pitchFamily="34" charset="0"/>
              <a:buChar char="•"/>
            </a:pPr>
            <a:r>
              <a:rPr lang="en-US" sz="2400" b="1" dirty="0"/>
              <a:t>TF-IDF</a:t>
            </a:r>
            <a:r>
              <a:rPr lang="en-US" sz="2400" dirty="0"/>
              <a:t> and </a:t>
            </a:r>
            <a:r>
              <a:rPr lang="en-US" sz="2400" b="1" dirty="0"/>
              <a:t>cosine similarity</a:t>
            </a:r>
            <a:r>
              <a:rPr lang="en-US" sz="2400" dirty="0"/>
              <a:t> to determine similarity</a:t>
            </a:r>
          </a:p>
          <a:p>
            <a:pPr>
              <a:buFont typeface="Arial" panose="020B0604020202020204" pitchFamily="34" charset="0"/>
              <a:buChar char="•"/>
            </a:pPr>
            <a:r>
              <a:rPr lang="en-US" sz="2400" dirty="0"/>
              <a:t>A </a:t>
            </a:r>
            <a:r>
              <a:rPr lang="en-US" sz="2400" b="1" dirty="0"/>
              <a:t>searchable system</a:t>
            </a:r>
            <a:r>
              <a:rPr lang="en-US" sz="2400" dirty="0"/>
              <a:t> to recommend movies based on user input</a:t>
            </a:r>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3">
            <a:extLst>
              <a:ext uri="{FF2B5EF4-FFF2-40B4-BE49-F238E27FC236}">
                <a16:creationId xmlns:a16="http://schemas.microsoft.com/office/drawing/2014/main" id="{2B8014E7-C932-C6D8-4752-59F2258F3653}"/>
              </a:ext>
            </a:extLst>
          </p:cNvPr>
          <p:cNvSpPr>
            <a:spLocks noGrp="1" noChangeArrowheads="1"/>
          </p:cNvSpPr>
          <p:nvPr>
            <p:ph idx="1"/>
          </p:nvPr>
        </p:nvSpPr>
        <p:spPr bwMode="auto">
          <a:xfrm>
            <a:off x="838200" y="2147054"/>
            <a:ext cx="10521406"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Technology Used</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Python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Libraries: pandas, </a:t>
            </a:r>
            <a:r>
              <a:rPr kumimoji="0" lang="en-US" altLang="en-US" b="0" i="0" u="none" strike="noStrike" cap="none" normalizeH="0" baseline="0" dirty="0" err="1">
                <a:ln>
                  <a:noFill/>
                </a:ln>
                <a:solidFill>
                  <a:schemeClr val="tx1"/>
                </a:solidFill>
                <a:effectLst/>
                <a:latin typeface="Arial" panose="020B0604020202020204" pitchFamily="34" charset="0"/>
              </a:rPr>
              <a:t>numpy</a:t>
            </a:r>
            <a:r>
              <a:rPr kumimoji="0" lang="en-US" altLang="en-US" b="0" i="0" u="none" strike="noStrike" cap="none" normalizeH="0" baseline="0" dirty="0">
                <a:ln>
                  <a:noFill/>
                </a:ln>
                <a:solidFill>
                  <a:schemeClr val="tx1"/>
                </a:solidFill>
                <a:effectLst/>
                <a:latin typeface="Arial" panose="020B0604020202020204" pitchFamily="34" charset="0"/>
              </a:rPr>
              <a:t>, scikit-learn, matplotlib, seaborn, </a:t>
            </a:r>
            <a:r>
              <a:rPr kumimoji="0" lang="en-US" altLang="en-US" b="0" i="0" u="none" strike="noStrike" cap="none" normalizeH="0" baseline="0" dirty="0" err="1">
                <a:ln>
                  <a:noFill/>
                </a:ln>
                <a:solidFill>
                  <a:schemeClr val="tx1"/>
                </a:solidFill>
                <a:effectLst/>
                <a:latin typeface="Arial" panose="020B0604020202020204" pitchFamily="34" charset="0"/>
              </a:rPr>
              <a:t>plotly</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Arial" panose="020B0604020202020204" pitchFamily="34" charset="0"/>
              </a:rPr>
              <a:t>Jupyter</a:t>
            </a:r>
            <a:r>
              <a:rPr kumimoji="0" lang="en-US" altLang="en-US" b="0" i="0" u="none" strike="noStrike" cap="none" normalizeH="0" baseline="0" dirty="0">
                <a:ln>
                  <a:noFill/>
                </a:ln>
                <a:solidFill>
                  <a:schemeClr val="tx1"/>
                </a:solidFill>
                <a:effectLst/>
                <a:latin typeface="Arial" panose="020B0604020202020204" pitchFamily="34" charset="0"/>
              </a:rPr>
              <a:t> Notebook / VS 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Dataset: </a:t>
            </a:r>
            <a:r>
              <a:rPr kumimoji="0" lang="en-US" altLang="en-US" b="0" i="0" u="none" strike="noStrike" cap="none" normalizeH="0" baseline="0" dirty="0">
                <a:ln>
                  <a:noFill/>
                </a:ln>
                <a:solidFill>
                  <a:schemeClr val="tx1"/>
                </a:solidFill>
                <a:effectLst/>
                <a:latin typeface="Arial Unicode MS" panose="020B0604020202020204" pitchFamily="34" charset="-128"/>
              </a:rPr>
              <a:t>movies.csv</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System Requirements</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Python 3.12+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RAM: ≥8GB recommended for optimal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838200" y="1929384"/>
            <a:ext cx="10515600" cy="4251960"/>
          </a:xfrm>
        </p:spPr>
        <p:txBody>
          <a:bodyPr vert="horz" lIns="91440" tIns="45720" rIns="91440" bIns="45720" rtlCol="0">
            <a:normAutofit/>
          </a:bodyPr>
          <a:lstStyle/>
          <a:p>
            <a:pPr>
              <a:buNone/>
            </a:pPr>
            <a:r>
              <a:rPr lang="en-US" b="1" dirty="0"/>
              <a:t>Algorithm</a:t>
            </a:r>
            <a:r>
              <a:rPr lang="en-US" dirty="0"/>
              <a:t>:</a:t>
            </a:r>
          </a:p>
          <a:p>
            <a:pPr>
              <a:buFont typeface="Arial" panose="020B0604020202020204" pitchFamily="34" charset="0"/>
              <a:buChar char="•"/>
            </a:pPr>
            <a:r>
              <a:rPr lang="en-US" b="1" dirty="0"/>
              <a:t>TF-IDF Vectorizer</a:t>
            </a:r>
            <a:r>
              <a:rPr lang="en-US" dirty="0"/>
              <a:t>: Converts movie overviews into feature vectors</a:t>
            </a:r>
          </a:p>
          <a:p>
            <a:pPr>
              <a:buFont typeface="Arial" panose="020B0604020202020204" pitchFamily="34" charset="0"/>
              <a:buChar char="•"/>
            </a:pPr>
            <a:r>
              <a:rPr lang="en-US" b="1" dirty="0"/>
              <a:t>Cosine Similarity</a:t>
            </a:r>
            <a:r>
              <a:rPr lang="en-US" dirty="0"/>
              <a:t>: Measures similarity between movie vectors</a:t>
            </a:r>
          </a:p>
          <a:p>
            <a:pPr>
              <a:buFont typeface="Arial" panose="020B0604020202020204" pitchFamily="34" charset="0"/>
              <a:buChar char="•"/>
            </a:pPr>
            <a:r>
              <a:rPr lang="en-US" b="1" dirty="0"/>
              <a:t>Recommendation Engine</a:t>
            </a:r>
            <a:r>
              <a:rPr lang="en-US" dirty="0"/>
              <a:t>: Based on top-n similarity scores</a:t>
            </a:r>
          </a:p>
          <a:p>
            <a:pPr>
              <a:buNone/>
            </a:pPr>
            <a:r>
              <a:rPr lang="en-US" b="1" dirty="0"/>
              <a:t>Deployment</a:t>
            </a:r>
            <a:r>
              <a:rPr lang="en-US" dirty="0"/>
              <a:t>:</a:t>
            </a:r>
          </a:p>
          <a:p>
            <a:pPr>
              <a:buFont typeface="Arial" panose="020B0604020202020204" pitchFamily="34" charset="0"/>
              <a:buChar char="•"/>
            </a:pPr>
            <a:r>
              <a:rPr lang="en-US" dirty="0"/>
              <a:t>Local prototype via Python scripts</a:t>
            </a:r>
          </a:p>
          <a:p>
            <a:pPr>
              <a:buFont typeface="Arial" panose="020B0604020202020204" pitchFamily="34" charset="0"/>
              <a:buChar char="•"/>
            </a:pPr>
            <a:r>
              <a:rPr lang="en-US" dirty="0"/>
              <a:t>Scalable to web applications using Flask/</a:t>
            </a:r>
            <a:r>
              <a:rPr lang="en-US" dirty="0" err="1"/>
              <a:t>Streamlit</a:t>
            </a:r>
            <a:endParaRPr lang="en-US" dirty="0"/>
          </a:p>
          <a:p>
            <a:pPr marL="305435" indent="-305435">
              <a:spcBef>
                <a:spcPct val="20000"/>
              </a:spcBef>
              <a:spcAft>
                <a:spcPts val="600"/>
              </a:spcAft>
              <a:buFont typeface="Arial"/>
              <a:buChar char="•"/>
            </a:pPr>
            <a:endParaRPr lang="en-GB" sz="1500" dirty="0"/>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669036" y="258673"/>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102C9B-C4AF-D0DB-DE74-862D9812001C}"/>
              </a:ext>
            </a:extLst>
          </p:cNvPr>
          <p:cNvSpPr>
            <a:spLocks noGrp="1"/>
          </p:cNvSpPr>
          <p:nvPr>
            <p:ph idx="1"/>
          </p:nvPr>
        </p:nvSpPr>
        <p:spPr>
          <a:xfrm>
            <a:off x="836676" y="1879247"/>
            <a:ext cx="10515600" cy="4251960"/>
          </a:xfrm>
        </p:spPr>
        <p:txBody>
          <a:bodyPr vert="horz" lIns="91440" tIns="45720" rIns="91440" bIns="45720" rtlCol="0">
            <a:normAutofit/>
          </a:bodyPr>
          <a:lstStyle/>
          <a:p>
            <a:pPr>
              <a:buNone/>
            </a:pPr>
            <a:r>
              <a:rPr lang="en-US" sz="1600" dirty="0"/>
              <a:t>A successful recommendation of similar movies when a user inputs a movie title.</a:t>
            </a:r>
            <a:br>
              <a:rPr lang="en-US" sz="1600" dirty="0"/>
            </a:br>
            <a:r>
              <a:rPr lang="en-US" sz="1600" b="1" dirty="0"/>
              <a:t>Example Output for "The Matrix":</a:t>
            </a:r>
            <a:endParaRPr lang="en-US" sz="1600" dirty="0"/>
          </a:p>
          <a:p>
            <a:r>
              <a:rPr lang="en-US" sz="1600" dirty="0"/>
              <a:t>Icarus (2017)</a:t>
            </a:r>
          </a:p>
          <a:p>
            <a:pPr marL="0" indent="0">
              <a:buNone/>
            </a:pPr>
            <a:r>
              <a:rPr lang="en-US" sz="1600" dirty="0"/>
              <a:t>•    Vine of the Soul: Encounters with Ayahuasca (2010)</a:t>
            </a:r>
          </a:p>
          <a:p>
            <a:pPr marL="0" indent="0">
              <a:buNone/>
            </a:pPr>
            <a:r>
              <a:rPr lang="en-US" sz="1600" dirty="0"/>
              <a:t>•    My Country, My Country (2006)</a:t>
            </a:r>
          </a:p>
          <a:p>
            <a:pPr marL="0" indent="0">
              <a:buNone/>
            </a:pPr>
            <a:r>
              <a:rPr lang="en-US" sz="1600" dirty="0"/>
              <a:t>•     Window of the Soul (2001)</a:t>
            </a:r>
          </a:p>
          <a:p>
            <a:pPr>
              <a:buFont typeface="Arial" panose="020B0604020202020204" pitchFamily="34" charset="0"/>
              <a:buChar char="•"/>
            </a:pPr>
            <a:r>
              <a:rPr lang="en-US" sz="1600" dirty="0"/>
              <a:t> The Real Inglorious Bastards (2012)</a:t>
            </a:r>
          </a:p>
          <a:p>
            <a:pPr marL="0" indent="0">
              <a:buNone/>
            </a:pPr>
            <a:r>
              <a:rPr lang="en-US" sz="1600" dirty="0"/>
              <a:t>Minority Report :</a:t>
            </a:r>
          </a:p>
          <a:p>
            <a:pPr marL="0" indent="0">
              <a:buNone/>
            </a:pPr>
            <a:endParaRPr lang="en-US" sz="1600" dirty="0"/>
          </a:p>
        </p:txBody>
      </p:sp>
      <p:pic>
        <p:nvPicPr>
          <p:cNvPr id="7" name="Picture 6">
            <a:extLst>
              <a:ext uri="{FF2B5EF4-FFF2-40B4-BE49-F238E27FC236}">
                <a16:creationId xmlns:a16="http://schemas.microsoft.com/office/drawing/2014/main" id="{DD5D9F2A-CDCE-A488-AD38-A30B104B7955}"/>
              </a:ext>
            </a:extLst>
          </p:cNvPr>
          <p:cNvPicPr>
            <a:picLocks noChangeAspect="1"/>
          </p:cNvPicPr>
          <p:nvPr/>
        </p:nvPicPr>
        <p:blipFill>
          <a:blip r:embed="rId2"/>
          <a:stretch>
            <a:fillRect/>
          </a:stretch>
        </p:blipFill>
        <p:spPr>
          <a:xfrm>
            <a:off x="-3048" y="4445908"/>
            <a:ext cx="11007932" cy="2412092"/>
          </a:xfrm>
          <a:prstGeom prst="rect">
            <a:avLst/>
          </a:prstGeom>
        </p:spPr>
      </p:pic>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3200" dirty="0"/>
              <a:t>The project successfully builds a </a:t>
            </a:r>
            <a:r>
              <a:rPr lang="en-US" sz="3200" b="1" dirty="0"/>
              <a:t>basic content-based recommendation system</a:t>
            </a:r>
            <a:r>
              <a:rPr lang="en-US" sz="3200" dirty="0"/>
              <a:t> using natural language processing. It provides relevant movie suggestions based on text similarity, proving useful for entertainment platforms and users alike.</a:t>
            </a:r>
          </a:p>
        </p:txBody>
      </p:sp>
    </p:spTree>
    <p:extLst>
      <p:ext uri="{BB962C8B-B14F-4D97-AF65-F5344CB8AC3E}">
        <p14:creationId xmlns:p14="http://schemas.microsoft.com/office/powerpoint/2010/main" val="224530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endParaRPr lang="en-US" sz="2200" dirty="0">
              <a:latin typeface="Franklin Gothic Book"/>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Integrate </a:t>
            </a:r>
            <a:r>
              <a:rPr kumimoji="0" lang="en-US" altLang="en-US" sz="2400" b="1" i="0" u="none" strike="noStrike" cap="none" normalizeH="0" baseline="0" dirty="0">
                <a:ln>
                  <a:noFill/>
                </a:ln>
                <a:solidFill>
                  <a:schemeClr val="tx1"/>
                </a:solidFill>
                <a:effectLst/>
                <a:latin typeface="Arial" panose="020B0604020202020204" pitchFamily="34" charset="0"/>
              </a:rPr>
              <a:t>collaborative filtering</a:t>
            </a:r>
            <a:r>
              <a:rPr kumimoji="0" lang="en-US" altLang="en-US" sz="2400" b="0" i="0" u="none" strike="noStrike" cap="none" normalizeH="0" baseline="0" dirty="0">
                <a:ln>
                  <a:noFill/>
                </a:ln>
                <a:solidFill>
                  <a:schemeClr val="tx1"/>
                </a:solidFill>
                <a:effectLst/>
                <a:latin typeface="Arial" panose="020B0604020202020204" pitchFamily="34" charset="0"/>
              </a:rPr>
              <a:t> for more accurate suggestions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Add </a:t>
            </a:r>
            <a:r>
              <a:rPr kumimoji="0" lang="en-US" altLang="en-US" sz="2400" b="1" i="0" u="none" strike="noStrike" cap="none" normalizeH="0" baseline="0" dirty="0">
                <a:ln>
                  <a:noFill/>
                </a:ln>
                <a:solidFill>
                  <a:schemeClr val="tx1"/>
                </a:solidFill>
                <a:effectLst/>
                <a:latin typeface="Arial" panose="020B0604020202020204" pitchFamily="34" charset="0"/>
              </a:rPr>
              <a:t>user ratings and reviews</a:t>
            </a:r>
            <a:r>
              <a:rPr kumimoji="0" lang="en-US" altLang="en-US" sz="2400" b="0" i="0" u="none" strike="noStrike" cap="none" normalizeH="0" baseline="0" dirty="0">
                <a:ln>
                  <a:noFill/>
                </a:ln>
                <a:solidFill>
                  <a:schemeClr val="tx1"/>
                </a:solidFill>
                <a:effectLst/>
                <a:latin typeface="Arial" panose="020B0604020202020204" pitchFamily="34" charset="0"/>
              </a:rPr>
              <a:t> to refine recommendations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Deploy as a </a:t>
            </a:r>
            <a:r>
              <a:rPr kumimoji="0" lang="en-US" altLang="en-US" sz="2400" b="1" i="0" u="none" strike="noStrike" cap="none" normalizeH="0" baseline="0" dirty="0">
                <a:ln>
                  <a:noFill/>
                </a:ln>
                <a:solidFill>
                  <a:schemeClr val="tx1"/>
                </a:solidFill>
                <a:effectLst/>
                <a:latin typeface="Arial" panose="020B0604020202020204" pitchFamily="34" charset="0"/>
              </a:rPr>
              <a:t>web or mobile app</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Include real-time personalization using user watch history</a:t>
            </a:r>
          </a:p>
          <a:p>
            <a:pPr marL="0" indent="0">
              <a:buNone/>
            </a:pPr>
            <a:endParaRPr lang="en-GB" sz="2200" dirty="0"/>
          </a:p>
        </p:txBody>
      </p:sp>
    </p:spTree>
    <p:extLst>
      <p:ext uri="{BB962C8B-B14F-4D97-AF65-F5344CB8AC3E}">
        <p14:creationId xmlns:p14="http://schemas.microsoft.com/office/powerpoint/2010/main" val="3744199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29</TotalTime>
  <Words>397</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 Unicode MS</vt:lpstr>
      <vt:lpstr>Aptos</vt:lpstr>
      <vt:lpstr>Aptos Display</vt:lpstr>
      <vt:lpstr>Arial</vt:lpstr>
      <vt:lpstr>Franklin Gothic Book</vt:lpstr>
      <vt:lpstr>office theme</vt:lpstr>
      <vt:lpstr>CAPSTONE PROJECT  Movie Recommendation SYSTEM </vt:lpstr>
      <vt:lpstr>OUTLINE</vt:lpstr>
      <vt:lpstr>Problem Statement</vt:lpstr>
      <vt:lpstr>Proposed Solution</vt:lpstr>
      <vt:lpstr>System  Approach</vt:lpstr>
      <vt:lpstr>Algorithm &amp; Deployment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Kritika Benjwal</dc:creator>
  <cp:lastModifiedBy>[BTECH-005-2023-24] KRITIKA BENJWAL</cp:lastModifiedBy>
  <cp:revision>13</cp:revision>
  <dcterms:created xsi:type="dcterms:W3CDTF">2013-07-15T20:26:40Z</dcterms:created>
  <dcterms:modified xsi:type="dcterms:W3CDTF">2025-05-14T00:15:20Z</dcterms:modified>
</cp:coreProperties>
</file>