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86" autoAdjust="0"/>
    <p:restoredTop sz="94608" autoAdjust="0"/>
  </p:normalViewPr>
  <p:slideViewPr>
    <p:cSldViewPr snapToGrid="0">
      <p:cViewPr varScale="1">
        <p:scale>
          <a:sx n="83" d="100"/>
          <a:sy n="83" d="100"/>
        </p:scale>
        <p:origin x="269"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9" d="100"/>
        <a:sy n="99" d="100"/>
      </p:scale>
      <p:origin x="0" y="0"/>
    </p:cViewPr>
  </p:sorterViewPr>
  <p:notesViewPr>
    <p:cSldViewPr snapToGrid="0">
      <p:cViewPr varScale="1">
        <p:scale>
          <a:sx n="67" d="100"/>
          <a:sy n="67" d="100"/>
        </p:scale>
        <p:origin x="312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C3F12-0E20-4C5B-A68E-4EA6AE47C360}" type="doc">
      <dgm:prSet loTypeId="urn:microsoft.com/office/officeart/2005/8/layout/target3" loCatId="relationship" qsTypeId="urn:microsoft.com/office/officeart/2005/8/quickstyle/3d4" qsCatId="3D" csTypeId="urn:microsoft.com/office/officeart/2005/8/colors/accent1_2" csCatId="accent1" phldr="1"/>
      <dgm:spPr/>
      <dgm:t>
        <a:bodyPr/>
        <a:lstStyle/>
        <a:p>
          <a:endParaRPr lang="en-US"/>
        </a:p>
      </dgm:t>
    </dgm:pt>
    <dgm:pt modelId="{7870E0FD-BE26-4ED9-9568-3A0CE285BE9D}">
      <dgm:prSet/>
      <dgm:spPr/>
      <dgm:t>
        <a:bodyPr/>
        <a:lstStyle/>
        <a:p>
          <a:pPr rtl="0"/>
          <a:r>
            <a:rPr lang="en-US" b="1" smtClean="0"/>
            <a:t>How to access Overridden Functions in C++?</a:t>
          </a:r>
          <a:endParaRPr lang="en-US"/>
        </a:p>
      </dgm:t>
    </dgm:pt>
    <dgm:pt modelId="{DB4D6061-EAF1-43A8-8230-095328B908BB}" type="parTrans" cxnId="{F794582B-15CE-4A53-BAAF-E74FF9F32A90}">
      <dgm:prSet/>
      <dgm:spPr/>
      <dgm:t>
        <a:bodyPr/>
        <a:lstStyle/>
        <a:p>
          <a:endParaRPr lang="en-US"/>
        </a:p>
      </dgm:t>
    </dgm:pt>
    <dgm:pt modelId="{0EBB50AE-29D8-41A7-B7DB-E65065DEBF9B}" type="sibTrans" cxnId="{F794582B-15CE-4A53-BAAF-E74FF9F32A90}">
      <dgm:prSet/>
      <dgm:spPr/>
      <dgm:t>
        <a:bodyPr/>
        <a:lstStyle/>
        <a:p>
          <a:endParaRPr lang="en-US"/>
        </a:p>
      </dgm:t>
    </dgm:pt>
    <dgm:pt modelId="{C599F9F4-C05F-442C-8824-89D80A0A67F1}">
      <dgm:prSet/>
      <dgm:spPr/>
      <dgm:t>
        <a:bodyPr/>
        <a:lstStyle/>
        <a:p>
          <a:pPr rtl="0"/>
          <a:r>
            <a:rPr lang="en-US" dirty="0" smtClean="0"/>
            <a:t>We must use the scope resolution operator, “::” to access the overridden function. Another way to access the overridden function is by using the pointer of the base class to point to an object of the derived class and calling the function through the pointer.</a:t>
          </a:r>
          <a:endParaRPr lang="en-US" dirty="0"/>
        </a:p>
      </dgm:t>
    </dgm:pt>
    <dgm:pt modelId="{1344AD19-913E-40E3-9B2F-B30EF31F3819}" type="parTrans" cxnId="{9703FF42-45FB-4C23-B4E7-9537F4A4DAEB}">
      <dgm:prSet/>
      <dgm:spPr/>
      <dgm:t>
        <a:bodyPr/>
        <a:lstStyle/>
        <a:p>
          <a:endParaRPr lang="en-US"/>
        </a:p>
      </dgm:t>
    </dgm:pt>
    <dgm:pt modelId="{8F1927D9-AC4B-4A8D-B684-CD47849DE9BF}" type="sibTrans" cxnId="{9703FF42-45FB-4C23-B4E7-9537F4A4DAEB}">
      <dgm:prSet/>
      <dgm:spPr/>
      <dgm:t>
        <a:bodyPr/>
        <a:lstStyle/>
        <a:p>
          <a:endParaRPr lang="en-US"/>
        </a:p>
      </dgm:t>
    </dgm:pt>
    <dgm:pt modelId="{C755B28F-D95E-498C-9724-679DA67896FE}" type="pres">
      <dgm:prSet presAssocID="{44AC3F12-0E20-4C5B-A68E-4EA6AE47C360}" presName="Name0" presStyleCnt="0">
        <dgm:presLayoutVars>
          <dgm:chMax val="7"/>
          <dgm:dir/>
          <dgm:animLvl val="lvl"/>
          <dgm:resizeHandles val="exact"/>
        </dgm:presLayoutVars>
      </dgm:prSet>
      <dgm:spPr/>
    </dgm:pt>
    <dgm:pt modelId="{ECAE5FDD-FB70-47C6-9919-518C5628A47A}" type="pres">
      <dgm:prSet presAssocID="{7870E0FD-BE26-4ED9-9568-3A0CE285BE9D}" presName="circle1" presStyleLbl="node1" presStyleIdx="0" presStyleCnt="2"/>
      <dgm:spPr/>
    </dgm:pt>
    <dgm:pt modelId="{759C0C49-CECE-4E95-83CC-0D3F520E847A}" type="pres">
      <dgm:prSet presAssocID="{7870E0FD-BE26-4ED9-9568-3A0CE285BE9D}" presName="space" presStyleCnt="0"/>
      <dgm:spPr/>
    </dgm:pt>
    <dgm:pt modelId="{BE1532DF-A376-40B5-9886-D95E5EB76DE1}" type="pres">
      <dgm:prSet presAssocID="{7870E0FD-BE26-4ED9-9568-3A0CE285BE9D}" presName="rect1" presStyleLbl="alignAcc1" presStyleIdx="0" presStyleCnt="2"/>
      <dgm:spPr/>
    </dgm:pt>
    <dgm:pt modelId="{98D571D5-5504-4611-B031-48849C182879}" type="pres">
      <dgm:prSet presAssocID="{C599F9F4-C05F-442C-8824-89D80A0A67F1}" presName="vertSpace2" presStyleLbl="node1" presStyleIdx="0" presStyleCnt="2"/>
      <dgm:spPr/>
    </dgm:pt>
    <dgm:pt modelId="{A7BD0F0B-DE61-4FF8-9579-DC82116A53C1}" type="pres">
      <dgm:prSet presAssocID="{C599F9F4-C05F-442C-8824-89D80A0A67F1}" presName="circle2" presStyleLbl="node1" presStyleIdx="1" presStyleCnt="2"/>
      <dgm:spPr/>
    </dgm:pt>
    <dgm:pt modelId="{DC46A3B4-EB50-4C33-97BF-C521FBB1FAFB}" type="pres">
      <dgm:prSet presAssocID="{C599F9F4-C05F-442C-8824-89D80A0A67F1}" presName="rect2" presStyleLbl="alignAcc1" presStyleIdx="1" presStyleCnt="2"/>
      <dgm:spPr/>
      <dgm:t>
        <a:bodyPr/>
        <a:lstStyle/>
        <a:p>
          <a:endParaRPr lang="en-US"/>
        </a:p>
      </dgm:t>
    </dgm:pt>
    <dgm:pt modelId="{E4B57C5B-DD05-4EFC-ACCC-5A09D5AAC32E}" type="pres">
      <dgm:prSet presAssocID="{7870E0FD-BE26-4ED9-9568-3A0CE285BE9D}" presName="rect1ParTxNoCh" presStyleLbl="alignAcc1" presStyleIdx="1" presStyleCnt="2">
        <dgm:presLayoutVars>
          <dgm:chMax val="1"/>
          <dgm:bulletEnabled val="1"/>
        </dgm:presLayoutVars>
      </dgm:prSet>
      <dgm:spPr/>
    </dgm:pt>
    <dgm:pt modelId="{9013C0B4-3054-482E-ABCF-F685E8FA4E17}" type="pres">
      <dgm:prSet presAssocID="{C599F9F4-C05F-442C-8824-89D80A0A67F1}" presName="rect2ParTxNoCh" presStyleLbl="alignAcc1" presStyleIdx="1" presStyleCnt="2">
        <dgm:presLayoutVars>
          <dgm:chMax val="1"/>
          <dgm:bulletEnabled val="1"/>
        </dgm:presLayoutVars>
      </dgm:prSet>
      <dgm:spPr/>
      <dgm:t>
        <a:bodyPr/>
        <a:lstStyle/>
        <a:p>
          <a:endParaRPr lang="en-US"/>
        </a:p>
      </dgm:t>
    </dgm:pt>
  </dgm:ptLst>
  <dgm:cxnLst>
    <dgm:cxn modelId="{9E92BE72-E296-4EA2-81DE-791D5A49E0FF}" type="presOf" srcId="{C599F9F4-C05F-442C-8824-89D80A0A67F1}" destId="{9013C0B4-3054-482E-ABCF-F685E8FA4E17}" srcOrd="1" destOrd="0" presId="urn:microsoft.com/office/officeart/2005/8/layout/target3"/>
    <dgm:cxn modelId="{9703FF42-45FB-4C23-B4E7-9537F4A4DAEB}" srcId="{44AC3F12-0E20-4C5B-A68E-4EA6AE47C360}" destId="{C599F9F4-C05F-442C-8824-89D80A0A67F1}" srcOrd="1" destOrd="0" parTransId="{1344AD19-913E-40E3-9B2F-B30EF31F3819}" sibTransId="{8F1927D9-AC4B-4A8D-B684-CD47849DE9BF}"/>
    <dgm:cxn modelId="{3DCF82E7-9FBF-49D9-8DE6-0F043583106A}" type="presOf" srcId="{7870E0FD-BE26-4ED9-9568-3A0CE285BE9D}" destId="{BE1532DF-A376-40B5-9886-D95E5EB76DE1}" srcOrd="0" destOrd="0" presId="urn:microsoft.com/office/officeart/2005/8/layout/target3"/>
    <dgm:cxn modelId="{F794582B-15CE-4A53-BAAF-E74FF9F32A90}" srcId="{44AC3F12-0E20-4C5B-A68E-4EA6AE47C360}" destId="{7870E0FD-BE26-4ED9-9568-3A0CE285BE9D}" srcOrd="0" destOrd="0" parTransId="{DB4D6061-EAF1-43A8-8230-095328B908BB}" sibTransId="{0EBB50AE-29D8-41A7-B7DB-E65065DEBF9B}"/>
    <dgm:cxn modelId="{A68A4BFF-A1F1-4BD1-AEC6-EAEEDB7F9526}" type="presOf" srcId="{C599F9F4-C05F-442C-8824-89D80A0A67F1}" destId="{DC46A3B4-EB50-4C33-97BF-C521FBB1FAFB}" srcOrd="0" destOrd="0" presId="urn:microsoft.com/office/officeart/2005/8/layout/target3"/>
    <dgm:cxn modelId="{2FFCDDAC-2A48-4402-BDC1-063BCE19807D}" type="presOf" srcId="{44AC3F12-0E20-4C5B-A68E-4EA6AE47C360}" destId="{C755B28F-D95E-498C-9724-679DA67896FE}" srcOrd="0" destOrd="0" presId="urn:microsoft.com/office/officeart/2005/8/layout/target3"/>
    <dgm:cxn modelId="{CA7F866F-D1C2-458A-8622-BC60F258436E}" type="presOf" srcId="{7870E0FD-BE26-4ED9-9568-3A0CE285BE9D}" destId="{E4B57C5B-DD05-4EFC-ACCC-5A09D5AAC32E}" srcOrd="1" destOrd="0" presId="urn:microsoft.com/office/officeart/2005/8/layout/target3"/>
    <dgm:cxn modelId="{4F913555-A2D7-4E1E-9E74-4CC4427D70C6}" type="presParOf" srcId="{C755B28F-D95E-498C-9724-679DA67896FE}" destId="{ECAE5FDD-FB70-47C6-9919-518C5628A47A}" srcOrd="0" destOrd="0" presId="urn:microsoft.com/office/officeart/2005/8/layout/target3"/>
    <dgm:cxn modelId="{8F951B3F-A1F7-4AD0-9D4D-405710CDFB17}" type="presParOf" srcId="{C755B28F-D95E-498C-9724-679DA67896FE}" destId="{759C0C49-CECE-4E95-83CC-0D3F520E847A}" srcOrd="1" destOrd="0" presId="urn:microsoft.com/office/officeart/2005/8/layout/target3"/>
    <dgm:cxn modelId="{FEB29DA9-C78F-4F1C-B38B-15728A628016}" type="presParOf" srcId="{C755B28F-D95E-498C-9724-679DA67896FE}" destId="{BE1532DF-A376-40B5-9886-D95E5EB76DE1}" srcOrd="2" destOrd="0" presId="urn:microsoft.com/office/officeart/2005/8/layout/target3"/>
    <dgm:cxn modelId="{38EBC9EA-A425-4778-9E65-799F979C31DD}" type="presParOf" srcId="{C755B28F-D95E-498C-9724-679DA67896FE}" destId="{98D571D5-5504-4611-B031-48849C182879}" srcOrd="3" destOrd="0" presId="urn:microsoft.com/office/officeart/2005/8/layout/target3"/>
    <dgm:cxn modelId="{59029B24-C6C5-4EAC-A9FB-B27C166542DE}" type="presParOf" srcId="{C755B28F-D95E-498C-9724-679DA67896FE}" destId="{A7BD0F0B-DE61-4FF8-9579-DC82116A53C1}" srcOrd="4" destOrd="0" presId="urn:microsoft.com/office/officeart/2005/8/layout/target3"/>
    <dgm:cxn modelId="{4E643534-B56B-4903-ADA2-21D0F1E2CB0D}" type="presParOf" srcId="{C755B28F-D95E-498C-9724-679DA67896FE}" destId="{DC46A3B4-EB50-4C33-97BF-C521FBB1FAFB}" srcOrd="5" destOrd="0" presId="urn:microsoft.com/office/officeart/2005/8/layout/target3"/>
    <dgm:cxn modelId="{2927A1E2-B345-4B7A-B028-1D51F3AB5D93}" type="presParOf" srcId="{C755B28F-D95E-498C-9724-679DA67896FE}" destId="{E4B57C5B-DD05-4EFC-ACCC-5A09D5AAC32E}" srcOrd="6" destOrd="0" presId="urn:microsoft.com/office/officeart/2005/8/layout/target3"/>
    <dgm:cxn modelId="{03592DD6-D937-4207-9797-D4B3C87B8578}" type="presParOf" srcId="{C755B28F-D95E-498C-9724-679DA67896FE}" destId="{9013C0B4-3054-482E-ABCF-F685E8FA4E17}"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E5FDD-FB70-47C6-9919-518C5628A47A}">
      <dsp:nvSpPr>
        <dsp:cNvPr id="0" name=""/>
        <dsp:cNvSpPr/>
      </dsp:nvSpPr>
      <dsp:spPr>
        <a:xfrm>
          <a:off x="0" y="0"/>
          <a:ext cx="4024313" cy="4024313"/>
        </a:xfrm>
        <a:prstGeom prst="pie">
          <a:avLst>
            <a:gd name="adj1" fmla="val 5400000"/>
            <a:gd name="adj2" fmla="val 1620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E1532DF-A376-40B5-9886-D95E5EB76DE1}">
      <dsp:nvSpPr>
        <dsp:cNvPr id="0" name=""/>
        <dsp:cNvSpPr/>
      </dsp:nvSpPr>
      <dsp:spPr>
        <a:xfrm>
          <a:off x="2012156" y="0"/>
          <a:ext cx="8808243" cy="402431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b="1" kern="1200" smtClean="0"/>
            <a:t>How to access Overridden Functions in C++?</a:t>
          </a:r>
          <a:endParaRPr lang="en-US" sz="2400" kern="1200"/>
        </a:p>
      </dsp:txBody>
      <dsp:txXfrm>
        <a:off x="2012156" y="0"/>
        <a:ext cx="8808243" cy="1911548"/>
      </dsp:txXfrm>
    </dsp:sp>
    <dsp:sp modelId="{A7BD0F0B-DE61-4FF8-9579-DC82116A53C1}">
      <dsp:nvSpPr>
        <dsp:cNvPr id="0" name=""/>
        <dsp:cNvSpPr/>
      </dsp:nvSpPr>
      <dsp:spPr>
        <a:xfrm>
          <a:off x="1056382" y="1911548"/>
          <a:ext cx="1911548" cy="1911548"/>
        </a:xfrm>
        <a:prstGeom prst="pie">
          <a:avLst>
            <a:gd name="adj1" fmla="val 5400000"/>
            <a:gd name="adj2" fmla="val 1620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C46A3B4-EB50-4C33-97BF-C521FBB1FAFB}">
      <dsp:nvSpPr>
        <dsp:cNvPr id="0" name=""/>
        <dsp:cNvSpPr/>
      </dsp:nvSpPr>
      <dsp:spPr>
        <a:xfrm>
          <a:off x="2012156" y="1911548"/>
          <a:ext cx="8808243" cy="191154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We must use the scope resolution operator, “::” to access the overridden function. Another way to access the overridden function is by using the pointer of the base class to point to an object of the derived class and calling the function through the pointer.</a:t>
          </a:r>
          <a:endParaRPr lang="en-US" sz="2400" kern="1200" dirty="0"/>
        </a:p>
      </dsp:txBody>
      <dsp:txXfrm>
        <a:off x="2012156" y="1911548"/>
        <a:ext cx="8808243" cy="191154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638240-B02A-44AE-B089-5DBB9B3BAD99}" type="datetimeFigureOut">
              <a:rPr lang="en-US" smtClean="0"/>
              <a:t>8/2/2022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693081-04DD-4439-9036-C71D571C3F7F}" type="slidenum">
              <a:rPr lang="en-US" smtClean="0"/>
              <a:t>‹#›</a:t>
            </a:fld>
            <a:endParaRPr lang="en-US"/>
          </a:p>
        </p:txBody>
      </p:sp>
    </p:spTree>
    <p:extLst>
      <p:ext uri="{BB962C8B-B14F-4D97-AF65-F5344CB8AC3E}">
        <p14:creationId xmlns:p14="http://schemas.microsoft.com/office/powerpoint/2010/main" val="526183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18C56-03DA-4DD9-9316-D23C43A780D8}"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ECFC1-8CF0-4781-8ABA-7F48958D1960}" type="slidenum">
              <a:rPr lang="en-US" smtClean="0"/>
              <a:t>‹#›</a:t>
            </a:fld>
            <a:endParaRPr lang="en-US"/>
          </a:p>
        </p:txBody>
      </p:sp>
    </p:spTree>
    <p:extLst>
      <p:ext uri="{BB962C8B-B14F-4D97-AF65-F5344CB8AC3E}">
        <p14:creationId xmlns:p14="http://schemas.microsoft.com/office/powerpoint/2010/main" val="4160014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EECFC1-8CF0-4781-8ABA-7F48958D1960}" type="slidenum">
              <a:rPr lang="en-US" smtClean="0"/>
              <a:t>5</a:t>
            </a:fld>
            <a:endParaRPr lang="en-US"/>
          </a:p>
        </p:txBody>
      </p:sp>
    </p:spTree>
    <p:extLst>
      <p:ext uri="{BB962C8B-B14F-4D97-AF65-F5344CB8AC3E}">
        <p14:creationId xmlns:p14="http://schemas.microsoft.com/office/powerpoint/2010/main" val="653396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EECFC1-8CF0-4781-8ABA-7F48958D1960}" type="slidenum">
              <a:rPr lang="en-US" smtClean="0"/>
              <a:t>7</a:t>
            </a:fld>
            <a:endParaRPr lang="en-US"/>
          </a:p>
        </p:txBody>
      </p:sp>
    </p:spTree>
    <p:extLst>
      <p:ext uri="{BB962C8B-B14F-4D97-AF65-F5344CB8AC3E}">
        <p14:creationId xmlns:p14="http://schemas.microsoft.com/office/powerpoint/2010/main" val="864151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8/2/2022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38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90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335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7885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8/2/2022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6923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0389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6297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1459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8/2/2022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64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0398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8/2/2022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067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482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517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979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198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120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76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75518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7000">
              <a:schemeClr val="accent6">
                <a:lumMod val="40000"/>
                <a:lumOff val="60000"/>
              </a:schemeClr>
            </a:gs>
            <a:gs pos="14282">
              <a:srgbClr val="FCE3E8"/>
            </a:gs>
            <a:gs pos="0">
              <a:schemeClr val="accent1">
                <a:lumMod val="5000"/>
                <a:lumOff val="95000"/>
              </a:schemeClr>
            </a:gs>
            <a:gs pos="74000">
              <a:schemeClr val="accent1">
                <a:lumMod val="45000"/>
                <a:lumOff val="55000"/>
              </a:schemeClr>
            </a:gs>
            <a:gs pos="83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err="1" smtClean="0"/>
              <a:t>Name:Bidhya</a:t>
            </a:r>
            <a:r>
              <a:rPr lang="en-US" sz="4000" dirty="0" smtClean="0"/>
              <a:t> </a:t>
            </a:r>
            <a:r>
              <a:rPr lang="en-US" sz="4000" dirty="0" err="1" smtClean="0"/>
              <a:t>adhikari</a:t>
            </a:r>
            <a:r>
              <a:rPr lang="en-US" sz="4000" dirty="0" smtClean="0"/>
              <a:t/>
            </a:r>
            <a:br>
              <a:rPr lang="en-US" sz="4000" dirty="0" smtClean="0"/>
            </a:br>
            <a:r>
              <a:rPr lang="en-US" sz="4000" dirty="0" smtClean="0"/>
              <a:t>roll.no:026</a:t>
            </a:r>
            <a:br>
              <a:rPr lang="en-US" sz="4000" dirty="0" smtClean="0"/>
            </a:br>
            <a:r>
              <a:rPr lang="en-US" sz="4000" dirty="0" err="1" smtClean="0"/>
              <a:t>class:bct</a:t>
            </a:r>
            <a:r>
              <a:rPr lang="en-US" sz="4000" dirty="0" smtClean="0"/>
              <a:t> a</a:t>
            </a:r>
            <a:endParaRPr lang="en-US" sz="4000" dirty="0"/>
          </a:p>
        </p:txBody>
      </p:sp>
      <p:sp>
        <p:nvSpPr>
          <p:cNvPr id="3" name="Subtitle 2"/>
          <p:cNvSpPr>
            <a:spLocks noGrp="1"/>
          </p:cNvSpPr>
          <p:nvPr>
            <p:ph type="subTitle" idx="1"/>
          </p:nvPr>
        </p:nvSpPr>
        <p:spPr>
          <a:xfrm>
            <a:off x="1136469" y="702421"/>
            <a:ext cx="9448800" cy="685800"/>
          </a:xfrm>
        </p:spPr>
        <p:txBody>
          <a:bodyPr>
            <a:normAutofit/>
          </a:bodyPr>
          <a:lstStyle/>
          <a:p>
            <a:endParaRPr lang="en-US" sz="2800" dirty="0">
              <a:solidFill>
                <a:schemeClr val="accent5">
                  <a:lumMod val="60000"/>
                  <a:lumOff val="40000"/>
                </a:schemeClr>
              </a:solidFill>
            </a:endParaRPr>
          </a:p>
        </p:txBody>
      </p:sp>
    </p:spTree>
    <p:extLst>
      <p:ext uri="{BB962C8B-B14F-4D97-AF65-F5344CB8AC3E}">
        <p14:creationId xmlns:p14="http://schemas.microsoft.com/office/powerpoint/2010/main" val="101255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926" y="398613"/>
            <a:ext cx="6161314" cy="1293028"/>
          </a:xfrm>
        </p:spPr>
        <p:txBody>
          <a:bodyPr>
            <a:normAutofit/>
          </a:bodyPr>
          <a:lstStyle/>
          <a:p>
            <a:r>
              <a:rPr lang="en-US" dirty="0" smtClean="0">
                <a:solidFill>
                  <a:schemeClr val="accent6"/>
                </a:solidFill>
              </a:rPr>
              <a:t>Function overriding</a:t>
            </a:r>
            <a:endParaRPr lang="en-US" dirty="0">
              <a:solidFill>
                <a:schemeClr val="accent6"/>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t>The process of creating members in derived class with same name as that of visible members of base class is called overriding.</a:t>
            </a:r>
          </a:p>
          <a:p>
            <a:pPr marL="0" indent="0">
              <a:buNone/>
            </a:pPr>
            <a:r>
              <a:rPr lang="en-US" sz="2800" dirty="0" smtClean="0"/>
              <a:t>             </a:t>
            </a:r>
            <a:r>
              <a:rPr lang="en-US" sz="2800" dirty="0"/>
              <a:t>When a derived class or child class defines a function that is already defined in the base class or parent class, it is called function overriding </a:t>
            </a:r>
            <a:r>
              <a:rPr lang="en-US" sz="2800" dirty="0" smtClean="0"/>
              <a:t>.</a:t>
            </a:r>
            <a:r>
              <a:rPr lang="en-US" sz="2800" dirty="0"/>
              <a:t> Function overriding helps us achieve runtime polymorphism. It enables programmers to perform the specific implementation of a function already used in the base class.</a:t>
            </a:r>
            <a:endParaRPr lang="en-US" sz="2800" dirty="0"/>
          </a:p>
        </p:txBody>
      </p:sp>
    </p:spTree>
    <p:extLst>
      <p:ext uri="{BB962C8B-B14F-4D97-AF65-F5344CB8AC3E}">
        <p14:creationId xmlns:p14="http://schemas.microsoft.com/office/powerpoint/2010/main" val="503861333"/>
      </p:ext>
    </p:extLst>
  </p:cSld>
  <p:clrMapOvr>
    <a:masterClrMapping/>
  </p:clrMapOvr>
  <mc:AlternateContent xmlns:mc="http://schemas.openxmlformats.org/markup-compatibility/2006">
    <mc:Choice xmlns:p14="http://schemas.microsoft.com/office/powerpoint/2010/main" Requires="p14">
      <p:transition spd="slow" p14:dur="2000" advTm="8983"/>
    </mc:Choice>
    <mc:Fallback>
      <p:transition spd="slow" advTm="898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endParaRPr lang="en-US"/>
          </a:p>
        </p:txBody>
      </p:sp>
      <p:pic>
        <p:nvPicPr>
          <p:cNvPr id="20" name="Content Placeholder 19"/>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8" t="13753" r="188" b="29109"/>
          <a:stretch/>
        </p:blipFill>
        <p:spPr>
          <a:xfrm>
            <a:off x="0" y="0"/>
            <a:ext cx="10821840" cy="34781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Text Placeholder 22"/>
          <p:cNvSpPr>
            <a:spLocks noGrp="1"/>
          </p:cNvSpPr>
          <p:nvPr>
            <p:ph type="body" sz="half" idx="2"/>
          </p:nvPr>
        </p:nvSpPr>
        <p:spPr>
          <a:xfrm>
            <a:off x="294640" y="3541377"/>
            <a:ext cx="11211560" cy="3316624"/>
          </a:xfrm>
        </p:spPr>
        <p:txBody>
          <a:bodyPr>
            <a:normAutofit lnSpcReduction="10000"/>
          </a:bodyPr>
          <a:lstStyle/>
          <a:p>
            <a:r>
              <a:rPr lang="en-US" dirty="0" smtClean="0"/>
              <a:t>the </a:t>
            </a:r>
            <a:r>
              <a:rPr lang="en-US" dirty="0"/>
              <a:t>example given above. Here the parent class is “Base” and the child class is “Derived”.</a:t>
            </a:r>
          </a:p>
          <a:p>
            <a:r>
              <a:rPr lang="en-US" b="1" dirty="0"/>
              <a:t>The output of the above program will be:</a:t>
            </a:r>
            <a:endParaRPr lang="en-US" dirty="0"/>
          </a:p>
          <a:p>
            <a:r>
              <a:rPr lang="en-US" dirty="0"/>
              <a:t>Derived </a:t>
            </a:r>
            <a:r>
              <a:rPr lang="en-US" dirty="0" smtClean="0"/>
              <a:t>Function</a:t>
            </a:r>
          </a:p>
          <a:p>
            <a:endParaRPr lang="en-US" dirty="0"/>
          </a:p>
          <a:p>
            <a:pPr algn="ctr"/>
            <a:endParaRPr lang="en-US" dirty="0" smtClean="0"/>
          </a:p>
          <a:p>
            <a:pPr algn="ctr"/>
            <a:endParaRPr lang="en-US" dirty="0"/>
          </a:p>
          <a:p>
            <a:pPr algn="ctr"/>
            <a:r>
              <a:rPr lang="en-US" sz="2400" dirty="0"/>
              <a:t>The function print() is declared in both the Base and Derived classes. When we call the function print() through the Derived class object, “</a:t>
            </a:r>
            <a:r>
              <a:rPr lang="en-US" sz="2400" dirty="0" smtClean="0"/>
              <a:t>d1”, </a:t>
            </a:r>
            <a:r>
              <a:rPr lang="en-US" sz="2400" dirty="0"/>
              <a:t>the print() from the Derived class is invoked and executed by overriding the same function of the Base class.</a:t>
            </a:r>
            <a:endParaRPr lang="en-US" sz="2400" dirty="0" smtClean="0"/>
          </a:p>
        </p:txBody>
      </p:sp>
      <p:pic>
        <p:nvPicPr>
          <p:cNvPr id="21" name="Content Placeholder 20"/>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6623050" y="238125"/>
            <a:ext cx="5568950" cy="3000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7023107"/>
      </p:ext>
    </p:extLst>
  </p:cSld>
  <p:clrMapOvr>
    <a:masterClrMapping/>
  </p:clrMapOvr>
  <mc:AlternateContent xmlns:mc="http://schemas.openxmlformats.org/markup-compatibility/2006">
    <mc:Choice xmlns:p14="http://schemas.microsoft.com/office/powerpoint/2010/main" Requires="p14">
      <p:transition spd="slow" p14:dur="2000" advTm="12211"/>
    </mc:Choice>
    <mc:Fallback>
      <p:transition spd="slow" advTm="1221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60351028"/>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250906"/>
      </p:ext>
    </p:extLst>
  </p:cSld>
  <p:clrMapOvr>
    <a:masterClrMapping/>
  </p:clrMapOvr>
  <mc:AlternateContent xmlns:mc="http://schemas.openxmlformats.org/markup-compatibility/2006">
    <mc:Choice xmlns:p14="http://schemas.microsoft.com/office/powerpoint/2010/main" Requires="p14">
      <p:transition spd="slow" p14:dur="2000" advTm="6636"/>
    </mc:Choice>
    <mc:Fallback>
      <p:transition spd="slow" advTm="663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237" y="4507346"/>
            <a:ext cx="10400146" cy="1607127"/>
          </a:xfrm>
        </p:spPr>
        <p:txBody>
          <a:bodyPr>
            <a:normAutofit/>
          </a:bodyPr>
          <a:lstStyle/>
          <a:p>
            <a:pPr algn="ctr"/>
            <a:r>
              <a:rPr lang="en-US" sz="2800" dirty="0"/>
              <a:t>The output of the above program will be:</a:t>
            </a:r>
            <a:br>
              <a:rPr lang="en-US" sz="2800" dirty="0"/>
            </a:br>
            <a:r>
              <a:rPr lang="en-US" sz="2800" dirty="0"/>
              <a:t>Derived Function</a:t>
            </a:r>
            <a:br>
              <a:rPr lang="en-US" sz="2800" dirty="0"/>
            </a:br>
            <a:r>
              <a:rPr lang="en-US" sz="2800" dirty="0"/>
              <a:t>Base Function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2569" y="507791"/>
            <a:ext cx="7154334" cy="40243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8300100"/>
      </p:ext>
    </p:extLst>
  </p:cSld>
  <p:clrMapOvr>
    <a:masterClrMapping/>
  </p:clrMapOvr>
  <mc:AlternateContent xmlns:mc="http://schemas.openxmlformats.org/markup-compatibility/2006">
    <mc:Choice xmlns:p14="http://schemas.microsoft.com/office/powerpoint/2010/main" Requires="p14">
      <p:transition spd="slow" p14:dur="2000" advTm="5033"/>
    </mc:Choice>
    <mc:Fallback>
      <p:transition spd="slow" advTm="503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
            </a:r>
            <a:br>
              <a:rPr lang="en-US" sz="2400" dirty="0"/>
            </a:br>
            <a:endParaRPr lang="en-US" sz="2400" dirty="0"/>
          </a:p>
        </p:txBody>
      </p:sp>
      <p:sp>
        <p:nvSpPr>
          <p:cNvPr id="3" name="Subtitle 2"/>
          <p:cNvSpPr>
            <a:spLocks noGrp="1"/>
          </p:cNvSpPr>
          <p:nvPr>
            <p:ph type="subTitle" idx="1"/>
          </p:nvPr>
        </p:nvSpPr>
        <p:spPr>
          <a:xfrm>
            <a:off x="1371600" y="1200728"/>
            <a:ext cx="9448800" cy="4341090"/>
          </a:xfrm>
        </p:spPr>
        <p:txBody>
          <a:bodyPr>
            <a:normAutofit/>
          </a:bodyPr>
          <a:lstStyle/>
          <a:p>
            <a:endParaRPr lang="en-US" dirty="0" smtClean="0"/>
          </a:p>
          <a:p>
            <a:endParaRPr lang="en-US" dirty="0"/>
          </a:p>
          <a:p>
            <a:r>
              <a:rPr lang="en-US" dirty="0" smtClean="0"/>
              <a:t>Here </a:t>
            </a:r>
            <a:r>
              <a:rPr lang="en-US" dirty="0"/>
              <a:t>the statement </a:t>
            </a:r>
            <a:r>
              <a:rPr lang="en-US" dirty="0" smtClean="0"/>
              <a:t>d1.print</a:t>
            </a:r>
            <a:r>
              <a:rPr lang="en-US" dirty="0"/>
              <a:t>() accesses the print() function of the Derived class and the statement </a:t>
            </a:r>
            <a:r>
              <a:rPr lang="en-US" dirty="0" smtClean="0"/>
              <a:t>d2.base</a:t>
            </a:r>
            <a:r>
              <a:rPr lang="en-US" dirty="0"/>
              <a:t>::print() accesses the print() function of the Base class. </a:t>
            </a:r>
          </a:p>
          <a:p>
            <a:r>
              <a:rPr lang="en-US" b="1" dirty="0" smtClean="0"/>
              <a:t>CALLING a </a:t>
            </a:r>
            <a:r>
              <a:rPr lang="en-US" b="1" dirty="0"/>
              <a:t>C++ overridden function from the derived class</a:t>
            </a:r>
            <a:endParaRPr lang="en-US" dirty="0"/>
          </a:p>
          <a:p>
            <a:pPr algn="just"/>
            <a:r>
              <a:rPr lang="en-US" dirty="0"/>
              <a:t>In this code, we call the overridden function from within the Derived class itself.</a:t>
            </a:r>
          </a:p>
        </p:txBody>
      </p:sp>
    </p:spTree>
    <p:extLst>
      <p:ext uri="{BB962C8B-B14F-4D97-AF65-F5344CB8AC3E}">
        <p14:creationId xmlns:p14="http://schemas.microsoft.com/office/powerpoint/2010/main" val="849086779"/>
      </p:ext>
    </p:extLst>
  </p:cSld>
  <p:clrMapOvr>
    <a:masterClrMapping/>
  </p:clrMapOvr>
  <mc:AlternateContent xmlns:mc="http://schemas.openxmlformats.org/markup-compatibility/2006">
    <mc:Choice xmlns:p14="http://schemas.microsoft.com/office/powerpoint/2010/main" Requires="p14">
      <p:transition spd="slow" p14:dur="2000" advTm="4101"/>
    </mc:Choice>
    <mc:Fallback>
      <p:transition spd="slow" advTm="410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85800" y="1871448"/>
            <a:ext cx="10820400" cy="4024125"/>
          </a:xfrm>
          <a:ln>
            <a:noFill/>
          </a:ln>
          <a:effectLst>
            <a:outerShdw blurRad="44450" dist="27940" dir="5400000" algn="ctr">
              <a:srgbClr val="000000">
                <a:alpha val="32000"/>
              </a:srgbClr>
            </a:outerShdw>
          </a:effectLst>
          <a:scene3d>
            <a:camera prst="isometricOffAxis1Right"/>
            <a:lightRig rig="balanced" dir="t">
              <a:rot lat="0" lon="0" rev="8700000"/>
            </a:lightRig>
          </a:scene3d>
          <a:sp3d>
            <a:bevelT w="190500" h="38100"/>
          </a:sp3d>
        </p:spPr>
        <p:txBody>
          <a:bodyPr anchor="ctr">
            <a:normAutofit/>
          </a:bodyPr>
          <a:lstStyle/>
          <a:p>
            <a:pPr marL="0" indent="0">
              <a:buNone/>
            </a:pPr>
            <a:r>
              <a:rPr lang="en-US" sz="54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Thank </a:t>
            </a:r>
          </a:p>
          <a:p>
            <a:pPr marL="0" indent="0">
              <a:buNone/>
            </a:pPr>
            <a:r>
              <a:rPr lang="en-US" sz="5400" b="1" i="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you</a:t>
            </a:r>
            <a:endParaRPr lang="en-US" sz="5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5-Point Star 4"/>
          <p:cNvSpPr/>
          <p:nvPr/>
        </p:nvSpPr>
        <p:spPr>
          <a:xfrm>
            <a:off x="8649148" y="4077149"/>
            <a:ext cx="333487" cy="2904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p:cNvSpPr/>
          <p:nvPr/>
        </p:nvSpPr>
        <p:spPr>
          <a:xfrm>
            <a:off x="4098664" y="2969111"/>
            <a:ext cx="301214" cy="30121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89900"/>
      </p:ext>
    </p:extLst>
  </p:cSld>
  <p:clrMapOvr>
    <a:masterClrMapping/>
  </p:clrMapOvr>
  <mc:AlternateContent xmlns:mc="http://schemas.openxmlformats.org/markup-compatibility/2006">
    <mc:Choice xmlns:p14="http://schemas.microsoft.com/office/powerpoint/2010/main" Requires="p14">
      <p:transition spd="slow" p14:dur="3400" advTm="9408">
        <p14:reveal/>
      </p:transition>
    </mc:Choice>
    <mc:Fallback>
      <p:transition spd="slow" advTm="9408">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113</TotalTime>
  <Words>240</Words>
  <Application>Microsoft Office PowerPoint</Application>
  <PresentationFormat>Widescreen</PresentationFormat>
  <Paragraphs>24</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Vapor Trail</vt:lpstr>
      <vt:lpstr>Name:Bidhya adhikari roll.no:026 class:bct a</vt:lpstr>
      <vt:lpstr>Function overriding</vt:lpstr>
      <vt:lpstr>PowerPoint Presentation</vt:lpstr>
      <vt:lpstr>PowerPoint Presentation</vt:lpstr>
      <vt:lpstr>The output of the above program will be: Derived Function Base Function</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Name:Bidhya adhikari roll.no:026 class:bct a</dc:title>
  <dc:creator>nitro</dc:creator>
  <cp:lastModifiedBy>nitro</cp:lastModifiedBy>
  <cp:revision>11</cp:revision>
  <dcterms:created xsi:type="dcterms:W3CDTF">2022-08-02T08:01:37Z</dcterms:created>
  <dcterms:modified xsi:type="dcterms:W3CDTF">2022-08-02T09:55:12Z</dcterms:modified>
</cp:coreProperties>
</file>