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32476"/>
    <a:srgbClr val="66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211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3582-DEFE-43E3-96C5-1A8889832A1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476A-F338-4C29-BD92-7B85C65E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586008" y="-24"/>
            <a:ext cx="1949668" cy="6858000"/>
            <a:chOff x="4694234" y="-1"/>
            <a:chExt cx="1949668" cy="6858000"/>
          </a:xfrm>
        </p:grpSpPr>
        <p:sp>
          <p:nvSpPr>
            <p:cNvPr id="16" name="Freeform 15">
              <a:hlinkClick r:id="rId2" action="ppaction://hlinksldjump"/>
            </p:cNvPr>
            <p:cNvSpPr/>
            <p:nvPr/>
          </p:nvSpPr>
          <p:spPr>
            <a:xfrm>
              <a:off x="4694234" y="-1"/>
              <a:ext cx="1949668" cy="6858000"/>
            </a:xfrm>
            <a:custGeom>
              <a:avLst/>
              <a:gdLst>
                <a:gd name="connsiteX0" fmla="*/ 0 w 1949668"/>
                <a:gd name="connsiteY0" fmla="*/ 0 h 6858000"/>
                <a:gd name="connsiteX1" fmla="*/ 1166648 w 1949668"/>
                <a:gd name="connsiteY1" fmla="*/ 0 h 6858000"/>
                <a:gd name="connsiteX2" fmla="*/ 1166648 w 1949668"/>
                <a:gd name="connsiteY2" fmla="*/ 5520368 h 6858000"/>
                <a:gd name="connsiteX3" fmla="*/ 1949668 w 1949668"/>
                <a:gd name="connsiteY3" fmla="*/ 6030122 h 6858000"/>
                <a:gd name="connsiteX4" fmla="*/ 1166648 w 1949668"/>
                <a:gd name="connsiteY4" fmla="*/ 6539874 h 6858000"/>
                <a:gd name="connsiteX5" fmla="*/ 1166648 w 1949668"/>
                <a:gd name="connsiteY5" fmla="*/ 6858000 h 6858000"/>
                <a:gd name="connsiteX6" fmla="*/ 0 w 194966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668" h="6858000">
                  <a:moveTo>
                    <a:pt x="0" y="0"/>
                  </a:moveTo>
                  <a:lnTo>
                    <a:pt x="1166648" y="0"/>
                  </a:lnTo>
                  <a:lnTo>
                    <a:pt x="1166648" y="5520368"/>
                  </a:lnTo>
                  <a:lnTo>
                    <a:pt x="1949668" y="6030122"/>
                  </a:lnTo>
                  <a:lnTo>
                    <a:pt x="1166648" y="6539874"/>
                  </a:lnTo>
                  <a:lnTo>
                    <a:pt x="1166648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36538" y="5676176"/>
              <a:ext cx="436338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w Cen MT Condensed Extra Bold" panose="020B0803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45890" y="-26"/>
            <a:ext cx="1949668" cy="6858001"/>
            <a:chOff x="3498549" y="0"/>
            <a:chExt cx="1949668" cy="6858001"/>
          </a:xfr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 rot="5400000">
              <a:off x="1044382" y="2454167"/>
              <a:ext cx="6858001" cy="1949668"/>
            </a:xfrm>
            <a:custGeom>
              <a:avLst/>
              <a:gdLst>
                <a:gd name="connsiteX0" fmla="*/ 0 w 6858001"/>
                <a:gd name="connsiteY0" fmla="*/ 1949668 h 1949668"/>
                <a:gd name="connsiteX1" fmla="*/ 0 w 6858001"/>
                <a:gd name="connsiteY1" fmla="*/ 783020 h 1949668"/>
                <a:gd name="connsiteX2" fmla="*/ 4500861 w 6858001"/>
                <a:gd name="connsiteY2" fmla="*/ 783020 h 1949668"/>
                <a:gd name="connsiteX3" fmla="*/ 5010614 w 6858001"/>
                <a:gd name="connsiteY3" fmla="*/ 0 h 1949668"/>
                <a:gd name="connsiteX4" fmla="*/ 5520367 w 6858001"/>
                <a:gd name="connsiteY4" fmla="*/ 783020 h 1949668"/>
                <a:gd name="connsiteX5" fmla="*/ 6858001 w 6858001"/>
                <a:gd name="connsiteY5" fmla="*/ 783020 h 1949668"/>
                <a:gd name="connsiteX6" fmla="*/ 6858001 w 6858001"/>
                <a:gd name="connsiteY6" fmla="*/ 1949668 h 194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1" h="1949668">
                  <a:moveTo>
                    <a:pt x="0" y="1949668"/>
                  </a:moveTo>
                  <a:lnTo>
                    <a:pt x="0" y="783020"/>
                  </a:lnTo>
                  <a:lnTo>
                    <a:pt x="4500861" y="783020"/>
                  </a:lnTo>
                  <a:lnTo>
                    <a:pt x="5010614" y="0"/>
                  </a:lnTo>
                  <a:lnTo>
                    <a:pt x="5520367" y="783020"/>
                  </a:lnTo>
                  <a:lnTo>
                    <a:pt x="6858001" y="783020"/>
                  </a:lnTo>
                  <a:lnTo>
                    <a:pt x="6858001" y="19496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31229" y="4648201"/>
              <a:ext cx="39793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Tw Cen MT Condensed Extra Bold" panose="020B0803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96637" y="-3"/>
            <a:ext cx="1938574" cy="6858001"/>
            <a:chOff x="2336064" y="-6"/>
            <a:chExt cx="1938574" cy="6858001"/>
          </a:xfrm>
          <a:solidFill>
            <a:schemeClr val="accent5">
              <a:lumMod val="75000"/>
            </a:schemeClr>
          </a:solidFill>
        </p:grpSpPr>
        <p:sp>
          <p:nvSpPr>
            <p:cNvPr id="20" name="Freeform 19">
              <a:hlinkClick r:id="rId4" action="ppaction://hlinksldjump"/>
            </p:cNvPr>
            <p:cNvSpPr/>
            <p:nvPr/>
          </p:nvSpPr>
          <p:spPr>
            <a:xfrm rot="5400000">
              <a:off x="-123650" y="2459708"/>
              <a:ext cx="6858001" cy="1938574"/>
            </a:xfrm>
            <a:custGeom>
              <a:avLst/>
              <a:gdLst>
                <a:gd name="connsiteX0" fmla="*/ 0 w 6858001"/>
                <a:gd name="connsiteY0" fmla="*/ 1938574 h 1938574"/>
                <a:gd name="connsiteX1" fmla="*/ 0 w 6858001"/>
                <a:gd name="connsiteY1" fmla="*/ 771926 h 1938574"/>
                <a:gd name="connsiteX2" fmla="*/ 3488576 w 6858001"/>
                <a:gd name="connsiteY2" fmla="*/ 771926 h 1938574"/>
                <a:gd name="connsiteX3" fmla="*/ 3991107 w 6858001"/>
                <a:gd name="connsiteY3" fmla="*/ 0 h 1938574"/>
                <a:gd name="connsiteX4" fmla="*/ 4493638 w 6858001"/>
                <a:gd name="connsiteY4" fmla="*/ 771926 h 1938574"/>
                <a:gd name="connsiteX5" fmla="*/ 6858001 w 6858001"/>
                <a:gd name="connsiteY5" fmla="*/ 771926 h 1938574"/>
                <a:gd name="connsiteX6" fmla="*/ 6858001 w 6858001"/>
                <a:gd name="connsiteY6" fmla="*/ 1938574 h 193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1" h="1938574">
                  <a:moveTo>
                    <a:pt x="0" y="1938574"/>
                  </a:moveTo>
                  <a:lnTo>
                    <a:pt x="0" y="771926"/>
                  </a:lnTo>
                  <a:lnTo>
                    <a:pt x="3488576" y="771926"/>
                  </a:lnTo>
                  <a:lnTo>
                    <a:pt x="3991107" y="0"/>
                  </a:lnTo>
                  <a:lnTo>
                    <a:pt x="4493638" y="771926"/>
                  </a:lnTo>
                  <a:lnTo>
                    <a:pt x="6858001" y="771926"/>
                  </a:lnTo>
                  <a:lnTo>
                    <a:pt x="6858001" y="19385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37605" y="3613722"/>
              <a:ext cx="42854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Tw Cen MT Condensed Extra Bold" panose="020B0803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63769" y="0"/>
            <a:ext cx="1949668" cy="6858001"/>
            <a:chOff x="1162485" y="0"/>
            <a:chExt cx="1949668" cy="6858001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2" name="Freeform 21">
              <a:hlinkClick r:id="rId5" action="ppaction://hlinksldjump"/>
            </p:cNvPr>
            <p:cNvSpPr/>
            <p:nvPr/>
          </p:nvSpPr>
          <p:spPr>
            <a:xfrm rot="5400000">
              <a:off x="-1291682" y="2454167"/>
              <a:ext cx="6858001" cy="1949668"/>
            </a:xfrm>
            <a:custGeom>
              <a:avLst/>
              <a:gdLst>
                <a:gd name="connsiteX0" fmla="*/ 0 w 6858001"/>
                <a:gd name="connsiteY0" fmla="*/ 1949668 h 1949668"/>
                <a:gd name="connsiteX1" fmla="*/ 0 w 6858001"/>
                <a:gd name="connsiteY1" fmla="*/ 783020 h 1949668"/>
                <a:gd name="connsiteX2" fmla="*/ 2461846 w 6858001"/>
                <a:gd name="connsiteY2" fmla="*/ 783020 h 1949668"/>
                <a:gd name="connsiteX3" fmla="*/ 2971599 w 6858001"/>
                <a:gd name="connsiteY3" fmla="*/ 0 h 1949668"/>
                <a:gd name="connsiteX4" fmla="*/ 3481352 w 6858001"/>
                <a:gd name="connsiteY4" fmla="*/ 783020 h 1949668"/>
                <a:gd name="connsiteX5" fmla="*/ 6858001 w 6858001"/>
                <a:gd name="connsiteY5" fmla="*/ 783020 h 1949668"/>
                <a:gd name="connsiteX6" fmla="*/ 6858001 w 6858001"/>
                <a:gd name="connsiteY6" fmla="*/ 1949668 h 194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1" h="1949668">
                  <a:moveTo>
                    <a:pt x="0" y="1949668"/>
                  </a:moveTo>
                  <a:lnTo>
                    <a:pt x="0" y="783020"/>
                  </a:lnTo>
                  <a:lnTo>
                    <a:pt x="2461846" y="783020"/>
                  </a:lnTo>
                  <a:lnTo>
                    <a:pt x="2971599" y="0"/>
                  </a:lnTo>
                  <a:lnTo>
                    <a:pt x="3481352" y="783020"/>
                  </a:lnTo>
                  <a:lnTo>
                    <a:pt x="6858001" y="783020"/>
                  </a:lnTo>
                  <a:lnTo>
                    <a:pt x="6858001" y="19496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69083" y="2582333"/>
              <a:ext cx="40369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w Cen MT Condensed Extra Bold" panose="020B0803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457" y="599550"/>
            <a:ext cx="4672343" cy="106574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u="sng" dirty="0" smtClean="0">
                <a:latin typeface="Alfredo Heavy" pitchFamily="2" charset="0"/>
              </a:rPr>
              <a:t>Phone Directory</a:t>
            </a:r>
            <a:endParaRPr lang="en-US" b="1" u="sng" dirty="0">
              <a:latin typeface="Alfredo Heavy" pitchFamily="2" charset="0"/>
            </a:endParaRP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6868430" y="1857971"/>
            <a:ext cx="4485370" cy="4313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u="sng" dirty="0" smtClean="0">
                <a:latin typeface="Arial "/>
              </a:rPr>
              <a:t>Submitted by:</a:t>
            </a:r>
          </a:p>
          <a:p>
            <a:r>
              <a:rPr lang="en-US" dirty="0" smtClean="0">
                <a:latin typeface="Arial "/>
              </a:rPr>
              <a:t>Kritika Pandey</a:t>
            </a:r>
          </a:p>
          <a:p>
            <a:r>
              <a:rPr lang="en-US" dirty="0" smtClean="0">
                <a:latin typeface="Arial "/>
              </a:rPr>
              <a:t>Anusha Shrestha</a:t>
            </a:r>
          </a:p>
          <a:p>
            <a:r>
              <a:rPr lang="en-US" dirty="0" smtClean="0">
                <a:latin typeface="Arial "/>
              </a:rPr>
              <a:t>Bidhya Adhikari</a:t>
            </a:r>
          </a:p>
          <a:p>
            <a:endParaRPr lang="en-US" dirty="0">
              <a:latin typeface="Arial "/>
            </a:endParaRPr>
          </a:p>
          <a:p>
            <a:pPr marL="0" indent="0">
              <a:buNone/>
            </a:pPr>
            <a:endParaRPr lang="en-US" dirty="0" smtClean="0">
              <a:latin typeface="Arial "/>
            </a:endParaRPr>
          </a:p>
          <a:p>
            <a:pPr marL="0" indent="0">
              <a:buNone/>
            </a:pPr>
            <a:endParaRPr lang="en-US" dirty="0" smtClean="0">
              <a:latin typeface="Arial "/>
            </a:endParaRPr>
          </a:p>
          <a:p>
            <a:pPr marL="0" indent="0" algn="r">
              <a:buNone/>
            </a:pPr>
            <a:r>
              <a:rPr lang="en-US" sz="3300" b="1" u="sng" dirty="0" smtClean="0">
                <a:latin typeface="Arial "/>
              </a:rPr>
              <a:t>Submitted to:</a:t>
            </a:r>
          </a:p>
          <a:p>
            <a:pPr marL="0" indent="0" algn="r">
              <a:buNone/>
            </a:pPr>
            <a:r>
              <a:rPr lang="en-US" dirty="0" smtClean="0">
                <a:latin typeface="Arial "/>
              </a:rPr>
              <a:t>Department of Computer </a:t>
            </a:r>
          </a:p>
          <a:p>
            <a:pPr marL="0" indent="0" algn="r">
              <a:buNone/>
            </a:pPr>
            <a:r>
              <a:rPr lang="en-US" dirty="0" smtClean="0">
                <a:latin typeface="Arial "/>
              </a:rPr>
              <a:t>and Electronics Engineering</a:t>
            </a:r>
            <a:r>
              <a:rPr lang="en-US" dirty="0" smtClean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57" y="0"/>
            <a:ext cx="1949668" cy="6858000"/>
            <a:chOff x="1236660" y="-241418"/>
            <a:chExt cx="1949668" cy="6858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236660" y="-241418"/>
              <a:ext cx="1949668" cy="6858000"/>
              <a:chOff x="-1" y="0"/>
              <a:chExt cx="1949668" cy="6858000"/>
            </a:xfrm>
            <a:gradFill flip="none" rotWithShape="1">
              <a:gsLst>
                <a:gs pos="0">
                  <a:srgbClr val="666633">
                    <a:shade val="30000"/>
                    <a:satMod val="115000"/>
                  </a:srgbClr>
                </a:gs>
                <a:gs pos="50000">
                  <a:srgbClr val="666633">
                    <a:shade val="67500"/>
                    <a:satMod val="115000"/>
                  </a:srgbClr>
                </a:gs>
                <a:gs pos="100000">
                  <a:srgbClr val="66663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23" name="Freeform 22">
                <a:hlinkClick r:id="rId6" action="ppaction://hlinksldjump"/>
              </p:cNvPr>
              <p:cNvSpPr/>
              <p:nvPr/>
            </p:nvSpPr>
            <p:spPr>
              <a:xfrm rot="5400000">
                <a:off x="-2454167" y="2454166"/>
                <a:ext cx="6858000" cy="1949668"/>
              </a:xfrm>
              <a:custGeom>
                <a:avLst/>
                <a:gdLst>
                  <a:gd name="connsiteX0" fmla="*/ 0 w 6858000"/>
                  <a:gd name="connsiteY0" fmla="*/ 1949668 h 1949668"/>
                  <a:gd name="connsiteX1" fmla="*/ 0 w 6858000"/>
                  <a:gd name="connsiteY1" fmla="*/ 783020 h 1949668"/>
                  <a:gd name="connsiteX2" fmla="*/ 1442337 w 6858000"/>
                  <a:gd name="connsiteY2" fmla="*/ 783020 h 1949668"/>
                  <a:gd name="connsiteX3" fmla="*/ 1952090 w 6858000"/>
                  <a:gd name="connsiteY3" fmla="*/ 0 h 1949668"/>
                  <a:gd name="connsiteX4" fmla="*/ 2461843 w 6858000"/>
                  <a:gd name="connsiteY4" fmla="*/ 783020 h 1949668"/>
                  <a:gd name="connsiteX5" fmla="*/ 6858000 w 6858000"/>
                  <a:gd name="connsiteY5" fmla="*/ 783020 h 1949668"/>
                  <a:gd name="connsiteX6" fmla="*/ 6858000 w 6858000"/>
                  <a:gd name="connsiteY6" fmla="*/ 1949668 h 194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0" h="1949668">
                    <a:moveTo>
                      <a:pt x="0" y="1949668"/>
                    </a:moveTo>
                    <a:lnTo>
                      <a:pt x="0" y="783020"/>
                    </a:lnTo>
                    <a:lnTo>
                      <a:pt x="1442337" y="783020"/>
                    </a:lnTo>
                    <a:lnTo>
                      <a:pt x="1952090" y="0"/>
                    </a:lnTo>
                    <a:lnTo>
                      <a:pt x="2461843" y="783020"/>
                    </a:lnTo>
                    <a:lnTo>
                      <a:pt x="6858000" y="783020"/>
                    </a:lnTo>
                    <a:lnTo>
                      <a:pt x="6858000" y="19496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75993" y="1598147"/>
                <a:ext cx="34712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Tw Cen MT Condensed Extra Bold" panose="020B0803020202020204" pitchFamily="34" charset="0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945720" y="142387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w Cen MT Condensed Extra Bold" panose="020B08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76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858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Topics Covered:</a:t>
            </a:r>
            <a:endParaRPr lang="en-US" sz="6000" b="1" u="sng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25851" y="1943320"/>
            <a:ext cx="8803741" cy="38418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DSA in Project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Execution</a:t>
            </a: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1150081" y="5785164"/>
            <a:ext cx="933062" cy="96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1452301" y="6110868"/>
            <a:ext cx="390293" cy="356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3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Project Description</a:t>
            </a:r>
            <a:endParaRPr lang="en-US" sz="6000" b="1" u="sng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2588" y="1825625"/>
            <a:ext cx="9049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A Phone Directory is a file which performs listing of contacts (name, number, </a:t>
            </a:r>
            <a:r>
              <a:rPr lang="en-US" sz="3600" dirty="0" err="1" smtClean="0">
                <a:solidFill>
                  <a:schemeClr val="bg1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etc</a:t>
            </a:r>
            <a:r>
              <a:rPr lang="en-US" sz="3600" dirty="0" smtClean="0">
                <a:solidFill>
                  <a:schemeClr val="bg1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) of any personal.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 In the same way, this Phone Directory stores the name and number of various persons in alphabetical order and also enables  the user to delete the contact.</a:t>
            </a:r>
            <a:endParaRPr lang="en-US" sz="3600" dirty="0">
              <a:solidFill>
                <a:schemeClr val="bg1"/>
              </a:solidFill>
              <a:latin typeface="Albertus Medium" panose="020E0602030304020303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1150081" y="5785164"/>
            <a:ext cx="933062" cy="96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1452301" y="6110868"/>
            <a:ext cx="390293" cy="356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9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878" y="365125"/>
            <a:ext cx="596085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Operations</a:t>
            </a:r>
            <a:endParaRPr lang="en-US" sz="6000" b="1" u="sng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6502879" cy="4777019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Add Contacts: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  <a:latin typeface="Albertus Medium" panose="020E0602030304020303" pitchFamily="34" charset="0"/>
              </a:rPr>
              <a:t>	</a:t>
            </a:r>
            <a:r>
              <a:rPr lang="en-US" sz="45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It accepts the input i.e. name and number provided by the user and stores temporarily. 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  <a:latin typeface="Albertus Medium" panose="020E0602030304020303" pitchFamily="34" charset="0"/>
              </a:rPr>
              <a:t>	</a:t>
            </a:r>
            <a:r>
              <a:rPr lang="en-US" sz="45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Then, the </a:t>
            </a:r>
            <a:r>
              <a:rPr lang="en-US" sz="4500" dirty="0">
                <a:solidFill>
                  <a:schemeClr val="bg1"/>
                </a:solidFill>
                <a:latin typeface="Albertus Medium" panose="020E0602030304020303" pitchFamily="34" charset="0"/>
              </a:rPr>
              <a:t>p</a:t>
            </a:r>
            <a:r>
              <a:rPr lang="en-US" sz="45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rovided contacts i.e. name and number be sorted in ascending order by name.</a:t>
            </a:r>
          </a:p>
          <a:p>
            <a:pPr marL="0" indent="0">
              <a:buNone/>
            </a:pPr>
            <a:endParaRPr lang="en-US" sz="4500" dirty="0" smtClean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pPr marL="0" indent="0">
              <a:buNone/>
            </a:pPr>
            <a:endParaRPr lang="en-US" sz="4500" dirty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r>
              <a:rPr lang="en-US" sz="45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Delete :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	It deletes the desired contact from the existing sorted list of contacts.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1150081" y="5785164"/>
            <a:ext cx="933062" cy="96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1452301" y="6110868"/>
            <a:ext cx="390293" cy="356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82" y="2016392"/>
            <a:ext cx="4244689" cy="2166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82" y="4677140"/>
            <a:ext cx="2846557" cy="14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97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77388" y="1424470"/>
            <a:ext cx="3900668" cy="8796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578" y="-27946"/>
            <a:ext cx="795084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Implementation of DSA</a:t>
            </a:r>
            <a:endParaRPr lang="en-US" sz="6000" b="1" u="sng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of all, </a:t>
            </a:r>
            <a:r>
              <a:rPr lang="en-US" i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process of arranging a collection of items or data in a specific order, often either in ascending or descending order. </a:t>
            </a:r>
          </a:p>
          <a:p>
            <a:r>
              <a:rPr lang="en-US" b="1" dirty="0">
                <a:solidFill>
                  <a:srgbClr val="CC0000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Insertion sort </a:t>
            </a:r>
            <a:r>
              <a:rPr lang="en-US" b="1" dirty="0">
                <a:solidFill>
                  <a:schemeClr val="bg1"/>
                </a:solidFill>
                <a:latin typeface="Albertus Medium" panose="020E0602030304020303" pitchFamily="34" charset="0"/>
                <a:cs typeface="Arial" panose="020B0604020202020204" pitchFamily="34" charset="0"/>
              </a:rPr>
              <a:t>is a sorting algorithm that sorts an array of elements by iteratively inserting each unsorted element into its proper sorted position within the array.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150081" y="5785164"/>
            <a:ext cx="933062" cy="96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1452301" y="6110868"/>
            <a:ext cx="390293" cy="356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7388" y="1571920"/>
            <a:ext cx="390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INSERTION SORTING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39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1150081" y="5785164"/>
            <a:ext cx="933062" cy="96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1452301" y="6110868"/>
            <a:ext cx="390293" cy="356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06" y="3294614"/>
            <a:ext cx="4140160" cy="281625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593" y="0"/>
            <a:ext cx="5238509" cy="89124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lbertus Medium" panose="020E0602030304020303" pitchFamily="34" charset="0"/>
              </a:rPr>
              <a:t>More on Insertion Sort….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lbertus Medium" panose="020E0602030304020303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06" y="289180"/>
            <a:ext cx="4987288" cy="2893858"/>
          </a:xfrm>
        </p:spPr>
      </p:pic>
      <p:sp>
        <p:nvSpPr>
          <p:cNvPr id="9" name="TextBox 8"/>
          <p:cNvSpPr txBox="1"/>
          <p:nvPr/>
        </p:nvSpPr>
        <p:spPr>
          <a:xfrm>
            <a:off x="590367" y="802887"/>
            <a:ext cx="61876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bertus Medium" panose="020E0602030304020303" pitchFamily="34" charset="0"/>
              </a:rPr>
              <a:t>Algorithm</a:t>
            </a:r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bertus Medium" panose="020E0602030304020303" pitchFamily="34" charset="0"/>
              </a:rPr>
              <a:t>: </a:t>
            </a:r>
            <a:endParaRPr lang="en-US" sz="32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Albertus Medium" panose="020E06020303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lbertus Medium" panose="020E0602030304020303" pitchFamily="34" charset="0"/>
              </a:rPr>
              <a:t>step </a:t>
            </a:r>
            <a:r>
              <a:rPr lang="en-US" sz="2800" dirty="0">
                <a:solidFill>
                  <a:srgbClr val="FFFF00"/>
                </a:solidFill>
                <a:latin typeface="Albertus Medium" panose="020E0602030304020303" pitchFamily="34" charset="0"/>
              </a:rPr>
              <a:t>1: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If it is the first element ,it is already sorted</a:t>
            </a:r>
            <a:r>
              <a:rPr lang="en-US" sz="2800" dirty="0" smtClean="0">
                <a:solidFill>
                  <a:schemeClr val="bg1"/>
                </a:solidFill>
                <a:latin typeface="Albertus Medium" panose="020E0602030304020303" pitchFamily="34" charset="0"/>
              </a:rPr>
              <a:t>, return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1. </a:t>
            </a:r>
            <a:endParaRPr lang="en-US" sz="2800" dirty="0" smtClean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lbertus Medium" panose="020E0602030304020303" pitchFamily="34" charset="0"/>
              </a:rPr>
              <a:t>step </a:t>
            </a:r>
            <a:r>
              <a:rPr lang="en-US" sz="2800" dirty="0">
                <a:solidFill>
                  <a:srgbClr val="FFFF00"/>
                </a:solidFill>
                <a:latin typeface="Albertus Medium" panose="020E0602030304020303" pitchFamily="34" charset="0"/>
              </a:rPr>
              <a:t>2: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Pick next element. </a:t>
            </a:r>
            <a:endParaRPr lang="en-US" sz="2800" dirty="0" smtClean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lbertus Medium" panose="020E0602030304020303" pitchFamily="34" charset="0"/>
              </a:rPr>
              <a:t>step </a:t>
            </a:r>
            <a:r>
              <a:rPr lang="en-US" sz="2800" dirty="0">
                <a:solidFill>
                  <a:srgbClr val="FFFF00"/>
                </a:solidFill>
                <a:latin typeface="Albertus Medium" panose="020E0602030304020303" pitchFamily="34" charset="0"/>
              </a:rPr>
              <a:t>3: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Compare the current element with the sorted portion of the array. </a:t>
            </a:r>
            <a:endParaRPr lang="en-US" sz="2800" dirty="0" smtClean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lbertus Medium" panose="020E0602030304020303" pitchFamily="34" charset="0"/>
              </a:rPr>
              <a:t>step </a:t>
            </a:r>
            <a:r>
              <a:rPr lang="en-US" sz="2800" dirty="0">
                <a:solidFill>
                  <a:srgbClr val="FFFF00"/>
                </a:solidFill>
                <a:latin typeface="Albertus Medium" panose="020E0602030304020303" pitchFamily="34" charset="0"/>
              </a:rPr>
              <a:t>4: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If the current element is smaller than the previous element, move the previous element one position to the right. </a:t>
            </a:r>
            <a:endParaRPr lang="en-US" sz="2800" dirty="0" smtClean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lbertus Medium" panose="020E0602030304020303" pitchFamily="34" charset="0"/>
              </a:rPr>
              <a:t>step </a:t>
            </a:r>
            <a:r>
              <a:rPr lang="en-US" sz="2800" dirty="0">
                <a:solidFill>
                  <a:srgbClr val="FFFF00"/>
                </a:solidFill>
                <a:latin typeface="Albertus Medium" panose="020E0602030304020303" pitchFamily="34" charset="0"/>
              </a:rPr>
              <a:t>5: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Insert the value. </a:t>
            </a:r>
            <a:endParaRPr lang="en-US" sz="2800" dirty="0" smtClean="0">
              <a:solidFill>
                <a:schemeClr val="bg1"/>
              </a:solidFill>
              <a:latin typeface="Albertus Medium" panose="020E06020303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lbertus Medium" panose="020E0602030304020303" pitchFamily="34" charset="0"/>
              </a:rPr>
              <a:t>step </a:t>
            </a:r>
            <a:r>
              <a:rPr lang="en-US" sz="2800" dirty="0">
                <a:solidFill>
                  <a:srgbClr val="FFFF00"/>
                </a:solidFill>
                <a:latin typeface="Albertus Medium" panose="020E0602030304020303" pitchFamily="34" charset="0"/>
              </a:rPr>
              <a:t>6: </a:t>
            </a:r>
            <a:r>
              <a:rPr lang="en-US" sz="2800" dirty="0">
                <a:solidFill>
                  <a:schemeClr val="bg1"/>
                </a:solidFill>
                <a:latin typeface="Albertus Medium" panose="020E0602030304020303" pitchFamily="34" charset="0"/>
              </a:rPr>
              <a:t>Repeat until list is sorted.</a:t>
            </a:r>
            <a:endParaRPr lang="en-US" sz="2800" dirty="0">
              <a:solidFill>
                <a:schemeClr val="bg1"/>
              </a:solidFill>
              <a:latin typeface="Albertus Medium" panose="020E06020303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1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41" y="2149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dirty="0" smtClean="0">
                <a:latin typeface="Algerian" panose="04020705040A02060702" pitchFamily="82" charset="0"/>
              </a:rPr>
              <a:t>THANK YOU !!!</a:t>
            </a:r>
            <a:endParaRPr lang="en-US" sz="8000" b="1" u="sng" dirty="0">
              <a:latin typeface="Algerian" panose="04020705040A02060702" pitchFamily="82" charset="0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1150081" y="5785164"/>
            <a:ext cx="933062" cy="96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1452301" y="6110868"/>
            <a:ext cx="390293" cy="356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7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Albertus Medium</vt:lpstr>
      <vt:lpstr>Alfredo Heavy</vt:lpstr>
      <vt:lpstr>Algerian</vt:lpstr>
      <vt:lpstr>Arial</vt:lpstr>
      <vt:lpstr>Arial </vt:lpstr>
      <vt:lpstr>Calibri</vt:lpstr>
      <vt:lpstr>Calibri Light</vt:lpstr>
      <vt:lpstr>Tw Cen MT Condensed Extra Bold</vt:lpstr>
      <vt:lpstr>Office Theme</vt:lpstr>
      <vt:lpstr>Phone Directory</vt:lpstr>
      <vt:lpstr>Topics Covered:</vt:lpstr>
      <vt:lpstr>Project Description</vt:lpstr>
      <vt:lpstr>Operations</vt:lpstr>
      <vt:lpstr>Implementation of DSA</vt:lpstr>
      <vt:lpstr>More on Insertion Sort….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Directory</dc:title>
  <dc:creator>ACER</dc:creator>
  <cp:lastModifiedBy>ACER</cp:lastModifiedBy>
  <cp:revision>9</cp:revision>
  <dcterms:created xsi:type="dcterms:W3CDTF">2023-02-20T16:43:15Z</dcterms:created>
  <dcterms:modified xsi:type="dcterms:W3CDTF">2023-02-20T19:15:33Z</dcterms:modified>
</cp:coreProperties>
</file>