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998" autoAdjust="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1ED10-09FD-0087-4353-00A72C777E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0DCF4C-6DDE-F522-2F89-554B09234F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37712B-EB14-2135-6BA5-1B5C8387DE06}"/>
              </a:ext>
            </a:extLst>
          </p:cNvPr>
          <p:cNvSpPr>
            <a:spLocks noGrp="1"/>
          </p:cNvSpPr>
          <p:nvPr>
            <p:ph type="dt" sz="half" idx="10"/>
          </p:nvPr>
        </p:nvSpPr>
        <p:spPr/>
        <p:txBody>
          <a:bodyPr/>
          <a:lstStyle/>
          <a:p>
            <a:fld id="{042D65DF-6892-4A05-92AA-22F7A128C91A}" type="datetimeFigureOut">
              <a:rPr lang="en-US" smtClean="0"/>
              <a:t>3/16/2025</a:t>
            </a:fld>
            <a:endParaRPr lang="en-US"/>
          </a:p>
        </p:txBody>
      </p:sp>
      <p:sp>
        <p:nvSpPr>
          <p:cNvPr id="5" name="Footer Placeholder 4">
            <a:extLst>
              <a:ext uri="{FF2B5EF4-FFF2-40B4-BE49-F238E27FC236}">
                <a16:creationId xmlns:a16="http://schemas.microsoft.com/office/drawing/2014/main" id="{FA63571F-6218-9181-68C6-125F42747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D49D2-32CD-9C04-E75C-07D84D63BF59}"/>
              </a:ext>
            </a:extLst>
          </p:cNvPr>
          <p:cNvSpPr>
            <a:spLocks noGrp="1"/>
          </p:cNvSpPr>
          <p:nvPr>
            <p:ph type="sldNum" sz="quarter" idx="12"/>
          </p:nvPr>
        </p:nvSpPr>
        <p:spPr/>
        <p:txBody>
          <a:bodyPr/>
          <a:lstStyle/>
          <a:p>
            <a:fld id="{9DE92D02-CCAF-416C-A793-CA3F487E02FF}" type="slidenum">
              <a:rPr lang="en-US" smtClean="0"/>
              <a:t>‹#›</a:t>
            </a:fld>
            <a:endParaRPr lang="en-US"/>
          </a:p>
        </p:txBody>
      </p:sp>
    </p:spTree>
    <p:extLst>
      <p:ext uri="{BB962C8B-B14F-4D97-AF65-F5344CB8AC3E}">
        <p14:creationId xmlns:p14="http://schemas.microsoft.com/office/powerpoint/2010/main" val="3457411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2010-01F8-6868-8AAF-DC507B6997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D1B4D8-A4C3-9ADD-7236-53CC26B8A8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C0FD7-6DE3-7AAC-4D62-34464D2A302E}"/>
              </a:ext>
            </a:extLst>
          </p:cNvPr>
          <p:cNvSpPr>
            <a:spLocks noGrp="1"/>
          </p:cNvSpPr>
          <p:nvPr>
            <p:ph type="dt" sz="half" idx="10"/>
          </p:nvPr>
        </p:nvSpPr>
        <p:spPr/>
        <p:txBody>
          <a:bodyPr/>
          <a:lstStyle/>
          <a:p>
            <a:fld id="{042D65DF-6892-4A05-92AA-22F7A128C91A}" type="datetimeFigureOut">
              <a:rPr lang="en-US" smtClean="0"/>
              <a:t>3/16/2025</a:t>
            </a:fld>
            <a:endParaRPr lang="en-US"/>
          </a:p>
        </p:txBody>
      </p:sp>
      <p:sp>
        <p:nvSpPr>
          <p:cNvPr id="5" name="Footer Placeholder 4">
            <a:extLst>
              <a:ext uri="{FF2B5EF4-FFF2-40B4-BE49-F238E27FC236}">
                <a16:creationId xmlns:a16="http://schemas.microsoft.com/office/drawing/2014/main" id="{7B600798-0826-2227-DF05-0F6E53F41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F2C41-8D2D-9CDA-7827-10F1C2C925F7}"/>
              </a:ext>
            </a:extLst>
          </p:cNvPr>
          <p:cNvSpPr>
            <a:spLocks noGrp="1"/>
          </p:cNvSpPr>
          <p:nvPr>
            <p:ph type="sldNum" sz="quarter" idx="12"/>
          </p:nvPr>
        </p:nvSpPr>
        <p:spPr/>
        <p:txBody>
          <a:bodyPr/>
          <a:lstStyle/>
          <a:p>
            <a:fld id="{9DE92D02-CCAF-416C-A793-CA3F487E02FF}" type="slidenum">
              <a:rPr lang="en-US" smtClean="0"/>
              <a:t>‹#›</a:t>
            </a:fld>
            <a:endParaRPr lang="en-US"/>
          </a:p>
        </p:txBody>
      </p:sp>
    </p:spTree>
    <p:extLst>
      <p:ext uri="{BB962C8B-B14F-4D97-AF65-F5344CB8AC3E}">
        <p14:creationId xmlns:p14="http://schemas.microsoft.com/office/powerpoint/2010/main" val="90835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4E1837-BC7C-8266-DF10-EC4A89C3D7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3392B9-6AFB-BCB0-3E94-B8C5DE079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5A274-51C1-FDCE-4A98-8EA6BCCB7162}"/>
              </a:ext>
            </a:extLst>
          </p:cNvPr>
          <p:cNvSpPr>
            <a:spLocks noGrp="1"/>
          </p:cNvSpPr>
          <p:nvPr>
            <p:ph type="dt" sz="half" idx="10"/>
          </p:nvPr>
        </p:nvSpPr>
        <p:spPr/>
        <p:txBody>
          <a:bodyPr/>
          <a:lstStyle/>
          <a:p>
            <a:fld id="{042D65DF-6892-4A05-92AA-22F7A128C91A}" type="datetimeFigureOut">
              <a:rPr lang="en-US" smtClean="0"/>
              <a:t>3/16/2025</a:t>
            </a:fld>
            <a:endParaRPr lang="en-US"/>
          </a:p>
        </p:txBody>
      </p:sp>
      <p:sp>
        <p:nvSpPr>
          <p:cNvPr id="5" name="Footer Placeholder 4">
            <a:extLst>
              <a:ext uri="{FF2B5EF4-FFF2-40B4-BE49-F238E27FC236}">
                <a16:creationId xmlns:a16="http://schemas.microsoft.com/office/drawing/2014/main" id="{D2FA3727-D1D0-7594-EBC7-DB64470C4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8227D-E002-DD7D-EB8E-A64699962CCB}"/>
              </a:ext>
            </a:extLst>
          </p:cNvPr>
          <p:cNvSpPr>
            <a:spLocks noGrp="1"/>
          </p:cNvSpPr>
          <p:nvPr>
            <p:ph type="sldNum" sz="quarter" idx="12"/>
          </p:nvPr>
        </p:nvSpPr>
        <p:spPr/>
        <p:txBody>
          <a:bodyPr/>
          <a:lstStyle/>
          <a:p>
            <a:fld id="{9DE92D02-CCAF-416C-A793-CA3F487E02FF}" type="slidenum">
              <a:rPr lang="en-US" smtClean="0"/>
              <a:t>‹#›</a:t>
            </a:fld>
            <a:endParaRPr lang="en-US"/>
          </a:p>
        </p:txBody>
      </p:sp>
    </p:spTree>
    <p:extLst>
      <p:ext uri="{BB962C8B-B14F-4D97-AF65-F5344CB8AC3E}">
        <p14:creationId xmlns:p14="http://schemas.microsoft.com/office/powerpoint/2010/main" val="2321374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40754-E4D0-54C4-9C31-4CDA96F9D4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3006F-6277-BE32-3D6E-B1876C9C35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A46AC-5135-035E-5A95-D0E04912C443}"/>
              </a:ext>
            </a:extLst>
          </p:cNvPr>
          <p:cNvSpPr>
            <a:spLocks noGrp="1"/>
          </p:cNvSpPr>
          <p:nvPr>
            <p:ph type="dt" sz="half" idx="10"/>
          </p:nvPr>
        </p:nvSpPr>
        <p:spPr/>
        <p:txBody>
          <a:bodyPr/>
          <a:lstStyle/>
          <a:p>
            <a:fld id="{042D65DF-6892-4A05-92AA-22F7A128C91A}" type="datetimeFigureOut">
              <a:rPr lang="en-US" smtClean="0"/>
              <a:t>3/16/2025</a:t>
            </a:fld>
            <a:endParaRPr lang="en-US"/>
          </a:p>
        </p:txBody>
      </p:sp>
      <p:sp>
        <p:nvSpPr>
          <p:cNvPr id="5" name="Footer Placeholder 4">
            <a:extLst>
              <a:ext uri="{FF2B5EF4-FFF2-40B4-BE49-F238E27FC236}">
                <a16:creationId xmlns:a16="http://schemas.microsoft.com/office/drawing/2014/main" id="{AF9F1662-1657-C5B3-F627-443615AEC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D4700-7855-CE50-8F63-23AFFB3D0106}"/>
              </a:ext>
            </a:extLst>
          </p:cNvPr>
          <p:cNvSpPr>
            <a:spLocks noGrp="1"/>
          </p:cNvSpPr>
          <p:nvPr>
            <p:ph type="sldNum" sz="quarter" idx="12"/>
          </p:nvPr>
        </p:nvSpPr>
        <p:spPr/>
        <p:txBody>
          <a:bodyPr/>
          <a:lstStyle/>
          <a:p>
            <a:fld id="{9DE92D02-CCAF-416C-A793-CA3F487E02FF}" type="slidenum">
              <a:rPr lang="en-US" smtClean="0"/>
              <a:t>‹#›</a:t>
            </a:fld>
            <a:endParaRPr lang="en-US"/>
          </a:p>
        </p:txBody>
      </p:sp>
    </p:spTree>
    <p:extLst>
      <p:ext uri="{BB962C8B-B14F-4D97-AF65-F5344CB8AC3E}">
        <p14:creationId xmlns:p14="http://schemas.microsoft.com/office/powerpoint/2010/main" val="88801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9357-697C-56FF-8C60-6F49CF1BE7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B442FA-F548-C153-D789-D62B85EF5E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94FA14-A4E2-BECF-2118-7DD75A1677FA}"/>
              </a:ext>
            </a:extLst>
          </p:cNvPr>
          <p:cNvSpPr>
            <a:spLocks noGrp="1"/>
          </p:cNvSpPr>
          <p:nvPr>
            <p:ph type="dt" sz="half" idx="10"/>
          </p:nvPr>
        </p:nvSpPr>
        <p:spPr/>
        <p:txBody>
          <a:bodyPr/>
          <a:lstStyle/>
          <a:p>
            <a:fld id="{042D65DF-6892-4A05-92AA-22F7A128C91A}" type="datetimeFigureOut">
              <a:rPr lang="en-US" smtClean="0"/>
              <a:t>3/16/2025</a:t>
            </a:fld>
            <a:endParaRPr lang="en-US"/>
          </a:p>
        </p:txBody>
      </p:sp>
      <p:sp>
        <p:nvSpPr>
          <p:cNvPr id="5" name="Footer Placeholder 4">
            <a:extLst>
              <a:ext uri="{FF2B5EF4-FFF2-40B4-BE49-F238E27FC236}">
                <a16:creationId xmlns:a16="http://schemas.microsoft.com/office/drawing/2014/main" id="{AC51C60A-FB67-6D35-828C-51DD0A404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2D7B89-1B82-1C93-325B-4F4DD370B9C1}"/>
              </a:ext>
            </a:extLst>
          </p:cNvPr>
          <p:cNvSpPr>
            <a:spLocks noGrp="1"/>
          </p:cNvSpPr>
          <p:nvPr>
            <p:ph type="sldNum" sz="quarter" idx="12"/>
          </p:nvPr>
        </p:nvSpPr>
        <p:spPr/>
        <p:txBody>
          <a:bodyPr/>
          <a:lstStyle/>
          <a:p>
            <a:fld id="{9DE92D02-CCAF-416C-A793-CA3F487E02FF}" type="slidenum">
              <a:rPr lang="en-US" smtClean="0"/>
              <a:t>‹#›</a:t>
            </a:fld>
            <a:endParaRPr lang="en-US"/>
          </a:p>
        </p:txBody>
      </p:sp>
    </p:spTree>
    <p:extLst>
      <p:ext uri="{BB962C8B-B14F-4D97-AF65-F5344CB8AC3E}">
        <p14:creationId xmlns:p14="http://schemas.microsoft.com/office/powerpoint/2010/main" val="106322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AD87-70E1-57DF-59FD-FFD14A3F5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199D88-A872-3031-166F-2A1912D7A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3A1208-22F7-6CCC-64EE-947C537963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1F30DB-A931-E956-152F-4DD00B027F95}"/>
              </a:ext>
            </a:extLst>
          </p:cNvPr>
          <p:cNvSpPr>
            <a:spLocks noGrp="1"/>
          </p:cNvSpPr>
          <p:nvPr>
            <p:ph type="dt" sz="half" idx="10"/>
          </p:nvPr>
        </p:nvSpPr>
        <p:spPr/>
        <p:txBody>
          <a:bodyPr/>
          <a:lstStyle/>
          <a:p>
            <a:fld id="{042D65DF-6892-4A05-92AA-22F7A128C91A}" type="datetimeFigureOut">
              <a:rPr lang="en-US" smtClean="0"/>
              <a:t>3/16/2025</a:t>
            </a:fld>
            <a:endParaRPr lang="en-US"/>
          </a:p>
        </p:txBody>
      </p:sp>
      <p:sp>
        <p:nvSpPr>
          <p:cNvPr id="6" name="Footer Placeholder 5">
            <a:extLst>
              <a:ext uri="{FF2B5EF4-FFF2-40B4-BE49-F238E27FC236}">
                <a16:creationId xmlns:a16="http://schemas.microsoft.com/office/drawing/2014/main" id="{1F83F2E3-0850-37D2-9D89-9749EB047B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39B5F-B25C-4953-26EC-844D0B1BE43B}"/>
              </a:ext>
            </a:extLst>
          </p:cNvPr>
          <p:cNvSpPr>
            <a:spLocks noGrp="1"/>
          </p:cNvSpPr>
          <p:nvPr>
            <p:ph type="sldNum" sz="quarter" idx="12"/>
          </p:nvPr>
        </p:nvSpPr>
        <p:spPr/>
        <p:txBody>
          <a:bodyPr/>
          <a:lstStyle/>
          <a:p>
            <a:fld id="{9DE92D02-CCAF-416C-A793-CA3F487E02FF}" type="slidenum">
              <a:rPr lang="en-US" smtClean="0"/>
              <a:t>‹#›</a:t>
            </a:fld>
            <a:endParaRPr lang="en-US"/>
          </a:p>
        </p:txBody>
      </p:sp>
    </p:spTree>
    <p:extLst>
      <p:ext uri="{BB962C8B-B14F-4D97-AF65-F5344CB8AC3E}">
        <p14:creationId xmlns:p14="http://schemas.microsoft.com/office/powerpoint/2010/main" val="36555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17B41-DCBC-1EAF-1C27-07F596A5FE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86EC9F-5CEA-D5BA-0DF8-E7F9157813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79B635-83C1-8330-7BCE-9BB5A2371B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436ACD-AA46-F9E6-5C97-CED84CAF46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F2D89D-2586-A6BE-6375-4217D37B59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FA1183-C1E1-1D94-D1EB-780FEAF0CF8F}"/>
              </a:ext>
            </a:extLst>
          </p:cNvPr>
          <p:cNvSpPr>
            <a:spLocks noGrp="1"/>
          </p:cNvSpPr>
          <p:nvPr>
            <p:ph type="dt" sz="half" idx="10"/>
          </p:nvPr>
        </p:nvSpPr>
        <p:spPr/>
        <p:txBody>
          <a:bodyPr/>
          <a:lstStyle/>
          <a:p>
            <a:fld id="{042D65DF-6892-4A05-92AA-22F7A128C91A}" type="datetimeFigureOut">
              <a:rPr lang="en-US" smtClean="0"/>
              <a:t>3/16/2025</a:t>
            </a:fld>
            <a:endParaRPr lang="en-US"/>
          </a:p>
        </p:txBody>
      </p:sp>
      <p:sp>
        <p:nvSpPr>
          <p:cNvPr id="8" name="Footer Placeholder 7">
            <a:extLst>
              <a:ext uri="{FF2B5EF4-FFF2-40B4-BE49-F238E27FC236}">
                <a16:creationId xmlns:a16="http://schemas.microsoft.com/office/drawing/2014/main" id="{25B369A9-7A19-81A4-9CD3-C65D54F7E2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FA3550-0AAF-0D1C-C785-4A0F6446297A}"/>
              </a:ext>
            </a:extLst>
          </p:cNvPr>
          <p:cNvSpPr>
            <a:spLocks noGrp="1"/>
          </p:cNvSpPr>
          <p:nvPr>
            <p:ph type="sldNum" sz="quarter" idx="12"/>
          </p:nvPr>
        </p:nvSpPr>
        <p:spPr/>
        <p:txBody>
          <a:bodyPr/>
          <a:lstStyle/>
          <a:p>
            <a:fld id="{9DE92D02-CCAF-416C-A793-CA3F487E02FF}" type="slidenum">
              <a:rPr lang="en-US" smtClean="0"/>
              <a:t>‹#›</a:t>
            </a:fld>
            <a:endParaRPr lang="en-US"/>
          </a:p>
        </p:txBody>
      </p:sp>
    </p:spTree>
    <p:extLst>
      <p:ext uri="{BB962C8B-B14F-4D97-AF65-F5344CB8AC3E}">
        <p14:creationId xmlns:p14="http://schemas.microsoft.com/office/powerpoint/2010/main" val="149431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1C82-0893-C0F7-3D54-E6FEBDF506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A12A5B-85F2-591D-B407-4DAA7BF0EA01}"/>
              </a:ext>
            </a:extLst>
          </p:cNvPr>
          <p:cNvSpPr>
            <a:spLocks noGrp="1"/>
          </p:cNvSpPr>
          <p:nvPr>
            <p:ph type="dt" sz="half" idx="10"/>
          </p:nvPr>
        </p:nvSpPr>
        <p:spPr/>
        <p:txBody>
          <a:bodyPr/>
          <a:lstStyle/>
          <a:p>
            <a:fld id="{042D65DF-6892-4A05-92AA-22F7A128C91A}" type="datetimeFigureOut">
              <a:rPr lang="en-US" smtClean="0"/>
              <a:t>3/16/2025</a:t>
            </a:fld>
            <a:endParaRPr lang="en-US"/>
          </a:p>
        </p:txBody>
      </p:sp>
      <p:sp>
        <p:nvSpPr>
          <p:cNvPr id="4" name="Footer Placeholder 3">
            <a:extLst>
              <a:ext uri="{FF2B5EF4-FFF2-40B4-BE49-F238E27FC236}">
                <a16:creationId xmlns:a16="http://schemas.microsoft.com/office/drawing/2014/main" id="{9E5E1D6C-95ED-4315-70D0-F33E9F07D6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D47DFF-0ABA-F523-746F-95B027D4293B}"/>
              </a:ext>
            </a:extLst>
          </p:cNvPr>
          <p:cNvSpPr>
            <a:spLocks noGrp="1"/>
          </p:cNvSpPr>
          <p:nvPr>
            <p:ph type="sldNum" sz="quarter" idx="12"/>
          </p:nvPr>
        </p:nvSpPr>
        <p:spPr/>
        <p:txBody>
          <a:bodyPr/>
          <a:lstStyle/>
          <a:p>
            <a:fld id="{9DE92D02-CCAF-416C-A793-CA3F487E02FF}" type="slidenum">
              <a:rPr lang="en-US" smtClean="0"/>
              <a:t>‹#›</a:t>
            </a:fld>
            <a:endParaRPr lang="en-US"/>
          </a:p>
        </p:txBody>
      </p:sp>
    </p:spTree>
    <p:extLst>
      <p:ext uri="{BB962C8B-B14F-4D97-AF65-F5344CB8AC3E}">
        <p14:creationId xmlns:p14="http://schemas.microsoft.com/office/powerpoint/2010/main" val="187547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B69CE5-40BC-EB83-EFD3-3EC9ECFEBDAC}"/>
              </a:ext>
            </a:extLst>
          </p:cNvPr>
          <p:cNvSpPr>
            <a:spLocks noGrp="1"/>
          </p:cNvSpPr>
          <p:nvPr>
            <p:ph type="dt" sz="half" idx="10"/>
          </p:nvPr>
        </p:nvSpPr>
        <p:spPr/>
        <p:txBody>
          <a:bodyPr/>
          <a:lstStyle/>
          <a:p>
            <a:fld id="{042D65DF-6892-4A05-92AA-22F7A128C91A}" type="datetimeFigureOut">
              <a:rPr lang="en-US" smtClean="0"/>
              <a:t>3/16/2025</a:t>
            </a:fld>
            <a:endParaRPr lang="en-US"/>
          </a:p>
        </p:txBody>
      </p:sp>
      <p:sp>
        <p:nvSpPr>
          <p:cNvPr id="3" name="Footer Placeholder 2">
            <a:extLst>
              <a:ext uri="{FF2B5EF4-FFF2-40B4-BE49-F238E27FC236}">
                <a16:creationId xmlns:a16="http://schemas.microsoft.com/office/drawing/2014/main" id="{F32B4A65-1361-6A02-716C-E4EBDB6AD8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BF6E4D-10E4-B912-48E8-3253E5DC71BE}"/>
              </a:ext>
            </a:extLst>
          </p:cNvPr>
          <p:cNvSpPr>
            <a:spLocks noGrp="1"/>
          </p:cNvSpPr>
          <p:nvPr>
            <p:ph type="sldNum" sz="quarter" idx="12"/>
          </p:nvPr>
        </p:nvSpPr>
        <p:spPr/>
        <p:txBody>
          <a:bodyPr/>
          <a:lstStyle/>
          <a:p>
            <a:fld id="{9DE92D02-CCAF-416C-A793-CA3F487E02FF}" type="slidenum">
              <a:rPr lang="en-US" smtClean="0"/>
              <a:t>‹#›</a:t>
            </a:fld>
            <a:endParaRPr lang="en-US"/>
          </a:p>
        </p:txBody>
      </p:sp>
    </p:spTree>
    <p:extLst>
      <p:ext uri="{BB962C8B-B14F-4D97-AF65-F5344CB8AC3E}">
        <p14:creationId xmlns:p14="http://schemas.microsoft.com/office/powerpoint/2010/main" val="357854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472F-73A8-A7AF-82F8-97F2726579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5DE4BB-C085-2802-6060-04DC61821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E6AF67-76FE-EF41-9938-B5C177D65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02C2D-09E0-BCB0-A8E0-7C1DF739AAE0}"/>
              </a:ext>
            </a:extLst>
          </p:cNvPr>
          <p:cNvSpPr>
            <a:spLocks noGrp="1"/>
          </p:cNvSpPr>
          <p:nvPr>
            <p:ph type="dt" sz="half" idx="10"/>
          </p:nvPr>
        </p:nvSpPr>
        <p:spPr/>
        <p:txBody>
          <a:bodyPr/>
          <a:lstStyle/>
          <a:p>
            <a:fld id="{042D65DF-6892-4A05-92AA-22F7A128C91A}" type="datetimeFigureOut">
              <a:rPr lang="en-US" smtClean="0"/>
              <a:t>3/16/2025</a:t>
            </a:fld>
            <a:endParaRPr lang="en-US"/>
          </a:p>
        </p:txBody>
      </p:sp>
      <p:sp>
        <p:nvSpPr>
          <p:cNvPr id="6" name="Footer Placeholder 5">
            <a:extLst>
              <a:ext uri="{FF2B5EF4-FFF2-40B4-BE49-F238E27FC236}">
                <a16:creationId xmlns:a16="http://schemas.microsoft.com/office/drawing/2014/main" id="{56124C7D-5CB4-2097-8DB5-003E3A8058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77FB0-6468-FD40-DBE0-7255CB287BDF}"/>
              </a:ext>
            </a:extLst>
          </p:cNvPr>
          <p:cNvSpPr>
            <a:spLocks noGrp="1"/>
          </p:cNvSpPr>
          <p:nvPr>
            <p:ph type="sldNum" sz="quarter" idx="12"/>
          </p:nvPr>
        </p:nvSpPr>
        <p:spPr/>
        <p:txBody>
          <a:bodyPr/>
          <a:lstStyle/>
          <a:p>
            <a:fld id="{9DE92D02-CCAF-416C-A793-CA3F487E02FF}" type="slidenum">
              <a:rPr lang="en-US" smtClean="0"/>
              <a:t>‹#›</a:t>
            </a:fld>
            <a:endParaRPr lang="en-US"/>
          </a:p>
        </p:txBody>
      </p:sp>
    </p:spTree>
    <p:extLst>
      <p:ext uri="{BB962C8B-B14F-4D97-AF65-F5344CB8AC3E}">
        <p14:creationId xmlns:p14="http://schemas.microsoft.com/office/powerpoint/2010/main" val="144482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B3AD-26D6-8C5B-09B8-CCB902AB6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CA498F-5C94-7C14-B95C-67DE3A37C1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B73CBE-3DDE-7C88-7CB7-8B3211C97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B35CC-4FA6-D7B6-FDB5-B7AD5E705528}"/>
              </a:ext>
            </a:extLst>
          </p:cNvPr>
          <p:cNvSpPr>
            <a:spLocks noGrp="1"/>
          </p:cNvSpPr>
          <p:nvPr>
            <p:ph type="dt" sz="half" idx="10"/>
          </p:nvPr>
        </p:nvSpPr>
        <p:spPr/>
        <p:txBody>
          <a:bodyPr/>
          <a:lstStyle/>
          <a:p>
            <a:fld id="{042D65DF-6892-4A05-92AA-22F7A128C91A}" type="datetimeFigureOut">
              <a:rPr lang="en-US" smtClean="0"/>
              <a:t>3/16/2025</a:t>
            </a:fld>
            <a:endParaRPr lang="en-US"/>
          </a:p>
        </p:txBody>
      </p:sp>
      <p:sp>
        <p:nvSpPr>
          <p:cNvPr id="6" name="Footer Placeholder 5">
            <a:extLst>
              <a:ext uri="{FF2B5EF4-FFF2-40B4-BE49-F238E27FC236}">
                <a16:creationId xmlns:a16="http://schemas.microsoft.com/office/drawing/2014/main" id="{25C7E58C-654A-7E2D-AEE3-6E007B6F1D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98C274-4932-2C94-4174-833370D86B65}"/>
              </a:ext>
            </a:extLst>
          </p:cNvPr>
          <p:cNvSpPr>
            <a:spLocks noGrp="1"/>
          </p:cNvSpPr>
          <p:nvPr>
            <p:ph type="sldNum" sz="quarter" idx="12"/>
          </p:nvPr>
        </p:nvSpPr>
        <p:spPr/>
        <p:txBody>
          <a:bodyPr/>
          <a:lstStyle/>
          <a:p>
            <a:fld id="{9DE92D02-CCAF-416C-A793-CA3F487E02FF}" type="slidenum">
              <a:rPr lang="en-US" smtClean="0"/>
              <a:t>‹#›</a:t>
            </a:fld>
            <a:endParaRPr lang="en-US"/>
          </a:p>
        </p:txBody>
      </p:sp>
    </p:spTree>
    <p:extLst>
      <p:ext uri="{BB962C8B-B14F-4D97-AF65-F5344CB8AC3E}">
        <p14:creationId xmlns:p14="http://schemas.microsoft.com/office/powerpoint/2010/main" val="233787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869377-68F8-9E98-CDF8-5B7ABF7CE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7FC9F4-758A-326F-D937-272A59633B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21167-2F06-5693-8A2A-EC38F9EC5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D65DF-6892-4A05-92AA-22F7A128C91A}" type="datetimeFigureOut">
              <a:rPr lang="en-US" smtClean="0"/>
              <a:t>3/16/2025</a:t>
            </a:fld>
            <a:endParaRPr lang="en-US"/>
          </a:p>
        </p:txBody>
      </p:sp>
      <p:sp>
        <p:nvSpPr>
          <p:cNvPr id="5" name="Footer Placeholder 4">
            <a:extLst>
              <a:ext uri="{FF2B5EF4-FFF2-40B4-BE49-F238E27FC236}">
                <a16:creationId xmlns:a16="http://schemas.microsoft.com/office/drawing/2014/main" id="{735AD196-1A6F-45DA-B602-8CD4FFD553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6421AC-9C6B-7D69-9314-2BB087C0CA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92D02-CCAF-416C-A793-CA3F487E02FF}" type="slidenum">
              <a:rPr lang="en-US" smtClean="0"/>
              <a:t>‹#›</a:t>
            </a:fld>
            <a:endParaRPr lang="en-US"/>
          </a:p>
        </p:txBody>
      </p:sp>
    </p:spTree>
    <p:extLst>
      <p:ext uri="{BB962C8B-B14F-4D97-AF65-F5344CB8AC3E}">
        <p14:creationId xmlns:p14="http://schemas.microsoft.com/office/powerpoint/2010/main" val="424283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hastitymyrick155.wikidot.com/blog:293"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lovepik.com/image-400080007/online-shopping-online.html" TargetMode="External"/><Relationship Id="rId5" Type="http://schemas.openxmlformats.org/officeDocument/2006/relationships/image" Target="../media/image2.jpg"/><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9.xml"/><Relationship Id="rId4" Type="http://schemas.openxmlformats.org/officeDocument/2006/relationships/hyperlink" Target="https://www.threegirlsmedia.com/2019/12/25/social-media-busines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reatives.me/2023/03/01/social-media-strategies-tips-for-business/" TargetMode="External"/><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ebdabsterart.blogspot.com/2017/11/most-common-challenges-of-social-media.html"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expandgh.com/how-create-social-media-marketing-strategy-for-your-business/" TargetMode="External"/><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hyperlink" Target="https://www.onlinemarketinginstitute.org/blog/2017/12/infographic-15-actionable-social-media-marketing-tips/" TargetMode="Externa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7B80D7-EF10-184C-24A9-389DD553DDA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7893935" cy="6573305"/>
          </a:xfrm>
          <a:prstGeom prst="rect">
            <a:avLst/>
          </a:prstGeom>
        </p:spPr>
      </p:pic>
      <p:sp>
        <p:nvSpPr>
          <p:cNvPr id="6" name="TextBox 5">
            <a:extLst>
              <a:ext uri="{FF2B5EF4-FFF2-40B4-BE49-F238E27FC236}">
                <a16:creationId xmlns:a16="http://schemas.microsoft.com/office/drawing/2014/main" id="{537AF4A6-2C4F-5E7C-8B05-9EF69679ADB3}"/>
              </a:ext>
            </a:extLst>
          </p:cNvPr>
          <p:cNvSpPr txBox="1"/>
          <p:nvPr/>
        </p:nvSpPr>
        <p:spPr>
          <a:xfrm>
            <a:off x="0" y="6526354"/>
            <a:ext cx="6572250" cy="230832"/>
          </a:xfrm>
          <a:prstGeom prst="rect">
            <a:avLst/>
          </a:prstGeom>
          <a:noFill/>
        </p:spPr>
        <p:txBody>
          <a:bodyPr wrap="square" rtlCol="0">
            <a:spAutoFit/>
          </a:bodyPr>
          <a:lstStyle/>
          <a:p>
            <a:r>
              <a:rPr lang="en-US" sz="900" dirty="0">
                <a:hlinkClick r:id="rId3" tooltip="http://chastitymyrick155.wikidot.com/blog:293"/>
              </a:rPr>
              <a:t>This Photo</a:t>
            </a:r>
            <a:r>
              <a:rPr lang="en-US" sz="900" dirty="0"/>
              <a:t> by Unknown Author is licensed under </a:t>
            </a:r>
            <a:r>
              <a:rPr lang="en-US" sz="900" dirty="0">
                <a:hlinkClick r:id="rId4" tooltip="https://creativecommons.org/licenses/by-sa/3.0/"/>
              </a:rPr>
              <a:t>CC BY-SA</a:t>
            </a:r>
            <a:endParaRPr lang="en-US" sz="900" dirty="0"/>
          </a:p>
        </p:txBody>
      </p:sp>
      <p:sp>
        <p:nvSpPr>
          <p:cNvPr id="8" name="Rectangle 7">
            <a:extLst>
              <a:ext uri="{FF2B5EF4-FFF2-40B4-BE49-F238E27FC236}">
                <a16:creationId xmlns:a16="http://schemas.microsoft.com/office/drawing/2014/main" id="{A4A935B0-E3CF-BB69-849B-DB848EF13B03}"/>
              </a:ext>
            </a:extLst>
          </p:cNvPr>
          <p:cNvSpPr/>
          <p:nvPr/>
        </p:nvSpPr>
        <p:spPr>
          <a:xfrm>
            <a:off x="7893935" y="1107789"/>
            <a:ext cx="4298065" cy="1704563"/>
          </a:xfrm>
          <a:prstGeom prst="rect">
            <a:avLst/>
          </a:prstGeom>
          <a:gradFill>
            <a:gsLst>
              <a:gs pos="8000">
                <a:srgbClr val="CDCDCD"/>
              </a:gs>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400" b="1" dirty="0">
                <a:solidFill>
                  <a:schemeClr val="tx1"/>
                </a:solidFill>
              </a:rPr>
              <a:t>Presented by :</a:t>
            </a:r>
          </a:p>
          <a:p>
            <a:pPr algn="ctr"/>
            <a:r>
              <a:rPr lang="en-US" sz="4400" b="1" dirty="0">
                <a:solidFill>
                  <a:schemeClr val="tx1"/>
                </a:solidFill>
              </a:rPr>
              <a:t>Samana &amp; Kritika</a:t>
            </a:r>
          </a:p>
        </p:txBody>
      </p:sp>
      <p:pic>
        <p:nvPicPr>
          <p:cNvPr id="11" name="Picture 10">
            <a:extLst>
              <a:ext uri="{FF2B5EF4-FFF2-40B4-BE49-F238E27FC236}">
                <a16:creationId xmlns:a16="http://schemas.microsoft.com/office/drawing/2014/main" id="{B344F8D4-2929-F34C-B89F-724CA68E4BB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893935" y="3287486"/>
            <a:ext cx="4298065" cy="3238868"/>
          </a:xfrm>
          <a:prstGeom prst="rect">
            <a:avLst/>
          </a:prstGeom>
        </p:spPr>
      </p:pic>
    </p:spTree>
    <p:extLst>
      <p:ext uri="{BB962C8B-B14F-4D97-AF65-F5344CB8AC3E}">
        <p14:creationId xmlns:p14="http://schemas.microsoft.com/office/powerpoint/2010/main" val="173029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551D2F-99A7-E048-26D5-925D857C39EF}"/>
              </a:ext>
            </a:extLst>
          </p:cNvPr>
          <p:cNvSpPr txBox="1"/>
          <p:nvPr/>
        </p:nvSpPr>
        <p:spPr>
          <a:xfrm>
            <a:off x="1" y="404144"/>
            <a:ext cx="12191999" cy="5755422"/>
          </a:xfrm>
          <a:prstGeom prst="rect">
            <a:avLst/>
          </a:prstGeom>
          <a:solidFill>
            <a:schemeClr val="accent5">
              <a:lumMod val="60000"/>
              <a:lumOff val="40000"/>
              <a:alpha val="0"/>
            </a:schemeClr>
          </a:solidFill>
        </p:spPr>
        <p:style>
          <a:lnRef idx="1">
            <a:schemeClr val="accent4"/>
          </a:lnRef>
          <a:fillRef idx="2">
            <a:schemeClr val="accent4"/>
          </a:fillRef>
          <a:effectRef idx="1">
            <a:schemeClr val="accent4"/>
          </a:effectRef>
          <a:fontRef idx="minor">
            <a:schemeClr val="dk1"/>
          </a:fontRef>
        </p:style>
        <p:txBody>
          <a:bodyPr wrap="square">
            <a:spAutoFit/>
          </a:bodyPr>
          <a:lstStyle/>
          <a:p>
            <a:r>
              <a:rPr lang="en-US" sz="8000" b="1" cap="none" spc="0" dirty="0">
                <a:ln w="0"/>
                <a:effectLst/>
              </a:rPr>
              <a:t>Table of Contents</a:t>
            </a:r>
          </a:p>
          <a:p>
            <a:pPr marL="742950" indent="-742950">
              <a:buFont typeface="Arial" panose="020B0604020202020204" pitchFamily="34" charset="0"/>
              <a:buChar char="•"/>
            </a:pPr>
            <a:r>
              <a:rPr lang="en-US" sz="4800" b="0" cap="none" spc="0" dirty="0">
                <a:ln w="0"/>
                <a:effectLst/>
              </a:rPr>
              <a:t>Introduction</a:t>
            </a:r>
          </a:p>
          <a:p>
            <a:pPr marL="742950" indent="-742950">
              <a:buFont typeface="Arial" panose="020B0604020202020204" pitchFamily="34" charset="0"/>
              <a:buChar char="•"/>
            </a:pPr>
            <a:r>
              <a:rPr lang="en-US" sz="4800" b="0" cap="none" spc="0" dirty="0">
                <a:ln w="0"/>
                <a:effectLst/>
              </a:rPr>
              <a:t>Problem statement</a:t>
            </a:r>
          </a:p>
          <a:p>
            <a:pPr marL="742950" indent="-742950">
              <a:buFont typeface="Arial" panose="020B0604020202020204" pitchFamily="34" charset="0"/>
              <a:buChar char="•"/>
            </a:pPr>
            <a:r>
              <a:rPr lang="en-US" sz="4800" b="0" cap="none" spc="0" dirty="0">
                <a:ln w="0"/>
                <a:effectLst/>
              </a:rPr>
              <a:t>Research and Findings</a:t>
            </a:r>
          </a:p>
          <a:p>
            <a:pPr marL="742950" indent="-742950">
              <a:buFont typeface="Arial" panose="020B0604020202020204" pitchFamily="34" charset="0"/>
              <a:buChar char="•"/>
            </a:pPr>
            <a:r>
              <a:rPr lang="en-US" sz="4800" b="0" cap="none" spc="0" dirty="0">
                <a:ln w="0"/>
                <a:effectLst/>
              </a:rPr>
              <a:t>Opportunities</a:t>
            </a:r>
          </a:p>
          <a:p>
            <a:pPr marL="742950" indent="-742950">
              <a:buFont typeface="Arial" panose="020B0604020202020204" pitchFamily="34" charset="0"/>
              <a:buChar char="•"/>
            </a:pPr>
            <a:r>
              <a:rPr lang="en-US" sz="4800" b="0" cap="none" spc="0" dirty="0">
                <a:ln w="0"/>
                <a:effectLst/>
              </a:rPr>
              <a:t>Challenges</a:t>
            </a:r>
          </a:p>
          <a:p>
            <a:pPr marL="742950" indent="-742950">
              <a:buFont typeface="Arial" panose="020B0604020202020204" pitchFamily="34" charset="0"/>
              <a:buChar char="•"/>
            </a:pPr>
            <a:r>
              <a:rPr lang="en-US" sz="4800" b="0" cap="none" spc="0" dirty="0">
                <a:ln w="0"/>
                <a:effectLst/>
              </a:rPr>
              <a:t>Conclusion</a:t>
            </a:r>
          </a:p>
        </p:txBody>
      </p:sp>
    </p:spTree>
    <p:extLst>
      <p:ext uri="{BB962C8B-B14F-4D97-AF65-F5344CB8AC3E}">
        <p14:creationId xmlns:p14="http://schemas.microsoft.com/office/powerpoint/2010/main" val="1775356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plus(in)">
                                      <p:cBhvr>
                                        <p:cTn id="12" dur="2000"/>
                                        <p:tgtEl>
                                          <p:spTgt spid="6">
                                            <p:txEl>
                                              <p:pRg st="1" end="1"/>
                                            </p:txEl>
                                          </p:spTgt>
                                        </p:tgtEl>
                                      </p:cBhvr>
                                    </p:animEffect>
                                  </p:childTnLst>
                                </p:cTn>
                              </p:par>
                              <p:par>
                                <p:cTn id="13" presetID="13" presetClass="entr" presetSubtype="16"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plus(in)">
                                      <p:cBhvr>
                                        <p:cTn id="15" dur="2000"/>
                                        <p:tgtEl>
                                          <p:spTgt spid="6">
                                            <p:txEl>
                                              <p:pRg st="2" end="2"/>
                                            </p:txEl>
                                          </p:spTgt>
                                        </p:tgtEl>
                                      </p:cBhvr>
                                    </p:animEffect>
                                  </p:childTnLst>
                                </p:cTn>
                              </p:par>
                              <p:par>
                                <p:cTn id="16" presetID="13" presetClass="entr" presetSubtype="16"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plus(in)">
                                      <p:cBhvr>
                                        <p:cTn id="18" dur="2000"/>
                                        <p:tgtEl>
                                          <p:spTgt spid="6">
                                            <p:txEl>
                                              <p:pRg st="3" end="3"/>
                                            </p:txEl>
                                          </p:spTgt>
                                        </p:tgtEl>
                                      </p:cBhvr>
                                    </p:animEffect>
                                  </p:childTnLst>
                                </p:cTn>
                              </p:par>
                              <p:par>
                                <p:cTn id="19" presetID="13" presetClass="entr" presetSubtype="16"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plus(in)">
                                      <p:cBhvr>
                                        <p:cTn id="21" dur="2000"/>
                                        <p:tgtEl>
                                          <p:spTgt spid="6">
                                            <p:txEl>
                                              <p:pRg st="4" end="4"/>
                                            </p:txEl>
                                          </p:spTgt>
                                        </p:tgtEl>
                                      </p:cBhvr>
                                    </p:animEffect>
                                  </p:childTnLst>
                                </p:cTn>
                              </p:par>
                              <p:par>
                                <p:cTn id="22" presetID="13" presetClass="entr" presetSubtype="16"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plus(in)">
                                      <p:cBhvr>
                                        <p:cTn id="24" dur="2000"/>
                                        <p:tgtEl>
                                          <p:spTgt spid="6">
                                            <p:txEl>
                                              <p:pRg st="5" end="5"/>
                                            </p:txEl>
                                          </p:spTgt>
                                        </p:tgtEl>
                                      </p:cBhvr>
                                    </p:animEffect>
                                  </p:childTnLst>
                                </p:cTn>
                              </p:par>
                              <p:par>
                                <p:cTn id="25" presetID="13" presetClass="entr" presetSubtype="16"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plus(in)">
                                      <p:cBhvr>
                                        <p:cTn id="27"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x"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470B-EAA9-8823-A362-5CAAB1E17799}"/>
              </a:ext>
            </a:extLst>
          </p:cNvPr>
          <p:cNvSpPr>
            <a:spLocks noGrp="1"/>
          </p:cNvSpPr>
          <p:nvPr>
            <p:ph type="title"/>
          </p:nvPr>
        </p:nvSpPr>
        <p:spPr>
          <a:xfrm>
            <a:off x="459740" y="193040"/>
            <a:ext cx="4254500" cy="635000"/>
          </a:xfrm>
        </p:spPr>
        <p:txBody>
          <a:bodyPr>
            <a:noAutofit/>
          </a:bodyPr>
          <a:lstStyle/>
          <a:p>
            <a:r>
              <a:rPr lang="en-US" sz="5400" b="1" dirty="0">
                <a:solidFill>
                  <a:schemeClr val="accent2">
                    <a:lumMod val="75000"/>
                  </a:schemeClr>
                </a:solidFill>
              </a:rPr>
              <a:t>Introduction </a:t>
            </a:r>
          </a:p>
        </p:txBody>
      </p:sp>
      <p:sp>
        <p:nvSpPr>
          <p:cNvPr id="4" name="Text Placeholder 3">
            <a:extLst>
              <a:ext uri="{FF2B5EF4-FFF2-40B4-BE49-F238E27FC236}">
                <a16:creationId xmlns:a16="http://schemas.microsoft.com/office/drawing/2014/main" id="{423EC548-4C47-20A3-1BDE-FC84B3F3EC70}"/>
              </a:ext>
            </a:extLst>
          </p:cNvPr>
          <p:cNvSpPr>
            <a:spLocks noGrp="1"/>
          </p:cNvSpPr>
          <p:nvPr>
            <p:ph type="body" sz="half" idx="2"/>
          </p:nvPr>
        </p:nvSpPr>
        <p:spPr>
          <a:xfrm>
            <a:off x="0" y="702350"/>
            <a:ext cx="7244080" cy="5646420"/>
          </a:xfrm>
          <a:solidFill>
            <a:schemeClr val="accent5">
              <a:lumMod val="40000"/>
              <a:lumOff val="60000"/>
            </a:schemeClr>
          </a:solidFill>
        </p:spPr>
        <p:txBody>
          <a:bodyPr>
            <a:normAutofit/>
          </a:bodyPr>
          <a:lstStyle/>
          <a:p>
            <a:r>
              <a:rPr lang="en-US" sz="2200" dirty="0"/>
              <a:t>In today’s digital world, social media has become an integral part of daily life, connecting billions of people worldwide.</a:t>
            </a:r>
          </a:p>
          <a:p>
            <a:r>
              <a:rPr lang="en-US" sz="2200" dirty="0"/>
              <a:t> </a:t>
            </a:r>
            <a:r>
              <a:rPr lang="en-US" sz="2800" b="1" dirty="0"/>
              <a:t>Social media marketing leverages platforms like Facebook, Instagram, and Twitter to promote products, services, and brands through engaging content such as posts, images, and videos.</a:t>
            </a:r>
          </a:p>
          <a:p>
            <a:r>
              <a:rPr lang="en-US" sz="2600" b="1" dirty="0"/>
              <a:t>This marketing approach allows businesses to interact directly with their audience, build brand loyalty, and gain valuable insights from consumer feedback. With data-driven strategies, targeted advertising, and analytics, companies can optimize their campaigns for maximum impact and return on investment (ROI).</a:t>
            </a:r>
          </a:p>
          <a:p>
            <a:endParaRPr lang="en-US" sz="2200" dirty="0"/>
          </a:p>
          <a:p>
            <a:endParaRPr lang="en-US" sz="2200" b="1" dirty="0">
              <a:latin typeface="Arial Rounded MT Bold" panose="020F0704030504030204" pitchFamily="34" charset="0"/>
            </a:endParaRPr>
          </a:p>
        </p:txBody>
      </p:sp>
      <p:pic>
        <p:nvPicPr>
          <p:cNvPr id="16" name="Picture 15">
            <a:extLst>
              <a:ext uri="{FF2B5EF4-FFF2-40B4-BE49-F238E27FC236}">
                <a16:creationId xmlns:a16="http://schemas.microsoft.com/office/drawing/2014/main" id="{45D5CF0B-8081-4F14-9577-74317F71F72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244080" y="0"/>
            <a:ext cx="4846320" cy="5425440"/>
          </a:xfrm>
          <a:prstGeom prst="rect">
            <a:avLst/>
          </a:prstGeom>
        </p:spPr>
      </p:pic>
      <p:sp>
        <p:nvSpPr>
          <p:cNvPr id="3" name="TextBox 2">
            <a:extLst>
              <a:ext uri="{FF2B5EF4-FFF2-40B4-BE49-F238E27FC236}">
                <a16:creationId xmlns:a16="http://schemas.microsoft.com/office/drawing/2014/main" id="{6298613C-30CB-44D3-59AF-17E897678B4A}"/>
              </a:ext>
            </a:extLst>
          </p:cNvPr>
          <p:cNvSpPr txBox="1"/>
          <p:nvPr/>
        </p:nvSpPr>
        <p:spPr>
          <a:xfrm>
            <a:off x="7122160" y="5425440"/>
            <a:ext cx="5069840" cy="923330"/>
          </a:xfrm>
          <a:prstGeom prst="rect">
            <a:avLst/>
          </a:prstGeom>
          <a:noFill/>
        </p:spPr>
        <p:txBody>
          <a:bodyPr wrap="square" rtlCol="0">
            <a:spAutoFit/>
          </a:bodyPr>
          <a:lstStyle/>
          <a:p>
            <a:r>
              <a:rPr lang="en-US" i="1" dirty="0">
                <a:solidFill>
                  <a:schemeClr val="accent5">
                    <a:lumMod val="75000"/>
                  </a:schemeClr>
                </a:solidFill>
              </a:rPr>
              <a:t>This study explores the key strategies, opportunities, and challenges of social media marketing in the ever-evolving digital landscape.</a:t>
            </a:r>
          </a:p>
        </p:txBody>
      </p:sp>
    </p:spTree>
    <p:extLst>
      <p:ext uri="{BB962C8B-B14F-4D97-AF65-F5344CB8AC3E}">
        <p14:creationId xmlns:p14="http://schemas.microsoft.com/office/powerpoint/2010/main" val="25427241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4">
                                            <p:bg/>
                                          </p:spTgt>
                                        </p:tgtEl>
                                        <p:attrNameLst>
                                          <p:attrName>style.visibility</p:attrName>
                                        </p:attrNameLst>
                                      </p:cBhvr>
                                      <p:to>
                                        <p:strVal val="visible"/>
                                      </p:to>
                                    </p:set>
                                    <p:animEffect transition="in" filter="barn(inVertical)">
                                      <p:cBhvr>
                                        <p:cTn id="25" dur="500"/>
                                        <p:tgtEl>
                                          <p:spTgt spid="4">
                                            <p:bg/>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barn(inVertical)">
                                      <p:cBhvr>
                                        <p:cTn id="30" dur="500"/>
                                        <p:tgtEl>
                                          <p:spTgt spid="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barn(inVertical)">
                                      <p:cBhvr>
                                        <p:cTn id="35" dur="500"/>
                                        <p:tgtEl>
                                          <p:spTgt spid="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barn(inVertical)">
                                      <p:cBhvr>
                                        <p:cTn id="40" dur="500"/>
                                        <p:tgtEl>
                                          <p:spTgt spid="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arn(inVertical)">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39000" b="-39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FE2C771-8797-2322-E036-16C7305791AA}"/>
              </a:ext>
            </a:extLst>
          </p:cNvPr>
          <p:cNvSpPr>
            <a:spLocks noGrp="1"/>
          </p:cNvSpPr>
          <p:nvPr>
            <p:ph type="body" sz="half" idx="2"/>
          </p:nvPr>
        </p:nvSpPr>
        <p:spPr>
          <a:xfrm>
            <a:off x="4693920" y="1128078"/>
            <a:ext cx="6677291" cy="4601844"/>
          </a:xfrm>
        </p:spPr>
        <p:txBody>
          <a:bodyPr>
            <a:noAutofit/>
          </a:bodyPr>
          <a:lstStyle/>
          <a:p>
            <a:pPr algn="ctr"/>
            <a:r>
              <a:rPr lang="en-US" sz="2800" b="1" dirty="0">
                <a:highlight>
                  <a:srgbClr val="FFFF00"/>
                </a:highlight>
              </a:rPr>
              <a:t>A lot of businesses out there are really struggling to get the most out of it. </a:t>
            </a:r>
          </a:p>
          <a:p>
            <a:r>
              <a:rPr lang="en-US" sz="2800" b="1" dirty="0">
                <a:highlight>
                  <a:srgbClr val="FFFF00"/>
                </a:highlight>
              </a:rPr>
              <a:t>Despite their efforts, they often end up with low engagement and poor conversion rates.</a:t>
            </a:r>
          </a:p>
          <a:p>
            <a:r>
              <a:rPr lang="en-US" sz="2800" b="1" dirty="0">
                <a:highlight>
                  <a:srgbClr val="FFFF00"/>
                </a:highlight>
              </a:rPr>
              <a:t> The main reasons? Unclear messaging, inconsistent content, and not really understanding their audience. </a:t>
            </a:r>
          </a:p>
          <a:p>
            <a:r>
              <a:rPr lang="en-US" sz="2800" b="1" dirty="0">
                <a:highlight>
                  <a:srgbClr val="FFFF00"/>
                </a:highlight>
              </a:rPr>
              <a:t>What they need is a strategy that uses data analytics to better target their audience, engage customers, and build brand loyalty."</a:t>
            </a:r>
          </a:p>
        </p:txBody>
      </p:sp>
      <p:sp>
        <p:nvSpPr>
          <p:cNvPr id="2" name="Title 1">
            <a:extLst>
              <a:ext uri="{FF2B5EF4-FFF2-40B4-BE49-F238E27FC236}">
                <a16:creationId xmlns:a16="http://schemas.microsoft.com/office/drawing/2014/main" id="{FAA7C7AC-7DAF-E7EB-3BC6-24A37376CCEE}"/>
              </a:ext>
            </a:extLst>
          </p:cNvPr>
          <p:cNvSpPr>
            <a:spLocks noGrp="1"/>
          </p:cNvSpPr>
          <p:nvPr>
            <p:ph type="title"/>
          </p:nvPr>
        </p:nvSpPr>
        <p:spPr>
          <a:xfrm>
            <a:off x="89268" y="0"/>
            <a:ext cx="6677292" cy="956312"/>
          </a:xfrm>
        </p:spPr>
        <p:txBody>
          <a:bodyPr>
            <a:noAutofit/>
          </a:bodyPr>
          <a:lstStyle/>
          <a:p>
            <a:r>
              <a:rPr lang="en-US" sz="3600" dirty="0">
                <a:solidFill>
                  <a:srgbClr val="C00000"/>
                </a:solidFill>
                <a:highlight>
                  <a:srgbClr val="FFFFFF"/>
                </a:highlight>
                <a:latin typeface="Arial Black" panose="020B0A04020102020204" pitchFamily="34" charset="0"/>
              </a:rPr>
              <a:t>Problem Statement</a:t>
            </a:r>
          </a:p>
        </p:txBody>
      </p:sp>
    </p:spTree>
    <p:extLst>
      <p:ext uri="{BB962C8B-B14F-4D97-AF65-F5344CB8AC3E}">
        <p14:creationId xmlns:p14="http://schemas.microsoft.com/office/powerpoint/2010/main" val="225952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Vertical)">
                                      <p:cBhvr>
                                        <p:cTn id="17" dur="500"/>
                                        <p:tgtEl>
                                          <p:spTgt spid="4">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barn(inVertical)">
                                      <p:cBhvr>
                                        <p:cTn id="20" dur="500"/>
                                        <p:tgtEl>
                                          <p:spTgt spid="4">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barn(inVertical)">
                                      <p:cBhvr>
                                        <p:cTn id="23"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4305143F-8367-888E-686E-12CA28630441}"/>
              </a:ext>
            </a:extLst>
          </p:cNvPr>
          <p:cNvSpPr txBox="1"/>
          <p:nvPr/>
        </p:nvSpPr>
        <p:spPr>
          <a:xfrm>
            <a:off x="1056640" y="841156"/>
            <a:ext cx="9530080" cy="473975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dirty="0"/>
          </a:p>
          <a:p>
            <a:r>
              <a:rPr sz="3600" b="1" dirty="0"/>
              <a:t>🔍 Social Media Marketing is Growing Rapidly</a:t>
            </a:r>
          </a:p>
          <a:p>
            <a:pPr marL="342900" indent="-342900">
              <a:buFont typeface="Arial" panose="020B0604020202020204" pitchFamily="34" charset="0"/>
              <a:buChar char="•"/>
            </a:pPr>
            <a:r>
              <a:rPr sz="2000" dirty="0"/>
              <a:t> 🌍 4.95 billion people use social media worldwide (Source: Data portal 2024)</a:t>
            </a:r>
          </a:p>
          <a:p>
            <a:pPr marL="342900" indent="-342900">
              <a:buFont typeface="Arial" panose="020B0604020202020204" pitchFamily="34" charset="0"/>
              <a:buChar char="•"/>
            </a:pPr>
            <a:r>
              <a:rPr sz="2000" dirty="0"/>
              <a:t> 💰 Social media ad spending will reach $219.8 billion in 202</a:t>
            </a:r>
            <a:r>
              <a:rPr lang="en-US" sz="2000" dirty="0"/>
              <a:t>5 </a:t>
            </a:r>
            <a:r>
              <a:rPr sz="2000" dirty="0"/>
              <a:t>(Statista)</a:t>
            </a:r>
            <a:endParaRPr lang="en-US" sz="2000" dirty="0"/>
          </a:p>
          <a:p>
            <a:pPr marL="285750" indent="-285750">
              <a:buFont typeface="Arial" panose="020B0604020202020204" pitchFamily="34" charset="0"/>
              <a:buChar char="•"/>
            </a:pPr>
            <a:endParaRPr dirty="0"/>
          </a:p>
          <a:p>
            <a:r>
              <a:rPr sz="3600" b="1" dirty="0"/>
              <a:t>📊 Which Platforms Work Best?</a:t>
            </a:r>
          </a:p>
          <a:p>
            <a:pPr marL="342900" indent="-342900">
              <a:buFont typeface="Arial" panose="020B0604020202020204" pitchFamily="34" charset="0"/>
              <a:buChar char="•"/>
            </a:pPr>
            <a:r>
              <a:rPr sz="2000" dirty="0"/>
              <a:t> Instagram &amp; TikTok – Best for engagement and influencer marketing</a:t>
            </a:r>
          </a:p>
          <a:p>
            <a:pPr marL="342900" indent="-342900">
              <a:buFont typeface="Arial" panose="020B0604020202020204" pitchFamily="34" charset="0"/>
              <a:buChar char="•"/>
            </a:pPr>
            <a:r>
              <a:rPr sz="2000" dirty="0"/>
              <a:t> Facebook – Strong for ads and community building</a:t>
            </a:r>
          </a:p>
          <a:p>
            <a:pPr marL="342900" indent="-342900">
              <a:buFont typeface="Arial" panose="020B0604020202020204" pitchFamily="34" charset="0"/>
              <a:buChar char="•"/>
            </a:pPr>
            <a:r>
              <a:rPr sz="2000" dirty="0"/>
              <a:t> LinkedIn – Best for B2B marketing and professionals</a:t>
            </a:r>
            <a:endParaRPr lang="en-US" sz="2000" dirty="0"/>
          </a:p>
          <a:p>
            <a:endParaRPr dirty="0"/>
          </a:p>
          <a:p>
            <a:r>
              <a:rPr sz="3600" b="1" dirty="0"/>
              <a:t>📈 Impact on Consumer Behavior</a:t>
            </a:r>
          </a:p>
          <a:p>
            <a:pPr marL="342900" indent="-342900">
              <a:buFont typeface="Arial" panose="020B0604020202020204" pitchFamily="34" charset="0"/>
              <a:buChar char="•"/>
            </a:pPr>
            <a:r>
              <a:rPr sz="2000" dirty="0"/>
              <a:t> 80% of users prefer buying from brands they follow on social media</a:t>
            </a:r>
          </a:p>
          <a:p>
            <a:pPr marL="342900" indent="-342900">
              <a:buFont typeface="Arial" panose="020B0604020202020204" pitchFamily="34" charset="0"/>
              <a:buChar char="•"/>
            </a:pPr>
            <a:r>
              <a:rPr sz="2000" dirty="0"/>
              <a:t>Video content gets 1200% more shares than text &amp; images</a:t>
            </a:r>
          </a:p>
        </p:txBody>
      </p:sp>
      <p:sp>
        <p:nvSpPr>
          <p:cNvPr id="8" name="TextBox 7">
            <a:extLst>
              <a:ext uri="{FF2B5EF4-FFF2-40B4-BE49-F238E27FC236}">
                <a16:creationId xmlns:a16="http://schemas.microsoft.com/office/drawing/2014/main" id="{3243CCFE-495A-E918-7D22-D1A4D1753E66}"/>
              </a:ext>
            </a:extLst>
          </p:cNvPr>
          <p:cNvSpPr txBox="1"/>
          <p:nvPr/>
        </p:nvSpPr>
        <p:spPr>
          <a:xfrm>
            <a:off x="1605280" y="181759"/>
            <a:ext cx="8209280" cy="830997"/>
          </a:xfrm>
          <a:prstGeom prst="rect">
            <a:avLst/>
          </a:prstGeom>
          <a:noFill/>
        </p:spPr>
        <p:txBody>
          <a:bodyPr wrap="square">
            <a:spAutoFit/>
          </a:bodyPr>
          <a:lstStyle/>
          <a:p>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Research and Findings</a:t>
            </a:r>
          </a:p>
        </p:txBody>
      </p:sp>
    </p:spTree>
    <p:extLst>
      <p:ext uri="{BB962C8B-B14F-4D97-AF65-F5344CB8AC3E}">
        <p14:creationId xmlns:p14="http://schemas.microsoft.com/office/powerpoint/2010/main" val="34849132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heel(1)">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wheel(1)">
                                      <p:cBhvr>
                                        <p:cTn id="29" dur="2000"/>
                                        <p:tgtEl>
                                          <p:spTgt spid="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fade">
                                      <p:cBhvr>
                                        <p:cTn id="39" dur="1000"/>
                                        <p:tgtEl>
                                          <p:spTgt spid="5">
                                            <p:txEl>
                                              <p:pRg st="7" end="7"/>
                                            </p:txEl>
                                          </p:spTgt>
                                        </p:tgtEl>
                                      </p:cBhvr>
                                    </p:animEffect>
                                    <p:anim calcmode="lin" valueType="num">
                                      <p:cBhvr>
                                        <p:cTn id="40"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8" end="8"/>
                                            </p:txEl>
                                          </p:spTgt>
                                        </p:tgtEl>
                                        <p:attrNameLst>
                                          <p:attrName>style.visibility</p:attrName>
                                        </p:attrNameLst>
                                      </p:cBhvr>
                                      <p:to>
                                        <p:strVal val="visible"/>
                                      </p:to>
                                    </p:set>
                                    <p:animEffect transition="in" filter="fade">
                                      <p:cBhvr>
                                        <p:cTn id="44" dur="1000"/>
                                        <p:tgtEl>
                                          <p:spTgt spid="5">
                                            <p:txEl>
                                              <p:pRg st="8" end="8"/>
                                            </p:txEl>
                                          </p:spTgt>
                                        </p:tgtEl>
                                      </p:cBhvr>
                                    </p:animEffect>
                                    <p:anim calcmode="lin" valueType="num">
                                      <p:cBhvr>
                                        <p:cTn id="4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nodeType="click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animEffect transition="in" filter="wheel(1)">
                                      <p:cBhvr>
                                        <p:cTn id="51" dur="2000"/>
                                        <p:tgtEl>
                                          <p:spTgt spid="5">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11" end="11"/>
                                            </p:txEl>
                                          </p:spTgt>
                                        </p:tgtEl>
                                        <p:attrNameLst>
                                          <p:attrName>style.visibility</p:attrName>
                                        </p:attrNameLst>
                                      </p:cBhvr>
                                      <p:to>
                                        <p:strVal val="visible"/>
                                      </p:to>
                                    </p:set>
                                    <p:animEffect transition="in" filter="fade">
                                      <p:cBhvr>
                                        <p:cTn id="56" dur="1000"/>
                                        <p:tgtEl>
                                          <p:spTgt spid="5">
                                            <p:txEl>
                                              <p:pRg st="11" end="11"/>
                                            </p:txEl>
                                          </p:spTgt>
                                        </p:tgtEl>
                                      </p:cBhvr>
                                    </p:animEffect>
                                    <p:anim calcmode="lin" valueType="num">
                                      <p:cBhvr>
                                        <p:cTn id="57"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Effect transition="in" filter="fade">
                                      <p:cBhvr>
                                        <p:cTn id="61" dur="1000"/>
                                        <p:tgtEl>
                                          <p:spTgt spid="5">
                                            <p:txEl>
                                              <p:pRg st="12" end="12"/>
                                            </p:txEl>
                                          </p:spTgt>
                                        </p:tgtEl>
                                      </p:cBhvr>
                                    </p:animEffect>
                                    <p:anim calcmode="lin" valueType="num">
                                      <p:cBhvr>
                                        <p:cTn id="62"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65C6DE-89DC-C5D0-203E-DCB54E12C4F9}"/>
              </a:ext>
            </a:extLst>
          </p:cNvPr>
          <p:cNvSpPr txBox="1"/>
          <p:nvPr/>
        </p:nvSpPr>
        <p:spPr>
          <a:xfrm>
            <a:off x="269240" y="117693"/>
            <a:ext cx="11653520" cy="6740307"/>
          </a:xfrm>
          <a:prstGeom prst="rect">
            <a:avLst/>
          </a:prstGeom>
          <a:noFill/>
        </p:spPr>
        <p:txBody>
          <a:bodyPr wrap="square" rtlCol="0">
            <a:spAutoFit/>
          </a:bodyPr>
          <a:lstStyle/>
          <a:p>
            <a:r>
              <a:rPr lang="en-US" sz="2600" b="1" dirty="0">
                <a:highlight>
                  <a:srgbClr val="FFFF00"/>
                </a:highlight>
              </a:rPr>
              <a:t>Opportunities of Social Media Marketing</a:t>
            </a:r>
          </a:p>
          <a:p>
            <a:r>
              <a:rPr lang="en-US" sz="2400" dirty="0"/>
              <a:t>🚀 </a:t>
            </a:r>
            <a:r>
              <a:rPr lang="en-US" sz="2400" b="1" dirty="0"/>
              <a:t>1. Expanding Market Reach</a:t>
            </a:r>
            <a:br>
              <a:rPr lang="en-US" sz="2400" dirty="0"/>
            </a:br>
            <a:r>
              <a:rPr lang="en-US" dirty="0">
                <a:effectLst>
                  <a:outerShdw blurRad="38100" dist="38100" dir="2700000" algn="tl">
                    <a:srgbClr val="000000">
                      <a:alpha val="43137"/>
                    </a:srgbClr>
                  </a:outerShdw>
                </a:effectLst>
              </a:rPr>
              <a:t>Social media marketing allows businesses to reach a vast audience, including international markets, without the need for physical expansion. This provides companies with opportunities to grow beyond their local customer base.</a:t>
            </a:r>
          </a:p>
          <a:p>
            <a:endParaRPr lang="en-US" sz="2000" dirty="0">
              <a:effectLst>
                <a:outerShdw blurRad="38100" dist="38100" dir="2700000" algn="tl">
                  <a:srgbClr val="000000">
                    <a:alpha val="43137"/>
                  </a:srgbClr>
                </a:outerShdw>
              </a:effectLst>
            </a:endParaRPr>
          </a:p>
          <a:p>
            <a:r>
              <a:rPr lang="en-US" sz="2400" dirty="0"/>
              <a:t>🎯 </a:t>
            </a:r>
            <a:r>
              <a:rPr lang="en-US" sz="2400" b="1" dirty="0"/>
              <a:t>2. Cost-Effective Marketing</a:t>
            </a:r>
            <a:br>
              <a:rPr lang="en-US" dirty="0"/>
            </a:br>
            <a:r>
              <a:rPr lang="en-US" dirty="0">
                <a:effectLst>
                  <a:outerShdw blurRad="38100" dist="38100" dir="2700000" algn="tl">
                    <a:srgbClr val="000000">
                      <a:alpha val="43137"/>
                    </a:srgbClr>
                  </a:outerShdw>
                </a:effectLst>
              </a:rPr>
              <a:t>Compared to traditional advertising methods, social media marketing is more affordable. Even small businesses can run budget-friendly campaigns and achieve significant brand exposure through organic content and paid promotion</a:t>
            </a:r>
          </a:p>
          <a:p>
            <a:endParaRPr lang="en-US" dirty="0"/>
          </a:p>
          <a:p>
            <a:r>
              <a:rPr lang="en-US" sz="2400" dirty="0"/>
              <a:t>💬 </a:t>
            </a:r>
            <a:r>
              <a:rPr lang="en-US" sz="2400" b="1" dirty="0"/>
              <a:t>3. Direct Interaction with Consumers</a:t>
            </a:r>
            <a:br>
              <a:rPr lang="en-US" dirty="0"/>
            </a:br>
            <a:r>
              <a:rPr lang="en-US" dirty="0">
                <a:effectLst>
                  <a:outerShdw blurRad="38100" dist="38100" dir="2700000" algn="tl">
                    <a:srgbClr val="000000">
                      <a:alpha val="43137"/>
                    </a:srgbClr>
                  </a:outerShdw>
                </a:effectLst>
              </a:rPr>
              <a:t>Brands can engage directly with their customers through comments, messages, and live chats. This two-way communication builds trust, strengthens relationships, and enhances customer satisfaction.</a:t>
            </a:r>
          </a:p>
          <a:p>
            <a:endParaRPr lang="en-US" dirty="0">
              <a:effectLst>
                <a:outerShdw blurRad="38100" dist="38100" dir="2700000" algn="tl">
                  <a:srgbClr val="000000">
                    <a:alpha val="43137"/>
                  </a:srgbClr>
                </a:outerShdw>
              </a:effectLst>
            </a:endParaRPr>
          </a:p>
          <a:p>
            <a:r>
              <a:rPr lang="en-US" sz="2000" dirty="0"/>
              <a:t>📢</a:t>
            </a:r>
            <a:r>
              <a:rPr lang="en-US" sz="2400" dirty="0"/>
              <a:t> </a:t>
            </a:r>
            <a:r>
              <a:rPr lang="en-US" sz="2400" b="1" dirty="0"/>
              <a:t>4. Increased Brand Awareness &amp; Visibility</a:t>
            </a:r>
            <a:br>
              <a:rPr lang="en-US" dirty="0"/>
            </a:br>
            <a:r>
              <a:rPr lang="en-US" dirty="0">
                <a:effectLst>
                  <a:outerShdw blurRad="38100" dist="38100" dir="2700000" algn="tl">
                    <a:srgbClr val="000000">
                      <a:alpha val="43137"/>
                    </a:srgbClr>
                  </a:outerShdw>
                </a:effectLst>
              </a:rPr>
              <a:t>Social media platforms provide an opportunity to showcase products, services, and brand values to a large audience. Consistent and engaging content helps improve brand recognition and recall.</a:t>
            </a:r>
          </a:p>
          <a:p>
            <a:endParaRPr lang="en-US" dirty="0"/>
          </a:p>
          <a:p>
            <a:r>
              <a:rPr lang="en-US" sz="2400" dirty="0"/>
              <a:t>📈 </a:t>
            </a:r>
            <a:r>
              <a:rPr lang="en-US" sz="2400" b="1" dirty="0"/>
              <a:t>5. Potential for Viral Marketing</a:t>
            </a:r>
            <a:br>
              <a:rPr lang="en-US" dirty="0"/>
            </a:br>
            <a:r>
              <a:rPr lang="en-US" dirty="0">
                <a:effectLst>
                  <a:outerShdw blurRad="38100" dist="38100" dir="2700000" algn="tl">
                    <a:srgbClr val="000000">
                      <a:alpha val="43137"/>
                    </a:srgbClr>
                  </a:outerShdw>
                </a:effectLst>
              </a:rPr>
              <a:t>High-quality, engaging content has the potential to go viral, giving businesses massive exposure without additional costs. Creative campaigns, challenges, and trends can attract attention and boost brand popularity.</a:t>
            </a:r>
          </a:p>
          <a:p>
            <a:endParaRPr lang="en-US" dirty="0"/>
          </a:p>
          <a:p>
            <a:endParaRPr lang="en-US" dirty="0"/>
          </a:p>
        </p:txBody>
      </p:sp>
    </p:spTree>
    <p:extLst>
      <p:ext uri="{BB962C8B-B14F-4D97-AF65-F5344CB8AC3E}">
        <p14:creationId xmlns:p14="http://schemas.microsoft.com/office/powerpoint/2010/main" val="2596929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wipe(down)">
                                      <p:cBhvr>
                                        <p:cTn id="14" dur="500"/>
                                        <p:tgtEl>
                                          <p:spTgt spid="2">
                                            <p:txEl>
                                              <p:pRg st="1" end="1"/>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wipe(down)">
                                      <p:cBhvr>
                                        <p:cTn id="20" dur="500"/>
                                        <p:tgtEl>
                                          <p:spTgt spid="2">
                                            <p:txEl>
                                              <p:pRg st="5" end="5"/>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wipe(down)">
                                      <p:cBhvr>
                                        <p:cTn id="23" dur="500"/>
                                        <p:tgtEl>
                                          <p:spTgt spid="2">
                                            <p:txEl>
                                              <p:pRg st="7" end="7"/>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2">
                                            <p:txEl>
                                              <p:pRg st="9" end="9"/>
                                            </p:txEl>
                                          </p:spTgt>
                                        </p:tgtEl>
                                        <p:attrNameLst>
                                          <p:attrName>style.visibility</p:attrName>
                                        </p:attrNameLst>
                                      </p:cBhvr>
                                      <p:to>
                                        <p:strVal val="visible"/>
                                      </p:to>
                                    </p:set>
                                    <p:animEffect transition="in" filter="wipe(down)">
                                      <p:cBhvr>
                                        <p:cTn id="2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D12B66-31FC-4063-211F-64DF0070AE49}"/>
              </a:ext>
            </a:extLst>
          </p:cNvPr>
          <p:cNvSpPr txBox="1"/>
          <p:nvPr/>
        </p:nvSpPr>
        <p:spPr>
          <a:xfrm>
            <a:off x="365760" y="396240"/>
            <a:ext cx="9001760" cy="6863417"/>
          </a:xfrm>
          <a:prstGeom prst="rect">
            <a:avLst/>
          </a:prstGeom>
          <a:noFill/>
        </p:spPr>
        <p:txBody>
          <a:bodyPr wrap="square" rtlCol="0">
            <a:spAutoFit/>
          </a:bodyPr>
          <a:lstStyle/>
          <a:p>
            <a:r>
              <a:rPr lang="en-US" sz="3200" b="1" dirty="0">
                <a:solidFill>
                  <a:srgbClr val="FF0000"/>
                </a:solidFill>
              </a:rPr>
              <a:t>Challenges of Social Media Marketing</a:t>
            </a:r>
          </a:p>
          <a:p>
            <a:r>
              <a:rPr lang="en-US" sz="2400" dirty="0"/>
              <a:t>⚠️ </a:t>
            </a:r>
            <a:r>
              <a:rPr lang="en-US" sz="2400" b="1" dirty="0"/>
              <a:t>High Competition</a:t>
            </a:r>
            <a:br>
              <a:rPr lang="en-US" dirty="0"/>
            </a:br>
            <a:r>
              <a:rPr lang="en-US" dirty="0">
                <a:effectLst>
                  <a:outerShdw blurRad="38100" dist="38100" dir="2700000" algn="tl">
                    <a:srgbClr val="000000">
                      <a:alpha val="43137"/>
                    </a:srgbClr>
                  </a:outerShdw>
                </a:effectLst>
              </a:rPr>
              <a:t>Millions of businesses use social media, making it difficult to stand out in a crowded marketplace.</a:t>
            </a:r>
          </a:p>
          <a:p>
            <a:endParaRPr lang="en-US" dirty="0">
              <a:effectLst>
                <a:outerShdw blurRad="38100" dist="38100" dir="2700000" algn="tl">
                  <a:srgbClr val="000000">
                    <a:alpha val="43137"/>
                  </a:srgbClr>
                </a:outerShdw>
              </a:effectLst>
            </a:endParaRPr>
          </a:p>
          <a:p>
            <a:r>
              <a:rPr lang="en-US" sz="2400" dirty="0"/>
              <a:t>💰 </a:t>
            </a:r>
            <a:r>
              <a:rPr lang="en-US" sz="2400" b="1" dirty="0"/>
              <a:t>Ad Costs &amp; Budget Constraints</a:t>
            </a:r>
            <a:br>
              <a:rPr lang="en-US" dirty="0"/>
            </a:br>
            <a:r>
              <a:rPr lang="en-US" dirty="0">
                <a:effectLst>
                  <a:outerShdw blurRad="38100" dist="38100" dir="2700000" algn="tl">
                    <a:srgbClr val="000000">
                      <a:alpha val="43137"/>
                    </a:srgbClr>
                  </a:outerShdw>
                </a:effectLst>
              </a:rPr>
              <a:t>Running paid campaigns can be expensive, especially for small businesses with limited budgets.</a:t>
            </a:r>
          </a:p>
          <a:p>
            <a:endParaRPr lang="en-US" dirty="0"/>
          </a:p>
          <a:p>
            <a:r>
              <a:rPr lang="en-US" sz="2400" dirty="0"/>
              <a:t>📉 </a:t>
            </a:r>
            <a:r>
              <a:rPr lang="en-US" sz="2400" b="1" dirty="0"/>
              <a:t>Managing Negative Feedback</a:t>
            </a:r>
            <a:br>
              <a:rPr lang="en-US" dirty="0"/>
            </a:br>
            <a:r>
              <a:rPr lang="en-US" dirty="0">
                <a:effectLst>
                  <a:outerShdw blurRad="38100" dist="38100" dir="2700000" algn="tl">
                    <a:srgbClr val="000000">
                      <a:alpha val="43137"/>
                    </a:srgbClr>
                  </a:outerShdw>
                </a:effectLst>
              </a:rPr>
              <a:t>Brands may face criticism, bad reviews, or negative comments, which can harm their reputation if not handled properly.</a:t>
            </a:r>
          </a:p>
          <a:p>
            <a:endParaRPr lang="en-US" dirty="0">
              <a:effectLst>
                <a:outerShdw blurRad="38100" dist="38100" dir="2700000" algn="tl">
                  <a:srgbClr val="000000">
                    <a:alpha val="43137"/>
                  </a:srgbClr>
                </a:outerShdw>
              </a:effectLst>
            </a:endParaRPr>
          </a:p>
          <a:p>
            <a:r>
              <a:rPr lang="en-US" sz="2400" dirty="0"/>
              <a:t>⏳ </a:t>
            </a:r>
            <a:r>
              <a:rPr lang="en-US" sz="2400" b="1" dirty="0"/>
              <a:t>Time-Consuming Strategy</a:t>
            </a:r>
            <a:br>
              <a:rPr lang="en-US" dirty="0"/>
            </a:br>
            <a:r>
              <a:rPr lang="en-US" dirty="0">
                <a:effectLst>
                  <a:outerShdw blurRad="38100" dist="38100" dir="2700000" algn="tl">
                    <a:srgbClr val="000000">
                      <a:alpha val="43137"/>
                    </a:srgbClr>
                  </a:outerShdw>
                </a:effectLst>
              </a:rPr>
              <a:t>Creating engaging content, responding to customers, and analyzing performance require continuous effort and time.</a:t>
            </a:r>
          </a:p>
          <a:p>
            <a:endParaRPr lang="en-US" dirty="0">
              <a:effectLst>
                <a:outerShdw blurRad="38100" dist="38100" dir="2700000" algn="tl">
                  <a:srgbClr val="000000">
                    <a:alpha val="43137"/>
                  </a:srgbClr>
                </a:outerShdw>
              </a:effectLst>
            </a:endParaRPr>
          </a:p>
          <a:p>
            <a:r>
              <a:rPr lang="en-US" sz="2400" dirty="0"/>
              <a:t>🔍 </a:t>
            </a:r>
            <a:r>
              <a:rPr lang="en-US" sz="2400" b="1" dirty="0"/>
              <a:t>Privacy &amp; Data Security Concerns</a:t>
            </a:r>
            <a:br>
              <a:rPr lang="en-US" dirty="0"/>
            </a:br>
            <a:r>
              <a:rPr lang="en-US" dirty="0">
                <a:effectLst>
                  <a:outerShdw blurRad="38100" dist="38100" dir="2700000" algn="tl">
                    <a:srgbClr val="000000">
                      <a:alpha val="43137"/>
                    </a:srgbClr>
                  </a:outerShdw>
                </a:effectLst>
              </a:rPr>
              <a:t>Data breaches and privacy issues can impact customer trust in social media marketing practices.</a:t>
            </a:r>
          </a:p>
          <a:p>
            <a:r>
              <a:rPr lang="en-US" dirty="0">
                <a:effectLst>
                  <a:outerShdw blurRad="38100" dist="38100" dir="2700000" algn="tl">
                    <a:srgbClr val="000000">
                      <a:alpha val="43137"/>
                    </a:srgbClr>
                  </a:outerShdw>
                </a:effectLst>
              </a:rPr>
              <a:t>factors.</a:t>
            </a:r>
          </a:p>
          <a:p>
            <a:endParaRPr lang="en-US"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DA0DC615-0FC1-D824-433F-46E69DCCC27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80400" y="131284"/>
            <a:ext cx="4053839" cy="3038636"/>
          </a:xfrm>
          <a:prstGeom prst="rect">
            <a:avLst/>
          </a:prstGeom>
        </p:spPr>
      </p:pic>
    </p:spTree>
    <p:extLst>
      <p:ext uri="{BB962C8B-B14F-4D97-AF65-F5344CB8AC3E}">
        <p14:creationId xmlns:p14="http://schemas.microsoft.com/office/powerpoint/2010/main" val="27564719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89F042-379A-8128-37AA-E5D1B30D9C40}"/>
              </a:ext>
            </a:extLst>
          </p:cNvPr>
          <p:cNvSpPr txBox="1"/>
          <p:nvPr/>
        </p:nvSpPr>
        <p:spPr>
          <a:xfrm>
            <a:off x="406400" y="172720"/>
            <a:ext cx="5689600" cy="5755422"/>
          </a:xfrm>
          <a:prstGeom prst="rect">
            <a:avLst/>
          </a:prstGeom>
          <a:noFill/>
        </p:spPr>
        <p:txBody>
          <a:bodyPr wrap="square" rtlCol="0">
            <a:spAutoFit/>
          </a:bodyPr>
          <a:lstStyle/>
          <a:p>
            <a:r>
              <a:rPr lang="en-US" sz="4400" b="1" dirty="0">
                <a:solidFill>
                  <a:srgbClr val="FF0000"/>
                </a:solidFill>
              </a:rPr>
              <a:t>Conclusion</a:t>
            </a:r>
          </a:p>
          <a:p>
            <a:r>
              <a:rPr lang="en-US" dirty="0">
                <a:effectLst>
                  <a:outerShdw blurRad="38100" dist="38100" dir="2700000" algn="tl">
                    <a:srgbClr val="000000">
                      <a:alpha val="43137"/>
                    </a:srgbClr>
                  </a:outerShdw>
                </a:effectLst>
              </a:rPr>
              <a:t>In conclusion, social media marketing presents a powerful opportunity for businesses to connect with their audience, enhance brand visibility, and drive growth. The ability to engage directly with consumers, leverage data analytics, and create targeted marketing campaigns enables brands to navigate the dynamic digital landscape effectively.</a:t>
            </a:r>
          </a:p>
          <a:p>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However, challenges such as high competition, constant algorithm changes, and the need for ongoing content creation must be addressed to maximize success. As the digital world continues to evolve, businesses must adapt their strategies, embrace innovative approaches, and remain responsive to consumer feedback.</a:t>
            </a:r>
          </a:p>
          <a:p>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Ultimately, by harnessing the potential of social media marketing while mitigating its challenges, brands can create meaningful connections with their audience and achieve sustainable growth in the marketplace.</a:t>
            </a:r>
          </a:p>
        </p:txBody>
      </p:sp>
      <p:pic>
        <p:nvPicPr>
          <p:cNvPr id="4" name="Picture 3">
            <a:extLst>
              <a:ext uri="{FF2B5EF4-FFF2-40B4-BE49-F238E27FC236}">
                <a16:creationId xmlns:a16="http://schemas.microsoft.com/office/drawing/2014/main" id="{2B608CF3-2F0E-754B-5508-5F301FB0C04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172720"/>
            <a:ext cx="5862320" cy="2639060"/>
          </a:xfrm>
          <a:prstGeom prst="rect">
            <a:avLst/>
          </a:prstGeom>
        </p:spPr>
      </p:pic>
      <p:pic>
        <p:nvPicPr>
          <p:cNvPr id="6" name="Picture 5">
            <a:extLst>
              <a:ext uri="{FF2B5EF4-FFF2-40B4-BE49-F238E27FC236}">
                <a16:creationId xmlns:a16="http://schemas.microsoft.com/office/drawing/2014/main" id="{B5A98E55-5C87-B70F-C5DC-85CF3CE93EC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913119" y="2988875"/>
            <a:ext cx="6278881" cy="3429000"/>
          </a:xfrm>
          <a:prstGeom prst="rect">
            <a:avLst/>
          </a:prstGeom>
          <a:effectLst>
            <a:softEdge rad="12700"/>
          </a:effectLst>
        </p:spPr>
      </p:pic>
    </p:spTree>
    <p:extLst>
      <p:ext uri="{BB962C8B-B14F-4D97-AF65-F5344CB8AC3E}">
        <p14:creationId xmlns:p14="http://schemas.microsoft.com/office/powerpoint/2010/main" val="5948634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1000"/>
                                        <p:tgtEl>
                                          <p:spTgt spid="2">
                                            <p:txEl>
                                              <p:pRg st="3" end="3"/>
                                            </p:txEl>
                                          </p:spTgt>
                                        </p:tgtEl>
                                      </p:cBhvr>
                                    </p:animEffect>
                                    <p:anim calcmode="lin" valueType="num">
                                      <p:cBhvr>
                                        <p:cTn id="1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1000"/>
                                        <p:tgtEl>
                                          <p:spTgt spid="2">
                                            <p:txEl>
                                              <p:pRg st="5" end="5"/>
                                            </p:txEl>
                                          </p:spTgt>
                                        </p:tgtEl>
                                      </p:cBhvr>
                                    </p:animEffect>
                                    <p:anim calcmode="lin" valueType="num">
                                      <p:cBhvr>
                                        <p:cTn id="1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800</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Arial Rounded MT Bold</vt:lpstr>
      <vt:lpstr>Calibri</vt:lpstr>
      <vt:lpstr>Calibri Light</vt:lpstr>
      <vt:lpstr>Office Theme</vt:lpstr>
      <vt:lpstr>PowerPoint Presentation</vt:lpstr>
      <vt:lpstr>PowerPoint Presentation</vt:lpstr>
      <vt:lpstr>Introduction </vt:lpstr>
      <vt:lpstr>Problem Statement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Kritika Adhikari</dc:creator>
  <cp:lastModifiedBy>Kritika Adhikari</cp:lastModifiedBy>
  <cp:revision>2</cp:revision>
  <dcterms:created xsi:type="dcterms:W3CDTF">2025-02-07T11:22:13Z</dcterms:created>
  <dcterms:modified xsi:type="dcterms:W3CDTF">2025-03-16T16:01:34Z</dcterms:modified>
</cp:coreProperties>
</file>