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4" r:id="rId2"/>
  </p:sldMasterIdLst>
  <p:notesMasterIdLst>
    <p:notesMasterId r:id="rId15"/>
  </p:notesMasterIdLst>
  <p:sldIdLst>
    <p:sldId id="257" r:id="rId3"/>
    <p:sldId id="258" r:id="rId4"/>
    <p:sldId id="259" r:id="rId5"/>
    <p:sldId id="260" r:id="rId6"/>
    <p:sldId id="275" r:id="rId7"/>
    <p:sldId id="264" r:id="rId8"/>
    <p:sldId id="270" r:id="rId9"/>
    <p:sldId id="268" r:id="rId10"/>
    <p:sldId id="273" r:id="rId11"/>
    <p:sldId id="265" r:id="rId12"/>
    <p:sldId id="274" r:id="rId13"/>
    <p:sldId id="267" r:id="rId14"/>
  </p:sldIdLst>
  <p:sldSz cx="9144000" cy="5143500" type="screen16x9"/>
  <p:notesSz cx="9144000" cy="5143500"/>
  <p:embeddedFontLst>
    <p:embeddedFont>
      <p:font typeface="Helvetica Neue" charset="0"/>
      <p:regular r:id="rId16"/>
      <p:bold r:id="rId17"/>
      <p:italic r:id="rId18"/>
      <p:bold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90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4F4E23-C623-4D88-8236-4395C3FE82BC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DDEDAF5-38B7-4317-928D-060413E89CBA}" styleName="Table_1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19" d="100"/>
          <a:sy n="119" d="100"/>
        </p:scale>
        <p:origin x="-394" y="67"/>
      </p:cViewPr>
      <p:guideLst>
        <p:guide orient="horz" pos="2901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20070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51d780c3d_0_7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f51d780c3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51d780c3d_0_8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f51d780c3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51d780c3d_0_10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2f51d780c3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51d780c3d_0_10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f51d780c3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1d780c3d_0_11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f51d780c3d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848042" y="534924"/>
            <a:ext cx="7447915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>
                <a:solidFill>
                  <a:srgbClr val="AE7A5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913447" y="1583689"/>
            <a:ext cx="7317105" cy="228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50" b="0" i="0">
                <a:solidFill>
                  <a:srgbClr val="22394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AE795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71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AE795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59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848042" y="534924"/>
            <a:ext cx="7447915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>
                <a:solidFill>
                  <a:srgbClr val="AE7A5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48042" y="534924"/>
            <a:ext cx="7447915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>
                <a:solidFill>
                  <a:srgbClr val="AE7A5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51d780c3d_0_12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2f51d780c3d_0_12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2f51d780c3d_0_12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51d780c3d_0_132"/>
          <p:cNvSpPr txBox="1">
            <a:spLocks noGrp="1"/>
          </p:cNvSpPr>
          <p:nvPr>
            <p:ph type="title"/>
          </p:nvPr>
        </p:nvSpPr>
        <p:spPr>
          <a:xfrm>
            <a:off x="848042" y="534924"/>
            <a:ext cx="7447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>
                <a:solidFill>
                  <a:srgbClr val="AE7A5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2f51d780c3d_0_132"/>
          <p:cNvSpPr txBox="1">
            <a:spLocks noGrp="1"/>
          </p:cNvSpPr>
          <p:nvPr>
            <p:ph type="body" idx="1"/>
          </p:nvPr>
        </p:nvSpPr>
        <p:spPr>
          <a:xfrm>
            <a:off x="913447" y="1583689"/>
            <a:ext cx="73170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0" i="0">
                <a:solidFill>
                  <a:srgbClr val="22394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2f51d780c3d_0_13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2f51d780c3d_0_13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2f51d780c3d_0_13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51d780c3d_0_138"/>
          <p:cNvSpPr txBox="1">
            <a:spLocks noGrp="1"/>
          </p:cNvSpPr>
          <p:nvPr>
            <p:ph type="title"/>
          </p:nvPr>
        </p:nvSpPr>
        <p:spPr>
          <a:xfrm>
            <a:off x="848042" y="534924"/>
            <a:ext cx="7447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>
                <a:solidFill>
                  <a:srgbClr val="AE7A5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2f51d780c3d_0_13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2f51d780c3d_0_13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2f51d780c3d_0_13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51d780c3d_0_143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2f51d780c3d_0_14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2f51d780c3d_0_14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2f51d780c3d_0_14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2f51d780c3d_0_14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51d780c3d_0_149"/>
          <p:cNvSpPr txBox="1">
            <a:spLocks noGrp="1"/>
          </p:cNvSpPr>
          <p:nvPr>
            <p:ph type="title"/>
          </p:nvPr>
        </p:nvSpPr>
        <p:spPr>
          <a:xfrm>
            <a:off x="848042" y="534924"/>
            <a:ext cx="7447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>
                <a:solidFill>
                  <a:srgbClr val="AE7A5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2f51d780c3d_0_149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2f51d780c3d_0_149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2f51d780c3d_0_14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2f51d780c3d_0_14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2f51d780c3d_0_14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2394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7;p15"/>
          <p:cNvSpPr/>
          <p:nvPr/>
        </p:nvSpPr>
        <p:spPr>
          <a:xfrm>
            <a:off x="3581400" y="1552575"/>
            <a:ext cx="5562600" cy="3590925"/>
          </a:xfrm>
          <a:custGeom>
            <a:avLst/>
            <a:gdLst/>
            <a:ahLst/>
            <a:cxnLst/>
            <a:rect l="l" t="t" r="r" b="b"/>
            <a:pathLst>
              <a:path w="5562600" h="3590925" extrusionOk="0">
                <a:moveTo>
                  <a:pt x="5562600" y="0"/>
                </a:moveTo>
                <a:lnTo>
                  <a:pt x="0" y="3590924"/>
                </a:lnTo>
                <a:lnTo>
                  <a:pt x="5562600" y="3590924"/>
                </a:lnTo>
                <a:lnTo>
                  <a:pt x="556260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8;p15"/>
          <p:cNvSpPr/>
          <p:nvPr/>
        </p:nvSpPr>
        <p:spPr>
          <a:xfrm>
            <a:off x="0" y="2828925"/>
            <a:ext cx="7372350" cy="2314575"/>
          </a:xfrm>
          <a:custGeom>
            <a:avLst/>
            <a:gdLst/>
            <a:ahLst/>
            <a:cxnLst/>
            <a:rect l="l" t="t" r="r" b="b"/>
            <a:pathLst>
              <a:path w="7372350" h="2314575" extrusionOk="0">
                <a:moveTo>
                  <a:pt x="0" y="0"/>
                </a:moveTo>
                <a:lnTo>
                  <a:pt x="0" y="2314575"/>
                </a:lnTo>
                <a:lnTo>
                  <a:pt x="7372350" y="2314575"/>
                </a:lnTo>
                <a:lnTo>
                  <a:pt x="0" y="0"/>
                </a:lnTo>
                <a:close/>
              </a:path>
            </a:pathLst>
          </a:custGeom>
          <a:solidFill>
            <a:srgbClr val="C4A05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" name="Google Shape;9;p15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5"/>
          <p:cNvSpPr/>
          <p:nvPr/>
        </p:nvSpPr>
        <p:spPr>
          <a:xfrm>
            <a:off x="200025" y="209550"/>
            <a:ext cx="8743950" cy="4724400"/>
          </a:xfrm>
          <a:custGeom>
            <a:avLst/>
            <a:gdLst/>
            <a:ahLst/>
            <a:cxnLst/>
            <a:rect l="l" t="t" r="r" b="b"/>
            <a:pathLst>
              <a:path w="8743950" h="4724400" extrusionOk="0">
                <a:moveTo>
                  <a:pt x="8743950" y="0"/>
                </a:moveTo>
                <a:lnTo>
                  <a:pt x="0" y="0"/>
                </a:lnTo>
                <a:lnTo>
                  <a:pt x="0" y="4724400"/>
                </a:lnTo>
                <a:lnTo>
                  <a:pt x="8743950" y="4724400"/>
                </a:lnTo>
                <a:lnTo>
                  <a:pt x="87439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848042" y="534924"/>
            <a:ext cx="7447915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700" b="0" i="0" u="none" strike="noStrike" cap="none">
                <a:solidFill>
                  <a:srgbClr val="AE7A5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913447" y="1583689"/>
            <a:ext cx="7317105" cy="228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550" b="0" i="0" u="none" strike="noStrike" cap="none">
                <a:solidFill>
                  <a:srgbClr val="22394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f51d780c3d_0_117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2394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6" name="Google Shape;46;g2f51d780c3d_0_117"/>
          <p:cNvSpPr/>
          <p:nvPr/>
        </p:nvSpPr>
        <p:spPr>
          <a:xfrm>
            <a:off x="3581400" y="1552575"/>
            <a:ext cx="5562600" cy="3590925"/>
          </a:xfrm>
          <a:custGeom>
            <a:avLst/>
            <a:gdLst/>
            <a:ahLst/>
            <a:cxnLst/>
            <a:rect l="l" t="t" r="r" b="b"/>
            <a:pathLst>
              <a:path w="5562600" h="3590925" extrusionOk="0">
                <a:moveTo>
                  <a:pt x="5562600" y="0"/>
                </a:moveTo>
                <a:lnTo>
                  <a:pt x="0" y="3590924"/>
                </a:lnTo>
                <a:lnTo>
                  <a:pt x="5562600" y="3590924"/>
                </a:lnTo>
                <a:lnTo>
                  <a:pt x="556260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" name="Google Shape;47;g2f51d780c3d_0_117"/>
          <p:cNvSpPr/>
          <p:nvPr/>
        </p:nvSpPr>
        <p:spPr>
          <a:xfrm>
            <a:off x="0" y="2828925"/>
            <a:ext cx="7372350" cy="2314575"/>
          </a:xfrm>
          <a:custGeom>
            <a:avLst/>
            <a:gdLst/>
            <a:ahLst/>
            <a:cxnLst/>
            <a:rect l="l" t="t" r="r" b="b"/>
            <a:pathLst>
              <a:path w="7372350" h="2314575" extrusionOk="0">
                <a:moveTo>
                  <a:pt x="0" y="0"/>
                </a:moveTo>
                <a:lnTo>
                  <a:pt x="0" y="2314575"/>
                </a:lnTo>
                <a:lnTo>
                  <a:pt x="7372350" y="2314575"/>
                </a:lnTo>
                <a:lnTo>
                  <a:pt x="0" y="0"/>
                </a:lnTo>
                <a:close/>
              </a:path>
            </a:pathLst>
          </a:custGeom>
          <a:solidFill>
            <a:srgbClr val="C4A05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8" name="Google Shape;48;g2f51d780c3d_0_117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2f51d780c3d_0_117"/>
          <p:cNvSpPr/>
          <p:nvPr/>
        </p:nvSpPr>
        <p:spPr>
          <a:xfrm>
            <a:off x="200025" y="209550"/>
            <a:ext cx="8743950" cy="4724400"/>
          </a:xfrm>
          <a:custGeom>
            <a:avLst/>
            <a:gdLst/>
            <a:ahLst/>
            <a:cxnLst/>
            <a:rect l="l" t="t" r="r" b="b"/>
            <a:pathLst>
              <a:path w="8743950" h="4724400" extrusionOk="0">
                <a:moveTo>
                  <a:pt x="8743950" y="0"/>
                </a:moveTo>
                <a:lnTo>
                  <a:pt x="0" y="0"/>
                </a:lnTo>
                <a:lnTo>
                  <a:pt x="0" y="4724400"/>
                </a:lnTo>
                <a:lnTo>
                  <a:pt x="8743950" y="4724400"/>
                </a:lnTo>
                <a:lnTo>
                  <a:pt x="87439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0" name="Google Shape;50;g2f51d780c3d_0_117"/>
          <p:cNvSpPr txBox="1">
            <a:spLocks noGrp="1"/>
          </p:cNvSpPr>
          <p:nvPr>
            <p:ph type="title"/>
          </p:nvPr>
        </p:nvSpPr>
        <p:spPr>
          <a:xfrm>
            <a:off x="848042" y="534924"/>
            <a:ext cx="74478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AE7A5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g2f51d780c3d_0_117"/>
          <p:cNvSpPr txBox="1">
            <a:spLocks noGrp="1"/>
          </p:cNvSpPr>
          <p:nvPr>
            <p:ph type="body" idx="1"/>
          </p:nvPr>
        </p:nvSpPr>
        <p:spPr>
          <a:xfrm>
            <a:off x="913447" y="1583689"/>
            <a:ext cx="7317000" cy="22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0" i="0" u="none" strike="noStrike" cap="none">
                <a:solidFill>
                  <a:srgbClr val="22394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2" name="Google Shape;52;g2f51d780c3d_0_1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3" name="Google Shape;53;g2f51d780c3d_0_1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4" name="Google Shape;54;g2f51d780c3d_0_1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u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.opera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ang="0" scaled="0"/>
        </a:gra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48042" y="286004"/>
            <a:ext cx="7447915" cy="9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Nagar Yuwak Shikshan Sanstha’s </a:t>
            </a:r>
            <a:r>
              <a:rPr lang="en-US" sz="24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en-US" sz="24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4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DATTA MEGHE COLLEGE OF ENGINEERING </a:t>
            </a:r>
            <a:br>
              <a:rPr lang="en-US" sz="2400" b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18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Airoli, Navi Mumbai</a:t>
            </a:r>
            <a:endParaRPr sz="180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914717" y="1428749"/>
            <a:ext cx="7317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 dirty="0"/>
              <a:t>DEPARTMENT OF ARTIFICIAL INTELLIGENCE AND DATA SCIENCE</a:t>
            </a:r>
            <a:endParaRPr sz="160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 err="1">
                <a:solidFill>
                  <a:schemeClr val="dk1"/>
                </a:solidFill>
              </a:rPr>
              <a:t>Sem</a:t>
            </a:r>
            <a:r>
              <a:rPr lang="en-US" sz="1400" dirty="0">
                <a:solidFill>
                  <a:schemeClr val="dk1"/>
                </a:solidFill>
              </a:rPr>
              <a:t> VI Academic Year 2024 -25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chemeClr val="dk1"/>
                </a:solidFill>
              </a:rPr>
              <a:t>Mini Project Presentation (2B)</a:t>
            </a:r>
            <a:endParaRPr sz="1400" dirty="0">
              <a:solidFill>
                <a:schemeClr val="dk1"/>
              </a:solidFill>
            </a:endParaRPr>
          </a:p>
        </p:txBody>
      </p:sp>
      <p:graphicFrame>
        <p:nvGraphicFramePr>
          <p:cNvPr id="95" name="Google Shape;95;p2"/>
          <p:cNvGraphicFramePr/>
          <p:nvPr>
            <p:extLst>
              <p:ext uri="{D42A27DB-BD31-4B8C-83A1-F6EECF244321}">
                <p14:modId xmlns:p14="http://schemas.microsoft.com/office/powerpoint/2010/main" val="1689584955"/>
              </p:ext>
            </p:extLst>
          </p:nvPr>
        </p:nvGraphicFramePr>
        <p:xfrm>
          <a:off x="1738630" y="2807970"/>
          <a:ext cx="5690225" cy="1424815"/>
        </p:xfrm>
        <a:graphic>
          <a:graphicData uri="http://schemas.openxmlformats.org/drawingml/2006/table">
            <a:tbl>
              <a:tblPr firstRow="1" bandRow="1">
                <a:noFill/>
                <a:tableStyleId>{464F4E23-C623-4D88-8236-4395C3FE82BC}</a:tableStyleId>
              </a:tblPr>
              <a:tblGrid>
                <a:gridCol w="2832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58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/>
                        <a:buNone/>
                      </a:pPr>
                      <a:r>
                        <a:rPr lang="en-US" sz="1400" b="1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Students Name</a:t>
                      </a:r>
                      <a:endParaRPr sz="1400" b="1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 panose="02020603050405020304"/>
                        <a:buNone/>
                      </a:pPr>
                      <a:r>
                        <a:rPr lang="en-US" sz="1400" b="1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Roll No.</a:t>
                      </a:r>
                      <a:endParaRPr sz="1400" b="1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Kritika </a:t>
                      </a:r>
                      <a:r>
                        <a:rPr lang="en-US" sz="12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Bansode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Aditya </a:t>
                      </a:r>
                      <a:r>
                        <a:rPr lang="en-US" sz="12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Chaurasiya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Dhiraj Jadhav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r>
                        <a:rPr lang="en-US" sz="12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Ayushkumar</a:t>
                      </a: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Jha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 panose="020F0502020204030204"/>
                        <a:buNone/>
                      </a:pPr>
                      <a:r>
                        <a:rPr lang="en-US" sz="12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sz="12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6" name="Google Shape;96;p2"/>
          <p:cNvSpPr txBox="1"/>
          <p:nvPr/>
        </p:nvSpPr>
        <p:spPr>
          <a:xfrm>
            <a:off x="2057400" y="2217420"/>
            <a:ext cx="5300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Title: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ctr">
              <a:buSzPts val="1400"/>
            </a:pPr>
            <a:r>
              <a:rPr lang="en-US" sz="1400" b="1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Controller Using Hand Gestures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14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2873085" y="4335526"/>
            <a:ext cx="366903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Prof</a:t>
            </a:r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Swati </a:t>
            </a:r>
            <a:r>
              <a:rPr lang="en-US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Parhad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Supervisor</a:t>
            </a:r>
            <a:endParaRPr sz="14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8600" y="213360"/>
            <a:ext cx="10096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51d780c3d_0_105"/>
          <p:cNvSpPr txBox="1"/>
          <p:nvPr/>
        </p:nvSpPr>
        <p:spPr>
          <a:xfrm>
            <a:off x="381000" y="438150"/>
            <a:ext cx="8091900" cy="3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AE7A5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CONCLUSION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rgbClr val="AE7A5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264160" marR="5080" indent="-252095" algn="just">
              <a:spcBef>
                <a:spcPts val="100"/>
              </a:spcBef>
              <a:buFont typeface="Arial MT"/>
              <a:buChar char="•"/>
              <a:tabLst>
                <a:tab pos="264795" algn="l"/>
              </a:tabLst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gesture-controlled presentation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enhances interactivity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utilizing </a:t>
            </a:r>
            <a:r>
              <a:rPr lang="en-US" sz="16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machine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recognition.</a:t>
            </a:r>
          </a:p>
          <a:p>
            <a:pPr>
              <a:spcBef>
                <a:spcPts val="30"/>
              </a:spcBef>
              <a:buFont typeface="Arial MT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4160" indent="-252095">
              <a:buFont typeface="Arial MT"/>
              <a:buChar char="•"/>
              <a:tabLst>
                <a:tab pos="263525" algn="l"/>
                <a:tab pos="26479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presentations.</a:t>
            </a:r>
          </a:p>
          <a:p>
            <a:pPr>
              <a:spcBef>
                <a:spcPts val="35"/>
              </a:spcBef>
              <a:buFont typeface="Arial MT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4160" marR="10795" indent="-252095" algn="just">
              <a:buFont typeface="Arial MT"/>
              <a:buChar char="•"/>
              <a:tabLst>
                <a:tab pos="32512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broader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presentations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further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</a:t>
            </a:r>
            <a:r>
              <a:rPr lang="en-US" sz="1600" spc="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recognition, better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</a:t>
            </a:r>
            <a:r>
              <a:rPr lang="en-US" sz="1600" spc="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adaptability,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AE7A5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445" y="448960"/>
            <a:ext cx="1591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922" y="1060591"/>
            <a:ext cx="8127365" cy="197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marR="5080" indent="-25527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7970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Sa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i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Ra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m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Patro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,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Kushagr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a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Choudhar</a:t>
            </a:r>
            <a:r>
              <a:rPr sz="1600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y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,</a:t>
            </a:r>
            <a:r>
              <a:rPr sz="16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Anjal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i</a:t>
            </a:r>
            <a:r>
              <a:rPr sz="16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V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astraka</a:t>
            </a:r>
            <a:r>
              <a:rPr sz="16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r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,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Suma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n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Lodhi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,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Kavit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a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Sahu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,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an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d</a:t>
            </a:r>
            <a:r>
              <a:rPr sz="1600" spc="55" dirty="0"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Muskan </a:t>
            </a:r>
            <a:r>
              <a:rPr sz="1600" spc="-5" dirty="0"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Naik. "Hand Gesture Controlled Presentation Using </a:t>
            </a:r>
            <a:r>
              <a:rPr sz="16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OpenCV."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International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Research Journal</a:t>
            </a:r>
            <a:r>
              <a:rPr sz="1600" spc="-5" dirty="0"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of </a:t>
            </a:r>
            <a:r>
              <a:rPr sz="1600" spc="-385" dirty="0"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Modernization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in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Engineering,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Technology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and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Science,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Vol.</a:t>
            </a:r>
            <a:r>
              <a:rPr sz="1600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6,</a:t>
            </a:r>
            <a:r>
              <a:rPr sz="16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Issue</a:t>
            </a:r>
            <a:r>
              <a:rPr sz="16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6,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April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2024,</a:t>
            </a:r>
            <a:r>
              <a:rPr sz="16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pp. </a:t>
            </a:r>
            <a:r>
              <a:rPr sz="1600" spc="5" dirty="0"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1585-1589.</a:t>
            </a:r>
            <a:endParaRPr sz="1600" dirty="0">
              <a:latin typeface="Times New Roman"/>
              <a:cs typeface="Times New Roman"/>
              <a:hlinkClick r:id="rId2" action="ppaction://hlinkfil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650" dirty="0">
              <a:latin typeface="Times New Roman"/>
              <a:cs typeface="Times New Roman"/>
              <a:hlinkClick r:id="rId2" action="ppaction://hlinkfile"/>
            </a:endParaRPr>
          </a:p>
          <a:p>
            <a:pPr marL="267970" marR="45085" indent="-255270" algn="just">
              <a:lnSpc>
                <a:spcPct val="100000"/>
              </a:lnSpc>
              <a:buFont typeface="Arial MT"/>
              <a:buChar char="•"/>
              <a:tabLst>
                <a:tab pos="267970" algn="l"/>
              </a:tabLst>
            </a:pP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Bhairavi Pustode, </a:t>
            </a:r>
            <a:r>
              <a:rPr sz="16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Vedant</a:t>
            </a:r>
            <a:r>
              <a:rPr sz="16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Pawar, </a:t>
            </a:r>
            <a:r>
              <a:rPr sz="16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Varun</a:t>
            </a:r>
            <a:r>
              <a:rPr sz="1600" u="heavy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Pawar, </a:t>
            </a:r>
            <a:r>
              <a:rPr sz="16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Tejas 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Pawar,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and Samiksha Pokale. "Smart </a:t>
            </a:r>
            <a:r>
              <a:rPr sz="1600" dirty="0"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Presentation System Using Hand Gestures." </a:t>
            </a:r>
            <a:r>
              <a:rPr sz="1600" u="heavy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Vishwakarma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Institute of </a:t>
            </a:r>
            <a:r>
              <a:rPr sz="1600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Technology,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February </a:t>
            </a:r>
            <a:r>
              <a:rPr sz="1600" dirty="0">
                <a:latin typeface="Times New Roman"/>
                <a:cs typeface="Times New Roman"/>
                <a:hlinkClick r:id="rId2" action="ppaction://hlinkfile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2023.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 DOI: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 action="ppaction://hlinkfile"/>
              </a:rPr>
              <a:t>10.21203/rs.3.rs-2549833/v1.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690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51d780c3d_0_113"/>
          <p:cNvSpPr txBox="1">
            <a:spLocks noGrp="1"/>
          </p:cNvSpPr>
          <p:nvPr>
            <p:ph type="title"/>
          </p:nvPr>
        </p:nvSpPr>
        <p:spPr>
          <a:xfrm>
            <a:off x="2954401" y="1913000"/>
            <a:ext cx="3592200" cy="8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B45F0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You!!</a:t>
            </a:r>
            <a:endParaRPr sz="5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48042" y="534924"/>
            <a:ext cx="7447915" cy="307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CONTENTS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596900" y="908685"/>
            <a:ext cx="7633335" cy="3610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</a:pPr>
            <a:r>
              <a:rPr lang="en-US" sz="1800" dirty="0">
                <a:solidFill>
                  <a:schemeClr val="dk1"/>
                </a:solidFill>
              </a:rPr>
              <a:t>Introduction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</a:pPr>
            <a:r>
              <a:rPr lang="en-US" sz="1800" dirty="0">
                <a:solidFill>
                  <a:schemeClr val="dk1"/>
                </a:solidFill>
              </a:rPr>
              <a:t>Problem Statement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</a:pPr>
            <a:r>
              <a:rPr lang="en-US" sz="1800" dirty="0">
                <a:solidFill>
                  <a:schemeClr val="dk1"/>
                </a:solidFill>
              </a:rPr>
              <a:t>Literature Survey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</a:pPr>
            <a:r>
              <a:rPr lang="en-US" sz="1800" dirty="0">
                <a:solidFill>
                  <a:schemeClr val="dk1"/>
                </a:solidFill>
              </a:rPr>
              <a:t>Work done </a:t>
            </a:r>
            <a:r>
              <a:rPr lang="en-US" sz="1800" dirty="0" smtClean="0">
                <a:solidFill>
                  <a:schemeClr val="dk1"/>
                </a:solidFill>
              </a:rPr>
              <a:t>(till date </a:t>
            </a:r>
            <a:r>
              <a:rPr lang="en-US" sz="1800" dirty="0" smtClean="0">
                <a:solidFill>
                  <a:schemeClr val="dk1"/>
                </a:solidFill>
              </a:rPr>
              <a:t>) </a:t>
            </a:r>
          </a:p>
          <a:p>
            <a:pPr indent="-34290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/>
              <a:buChar char="⮚"/>
            </a:pPr>
            <a:r>
              <a:rPr lang="en-US" sz="1800" dirty="0" smtClean="0">
                <a:solidFill>
                  <a:schemeClr val="dk1"/>
                </a:solidFill>
              </a:rPr>
              <a:t>Results</a:t>
            </a:r>
            <a:endParaRPr lang="en-US"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</a:pPr>
            <a:r>
              <a:rPr lang="en-US" sz="1800" dirty="0">
                <a:solidFill>
                  <a:schemeClr val="dk1"/>
                </a:solidFill>
              </a:rPr>
              <a:t>Implementation</a:t>
            </a: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</a:pPr>
            <a:r>
              <a:rPr lang="en-US" sz="1800" dirty="0" smtClean="0">
                <a:solidFill>
                  <a:schemeClr val="dk1"/>
                </a:solidFill>
              </a:rPr>
              <a:t>Conclusion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</a:pPr>
            <a:r>
              <a:rPr lang="en-US" sz="1800" dirty="0">
                <a:solidFill>
                  <a:schemeClr val="dk1"/>
                </a:solidFill>
              </a:rPr>
              <a:t>References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51d780c3d_0_78"/>
          <p:cNvSpPr txBox="1">
            <a:spLocks noGrp="1"/>
          </p:cNvSpPr>
          <p:nvPr>
            <p:ph type="title"/>
          </p:nvPr>
        </p:nvSpPr>
        <p:spPr>
          <a:xfrm>
            <a:off x="941985" y="742950"/>
            <a:ext cx="2901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" name="Google Shape;110;g2f51d780c3d_0_78"/>
          <p:cNvSpPr txBox="1"/>
          <p:nvPr/>
        </p:nvSpPr>
        <p:spPr>
          <a:xfrm>
            <a:off x="1066800" y="1352550"/>
            <a:ext cx="6933000" cy="3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150" rIns="0" bIns="0" anchor="t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Methods: Conventional  remotes and keyboards limit presenter and interrupt the flow of presentation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Innovation: Modern presentation demand flexibility and hands-free approach. Especially in dynamic or constrained environments.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Overview: Introducing the hand gestures presentation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Controller, utilizing  gestures recognition technology  for slide navigation.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Provides natural hand movement control, enhancing  mobility and ensuring a seamless presentation experience.</a:t>
            </a:r>
          </a:p>
          <a:p>
            <a:pPr marL="297815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ial" panose="020B0604020202020204"/>
              <a:buChar char="•"/>
            </a:pPr>
            <a:endParaRPr sz="155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51d780c3d_0_83"/>
          <p:cNvSpPr txBox="1">
            <a:spLocks noGrp="1"/>
          </p:cNvSpPr>
          <p:nvPr>
            <p:ph type="title"/>
          </p:nvPr>
        </p:nvSpPr>
        <p:spPr>
          <a:xfrm>
            <a:off x="898842" y="667956"/>
            <a:ext cx="41820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sz="2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6" name="Google Shape;116;g2f51d780c3d_0_83"/>
          <p:cNvSpPr txBox="1"/>
          <p:nvPr/>
        </p:nvSpPr>
        <p:spPr>
          <a:xfrm>
            <a:off x="890905" y="1365885"/>
            <a:ext cx="6929700" cy="27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297815" marR="47625" lvl="0" indent="-285750" algn="just">
              <a:lnSpc>
                <a:spcPct val="121000"/>
              </a:lnSpc>
              <a:buClr>
                <a:schemeClr val="dk1"/>
              </a:buClr>
              <a:buSzPts val="1550"/>
              <a:buFont typeface="Arial" panose="020B0604020202020204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Presenters face movement restrictions and disruptions using remotes or keyboards for slide navigation. Hands-free operation is needed for smoother, more dynamic presentations.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842" y="487679"/>
            <a:ext cx="2781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LITERATURE</a:t>
            </a:r>
            <a:r>
              <a:rPr spc="-60" dirty="0"/>
              <a:t> </a:t>
            </a:r>
            <a:r>
              <a:rPr spc="-20" dirty="0"/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69063"/>
              </p:ext>
            </p:extLst>
          </p:nvPr>
        </p:nvGraphicFramePr>
        <p:xfrm>
          <a:off x="908050" y="1390014"/>
          <a:ext cx="7129145" cy="3298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969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86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1" spc="-25" dirty="0">
                          <a:latin typeface="Times New Roman"/>
                          <a:cs typeface="Times New Roman"/>
                        </a:rPr>
                        <a:t>Sr.No.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2515" marR="1055370" indent="-120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1" spc="-25" dirty="0">
                          <a:latin typeface="Times New Roman"/>
                          <a:cs typeface="Times New Roman"/>
                        </a:rPr>
                        <a:t>Author,</a:t>
                      </a:r>
                      <a:r>
                        <a:rPr sz="15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Title,</a:t>
                      </a:r>
                      <a:r>
                        <a:rPr sz="15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Journal </a:t>
                      </a:r>
                      <a:r>
                        <a:rPr sz="1500" b="1" spc="-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5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70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5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publication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12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500" b="1" spc="-5" dirty="0">
                          <a:latin typeface="Times New Roman"/>
                          <a:cs typeface="Times New Roman"/>
                        </a:rPr>
                        <a:t>Important</a:t>
                      </a:r>
                      <a:r>
                        <a:rPr sz="15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dirty="0">
                          <a:latin typeface="Times New Roman"/>
                          <a:cs typeface="Times New Roman"/>
                        </a:rPr>
                        <a:t>findings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4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308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Authors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2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Sai</a:t>
                      </a:r>
                      <a:r>
                        <a:rPr sz="12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Ram</a:t>
                      </a:r>
                      <a:r>
                        <a:rPr sz="12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Patro,</a:t>
                      </a:r>
                      <a:r>
                        <a:rPr sz="12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Kushagra</a:t>
                      </a:r>
                      <a:r>
                        <a:rPr sz="12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Choudhary,</a:t>
                      </a:r>
                      <a:r>
                        <a:rPr sz="12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Anjali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Vastrakar,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Suman Lodhi,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Kavita Sahu,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Muskan Naik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 marR="133350">
                        <a:lnSpc>
                          <a:spcPct val="100000"/>
                        </a:lnSpc>
                        <a:tabLst>
                          <a:tab pos="570865" algn="l"/>
                          <a:tab pos="1113155" algn="l"/>
                          <a:tab pos="1720850" algn="l"/>
                          <a:tab pos="2504440" algn="l"/>
                          <a:tab pos="3391535" algn="l"/>
                        </a:tabLst>
                      </a:pP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itle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:	</a:t>
                      </a:r>
                      <a:r>
                        <a:rPr sz="1200" b="1" spc="10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Han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Gestur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	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Controlle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	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Presentatio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	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Using  OpenCV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”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 marR="83820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Journal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: International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Journal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Modernization</a:t>
                      </a:r>
                      <a:r>
                        <a:rPr sz="1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Engineering,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Technology,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Science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b="1" spc="-13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Apri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2024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7175" marR="80645" indent="-171450" algn="just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Arial" pitchFamily="34" charset="0"/>
                        <a:buChar char="•"/>
                        <a:tabLst>
                          <a:tab pos="1045210" algn="l"/>
                          <a:tab pos="1644650" algn="l"/>
                        </a:tabLst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Achieved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80%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using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OpenC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V	for	hands-free  presentation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control.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257175" marR="79375" indent="-17145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Eliminates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need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physical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devices,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plans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facial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expression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detection.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4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51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Authors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Bhairavi Pustode,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Vedant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Pawar,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Varun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Pawar,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Tejas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Pawar,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Samiksha Pokale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 marR="276225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Title: 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Smart Presentation System Using Hand Gestures</a:t>
                      </a: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” </a:t>
                      </a:r>
                      <a:r>
                        <a:rPr sz="1200" b="1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Journal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Published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Square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February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2023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7175" marR="80010" indent="-171450" algn="just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Arial" pitchFamily="34" charset="0"/>
                        <a:buChar char="•"/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Achieved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95%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gesture-based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slide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control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using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OpenCV.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257175" marR="80010" indent="-17145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Limited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by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range,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potential for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adding more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functions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speech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recognition.</a:t>
                      </a: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90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51d780c3d_0_101"/>
          <p:cNvSpPr txBox="1"/>
          <p:nvPr/>
        </p:nvSpPr>
        <p:spPr>
          <a:xfrm>
            <a:off x="911860" y="603250"/>
            <a:ext cx="6939900" cy="39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AE7A5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 DONE</a:t>
            </a:r>
            <a:endParaRPr sz="2000" b="1" dirty="0">
              <a:solidFill>
                <a:srgbClr val="AE7A5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30200" marR="41275" lvl="0" indent="-191135" algn="l" rtl="0">
              <a:lnSpc>
                <a:spcPct val="101000"/>
              </a:lnSpc>
              <a:spcBef>
                <a:spcPts val="115"/>
              </a:spcBef>
              <a:spcAft>
                <a:spcPts val="0"/>
              </a:spcAft>
              <a:buClr>
                <a:srgbClr val="223944"/>
              </a:buClr>
              <a:buSzPts val="2000"/>
              <a:buFont typeface="Times New Roman" panose="02020603050405020304"/>
              <a:buNone/>
            </a:pPr>
            <a:endParaRPr sz="2000" b="1" dirty="0">
              <a:solidFill>
                <a:srgbClr val="AE7A5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F020DD30-A1A4-4EB4-9E6A-DB4E48C7F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65716"/>
              </p:ext>
            </p:extLst>
          </p:nvPr>
        </p:nvGraphicFramePr>
        <p:xfrm>
          <a:off x="2923309" y="1371522"/>
          <a:ext cx="3297382" cy="25900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97382">
                  <a:extLst>
                    <a:ext uri="{9D8B030D-6E8A-4147-A177-3AD203B41FA5}">
                      <a16:colId xmlns:a16="http://schemas.microsoft.com/office/drawing/2014/main" xmlns="" val="3325296883"/>
                    </a:ext>
                  </a:extLst>
                </a:gridCol>
              </a:tblGrid>
              <a:tr h="62299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3229527"/>
                  </a:ext>
                </a:extLst>
              </a:tr>
              <a:tr h="49725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sz="1600" spc="-5" dirty="0">
                          <a:latin typeface="Times New Roman"/>
                          <a:cs typeface="Times New Roman"/>
                        </a:rPr>
                        <a:t>Capture of gestures </a:t>
                      </a: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3531969"/>
                  </a:ext>
                </a:extLst>
              </a:tr>
              <a:tr h="42512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 gestures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39026198"/>
                  </a:ext>
                </a:extLst>
              </a:tr>
              <a:tr h="38366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Recognize of gestures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4263356"/>
                  </a:ext>
                </a:extLst>
              </a:tr>
              <a:tr h="3412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Mapping of gestures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68" y="785349"/>
            <a:ext cx="3100247" cy="17414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93" y="785349"/>
            <a:ext cx="3289708" cy="16749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01" y="2623936"/>
            <a:ext cx="4197041" cy="21504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866" y="467903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AE7A5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7823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042" y="534924"/>
            <a:ext cx="7447800" cy="246221"/>
          </a:xfrm>
        </p:spPr>
        <p:txBody>
          <a:bodyPr/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129667"/>
            <a:ext cx="3369056" cy="17151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24" y="1129666"/>
            <a:ext cx="3172179" cy="171513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848296" y="3018424"/>
            <a:ext cx="3181160" cy="170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824" y="3083372"/>
            <a:ext cx="3172179" cy="163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188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868" y="584267"/>
            <a:ext cx="2414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IMPLEMENTATION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843" y="1118132"/>
            <a:ext cx="3712636" cy="1807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1692" y="1118132"/>
            <a:ext cx="3872546" cy="18079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843" y="3058160"/>
            <a:ext cx="3712636" cy="1798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51691" y="3058161"/>
            <a:ext cx="3872547" cy="17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8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425</Words>
  <Application>Microsoft Office PowerPoint</Application>
  <PresentationFormat>On-screen Show (16:9)</PresentationFormat>
  <Paragraphs>79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Helvetica Neue</vt:lpstr>
      <vt:lpstr>Calibri</vt:lpstr>
      <vt:lpstr>Arial MT</vt:lpstr>
      <vt:lpstr>Times New Roman</vt:lpstr>
      <vt:lpstr>Office Theme</vt:lpstr>
      <vt:lpstr>Office Theme</vt:lpstr>
      <vt:lpstr>Nagar Yuwak Shikshan Sanstha’s  DATTA MEGHE COLLEGE OF ENGINEERING  Airoli, Navi Mumbai</vt:lpstr>
      <vt:lpstr>CONTENTS</vt:lpstr>
      <vt:lpstr>INTRODUCTION</vt:lpstr>
      <vt:lpstr>PROBLEM STATEMENT</vt:lpstr>
      <vt:lpstr>LITERATURE SURVEY</vt:lpstr>
      <vt:lpstr>PowerPoint Presentation</vt:lpstr>
      <vt:lpstr>PowerPoint Presentation</vt:lpstr>
      <vt:lpstr>RESULT</vt:lpstr>
      <vt:lpstr>IMPLEMENTATION</vt:lpstr>
      <vt:lpstr>PowerPoint Presentation</vt:lpstr>
      <vt:lpstr>REFERENCE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PC-33</dc:creator>
  <cp:lastModifiedBy>hp</cp:lastModifiedBy>
  <cp:revision>16</cp:revision>
  <dcterms:created xsi:type="dcterms:W3CDTF">2024-09-30T04:45:11Z</dcterms:created>
  <dcterms:modified xsi:type="dcterms:W3CDTF">2025-02-14T04:36:48Z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2024-08-09T11:00:00Z</vt:filetime>
  </property>
  <property fmtid="{D5CDD505-2E9C-101B-9397-08002B2CF9AE}" pid="3" name="LastSaved">
    <vt:filetime>2024-08-09T11:00:00Z</vt:filetime>
  </property>
  <property fmtid="{D5CDD505-2E9C-101B-9397-08002B2CF9AE}" pid="4" name="ICV">
    <vt:lpwstr>081A2529EC3F45229B9DED64F94569F5_13</vt:lpwstr>
  </property>
  <property fmtid="{D5CDD505-2E9C-101B-9397-08002B2CF9AE}" pid="5" name="KSOProductBuildVer">
    <vt:lpwstr>1033-12.2.0.17562</vt:lpwstr>
  </property>
</Properties>
</file>