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users use these services provided by the cloud providers and build their applications in the internet and thus deliver them to their end users.</a:t>
            </a:r>
            <a:endParaRPr sz="2500" b="0" i="0">
              <a:latin typeface="Calibri"/>
            </a:endParaRPr>
          </a:p>
          <a:p>
            <a:pPr/>
            <a:r>
              <a:rPr sz="2500" b="0" i="0">
                <a:latin typeface="Calibri"/>
              </a:rPr>
              <a:t> So the cloud users dont have to worry about installing, maintaining hardware and software needed.</a:t>
            </a:r>
            <a:endParaRPr sz="2500" b="0" i="0">
              <a:latin typeface="Calibri"/>
            </a:endParaRPr>
          </a:p>
          <a:p>
            <a:pPr/>
            <a:r>
              <a:rPr sz="2500" b="0" i="0">
                <a:latin typeface="Calibri"/>
              </a:rPr>
              <a:t> So the cloud users can reduce their expen- diture and effort in the field of IT using cloud services instead of establishing IT infrastructure themselves.</a:t>
            </a:r>
            <a:endParaRPr sz="2500" b="0" i="0">
              <a:latin typeface="Calibri"/>
            </a:endParaRP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By using cloud computing model some improvement of the current system is possible to bring about social and as well as economic prospect in rural India.</a:t>
            </a:r>
            <a:endParaRPr sz="2500" b="0" i="0">
              <a:latin typeface="Calibri"/>
            </a:endParaRPr>
          </a:p>
          <a:p>
            <a:pPr/>
            <a:r>
              <a:rPr sz="2500" b="0" i="0">
                <a:latin typeface="Calibri"/>
              </a:rPr>
              <a:t>   Share knowledge and build knowledge base  Most of the agriculture related issues are generally local and they cant be solved by general expertise.</a:t>
            </a:r>
            <a:endParaRPr sz="2500" b="0" i="0">
              <a:latin typeface="Calibri"/>
            </a:endParaRPr>
          </a:p>
          <a:p>
            <a:pPr/>
            <a:r>
              <a:rPr sz="2500" b="0" i="0">
                <a:latin typeface="Calibri"/>
              </a:rPr>
              <a:t> Cloud Computing So in these situations better solution can be given by the local experts.</a:t>
            </a:r>
            <a:endParaRPr sz="2500" b="0" i="0">
              <a:latin typeface="Calibri"/>
            </a:endParaRP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Health and medical services  In the developing countries like India one of the concern of Rural health care is in spite of best intention from both the medical professionals and patients a practical challenge is faced for difficulties of communications among interested parties [15].</a:t>
            </a:r>
            <a:endParaRPr sz="2500" b="0" i="0">
              <a:latin typeface="Calibri"/>
            </a:endParaRPr>
          </a:p>
          <a:p>
            <a:pPr/>
            <a:r>
              <a:rPr sz="2500" b="0" i="0">
                <a:latin typeface="Calibri"/>
              </a:rPr>
              <a:t> This issue can be solved using cloud computing in an appropriate way.</a:t>
            </a:r>
            <a:endParaRPr sz="2500" b="0" i="0">
              <a:latin typeface="Calibri"/>
            </a:endParaRPr>
          </a:p>
          <a:p>
            <a:pPr/>
            <a:r>
              <a:rPr sz="2500" b="0" i="0">
                <a:latin typeface="Calibri"/>
              </a:rPr>
              <a:t> Consultation among doctors around the world make sharing of knowledge possible and takes telemedicince to the next level, creating a network that goes beyond the one-to-one, patient- to-patient, patient-to-doctor or doctor-to-doctor interactions.</a:t>
            </a:r>
            <a:endParaRPr sz="2500" b="0" i="0">
              <a:latin typeface="Calibri"/>
            </a:endParaRP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type of approach encourage the students to concentrate more on learning and representing the material and also that would build the knowledge in the cloud for other students to refer.</a:t>
            </a:r>
            <a:endParaRPr sz="2500" b="0" i="0">
              <a:latin typeface="Calibri"/>
            </a:endParaRPr>
          </a:p>
          <a:p>
            <a:pPr/>
            <a:r>
              <a:rPr sz="2500" b="0" i="0">
                <a:latin typeface="Calibri"/>
              </a:rPr>
              <a:t> This is possible with the aid of cloud computing with greater reliability and availability.</a:t>
            </a:r>
            <a:endParaRPr sz="2500" b="0" i="0">
              <a:latin typeface="Calibri"/>
            </a:endParaRPr>
          </a:p>
          <a:p>
            <a:pPr/>
            <a:r>
              <a:rPr sz="2500" b="0" i="0">
                <a:latin typeface="Calibri"/>
              </a:rPr>
              <a:t>   Access to Information hub  Government can provide relevant information such as land revenue data, weather data, soil information etc.</a:t>
            </a:r>
            <a:endParaRPr sz="2500" b="0" i="0">
              <a:latin typeface="Calibri"/>
            </a:endParaRP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Some generally unpopular services like Desktop as a Service may make sense in these scenario which essentially tells about providing the users a virtual desktop environment.</a:t>
            </a:r>
            <a:endParaRPr sz="2500" b="0" i="0">
              <a:latin typeface="Calibri"/>
            </a:endParaRPr>
          </a:p>
          <a:p>
            <a:pPr/>
            <a:r>
              <a:rPr sz="2500" b="0" i="0">
                <a:latin typeface="Calibri"/>
              </a:rPr>
              <a:t> But deployment of cloud services in rural areas have some issues associated with it.</a:t>
            </a:r>
            <a:endParaRPr sz="2500" b="0" i="0">
              <a:latin typeface="Calibri"/>
            </a:endParaRPr>
          </a:p>
          <a:p>
            <a:pPr/>
            <a:r>
              <a:rPr sz="2500" b="0" i="0">
                <a:latin typeface="Calibri"/>
              </a:rPr>
              <a:t> Cloud Computing   The first and foremost issue for the deployment of internet based services in rural India is the availability of electricity and networks.</a:t>
            </a:r>
            <a:endParaRPr sz="2500" b="0" i="0">
              <a:latin typeface="Calibri"/>
            </a:endParaRP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Such an effort is made by Midas Communication technologies and Indian Institute of Madras in the name of corDECT which is a wireless access system.</a:t>
            </a:r>
            <a:endParaRPr sz="2500" b="0" i="0">
              <a:latin typeface="Calibri"/>
            </a:endParaRPr>
          </a:p>
          <a:p>
            <a:pPr/>
            <a:r>
              <a:rPr sz="2500" b="0" i="0">
                <a:latin typeface="Calibri"/>
              </a:rPr>
              <a:t> Another effort is [19] where the authors modified traditional WiFi to make it efficiently work in long distance suitable in the context of rural area.</a:t>
            </a:r>
            <a:endParaRPr sz="2500" b="0" i="0">
              <a:latin typeface="Calibri"/>
            </a:endParaRPr>
          </a:p>
          <a:p>
            <a:pPr/>
            <a:r>
              <a:rPr sz="2500" b="0" i="0">
                <a:latin typeface="Calibri"/>
              </a:rPr>
              <a:t> This can be done by establishing data centers in rural India.</a:t>
            </a:r>
            <a:endParaRPr sz="2500" b="0" i="0">
              <a:latin typeface="Calibri"/>
            </a:endParaRP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As per World Bank survey, by this year the growth rate of Indias economy would be faster than currently fastest economy China.</a:t>
            </a:r>
            <a:endParaRPr sz="2500" b="0" i="0">
              <a:latin typeface="Calibri"/>
            </a:endParaRPr>
          </a:p>
          <a:p>
            <a:pPr/>
            <a:r>
              <a:rPr sz="2500" b="0" i="0">
                <a:latin typeface="Calibri"/>
              </a:rPr>
              <a:t> In India there is very large scope of applying IT in domestic level and that encouraged the cloud providers to establish cloud services in India.</a:t>
            </a:r>
            <a:endParaRPr sz="2500" b="0" i="0">
              <a:latin typeface="Calibri"/>
            </a:endParaRPr>
          </a:p>
          <a:p>
            <a:pPr/>
            <a:r>
              <a:rPr sz="2500" b="0" i="0">
                <a:latin typeface="Calibri"/>
              </a:rPr>
              <a:t> Today companies like Reliance, TATA, Zenith Computers, Wipro Technologies, Netmagic Solutions, and Reliance are providing cloud services in India successfully.</a:t>
            </a:r>
            <a:endParaRPr sz="2500" b="0" i="0">
              <a:latin typeface="Calibri"/>
            </a:endParaRP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Conclusion</a:t>
            </a:r>
          </a:p>
        </p:txBody>
      </p:sp>
      <p:sp>
        <p:nvSpPr>
          <p:cNvPr id="3" name="Subtitle 2"/>
          <p:cNvSpPr>
            <a:spLocks noGrp="1"/>
          </p:cNvSpPr>
          <p:nvPr>
            <p:ph type="subTitle" idx="1"/>
          </p:nvPr>
        </p:nvSpPr>
        <p:spPr/>
        <p:txBody>
          <a:bodyPr/>
          <a:lstStyle/>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Organizations like Google, Yahoo, Amazon are already providing cloud services.</a:t>
            </a:r>
            <a:endParaRPr sz="2500" b="0" i="0">
              <a:latin typeface="Calibri"/>
            </a:endParaRPr>
          </a:p>
          <a:p>
            <a:pPr/>
            <a:r>
              <a:rPr sz="2500" b="0" i="0">
                <a:latin typeface="Calibri"/>
              </a:rPr>
              <a:t> The products like Google App-Engine, Amazon EC2, Windows Azure are capturing the market with their ease of use, availability aspects and utility computing model.</a:t>
            </a:r>
            <a:endParaRPr sz="2500" b="0" i="0">
              <a:latin typeface="Calibri"/>
            </a:endParaRPr>
          </a:p>
          <a:p>
            <a:pPr/>
            <a:r>
              <a:rPr sz="2500" b="0" i="0">
                <a:latin typeface="Calibri"/>
              </a:rPr>
              <a:t> There are many open research Cloud Computing issues in this domain like security aspect in the cloud, virtual machine migration, dealing with large data for analysis purposes etc.</a:t>
            </a:r>
            <a:endParaRPr sz="2500" b="0" i="0">
              <a:latin typeface="Calibri"/>
            </a:endParaRP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In developing counties like India cloud computing can be applied in the e-governance and rural development with great success.</a:t>
            </a:r>
            <a:endParaRPr sz="2500" b="0" i="0">
              <a:latin typeface="Calibri"/>
            </a:endParaRPr>
          </a:p>
          <a:p>
            <a:pPr/>
            <a:r>
              <a:rPr sz="2500" b="0" i="0">
                <a:latin typeface="Calibri"/>
              </a:rPr>
              <a:t> Although as we have seen there are some crucial issues to be solved to successfully deploy cloud computing for these social purposes.</a:t>
            </a:r>
            <a:endParaRPr sz="2500" b="0" i="0">
              <a:latin typeface="Calibri"/>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users are provided with virtual images of the physical machines in the data centers.</a:t>
            </a:r>
            <a:endParaRPr sz="2500" b="0" i="0">
              <a:latin typeface="Calibri"/>
            </a:endParaRPr>
          </a:p>
          <a:p>
            <a:pPr/>
            <a:r>
              <a:rPr sz="2500" b="0" i="0">
                <a:latin typeface="Calibri"/>
              </a:rPr>
              <a:t> This virtualization is one of the key concept of cloud computing as it essentially builds the abstraction over the physical system.</a:t>
            </a:r>
            <a:endParaRPr sz="2500" b="0" i="0">
              <a:latin typeface="Calibri"/>
            </a:endParaRPr>
          </a:p>
          <a:p>
            <a:pPr/>
            <a:r>
              <a:rPr sz="2500" b="0" i="0">
                <a:latin typeface="Calibri"/>
              </a:rPr>
              <a:t> These applications made distributed computing easy as the critical Cloud Computing aspects are handled by the cloud provider itself.</a:t>
            </a:r>
            <a:endParaRPr sz="2500" b="0" i="0">
              <a:latin typeface="Calibri"/>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computing is growing now-a-days in the interest of technical and busi- ness organizations but this can also be beneficial for solving social issues.</a:t>
            </a:r>
            <a:endParaRPr sz="2500" b="0" i="0">
              <a:latin typeface="Calibri"/>
            </a:endParaRPr>
          </a:p>
          <a:p>
            <a:pPr/>
            <a:r>
              <a:rPr sz="2500" b="0" i="0">
                <a:latin typeface="Calibri"/>
              </a:rPr>
              <a:t> The standard of living, agricul- tural productivity etc can be enhanced by utilizing cloud computing in a proper way.</a:t>
            </a:r>
            <a:endParaRPr sz="2500" b="0" i="0">
              <a:latin typeface="Calibri"/>
            </a:endParaRPr>
          </a:p>
          <a:p>
            <a:pPr/>
            <a:r>
              <a:rPr sz="2500" b="0" i="0">
                <a:latin typeface="Calibri"/>
              </a:rPr>
              <a:t> In this report we would try to clarify some of the ideas  Why is cloud computing a buzzword today? i.</a:t>
            </a:r>
            <a:endParaRPr sz="2500" b="0" i="0">
              <a:latin typeface="Calibri"/>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what are the benefits the provider and the users get using cloud? Though its idea has come long back in 1990 but what situation made it indispensable today? How is cloud built? What differentiates it from similar terms like grid computing and utility computing? What are the different services are provided by the cloud providers? Though cloud computing now-a-days talks about business enterprises not the non-profit organizations; how can this new paradigm be used in the services like e-governance and in social development issues of rural India?.</a:t>
            </a:r>
            <a:endParaRPr sz="2500" b="0" i="0">
              <a:latin typeface="Calibri"/>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 Basics</a:t>
            </a:r>
          </a:p>
        </p:txBody>
      </p:sp>
      <p:sp>
        <p:nvSpPr>
          <p:cNvPr id="3" name="Subtitle 2"/>
          <p:cNvSpPr>
            <a:spLocks noGrp="1"/>
          </p:cNvSpPr>
          <p:nvPr>
            <p:ph type="subTitle"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is a paradigm of distributed computing to provide the customers on-demand, utility based computing services.</a:t>
            </a:r>
            <a:endParaRPr sz="2500" b="0" i="0">
              <a:latin typeface="Calibri"/>
            </a:endParaRPr>
          </a:p>
          <a:p>
            <a:pPr/>
            <a:r>
              <a:rPr sz="2500" b="0" i="0">
                <a:latin typeface="Calibri"/>
              </a:rPr>
              <a:t> Cloud users can provide more reli- able, available and updated services to their clients in turn.</a:t>
            </a:r>
            <a:endParaRPr sz="2500" b="0" i="0">
              <a:latin typeface="Calibri"/>
            </a:endParaRPr>
          </a:p>
          <a:p>
            <a:pPr/>
            <a:r>
              <a:rPr sz="2500" b="0" i="0">
                <a:latin typeface="Calibri"/>
              </a:rPr>
              <a:t> Cloud itself consists of physical machines in the data centers of cloud providers.</a:t>
            </a:r>
            <a:endParaRPr sz="2500" b="0" i="0">
              <a:latin typeface="Calibri"/>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virtual machines are provided to the cloud users.</a:t>
            </a:r>
            <a:endParaRPr sz="2500" b="0" i="0">
              <a:latin typeface="Calibri"/>
            </a:endParaRPr>
          </a:p>
          <a:p>
            <a:pPr/>
            <a:r>
              <a:rPr sz="2500" b="0" i="0">
                <a:latin typeface="Calibri"/>
              </a:rPr>
              <a:t> Different cloud provider provides cloud services of different abstraction level.</a:t>
            </a:r>
            <a:endParaRPr sz="2500" b="0" i="0">
              <a:latin typeface="Calibri"/>
            </a:endParaRPr>
          </a:p>
          <a:p>
            <a:pPr/>
            <a:r>
              <a:rPr sz="2500" b="0" i="0">
                <a:latin typeface="Calibri"/>
              </a:rPr>
              <a:t> Amazon EC2 enables the users to handle very low level details where Google App-Engine provides a development platform for the developers to develop their applications.</a:t>
            </a:r>
            <a:endParaRPr sz="2500" b="0" i="0">
              <a:latin typeface="Calibri"/>
            </a:endParaR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Basics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 the cloud services are divided into many types like Software as a Service, Platform as a Service or Infrastructure as a Service.</a:t>
            </a:r>
            <a:endParaRPr sz="2500" b="0" i="0">
              <a:latin typeface="Calibri"/>
            </a:endParaRPr>
          </a:p>
          <a:p>
            <a:pPr/>
            <a:r>
              <a:rPr sz="2500" b="0" i="0">
                <a:latin typeface="Calibri"/>
              </a:rPr>
              <a:t> These services are available over the Internet in the whole world where the cloud acts as the single point of access for serving all customers.</a:t>
            </a:r>
            <a:endParaRPr sz="2500" b="0" i="0">
              <a:latin typeface="Calibri"/>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2.1 Types of Cloud</a:t>
            </a:r>
          </a:p>
        </p:txBody>
      </p:sp>
      <p:sp>
        <p:nvSpPr>
          <p:cNvPr id="3" name="Subtitle 2"/>
          <p:cNvSpPr>
            <a:spLocks noGrp="1"/>
          </p:cNvSpPr>
          <p:nvPr>
            <p:ph type="subTitle"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can be of three types [20].</a:t>
            </a:r>
            <a:endParaRPr sz="2500" b="0" i="0">
              <a:latin typeface="Calibri"/>
            </a:endParaRPr>
          </a:p>
          <a:p>
            <a:pPr/>
            <a:r>
              <a:rPr sz="2500" b="0" i="0">
                <a:latin typeface="Calibri"/>
              </a:rPr>
              <a:t> Private Cloud  This type of cloud is maintained within an organization and used solely for their internal purpose.</a:t>
            </a:r>
            <a:endParaRPr sz="2500" b="0" i="0">
              <a:latin typeface="Calibri"/>
            </a:endParaRPr>
          </a:p>
          <a:p>
            <a:pPr/>
            <a:r>
              <a:rPr sz="2500" b="0" i="0">
                <a:latin typeface="Calibri"/>
              </a:rPr>
              <a:t> Many companies are moving towards this setting and experts consider this is the 1st step for an organization to move into cloud.</a:t>
            </a:r>
            <a:endParaRPr sz="25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Seminar Report by Abhirup Ghosh (Roll no :09305052) under the guidance of Prof.</a:t>
            </a:r>
            <a:endParaRPr sz="2500" b="0" i="0">
              <a:latin typeface="Calibri"/>
            </a:endParaRPr>
          </a:p>
          <a:p>
            <a:pPr/>
            <a:r>
              <a:rPr sz="2500" b="0" i="0">
                <a:latin typeface="Calibri"/>
              </a:rPr>
              <a:t> Anirudha Sahoo Department of Computer Science and Engineering Indian Institute of Technology, Bombay Powai, Mumbai 400076.</a:t>
            </a:r>
            <a:endParaRPr sz="2500" b="0" i="0">
              <a:latin typeface="Calibri"/>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Security, network bandwidth are not critical issues for private cloud.</a:t>
            </a:r>
            <a:endParaRPr sz="2500" b="0" i="0">
              <a:latin typeface="Calibri"/>
            </a:endParaRPr>
          </a:p>
          <a:p>
            <a:pPr/>
            <a:r>
              <a:rPr sz="2500" b="0" i="0">
                <a:latin typeface="Calibri"/>
              </a:rPr>
              <a:t> Public Cloud  In this type an organization rents cloud services from cloud providers on-demand basis.</a:t>
            </a:r>
            <a:endParaRPr sz="2500" b="0" i="0">
              <a:latin typeface="Calibri"/>
            </a:endParaRPr>
          </a:p>
          <a:p>
            <a:pPr/>
            <a:r>
              <a:rPr sz="2500" b="0" i="0">
                <a:latin typeface="Calibri"/>
              </a:rPr>
              <a:t> Hybrid Cloud  This type of cloud is composed of multiple internal or exter- nal cloud.</a:t>
            </a:r>
            <a:endParaRPr sz="2500" b="0" i="0">
              <a:latin typeface="Calibri"/>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Types of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is the scenario when an organization moves to public cloud computing domain from its internal private cloud.</a:t>
            </a:r>
            <a:endParaRPr sz="2500" b="0" i="0">
              <a:latin typeface="Calibri"/>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2.2 Cloud Stakeholders</a:t>
            </a:r>
          </a:p>
        </p:txBody>
      </p:sp>
      <p:sp>
        <p:nvSpPr>
          <p:cNvPr id="3" name="Subtitle 2"/>
          <p:cNvSpPr>
            <a:spLocks noGrp="1"/>
          </p:cNvSpPr>
          <p:nvPr>
            <p:ph type="subTitle"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To know why cloud computing is used lets first concentrate on who use it.</a:t>
            </a:r>
            <a:endParaRPr sz="2500" b="0" i="0">
              <a:latin typeface="Calibri"/>
            </a:endParaRPr>
          </a:p>
          <a:p>
            <a:pPr/>
            <a:r>
              <a:rPr sz="2500" b="0" i="0">
                <a:latin typeface="Calibri"/>
              </a:rPr>
              <a:t> There are three types of stakeholders cloud providers, cloud users and the end users [Figure 1].</a:t>
            </a:r>
            <a:endParaRPr sz="2500" b="0" i="0">
              <a:latin typeface="Calibri"/>
            </a:endParaRPr>
          </a:p>
          <a:p>
            <a:pPr/>
            <a:r>
              <a:rPr sz="2500" b="0" i="0">
                <a:latin typeface="Calibri"/>
              </a:rPr>
              <a:t> Cloud providers provide cloud services to the cloud users.</a:t>
            </a:r>
            <a:endParaRPr sz="2500" b="0" i="0">
              <a:latin typeface="Calibri"/>
            </a:endParaR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cloud users uses these services pay-as-you-go model.</a:t>
            </a:r>
            <a:endParaRPr sz="2500" b="0" i="0">
              <a:latin typeface="Calibri"/>
            </a:endParaRPr>
          </a:p>
          <a:p>
            <a:pPr/>
            <a:r>
              <a:rPr sz="2500" b="0" i="0">
                <a:latin typeface="Calibri"/>
              </a:rPr>
              <a:t> The cloud users develop their product using these services and deliver the product to the end users.</a:t>
            </a:r>
            <a:endParaRPr sz="2500" b="0" i="0">
              <a:latin typeface="Calibri"/>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Cloud Stakeholders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1: Interconnection between cloud stakeholders Cloud Computing.</a:t>
            </a:r>
            <a:endParaRPr sz="2500" b="0" i="0">
              <a:latin typeface="Calibri"/>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2.3 Advantages of using Cloud</a:t>
            </a:r>
          </a:p>
        </p:txBody>
      </p:sp>
      <p:sp>
        <p:nvSpPr>
          <p:cNvPr id="3" name="Subtitle 2"/>
          <p:cNvSpPr>
            <a:spLocks noGrp="1"/>
          </p:cNvSpPr>
          <p:nvPr>
            <p:ph type="subTitle" idx="1"/>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Cloud Providers point of view (a) Most of the data centers today are under utilized.</a:t>
            </a:r>
            <a:endParaRPr sz="2500" b="0" i="0">
              <a:latin typeface="Calibri"/>
            </a:endParaRPr>
          </a:p>
          <a:p>
            <a:pPr/>
            <a:r>
              <a:rPr sz="2500" b="0" i="0">
                <a:latin typeface="Calibri"/>
              </a:rPr>
              <a:t> These data centers need spare capacity just to cope with the huge spikes that sometimes get in the server usage.</a:t>
            </a:r>
            <a:endParaRPr sz="2500" b="0" i="0">
              <a:latin typeface="Calibri"/>
            </a:endParaRPr>
          </a:p>
          <a:p>
            <a:pPr/>
            <a:r>
              <a:rPr sz="2500" b="0" i="0">
                <a:latin typeface="Calibri"/>
              </a:rPr>
              <a:t> Large companies having those data centers can easily rent those computing power to other organizations and get profit out of it and also make the resources needed for running data center (like power) utilized properly.</a:t>
            </a:r>
            <a:endParaRPr sz="2500" b="0" i="0">
              <a:latin typeface="Calibri"/>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 Companies having large data centers have already deployed the resources and to provide cloud services they would need very little investment and the cost would be incremental.</a:t>
            </a:r>
            <a:endParaRPr sz="2500" b="0" i="0">
              <a:latin typeface="Calibri"/>
            </a:endParaRPr>
          </a:p>
          <a:p>
            <a:pPr/>
            <a:r>
              <a:rPr sz="2500" b="0" i="0">
                <a:latin typeface="Calibri"/>
              </a:rPr>
              <a:t> Cloud Users point of view (a) Cloud users need not to take care about the hardware and software they use and also they dont have to be worried about maintenance.</a:t>
            </a:r>
            <a:endParaRPr sz="2500" b="0" i="0">
              <a:latin typeface="Calibri"/>
            </a:endParaRPr>
          </a:p>
          <a:p>
            <a:pPr/>
            <a:r>
              <a:rPr sz="2500" b="0" i="0">
                <a:latin typeface="Calibri"/>
              </a:rPr>
              <a:t> (b) Virtualization technology gives the illusion to the users that they are having all the resources available.</a:t>
            </a:r>
            <a:endParaRPr sz="2500" b="0" i="0">
              <a:latin typeface="Calibri"/>
            </a:endParaR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Advantages of using Cloud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(c) Cloud users can use the resources on demand basis and pay as much as they use.</a:t>
            </a:r>
            <a:endParaRPr sz="2500" b="0" i="0">
              <a:latin typeface="Calibri"/>
            </a:endParaRPr>
          </a:p>
          <a:p>
            <a:pPr/>
            <a:r>
              <a:rPr sz="2500" b="0" i="0">
                <a:latin typeface="Calibri"/>
              </a:rPr>
              <a:t> (d) Scalability is one of the major advantages to cloud users.</a:t>
            </a:r>
            <a:endParaRPr sz="2500" b="0" i="0">
              <a:latin typeface="Calibri"/>
            </a:endParaRPr>
          </a:p>
          <a:p>
            <a:pPr/>
            <a:r>
              <a:rPr sz="2500" b="0" i="0">
                <a:latin typeface="Calibri"/>
              </a:rPr>
              <a:t> Users get as much resources as they need.</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Though the term Cloud Computing is recent but the idea of centralizing computation and storage in distributed data centers maintained by third party companies is not new but it came in way back in 1990s along with distributed computing approaches like grid computing.</a:t>
            </a:r>
            <a:endParaRPr sz="2500" b="0" i="0">
              <a:latin typeface="Calibri"/>
            </a:endParaRPr>
          </a:p>
          <a:p>
            <a:pPr/>
            <a:r>
              <a:rPr sz="2500" b="0" i="0">
                <a:latin typeface="Calibri"/>
              </a:rPr>
              <a:t> Cloud computing is aimed at providing IT as a service to the cloud users on-demand basis with greater flexibility, availability, reliability and scalability with utility computing model.</a:t>
            </a:r>
            <a:endParaRPr sz="2500" b="0" i="0">
              <a:latin typeface="Calibri"/>
            </a:endParaRPr>
          </a:p>
          <a:p>
            <a:pPr/>
            <a:r>
              <a:rPr sz="2500" b="0" i="0">
                <a:latin typeface="Calibri"/>
              </a:rPr>
              <a:t> This new paradigm of computing has an immense potential in it to be used in the field of e-governance and in rural development perspective in developing countries like India.</a:t>
            </a:r>
            <a:endParaRPr sz="2500" b="0" i="0">
              <a:latin typeface="Calibri"/>
            </a:endParaR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Motivation towards Cloud in recent time</a:t>
            </a:r>
          </a:p>
        </p:txBody>
      </p:sp>
      <p:sp>
        <p:nvSpPr>
          <p:cNvPr id="3" name="Subtitle 2"/>
          <p:cNvSpPr>
            <a:spLocks noGrp="1"/>
          </p:cNvSpPr>
          <p:nvPr>
            <p:ph type="subTitle" idx="1"/>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is not a new idea but it is an evolution of some old paradigm of distributed computing.</a:t>
            </a:r>
            <a:endParaRPr sz="2500" b="0" i="0">
              <a:latin typeface="Calibri"/>
            </a:endParaRPr>
          </a:p>
          <a:p>
            <a:pPr/>
            <a:r>
              <a:rPr sz="2500" b="0" i="0">
                <a:latin typeface="Calibri"/>
              </a:rPr>
              <a:t> The advent of the enthusiasm about cloud computing in recent past is due to some recent technology trend and business models [5].</a:t>
            </a:r>
            <a:endParaRPr sz="2500" b="0" i="0">
              <a:latin typeface="Calibri"/>
            </a:endParaRPr>
          </a:p>
          <a:p>
            <a:pPr/>
            <a:r>
              <a:rPr sz="2500" b="0" i="0">
                <a:latin typeface="Calibri"/>
              </a:rPr>
              <a:t> High demand of interactive applications  Applications with real time response and with capability of providing information either by other users or by non- human sensors gaining more and more popularity today.</a:t>
            </a:r>
            <a:endParaRPr sz="2500" b="0" i="0">
              <a:latin typeface="Calibri"/>
            </a:endParaR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are generally attracted to cloud not only because of high availability but also because these services are generally data intensive and require analyzing data across different sources.</a:t>
            </a:r>
            <a:endParaRPr sz="2500" b="0" i="0">
              <a:latin typeface="Calibri"/>
            </a:endParaRPr>
          </a:p>
          <a:p>
            <a:pPr/>
            <a:r>
              <a:rPr sz="2500" b="0" i="0">
                <a:latin typeface="Calibri"/>
              </a:rPr>
              <a:t> Parallel batch processing  Cloud inherently supports batch-processing and analyzing tera-bytes of data very efficiently.</a:t>
            </a:r>
            <a:endParaRPr sz="2500" b="0" i="0">
              <a:latin typeface="Calibri"/>
            </a:endParaRPr>
          </a:p>
          <a:p>
            <a:pPr/>
            <a:r>
              <a:rPr sz="2500" b="0" i="0">
                <a:latin typeface="Calibri"/>
              </a:rPr>
              <a:t> Programming models like Googles map-reduce [18] and Yahoo!s open source counter part Hadoop can be used to do these hiding operational complexity of parallel processing of hundreds of cloud computing servers.</a:t>
            </a:r>
            <a:endParaRPr sz="2500" b="0" i="0">
              <a:latin typeface="Calibri"/>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New trend in business world and scientific community  In recent times the business enterprises are interested in discovering customers needs, buying pat- terns, supply chains to take top management decisions.</a:t>
            </a:r>
            <a:endParaRPr sz="2500" b="0" i="0">
              <a:latin typeface="Calibri"/>
            </a:endParaRPr>
          </a:p>
          <a:p>
            <a:pPr/>
            <a:r>
              <a:rPr sz="2500" b="0" i="0">
                <a:latin typeface="Calibri"/>
              </a:rPr>
              <a:t> Other than these many scientific experiments need very time consuming data processing jobs like LHC (Large Hadron Collider).</a:t>
            </a:r>
            <a:endParaRPr sz="2500" b="0" i="0">
              <a:latin typeface="Calibri"/>
            </a:endParaRPr>
          </a:p>
          <a:p>
            <a:pPr/>
            <a:r>
              <a:rPr sz="2500" b="0" i="0">
                <a:latin typeface="Calibri"/>
              </a:rPr>
              <a:t> Extensive desktop application  Some desktop applications like Matlab, Math- ematica are becoming so compute intensive that a single desktop machine is no longer enough to run them.</a:t>
            </a:r>
            <a:endParaRPr sz="2500" b="0" i="0">
              <a:latin typeface="Calibri"/>
            </a:endParaR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towards Cloud in recent time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 they are developed to be capable of using cloud computing to perform extensive evaluations.</a:t>
            </a:r>
            <a:endParaRPr sz="2500" b="0" i="0">
              <a:latin typeface="Calibri"/>
            </a:endParaR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Architecture</a:t>
            </a:r>
          </a:p>
        </p:txBody>
      </p:sp>
      <p:sp>
        <p:nvSpPr>
          <p:cNvPr id="3" name="Subtitle 2"/>
          <p:cNvSpPr>
            <a:spLocks noGrp="1"/>
          </p:cNvSpPr>
          <p:nvPr>
            <p:ph type="subTitle" idx="1"/>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cloud providers actually have the physical data centers to provide virtualized services to their users through Internet.</a:t>
            </a:r>
            <a:endParaRPr sz="2500" b="0" i="0">
              <a:latin typeface="Calibri"/>
            </a:endParaRPr>
          </a:p>
          <a:p>
            <a:pPr/>
            <a:r>
              <a:rPr sz="2500" b="0" i="0">
                <a:latin typeface="Calibri"/>
              </a:rPr>
              <a:t> The cloud providers often provide separa- tion between application and data.</a:t>
            </a:r>
            <a:endParaRPr sz="2500" b="0" i="0">
              <a:latin typeface="Calibri"/>
            </a:endParaRPr>
          </a:p>
          <a:p>
            <a:pPr/>
            <a:r>
              <a:rPr sz="2500" b="0" i="0">
                <a:latin typeface="Calibri"/>
              </a:rPr>
              <a:t> The data center hosts provide the physical hardware on which virtual ma- chines resides.</a:t>
            </a:r>
            <a:endParaRPr sz="2500" b="0" i="0">
              <a:latin typeface="Calibri"/>
            </a:endParaR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results in the lack of portability of operating system and software from one machine to another machine which uses different instruction set architecture.</a:t>
            </a:r>
            <a:endParaRPr sz="2500" b="0" i="0">
              <a:latin typeface="Calibri"/>
            </a:endParaRPr>
          </a:p>
          <a:p>
            <a:pPr/>
            <a:r>
              <a:rPr sz="2500" b="0" i="0">
                <a:latin typeface="Calibri"/>
              </a:rPr>
              <a:t> The concept of virtual machine solves this problem by acting as an interface between the hardware and the operating system called as system VMs [21].</a:t>
            </a:r>
            <a:endParaRPr sz="2500" b="0" i="0">
              <a:latin typeface="Calibri"/>
            </a:endParaRPr>
          </a:p>
          <a:p>
            <a:pPr/>
            <a:r>
              <a:rPr sz="2500" b="0" i="0">
                <a:latin typeface="Calibri"/>
              </a:rPr>
              <a:t> Another category of virtual machine is called process virtual machine which acts as an abstract layer between the operating system and applications.</a:t>
            </a:r>
            <a:endParaRPr sz="2500" b="0" i="0">
              <a:latin typeface="Calibri"/>
            </a:endParaR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Virtualization can be very roughly said to be as software translating the hardware instructions generated by conventional soft- ware to the understandable format for the physical hardware.</a:t>
            </a:r>
            <a:endParaRPr sz="2500" b="0" i="0">
              <a:latin typeface="Calibri"/>
            </a:endParaRPr>
          </a:p>
          <a:p>
            <a:pPr/>
            <a:r>
              <a:rPr sz="2500" b="0" i="0">
                <a:latin typeface="Calibri"/>
              </a:rPr>
              <a:t> Virtualization also includes the mapping of virtual resources like registers and memory to real hard- ware resources.</a:t>
            </a:r>
            <a:endParaRPr sz="2500" b="0" i="0">
              <a:latin typeface="Calibri"/>
            </a:endParaRPr>
          </a:p>
          <a:p>
            <a:pPr/>
            <a:r>
              <a:rPr sz="2500" b="0" i="0">
                <a:latin typeface="Calibri"/>
              </a:rPr>
              <a:t> Virtualization enables the migration of the virtual image from one physical machine to another and this feature is useful for cloud as by data locality lots of optimization is possible and also this feature is helpful for taking back up in different locations.</a:t>
            </a:r>
            <a:endParaRPr sz="2500" b="0" i="0">
              <a:latin typeface="Calibri"/>
            </a:endParaR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Architecture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3: Virtualization basic [21].</a:t>
            </a:r>
            <a:endParaRPr sz="25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Acknowledgment I am greatly indebted to my guide  Prof.</a:t>
            </a:r>
            <a:endParaRPr sz="2500" b="0" i="0">
              <a:latin typeface="Calibri"/>
            </a:endParaRPr>
          </a:p>
          <a:p>
            <a:pPr/>
            <a:r>
              <a:rPr sz="2500" b="0" i="0">
                <a:latin typeface="Calibri"/>
              </a:rPr>
              <a:t> Anirudha Sahoo  for his invaluable guidance during the course of the seminar.</a:t>
            </a:r>
            <a:endParaRPr sz="2500" b="0" i="0">
              <a:latin typeface="Calibri"/>
            </a:endParaRPr>
          </a:p>
          <a:p>
            <a:pPr/>
            <a:r>
              <a:rPr sz="2500" b="0" i="0">
                <a:latin typeface="Calibri"/>
              </a:rPr>
              <a:t> He always gave useful suggestions and also helped me when the work was not moving ahead at times.</a:t>
            </a:r>
            <a:endParaRPr sz="2500" b="0" i="0">
              <a:latin typeface="Calibri"/>
            </a:endParaRP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4.1 Comparison between Cloud Computing and Grid Com- puting</a:t>
            </a:r>
          </a:p>
        </p:txBody>
      </p:sp>
      <p:sp>
        <p:nvSpPr>
          <p:cNvPr id="3" name="Subtitle 2"/>
          <p:cNvSpPr>
            <a:spLocks noGrp="1"/>
          </p:cNvSpPr>
          <p:nvPr>
            <p:ph type="subTitle" idx="1"/>
          </p:nvPr>
        </p:nvSpPr>
        <p:spPr/>
        <p:txBody>
          <a:bodyPr/>
          <a:lstStyle/>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Comparison between Cloud Computing and Grid Com- 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Grid is also a form of distributed computing architecture where organizations owning data centers collaborate with each other to have mutual benefit.</a:t>
            </a:r>
            <a:endParaRPr sz="2500" b="0" i="0">
              <a:latin typeface="Calibri"/>
            </a:endParaRPr>
          </a:p>
          <a:p>
            <a:pPr/>
            <a:r>
              <a:rPr sz="2500" b="0" i="0">
                <a:latin typeface="Calibri"/>
              </a:rPr>
              <a:t> Although if apparently seen it seems that cloud computing is no different from its originator in the first look but there are substantial difference between them in spite of so many similarities [12].</a:t>
            </a:r>
            <a:endParaRPr sz="2500" b="0" i="0">
              <a:latin typeface="Calibri"/>
            </a:endParaR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4.2 Relation between Cloud Computing and Utility Com- puting</a:t>
            </a:r>
          </a:p>
        </p:txBody>
      </p:sp>
      <p:sp>
        <p:nvSpPr>
          <p:cNvPr id="3" name="Subtitle 2"/>
          <p:cNvSpPr>
            <a:spLocks noGrp="1"/>
          </p:cNvSpPr>
          <p:nvPr>
            <p:ph type="subTitle" idx="1"/>
          </p:nvPr>
        </p:nvSpPr>
        <p:spPr/>
        <p:txBody>
          <a:bodyPr/>
          <a:lstStyle/>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Relation between Cloud Computing and Utility Com- 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cloud users enjoy utility computing model for interacting with cloud service providers.</a:t>
            </a:r>
            <a:endParaRPr sz="2500" b="0" i="0">
              <a:latin typeface="Calibri"/>
            </a:endParaRPr>
          </a:p>
          <a:p>
            <a:pPr/>
            <a:r>
              <a:rPr sz="2500" b="0" i="0">
                <a:latin typeface="Calibri"/>
              </a:rPr>
              <a:t> Utility computing is the aggregation of computing resources, such as computation and storage, as a metered service similar to a traditional public utility like electricity, water or telephone network.</a:t>
            </a:r>
            <a:endParaRPr sz="2500" b="0" i="0">
              <a:latin typeface="Calibri"/>
            </a:endParaRPr>
          </a:p>
          <a:p>
            <a:pPr/>
            <a:r>
              <a:rPr sz="2500" b="0" i="0">
                <a:latin typeface="Calibri"/>
              </a:rPr>
              <a:t> This service might be provided by a dedicated computer cluster specifically built for the purpose of being rented out, or even an under-utilized supercomputer.</a:t>
            </a:r>
            <a:endParaRPr sz="2500" b="0" i="0">
              <a:latin typeface="Calibri"/>
            </a:endParaR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Relation between Cloud Computing and Utility Com- 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And cloud is one of such option of providing utility computing to the users.</a:t>
            </a:r>
            <a:endParaRPr sz="2500" b="0" i="0">
              <a:latin typeface="Calibri"/>
            </a:endParaR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4.3 Types of utility cloud services</a:t>
            </a:r>
          </a:p>
        </p:txBody>
      </p:sp>
      <p:sp>
        <p:nvSpPr>
          <p:cNvPr id="3" name="Subtitle 2"/>
          <p:cNvSpPr>
            <a:spLocks noGrp="1"/>
          </p:cNvSpPr>
          <p:nvPr>
            <p:ph type="subTitle"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4.3 Types of utility cloud services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services are typically represented as XaaS where we Cloud Computing Table 1: Comparison between Grid &amp; Cloud computing.</a:t>
            </a:r>
            <a:endParaRPr sz="2500" b="0" i="0">
              <a:latin typeface="Calibri"/>
            </a:endParaR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Characteristics Grid Computing Cloud Computing</a:t>
            </a:r>
          </a:p>
        </p:txBody>
      </p:sp>
      <p:sp>
        <p:nvSpPr>
          <p:cNvPr id="3" name="Subtitle 2"/>
          <p:cNvSpPr>
            <a:spLocks noGrp="1"/>
          </p:cNvSpPr>
          <p:nvPr>
            <p:ph type="subTitle"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participating parties agree to share a cer- tain amount of resource with others and gain the opportu- nity of using all other grids resources.</a:t>
            </a:r>
            <a:endParaRPr sz="2500" b="0" i="0">
              <a:latin typeface="Calibri"/>
            </a:endParaRPr>
          </a:p>
          <a:p>
            <a:pPr/>
            <a:r>
              <a:rPr sz="2500" b="0" i="0">
                <a:latin typeface="Calibri"/>
              </a:rPr>
              <a:t> Un- til all the resources are avail- able as specified by the LRM (Local Resource Manager) the job waits in the queue.</a:t>
            </a:r>
            <a:endParaRPr sz="2500" b="0" i="0">
              <a:latin typeface="Calibri"/>
            </a:endParaRPr>
          </a:p>
          <a:p>
            <a:pPr/>
            <a:r>
              <a:rPr sz="2500" b="0" i="0">
                <a:latin typeface="Calibri"/>
              </a:rPr>
              <a:t> Thus interactive and latency inten- sive applications are not exe- cuted efficiently in grid.</a:t>
            </a:r>
            <a:endParaRPr sz="2500" b="0" i="0">
              <a:latin typeface="Calibri"/>
            </a:endParaR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allows la- tency intensive and interac- tive applications run naively in cloud.</a:t>
            </a:r>
            <a:endParaRPr sz="2500" b="0" i="0">
              <a:latin typeface="Calibri"/>
            </a:endParaRPr>
          </a:p>
          <a:p>
            <a:pPr/>
            <a:r>
              <a:rPr sz="2500" b="0" i="0">
                <a:latin typeface="Calibri"/>
              </a:rPr>
              <a:t> Virtualization No virtualization, as the data centers are handled by the in- dividual organizations of their own.</a:t>
            </a:r>
            <a:endParaRPr sz="2500" b="0" i="0">
              <a:latin typeface="Calibri"/>
            </a:endParaRPr>
          </a:p>
          <a:p>
            <a:pPr/>
            <a:r>
              <a:rPr sz="2500" b="0" i="0">
                <a:latin typeface="Calibri"/>
              </a:rPr>
              <a:t> Al- though there are some efforts being given by some com- panies like Nimbus for vir- tualization to make dynamic deployment and abstraction available.</a:t>
            </a:r>
            <a:endParaRPr sz="25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Abhirup Ghosh IIT Bombay</a:t>
            </a:r>
          </a:p>
        </p:txBody>
      </p:sp>
      <p:sp>
        <p:nvSpPr>
          <p:cNvPr id="3" name="Subtitle 2"/>
          <p:cNvSpPr>
            <a:spLocks noGrp="1"/>
          </p:cNvSpPr>
          <p:nvPr>
            <p:ph type="subTitle" idx="1"/>
          </p:nvPr>
        </p:nvSpPr>
        <p:spPr/>
        <p:txBody>
          <a:bodyPr/>
          <a:lstStyle/>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Application model Executing tasks may be small or large, loosely coupled or tightly coupled, compute in- tensive or data intensive.</a:t>
            </a:r>
            <a:endParaRPr sz="2500" b="0" i="0">
              <a:latin typeface="Calibri"/>
            </a:endParaRPr>
          </a:p>
          <a:p>
            <a:pPr/>
            <a:r>
              <a:rPr sz="2500" b="0" i="0">
                <a:latin typeface="Calibri"/>
              </a:rPr>
              <a:t> Supports only loosely cou- pled and transaction oriented, mostly interactive jobs.</a:t>
            </a:r>
            <a:endParaRPr sz="2500" b="0" i="0">
              <a:latin typeface="Calibri"/>
            </a:endParaRPr>
          </a:p>
          <a:p>
            <a:pPr/>
            <a:r>
              <a:rPr sz="2500" b="0" i="0">
                <a:latin typeface="Calibri"/>
              </a:rPr>
              <a:t> Security model Grids build on the assump- tion that resources are hetero- geneous and dynamic.</a:t>
            </a:r>
            <a:endParaRPr sz="2500" b="0" i="0">
              <a:latin typeface="Calibri"/>
            </a:endParaRP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 can replace X by Infrastructure or Platform or Hardware or Software or Desktop or Data etc.</a:t>
            </a:r>
            <a:endParaRPr sz="2500" b="0" i="0">
              <a:latin typeface="Calibri"/>
            </a:endParaRPr>
          </a:p>
          <a:p>
            <a:pPr/>
            <a:r>
              <a:rPr sz="2500" b="0" i="0">
                <a:latin typeface="Calibri"/>
              </a:rPr>
              <a:t> There are three main types of services most widely accepted - Software as a Service, Platform as a Service and Infrastructure as a Service.</a:t>
            </a:r>
            <a:endParaRPr sz="2500" b="0" i="0">
              <a:latin typeface="Calibri"/>
            </a:endParaRPr>
          </a:p>
          <a:p>
            <a:pPr/>
            <a:r>
              <a:rPr sz="2500" b="0" i="0">
                <a:latin typeface="Calibri"/>
              </a:rPr>
              <a:t> These services provide different levels of abstraction and flexibility to the cloud users.</a:t>
            </a:r>
            <a:endParaRPr sz="2500" b="0" i="0">
              <a:latin typeface="Calibri"/>
            </a:endParaR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SaaS (Software as a service)  Delivers a single application through the web browser to thousands of customers using a multitenant architecture.</a:t>
            </a:r>
            <a:endParaRPr sz="2500" b="0" i="0">
              <a:latin typeface="Calibri"/>
            </a:endParaRPr>
          </a:p>
          <a:p>
            <a:pPr/>
            <a:r>
              <a:rPr sz="2500" b="0" i="0">
                <a:latin typeface="Calibri"/>
              </a:rPr>
              <a:t> On the customer side, it means no upfront investment in servers or software licens- ing; on the provider side, with just one application to maintain, cost is low compared to conventional hosting.</a:t>
            </a:r>
            <a:endParaRPr sz="2500" b="0" i="0">
              <a:latin typeface="Calibri"/>
            </a:endParaRPr>
          </a:p>
          <a:p>
            <a:pPr/>
            <a:r>
              <a:rPr sz="2500" b="0" i="0">
                <a:latin typeface="Calibri"/>
              </a:rPr>
              <a:t> Under SaaS, the software publisher (seller) runs and maintains all necessary hardware and software.</a:t>
            </a:r>
            <a:endParaRPr sz="2500" b="0" i="0">
              <a:latin typeface="Calibri"/>
            </a:endParaR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com with yearly revenues of over $300M, offers on-demand Customer Relationship Management software solutions.</a:t>
            </a:r>
            <a:endParaRPr sz="2500" b="0" i="0">
              <a:latin typeface="Calibri"/>
            </a:endParaRPr>
          </a:p>
          <a:p>
            <a:pPr/>
            <a:r>
              <a:rPr sz="2500" b="0" i="0">
                <a:latin typeface="Calibri"/>
              </a:rPr>
              <a:t> Salesforce Cloud Computing does not sell perpetual licenses but it charges a monthly subscription fee start- ing at $65/user/month [10].</a:t>
            </a:r>
            <a:endParaRPr sz="2500" b="0" i="0">
              <a:latin typeface="Calibri"/>
            </a:endParaRPr>
          </a:p>
          <a:p>
            <a:pPr/>
            <a:r>
              <a:rPr sz="2500" b="0" i="0">
                <a:latin typeface="Calibri"/>
              </a:rPr>
              <a:t> Google docs is also a very nice example of SaaS where the users can create, edit, delete and share their documents, spread- sheets or presentations whereas Google have the responsibility to maintain the software and hardware.</a:t>
            </a:r>
            <a:endParaRPr sz="2500" b="0" i="0">
              <a:latin typeface="Calibri"/>
            </a:endParaR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a:p>
            <a:pPr/>
            <a:r>
              <a:rPr sz="2500" b="0" i="0">
                <a:latin typeface="Calibri"/>
              </a:rPr>
              <a:t> - Google Apps, Zoho Office.</a:t>
            </a:r>
            <a:endParaRPr sz="2500" b="0" i="0">
              <a:latin typeface="Calibri"/>
            </a:endParaR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PaaS (Platform as a service)  Delivers development environment as a ser- vice.</a:t>
            </a:r>
            <a:endParaRPr sz="2500" b="0" i="0">
              <a:latin typeface="Calibri"/>
            </a:endParaRPr>
          </a:p>
          <a:p>
            <a:pPr/>
            <a:r>
              <a:rPr sz="2500" b="0" i="0">
                <a:latin typeface="Calibri"/>
              </a:rPr>
              <a:t> One can build his/her own applications that run on the providers infras- tructure that support transactions, uniform authentication, robust scalability and availability.</a:t>
            </a:r>
            <a:endParaRPr sz="2500" b="0" i="0">
              <a:latin typeface="Calibri"/>
            </a:endParaRPr>
          </a:p>
          <a:p>
            <a:pPr/>
            <a:r>
              <a:rPr sz="2500" b="0" i="0">
                <a:latin typeface="Calibri"/>
              </a:rPr>
              <a:t> The applications built using PaaS are offered as SaaS and consumed directly from the end users web browsers.</a:t>
            </a:r>
            <a:endParaRPr sz="2500" b="0" i="0">
              <a:latin typeface="Calibri"/>
            </a:endParaR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a:p>
            <a:pPr/>
            <a:r>
              <a:rPr sz="2500" b="0" i="0">
                <a:latin typeface="Calibri"/>
              </a:rPr>
              <a:t> - Google App Engine.</a:t>
            </a:r>
            <a:endParaRPr sz="2500" b="0" i="0">
              <a:latin typeface="Calibri"/>
            </a:endParaR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Grid Computing Cloud Computing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IaaS (Infrastructure as a Service)  IaaS service provides the users of the cloud greater flexibility to lower level than other services.</a:t>
            </a:r>
            <a:endParaRPr sz="2500" b="0" i="0">
              <a:latin typeface="Calibri"/>
            </a:endParaRPr>
          </a:p>
          <a:p>
            <a:pPr/>
            <a:r>
              <a:rPr sz="2500" b="0" i="0">
                <a:latin typeface="Calibri"/>
              </a:rPr>
              <a:t> E.</a:t>
            </a:r>
            <a:endParaRPr sz="2500" b="0" i="0">
              <a:latin typeface="Calibri"/>
            </a:endParaRPr>
          </a:p>
          <a:p>
            <a:pPr/>
            <a:r>
              <a:rPr sz="2500" b="0" i="0">
                <a:latin typeface="Calibri"/>
              </a:rPr>
              <a:t>g.</a:t>
            </a:r>
            <a:endParaRPr sz="2500" b="0" i="0">
              <a:latin typeface="Calibri"/>
            </a:endParaR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Popular Cloud Applications: A Case study</a:t>
            </a:r>
          </a:p>
        </p:txBody>
      </p:sp>
      <p:sp>
        <p:nvSpPr>
          <p:cNvPr id="3" name="Subtitle 2"/>
          <p:cNvSpPr>
            <a:spLocks noGrp="1"/>
          </p:cNvSpPr>
          <p:nvPr>
            <p:ph type="subTitle" idx="1"/>
          </p:nvPr>
        </p:nvSpPr>
        <p:spPr/>
        <p:txBody>
          <a:bodyPr/>
          <a:lstStyle/>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Cloud Applications: A Case study</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Applications using cloud computing are gaining popularity day by day for their high availability, reliability and utility service model.</a:t>
            </a:r>
            <a:endParaRPr sz="2500" b="0" i="0">
              <a:latin typeface="Calibri"/>
            </a:endParaRPr>
          </a:p>
          <a:p>
            <a:pPr/>
            <a:r>
              <a:rPr sz="2500" b="0" i="0">
                <a:latin typeface="Calibri"/>
              </a:rPr>
              <a:t> Of those Google App-Engine, Windows Azure and Amazon EC2, S3 are prominent ones for their popularity and technical perspective.</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Abhirup Ghosh IIT Bombay</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Cloud Computing.</a:t>
            </a:r>
            <a:endParaRPr sz="2500" b="0" i="0">
              <a:latin typeface="Calibri"/>
            </a:endParaR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5.1 Amazon EC2 and S3 Services</a:t>
            </a:r>
          </a:p>
        </p:txBody>
      </p:sp>
      <p:sp>
        <p:nvSpPr>
          <p:cNvPr id="3" name="Subtitle 2"/>
          <p:cNvSpPr>
            <a:spLocks noGrp="1"/>
          </p:cNvSpPr>
          <p:nvPr>
            <p:ph type="subTitle" idx="1"/>
          </p:nvPr>
        </p:nvSpPr>
        <p:spPr/>
        <p:txBody>
          <a:bodyPr/>
          <a:lstStyle/>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Amazon Elastic Computing (EC2) [13] is one of the biggest organizations to pro- vide  Infrastructure as a Service .</a:t>
            </a:r>
            <a:endParaRPr sz="2500" b="0" i="0">
              <a:latin typeface="Calibri"/>
            </a:endParaRPr>
          </a:p>
          <a:p>
            <a:pPr/>
            <a:r>
              <a:rPr sz="2500" b="0" i="0">
                <a:latin typeface="Calibri"/>
              </a:rPr>
              <a:t> EC2 uses Simple Storage Service (S3) for storage of data.</a:t>
            </a:r>
            <a:endParaRPr sz="2500" b="0" i="0">
              <a:latin typeface="Calibri"/>
            </a:endParaRPr>
          </a:p>
          <a:p>
            <a:pPr/>
            <a:r>
              <a:rPr sz="2500" b="0" i="0">
                <a:latin typeface="Calibri"/>
              </a:rPr>
              <a:t> Users can hire suitable amount CPU power, storage, and memory without any upfront com- mitment.</a:t>
            </a:r>
            <a:endParaRPr sz="2500" b="0" i="0">
              <a:latin typeface="Calibri"/>
            </a:endParaRP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Users can control the entire software stack from kernel upwards.</a:t>
            </a:r>
            <a:endParaRPr sz="2500" b="0" i="0">
              <a:latin typeface="Calibri"/>
            </a:endParaRPr>
          </a:p>
          <a:p>
            <a:pPr/>
            <a:r>
              <a:rPr sz="2500" b="0" i="0">
                <a:latin typeface="Calibri"/>
              </a:rPr>
              <a:t> The Cloud Computing architecture has two components one is the EC2 for computing purposes and S3 is for storage purposes [14].</a:t>
            </a:r>
            <a:endParaRPr sz="2500" b="0" i="0">
              <a:latin typeface="Calibri"/>
            </a:endParaRPr>
          </a:p>
          <a:p>
            <a:pPr/>
            <a:r>
              <a:rPr sz="2500" b="0" i="0">
                <a:latin typeface="Calibri"/>
              </a:rPr>
              <a:t> Names are like UNIX file names and the value can be object having size up-to 5 GB with up-to 4K of metadata for each object.</a:t>
            </a:r>
            <a:endParaRPr sz="2500" b="0" i="0">
              <a:latin typeface="Calibri"/>
            </a:endParaRP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Bucket names are like user names in traditional email account and provided by Amazon on first come first serve basis.</a:t>
            </a:r>
            <a:endParaRPr sz="2500" b="0" i="0">
              <a:latin typeface="Calibri"/>
            </a:endParaRPr>
          </a:p>
          <a:p>
            <a:pPr/>
            <a:r>
              <a:rPr sz="2500" b="0" i="0">
                <a:latin typeface="Calibri"/>
              </a:rPr>
              <a:t> An AWS (Amazon Web Services) account can have maximum of 100 buckets.</a:t>
            </a:r>
            <a:endParaRPr sz="2500" b="0" i="0">
              <a:latin typeface="Calibri"/>
            </a:endParaRPr>
          </a:p>
          <a:p>
            <a:pPr/>
            <a:r>
              <a:rPr sz="2500" b="0" i="0">
                <a:latin typeface="Calibri"/>
              </a:rPr>
              <a:t> Although the speed is not that much fascinating it is good enough for deliv- ering web objects and for backup purposes although for doing computation it is not suitable.</a:t>
            </a:r>
            <a:endParaRPr sz="2500" b="0" i="0">
              <a:latin typeface="Calibri"/>
            </a:endParaR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Long term availability is unknown as this depends on the internal commitment of Amazon data centers.</a:t>
            </a:r>
            <a:endParaRPr sz="2500" b="0" i="0">
              <a:latin typeface="Calibri"/>
            </a:endParaRPr>
          </a:p>
          <a:p>
            <a:pPr/>
            <a:r>
              <a:rPr sz="2500" b="0" i="0">
                <a:latin typeface="Calibri"/>
              </a:rPr>
              <a:t> But this encryption is to be done by the user before storing the data in S3.</a:t>
            </a:r>
            <a:endParaRPr sz="2500" b="0" i="0">
              <a:latin typeface="Calibri"/>
            </a:endParaRPr>
          </a:p>
          <a:p>
            <a:pPr/>
            <a:r>
              <a:rPr sz="2500" b="0" i="0">
                <a:latin typeface="Calibri"/>
              </a:rPr>
              <a:t> One can easily check it with previously computed hash value to guarantee data integrity.</a:t>
            </a:r>
            <a:endParaRPr sz="2500" b="0" i="0">
              <a:latin typeface="Calibri"/>
            </a:endParaRP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They claim that the data is backed up on multiple hard drives in multiple data centers but doesnt guarantee this by any Service Level Agreement.</a:t>
            </a:r>
            <a:endParaRPr sz="2500" b="0" i="0">
              <a:latin typeface="Calibri"/>
            </a:endParaRPr>
          </a:p>
          <a:p>
            <a:pPr/>
            <a:r>
              <a:rPr sz="2500" b="0" i="0">
                <a:latin typeface="Calibri"/>
              </a:rPr>
              <a:t> There is no backup or recovery mechanism if the user accidentally deletes any data.</a:t>
            </a:r>
            <a:endParaRPr sz="2500" b="0" i="0">
              <a:latin typeface="Calibri"/>
            </a:endParaRPr>
          </a:p>
          <a:p>
            <a:pPr/>
            <a:r>
              <a:rPr sz="2500" b="0" i="0">
                <a:latin typeface="Calibri"/>
              </a:rPr>
              <a:t> And in the Amazon server that HMAC is again computed and compared with the value previously computed in the client side.</a:t>
            </a:r>
            <a:endParaRPr sz="2500" b="0" i="0">
              <a:latin typeface="Calibri"/>
            </a:endParaRP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Elastic Compute Cloud: As the name implies EC2 rents cloud of computers to the users with flexibility of choosing the configuration of the virtual machine like RAM size, local disk size, processor speeds etc.</a:t>
            </a:r>
            <a:endParaRPr sz="2500" b="0" i="0">
              <a:latin typeface="Calibri"/>
            </a:endParaRPr>
          </a:p>
          <a:p>
            <a:pPr/>
            <a:r>
              <a:rPr sz="2500" b="0" i="0">
                <a:latin typeface="Calibri"/>
              </a:rPr>
              <a:t> Machines that deliver EC2 services are actually virtual machines running on top of XEN platform.</a:t>
            </a:r>
            <a:endParaRPr sz="2500" b="0" i="0">
              <a:latin typeface="Calibri"/>
            </a:endParaRPr>
          </a:p>
          <a:p>
            <a:pPr/>
            <a:r>
              <a:rPr sz="2500" b="0" i="0">
                <a:latin typeface="Calibri"/>
              </a:rPr>
              <a:t> Users can store a disk image inside S3 and create a virtual machine in EC2 using tools provided by Amazon.</a:t>
            </a:r>
            <a:endParaRPr sz="2500" b="0" i="0">
              <a:latin typeface="Calibri"/>
            </a:endParaRP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Amazon EC2 and S3 Services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Although these machine generally dont crash according to the experience of the users but it is safe to use S3 to store information which is more reliable and replicated service.</a:t>
            </a:r>
            <a:endParaRPr sz="2500" b="0" i="0">
              <a:latin typeface="Calibri"/>
            </a:endParaRPr>
          </a:p>
          <a:p>
            <a:pPr/>
            <a:r>
              <a:rPr sz="2500" b="0" i="0">
                <a:latin typeface="Calibri"/>
              </a:rPr>
              <a:t> But this key is downloaded from AWS account so the security depends fundamentally on the AWS username and password.</a:t>
            </a:r>
            <a:endParaRPr sz="2500" b="0" i="0">
              <a:latin typeface="Calibri"/>
            </a:endParaRP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5.2 Google App-Engine</a:t>
            </a:r>
          </a:p>
        </p:txBody>
      </p:sp>
      <p:sp>
        <p:nvSpPr>
          <p:cNvPr id="3" name="Subtitle 2"/>
          <p:cNvSpPr>
            <a:spLocks noGrp="1"/>
          </p:cNvSpPr>
          <p:nvPr>
            <p:ph type="subTitle" idx="1"/>
          </p:nvPr>
        </p:nvSpPr>
        <p:spPr/>
        <p:txBody>
          <a:bodyPr/>
          <a:lstStyle/>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Google App-Engine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Google App-Engine [1] is a platform for developing and deploying web applications in Googles architecture.</a:t>
            </a:r>
            <a:endParaRPr sz="2500" b="0" i="0">
              <a:latin typeface="Calibri"/>
            </a:endParaRPr>
          </a:p>
          <a:p>
            <a:pPr/>
            <a:r>
              <a:rPr sz="2500" b="0" i="0">
                <a:latin typeface="Calibri"/>
              </a:rPr>
              <a:t> Languages supported by Google App-Engine are python, java and any extension of JVM languages.</a:t>
            </a:r>
            <a:endParaRPr sz="2500" b="0" i="0">
              <a:latin typeface="Calibri"/>
            </a:endParaRPr>
          </a:p>
          <a:p>
            <a:pPr/>
            <a:r>
              <a:rPr sz="2500" b="0" i="0">
                <a:latin typeface="Calibri"/>
              </a:rPr>
              <a:t> Now Google App-Engine allows storing and retrieving data from a BigTable non-relational database.</a:t>
            </a:r>
            <a:endParaRPr sz="25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Introduction</a:t>
            </a:r>
          </a:p>
        </p:txBody>
      </p:sp>
      <p:sp>
        <p:nvSpPr>
          <p:cNvPr id="3" name="Subtitle 2"/>
          <p:cNvSpPr>
            <a:spLocks noGrp="1"/>
          </p:cNvSpPr>
          <p:nvPr>
            <p:ph type="subTitle" idx="1"/>
          </p:nvPr>
        </p:nvSpPr>
        <p:spPr/>
        <p:txBody>
          <a:bodyPr/>
          <a:lstStyle/>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Google App-Engine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Google App- engine provides automatic scalability, persistent data storage service.</a:t>
            </a:r>
            <a:endParaRPr sz="2500" b="0" i="0">
              <a:latin typeface="Calibri"/>
            </a:endParaRPr>
          </a:p>
          <a:p>
            <a:pPr/>
            <a:r>
              <a:rPr sz="2500" b="0" i="0">
                <a:latin typeface="Calibri"/>
              </a:rPr>
              <a:t> These applications are easy to scale as traffic and data storage need to grow so the cloud user doesnt have to worry about the spikes in the traffic or data.</a:t>
            </a:r>
            <a:endParaRPr sz="2500" b="0" i="0">
              <a:latin typeface="Calibri"/>
            </a:endParaRPr>
          </a:p>
          <a:p>
            <a:pPr/>
            <a:r>
              <a:rPr sz="2500" b="0" i="0">
                <a:latin typeface="Calibri"/>
              </a:rPr>
              <a:t> These applications are generally suitable for social networking start-ups, event-based websites catering to seasonal Cloud Computing events or institutions (schools, colleges, universities, government agencies) etc [22].</a:t>
            </a:r>
            <a:endParaRPr sz="2500" b="0" i="0">
              <a:latin typeface="Calibri"/>
            </a:endParaRP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5.3 Windows Azure</a:t>
            </a:r>
          </a:p>
        </p:txBody>
      </p:sp>
      <p:sp>
        <p:nvSpPr>
          <p:cNvPr id="3" name="Subtitle 2"/>
          <p:cNvSpPr>
            <a:spLocks noGrp="1"/>
          </p:cNvSpPr>
          <p:nvPr>
            <p:ph type="subTitle" idx="1"/>
          </p:nvPr>
        </p:nvSpPr>
        <p:spPr/>
        <p:txBody>
          <a:bodyPr/>
          <a:lstStyle/>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By using this service customers can use it to run applications and store data on internet accessible machines owned by Microsoft.</a:t>
            </a:r>
            <a:endParaRPr sz="2500" b="0" i="0">
              <a:latin typeface="Calibri"/>
            </a:endParaRPr>
          </a:p>
          <a:p>
            <a:pPr/>
            <a:r>
              <a:rPr sz="2500" b="0" i="0">
                <a:latin typeface="Calibri"/>
              </a:rPr>
              <a:t> windows Azure platform provides three fundamental components - compute com- ponent, storage component and fabric component.</a:t>
            </a:r>
            <a:endParaRPr sz="2500" b="0" i="0">
              <a:latin typeface="Calibri"/>
            </a:endParaRPr>
          </a:p>
          <a:p>
            <a:pPr/>
            <a:r>
              <a:rPr sz="2500" b="0" i="0">
                <a:latin typeface="Calibri"/>
              </a:rPr>
              <a:t>   The Compute Service: The primary goal of this platform is to support a large number of simultaneous users.</a:t>
            </a:r>
            <a:endParaRPr sz="2500" b="0" i="0">
              <a:latin typeface="Calibri"/>
            </a:endParaRP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(Microsoft also said that they would use Azure to build their SaaS applications which motivated many potential users.</a:t>
            </a:r>
            <a:endParaRPr sz="2500" b="0" i="0">
              <a:latin typeface="Calibri"/>
            </a:endParaRPr>
          </a:p>
          <a:p>
            <a:pPr/>
            <a:r>
              <a:rPr sz="2500" b="0" i="0">
                <a:latin typeface="Calibri"/>
              </a:rPr>
              <a:t>) To allow applications to scale out Microsoft uses multiple instances of that appli- cations on virtual machines provided by Hypervisor.</a:t>
            </a:r>
            <a:endParaRPr sz="2500" b="0" i="0">
              <a:latin typeface="Calibri"/>
            </a:endParaRPr>
          </a:p>
          <a:p>
            <a:pPr/>
            <a:r>
              <a:rPr sz="2500" b="0" i="0">
                <a:latin typeface="Calibri"/>
              </a:rPr>
              <a:t> Developers use Windows Azure portal through Web browser, and use Windows live ID to sign in into his/her hosting account or storage account or both.</a:t>
            </a:r>
            <a:endParaRPr sz="2500" b="0" i="0">
              <a:latin typeface="Calibri"/>
            </a:endParaRP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Two different types of Azure instance is available: Web role instance and Worker role instances.</a:t>
            </a:r>
            <a:endParaRPr sz="2500" b="0" i="0">
              <a:latin typeface="Calibri"/>
            </a:endParaRPr>
          </a:p>
          <a:p>
            <a:pPr/>
            <a:r>
              <a:rPr sz="2500" b="0" i="0">
                <a:latin typeface="Calibri"/>
              </a:rPr>
              <a:t>   Web role instance: As the name implies this type of instance can accept HTTP or HTTPS requests.</a:t>
            </a:r>
            <a:endParaRPr sz="2500" b="0" i="0">
              <a:latin typeface="Calibri"/>
            </a:endParaRPr>
          </a:p>
          <a:p>
            <a:pPr/>
            <a:r>
              <a:rPr sz="2500" b="0" i="0">
                <a:latin typeface="Calibri"/>
              </a:rPr>
              <a:t> For this facility Microsoft uses IIS (Internet Information Services) as a web server inside the VM provided.</a:t>
            </a:r>
            <a:endParaRPr sz="2500" b="0" i="0">
              <a:latin typeface="Calibri"/>
            </a:endParaRP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Developers can build applications using ASP.</a:t>
            </a:r>
            <a:endParaRPr sz="2500" b="0" i="0">
              <a:latin typeface="Calibri"/>
            </a:endParaRPr>
          </a:p>
          <a:p>
            <a:pPr/>
            <a:r>
              <a:rPr sz="2500" b="0" i="0">
                <a:latin typeface="Calibri"/>
              </a:rPr>
              <a:t> Azure scales applications by running multiple instances without any affinity with a particular Web role instance.</a:t>
            </a:r>
            <a:endParaRPr sz="2500" b="0" i="0">
              <a:latin typeface="Calibri"/>
            </a:endParaRPr>
          </a:p>
          <a:p>
            <a:pPr/>
            <a:r>
              <a:rPr sz="2500" b="0" i="0">
                <a:latin typeface="Calibri"/>
              </a:rPr>
              <a:t> So it is perfectly natural for an Azure application to serve multiple requests from a single user by multiple in- stances.</a:t>
            </a:r>
            <a:endParaRPr sz="2500" b="0" i="0">
              <a:latin typeface="Calibri"/>
            </a:endParaRP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Worker role instance: This type of instances are very similar to that of Web role instances.</a:t>
            </a:r>
            <a:endParaRPr sz="2500" b="0" i="0">
              <a:latin typeface="Calibri"/>
            </a:endParaRP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Figure 5: Windows Azure component architecture IIS configured.</a:t>
            </a:r>
            <a:endParaRPr sz="2500" b="0" i="0">
              <a:latin typeface="Calibri"/>
            </a:endParaRPr>
          </a:p>
          <a:p>
            <a:pPr/>
            <a:r>
              <a:rPr sz="2500" b="0" i="0">
                <a:latin typeface="Calibri"/>
              </a:rPr>
              <a:t> Web role instances can be used to accept request from the users and then they can be processed by Worker role instances in a later point of time.</a:t>
            </a:r>
            <a:endParaRPr sz="2500" b="0" i="0">
              <a:latin typeface="Calibri"/>
            </a:endParaRPr>
          </a:p>
          <a:p>
            <a:pPr/>
            <a:r>
              <a:rPr sz="2500" b="0" i="0">
                <a:latin typeface="Calibri"/>
              </a:rPr>
              <a:t> Loging and monitoring of Azure applications is made easy by provision of ap- plication wide log.</a:t>
            </a:r>
            <a:endParaRPr sz="2500" b="0" i="0">
              <a:latin typeface="Calibri"/>
            </a:endParaRP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 developer can collect performance related information like measure of CPU usage, store crash dumps in the storage.</a:t>
            </a:r>
            <a:endParaRPr sz="2500" b="0" i="0">
              <a:latin typeface="Calibri"/>
            </a:endParaRPr>
          </a:p>
          <a:p>
            <a:pPr/>
            <a:r>
              <a:rPr sz="2500" b="0" i="0">
                <a:latin typeface="Calibri"/>
              </a:rPr>
              <a:t> Azure doesnt give the developer the freedom to use his/her own VM image for Windows Azure.</a:t>
            </a:r>
            <a:endParaRPr sz="2500" b="0" i="0">
              <a:latin typeface="Calibri"/>
            </a:endParaRPr>
          </a:p>
          <a:p>
            <a:pPr/>
            <a:r>
              <a:rPr sz="2500" b="0" i="0">
                <a:latin typeface="Calibri"/>
              </a:rPr>
              <a:t> Applications in Azure run only in user mode - no administrative access isnt allowed here.</a:t>
            </a:r>
            <a:endParaRPr sz="2500" b="0" i="0">
              <a:latin typeface="Calibri"/>
            </a:endParaR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So Windows Azure can update the operating system in each VM without any concern of affecting the applications running on it.</a:t>
            </a:r>
            <a:endParaRPr sz="2500" b="0" i="0">
              <a:latin typeface="Calibri"/>
            </a:endParaRPr>
          </a:p>
          <a:p>
            <a:pPr/>
            <a:r>
              <a:rPr sz="2500" b="0" i="0">
                <a:latin typeface="Calibri"/>
              </a:rPr>
              <a:t>   The Storage Service: Applications running in Azure uses storage of different types: Cloud Computing   Blobs: This is used for storing binary data in a simple hierarchy.</a:t>
            </a:r>
            <a:endParaRPr sz="2500" b="0" i="0">
              <a:latin typeface="Calibri"/>
            </a:endParaRPr>
          </a:p>
          <a:p>
            <a:pPr/>
            <a:r>
              <a:rPr sz="2500" b="0" i="0">
                <a:latin typeface="Calibri"/>
              </a:rPr>
              <a:t>   Storage tables: Blobs provide mechanisms for unstructured data but for more structured purposes tables are more suitable.</a:t>
            </a:r>
            <a:endParaRPr sz="25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But as they grow up and become more sophisticated, we will probably see the spread of computer utilities which, like present electric and telephone utilities, will service individual homes and offices across the country.</a:t>
            </a:r>
            <a:endParaRPr sz="2500" b="0" i="0">
              <a:latin typeface="Calibri"/>
            </a:endParaRPr>
          </a:p>
          <a:p>
            <a:pPr/>
            <a:r>
              <a:rPr sz="2500" b="0" i="0">
                <a:latin typeface="Calibri"/>
              </a:rPr>
              <a:t> The term Cloud computing was given prominence first by Googles CEO Eric Schmidt in late 2006 (may be he coined the term) [6].</a:t>
            </a:r>
            <a:endParaRPr sz="2500" b="0" i="0">
              <a:latin typeface="Calibri"/>
            </a:endParaRPr>
          </a:p>
          <a:p>
            <a:pPr/>
            <a:r>
              <a:rPr sz="2500" b="0" i="0">
                <a:latin typeface="Calibri"/>
              </a:rPr>
              <a:t> So the birth of cloud computing is very recent phenomena although its root belongs to some old ideas with new business, technical and social perspectives.</a:t>
            </a:r>
            <a:endParaRPr sz="2500" b="0" i="0">
              <a:latin typeface="Calibri"/>
            </a:endParaRP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These tables are nothing like tables in a traditional database.</a:t>
            </a:r>
            <a:endParaRPr sz="2500" b="0" i="0">
              <a:latin typeface="Calibri"/>
            </a:endParaRPr>
          </a:p>
          <a:p>
            <a:pPr/>
            <a:r>
              <a:rPr sz="2500" b="0" i="0">
                <a:latin typeface="Calibri"/>
              </a:rPr>
              <a:t> These tables can be accessed by using ADO.</a:t>
            </a:r>
            <a:endParaRPr sz="2500" b="0" i="0">
              <a:latin typeface="Calibri"/>
            </a:endParaRPr>
          </a:p>
          <a:p>
            <a:pPr/>
            <a:r>
              <a:rPr sz="2500" b="0" i="0">
                <a:latin typeface="Calibri"/>
              </a:rPr>
              <a:t>   Queue : This is not a structure like tables or blobs to store data but these queues are used to store messages about tasks to be performed by Worker role instance.</a:t>
            </a:r>
            <a:endParaRPr sz="2500" b="0" i="0">
              <a:latin typeface="Calibri"/>
            </a:endParaRP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All data in the Windows Azure storage is replicated three times for providing fault tolerance.</a:t>
            </a:r>
            <a:endParaRPr sz="2500" b="0" i="0">
              <a:latin typeface="Calibri"/>
            </a:endParaRPr>
          </a:p>
          <a:p>
            <a:pPr/>
            <a:r>
              <a:rPr sz="2500" b="0" i="0">
                <a:latin typeface="Calibri"/>
              </a:rPr>
              <a:t> Azure also keeps backups in geographically distributed data centers.</a:t>
            </a:r>
            <a:endParaRPr sz="2500" b="0" i="0">
              <a:latin typeface="Calibri"/>
            </a:endParaRPr>
          </a:p>
          <a:p>
            <a:pPr/>
            <a:r>
              <a:rPr sz="2500" b="0" i="0">
                <a:latin typeface="Calibri"/>
              </a:rPr>
              <a:t> Windows Azure storage can be accessed by any Windows Azure ap- plication as well as any application hosted at another cloud platform.</a:t>
            </a:r>
            <a:endParaRPr sz="2500" b="0" i="0">
              <a:latin typeface="Calibri"/>
            </a:endParaRP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5.3 Windows Azure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Fabric: All Windows Azure application and all of the data stored in Azure Storage live are physically happen inside some of the data centers handled by Microsoft.</a:t>
            </a:r>
            <a:endParaRPr sz="2500" b="0" i="0">
              <a:latin typeface="Calibri"/>
            </a:endParaRPr>
          </a:p>
          <a:p>
            <a:pPr/>
            <a:r>
              <a:rPr sz="2500" b="0" i="0">
                <a:latin typeface="Calibri"/>
              </a:rPr>
              <a:t> In the data centers the set of machines dedicated to Azure are organized into a fabric.</a:t>
            </a:r>
            <a:endParaRPr sz="2500" b="0" i="0">
              <a:latin typeface="Calibri"/>
            </a:endParaRPr>
          </a:p>
          <a:p>
            <a:pPr/>
            <a:r>
              <a:rPr sz="2500" b="0" i="0">
                <a:latin typeface="Calibri"/>
              </a:rPr>
              <a:t> These controllers are aware of every Windows Azure application running in that fabric and also owns all the resources like computers, switches, load balancers etc.</a:t>
            </a:r>
            <a:endParaRPr sz="2500" b="0" i="0">
              <a:latin typeface="Calibri"/>
            </a:endParaRP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Cloud Computing Application in Indian con- text</a:t>
            </a:r>
          </a:p>
        </p:txBody>
      </p:sp>
      <p:sp>
        <p:nvSpPr>
          <p:cNvPr id="3" name="Subtitle 2"/>
          <p:cNvSpPr>
            <a:spLocks noGrp="1"/>
          </p:cNvSpPr>
          <p:nvPr>
            <p:ph type="subTitle" idx="1"/>
          </p:nvPr>
        </p:nvSpPr>
        <p:spPr/>
        <p:txBody>
          <a:bodyPr/>
          <a:lstStyle/>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 Application in Indian con- text</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In the developing countries like India Cloud computing can bring about a revolution in the field of low cost computing with greater efficiency, availability and reliability.</a:t>
            </a:r>
            <a:endParaRPr sz="2500" b="0" i="0">
              <a:latin typeface="Calibri"/>
            </a:endParaRPr>
          </a:p>
          <a:p>
            <a:pPr/>
            <a:r>
              <a:rPr sz="2500" b="0" i="0">
                <a:latin typeface="Calibri"/>
              </a:rPr>
              <a:t> Cloud computing can also be applied to the development of rural life in India by building information hubs to help the concerned people with greater access to required information and enable them to share their experiences to build new knowledge bases.</a:t>
            </a:r>
            <a:endParaRPr sz="2500" b="0" i="0">
              <a:latin typeface="Calibri"/>
            </a:endParaRP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6.1 E-Governance</a:t>
            </a:r>
          </a:p>
        </p:txBody>
      </p:sp>
      <p:sp>
        <p:nvSpPr>
          <p:cNvPr id="3" name="Subtitle 2"/>
          <p:cNvSpPr>
            <a:spLocks noGrp="1"/>
          </p:cNvSpPr>
          <p:nvPr>
            <p:ph type="subTitle" idx="1"/>
          </p:nvPr>
        </p:nvSpPr>
        <p:spPr/>
        <p:txBody>
          <a:bodyPr/>
          <a:lstStyle/>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E-Governance is an interface between Government and public or this can be an interface between two governments or between government and business organiza- tions [7].</a:t>
            </a:r>
            <a:endParaRPr sz="2500" b="0" i="0">
              <a:latin typeface="Calibri"/>
            </a:endParaRPr>
          </a:p>
          <a:p>
            <a:pPr/>
            <a:r>
              <a:rPr sz="2500" b="0" i="0">
                <a:latin typeface="Calibri"/>
              </a:rPr>
              <a:t> This requires Government to have the will to decentralize the responsibilities and processes and start to have faith on electronic and internet systems.</a:t>
            </a:r>
            <a:endParaRPr sz="2500" b="0" i="0">
              <a:latin typeface="Calibri"/>
            </a:endParaRPr>
          </a:p>
          <a:p>
            <a:pPr/>
            <a:r>
              <a:rPr sz="2500" b="0" i="0">
                <a:latin typeface="Calibri"/>
              </a:rPr>
              <a:t> E-government is a form of e-business in gover- nance and refers to the processes and structures needed to deliver electronic services to the public (citizens and businesses), collaborate with business partners and to conduct electronic transactions within an organizational entity.</a:t>
            </a:r>
            <a:endParaRPr sz="2500" b="0" i="0">
              <a:latin typeface="Calibri"/>
            </a:endParaRP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E-Governance can be greatly improved by utility computing [8].</a:t>
            </a:r>
            <a:endParaRPr sz="2500" b="0" i="0">
              <a:latin typeface="Calibri"/>
            </a:endParaRPr>
          </a:p>
          <a:p>
            <a:pPr/>
            <a:r>
              <a:rPr sz="2500" b="0" i="0">
                <a:latin typeface="Calibri"/>
              </a:rPr>
              <a:t> Impact of Technology in E-governance -   24/7 Service Model  Systems and services require high availability.</a:t>
            </a:r>
            <a:endParaRPr sz="2500" b="0" i="0">
              <a:latin typeface="Calibri"/>
            </a:endParaRPr>
          </a:p>
          <a:p>
            <a:pPr/>
            <a:r>
              <a:rPr sz="2500" b="0" i="0">
                <a:latin typeface="Calibri"/>
              </a:rPr>
              <a:t> Cloud Computing   Security  Sensitive Government data is to be highly secured.</a:t>
            </a:r>
            <a:endParaRPr sz="2500" b="0" i="0">
              <a:latin typeface="Calibri"/>
            </a:endParaRP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Gyan Ganga is one of the initiatives of the Government of Gujrat to ensure wireless Internet connectivity to 18000 villages in Gujrat.</a:t>
            </a:r>
            <a:endParaRPr sz="2500" b="0" i="0">
              <a:latin typeface="Calibri"/>
            </a:endParaRPr>
          </a:p>
          <a:p>
            <a:pPr/>
            <a:r>
              <a:rPr sz="2500" b="0" i="0">
                <a:latin typeface="Calibri"/>
              </a:rPr>
              <a:t> Rural citizens are provided with facilities like browsing emails, Internet, land records, rural job opportunities, status of various government projects, information about local weather, soil and consult with experts to increase productivity in agriculture, to have answer to their queries about veterinary and health care.</a:t>
            </a:r>
            <a:endParaRPr sz="2500" b="0" i="0">
              <a:latin typeface="Calibri"/>
            </a:endParaRPr>
          </a:p>
          <a:p>
            <a:pPr/>
            <a:r>
              <a:rPr sz="2500" b="0" i="0">
                <a:latin typeface="Calibri"/>
              </a:rPr>
              <a:t> Gyan Ganga comes with other facilities with on-line registration of various applications, on-line public grievance form, information on Government projects etc.</a:t>
            </a:r>
            <a:endParaRPr sz="2500" b="0" i="0">
              <a:latin typeface="Calibri"/>
            </a:endParaRP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Another Government of India initiative is E-Gram computerization of local Gram panchayats.</a:t>
            </a:r>
            <a:endParaRPr sz="2500" b="0" i="0">
              <a:latin typeface="Calibri"/>
            </a:endParaRPr>
          </a:p>
          <a:p>
            <a:pPr/>
            <a:r>
              <a:rPr sz="2500" b="0" i="0">
                <a:latin typeface="Calibri"/>
              </a:rPr>
              <a:t> This E- Gram provides the rural people services like birth and death certification, property assessment, tax-collection, accounts of gram panchayats etc.</a:t>
            </a:r>
            <a:endParaRPr sz="2500" b="0" i="0">
              <a:latin typeface="Calibri"/>
            </a:endParaRPr>
          </a:p>
          <a:p>
            <a:pPr/>
            <a:r>
              <a:rPr sz="2500" b="0" i="0">
                <a:latin typeface="Calibri"/>
              </a:rPr>
              <a:t> Why traditional systems are not sufficient? For maintaining traditional sys- tems in e-government there are many more disadvantages.</a:t>
            </a:r>
            <a:endParaRPr sz="2500" b="0" i="0">
              <a:latin typeface="Calibri"/>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From the archi- tectural point of view cloud is naturally build on an existing grid based architecture and uses the grid services and adds some technologies like virtualization and some business models.</a:t>
            </a:r>
            <a:endParaRPr sz="2500" b="0" i="0">
              <a:latin typeface="Calibri"/>
            </a:endParaRPr>
          </a:p>
          <a:p>
            <a:pPr/>
            <a:r>
              <a:rPr sz="2500" b="0" i="0">
                <a:latin typeface="Calibri"/>
              </a:rPr>
              <a:t> In brief cloud is essentially a bunch of commodity computers networked to- gether in same or different geographical locations, operating together to serve a number of customers with different need and workload on demand basis with the help of virtualization.</a:t>
            </a:r>
            <a:endParaRPr sz="2500" b="0" i="0">
              <a:latin typeface="Calibri"/>
            </a:endParaRPr>
          </a:p>
          <a:p>
            <a:pPr/>
            <a:r>
              <a:rPr sz="2500" b="0" i="0">
                <a:latin typeface="Calibri"/>
              </a:rPr>
              <a:t> Cloud services are provided to the cloud users as utility ser- vices like water, electricity, telephone using pay-as-you-use business model.</a:t>
            </a:r>
            <a:endParaRPr sz="2500" b="0" i="0">
              <a:latin typeface="Calibri"/>
            </a:endParaRP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Scalability  Traditional centralized systems have inherent weakness towards the aspect of scalability.</a:t>
            </a:r>
            <a:endParaRPr sz="2500" b="0" i="0">
              <a:latin typeface="Calibri"/>
            </a:endParaRPr>
          </a:p>
          <a:p>
            <a:pPr/>
            <a:r>
              <a:rPr sz="2500" b="0" i="0">
                <a:latin typeface="Calibri"/>
              </a:rPr>
              <a:t> Cloud Computing Most of these disadvantages are addressed by cloud computing [2].</a:t>
            </a:r>
            <a:endParaRPr sz="2500" b="0" i="0">
              <a:latin typeface="Calibri"/>
            </a:endParaRPr>
          </a:p>
          <a:p>
            <a:pPr/>
            <a:r>
              <a:rPr sz="2500" b="0" i="0">
                <a:latin typeface="Calibri"/>
              </a:rPr>
              <a:t>   Scalability  Cloud computing by design supports scalability.</a:t>
            </a:r>
            <a:endParaRPr sz="2500" b="0" i="0">
              <a:latin typeface="Calibri"/>
            </a:endParaRP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Reliability  Replication and migration of instances across data centers make the reliability of the system very high in the cloud scenario.</a:t>
            </a:r>
            <a:endParaRPr sz="2500" b="0" i="0">
              <a:latin typeface="Calibri"/>
            </a:endParaRPr>
          </a:p>
          <a:p>
            <a:pPr/>
            <a:r>
              <a:rPr sz="2500" b="0" i="0">
                <a:latin typeface="Calibri"/>
              </a:rPr>
              <a:t>   Physical disaster recovery  Backup policies can be very useful for physical disaster avoidance and this is inherent to the cloud system.</a:t>
            </a:r>
            <a:endParaRPr sz="2500" b="0" i="0">
              <a:latin typeface="Calibri"/>
            </a:endParaRPr>
          </a:p>
          <a:p>
            <a:pPr/>
            <a:r>
              <a:rPr sz="2500" b="0" i="0">
                <a:latin typeface="Calibri"/>
              </a:rPr>
              <a:t>   Policy management  Polices can be managed in a centralized fashion.</a:t>
            </a:r>
            <a:endParaRPr sz="2500" b="0" i="0">
              <a:latin typeface="Calibri"/>
            </a:endParaRP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Pay model  Cloud providers pay-as-you-use model enables the customer (Government) to reduce cost of deployment and control the usage.</a:t>
            </a:r>
            <a:endParaRPr sz="2500" b="0" i="0">
              <a:latin typeface="Calibri"/>
            </a:endParaRPr>
          </a:p>
          <a:p>
            <a:pPr/>
            <a:r>
              <a:rPr sz="2500" b="0" i="0">
                <a:latin typeface="Calibri"/>
              </a:rPr>
              <a:t> But also that is not the concern of the government as those data centers are to be handled by the third party who provides cloud services.</a:t>
            </a:r>
            <a:endParaRPr sz="2500" b="0" i="0">
              <a:latin typeface="Calibri"/>
            </a:endParaRPr>
          </a:p>
          <a:p>
            <a:pPr/>
            <a:r>
              <a:rPr sz="2500" b="0" i="0">
                <a:latin typeface="Calibri"/>
              </a:rPr>
              <a:t> Cloud Computing Though it seems that cloud computing is indispensable for e-government but there are many issues related to Cloud Computing application -   Security Concern  Government works are highly security sensitive and the policies sometimes must not be go into public.</a:t>
            </a:r>
            <a:endParaRPr sz="2500" b="0" i="0">
              <a:latin typeface="Calibri"/>
            </a:endParaRP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E-Governance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Policy Concern  Government has certain policies but the third party cloud provider may have contradicting policies.</a:t>
            </a:r>
            <a:endParaRPr sz="2500" b="0" i="0">
              <a:latin typeface="Calibri"/>
            </a:endParaRP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6.2 Rural development</a:t>
            </a:r>
          </a:p>
        </p:txBody>
      </p:sp>
      <p:sp>
        <p:nvSpPr>
          <p:cNvPr id="3" name="Subtitle 2"/>
          <p:cNvSpPr>
            <a:spLocks noGrp="1"/>
          </p:cNvSpPr>
          <p:nvPr>
            <p:ph type="subTitle" idx="1"/>
          </p:nvPr>
        </p:nvSpPr>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In the context of rural development cloud computing can also be used to success for its centralized storage and computing facility and utility based pay model.</a:t>
            </a:r>
            <a:endParaRPr sz="2500" b="0" i="0">
              <a:latin typeface="Calibri"/>
            </a:endParaRPr>
          </a:p>
          <a:p>
            <a:pPr/>
            <a:r>
              <a:rPr sz="2500" b="0" i="0">
                <a:latin typeface="Calibri"/>
              </a:rPr>
              <a:t> According to the survey conducted by Hole in the Wall project [11] computer literacy among boys and girls of age group 8-14 in rural area varies across the regions of India.</a:t>
            </a:r>
            <a:endParaRPr sz="2500" b="0" i="0">
              <a:latin typeface="Calibri"/>
            </a:endParaRPr>
          </a:p>
          <a:p>
            <a:pPr/>
            <a:r>
              <a:rPr sz="2500" b="0" i="0">
                <a:latin typeface="Calibri"/>
              </a:rPr>
              <a:t> So the computer literacy is not a concern in rural India and also in [11] it shown that learning rate is pretty high for computer literacy.</a:t>
            </a:r>
            <a:endParaRPr sz="2500" b="0" i="0">
              <a:latin typeface="Calibri"/>
            </a:endParaRP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Agriculture is Indias biggest employment source, accounting for 52% employment in India [4].</a:t>
            </a:r>
            <a:endParaRPr sz="2500" b="0" i="0">
              <a:latin typeface="Calibri"/>
            </a:endParaRPr>
          </a:p>
          <a:p>
            <a:pPr/>
            <a:r>
              <a:rPr sz="2500" b="0" i="0">
                <a:latin typeface="Calibri"/>
              </a:rPr>
              <a:t> Rural development can be in the form of education, agriculture, health, cul- ture or in any other fields.</a:t>
            </a:r>
            <a:endParaRPr sz="2500" b="0" i="0">
              <a:latin typeface="Calibri"/>
            </a:endParaRPr>
          </a:p>
          <a:p>
            <a:pPr/>
            <a:r>
              <a:rPr sz="2500" b="0" i="0">
                <a:latin typeface="Calibri"/>
              </a:rPr>
              <a:t> We think this growth rate can be enhanced if the computing system is really cheap, easy to operate with minimum level of knowledge, without upfront commitment and more essentially if the system is helpful to enhance their life style.</a:t>
            </a:r>
            <a:endParaRPr sz="2500" b="0" i="0">
              <a:latin typeface="Calibri"/>
            </a:endParaRP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main aim of the system is to make the people in rural areas to have access to recent technology and with the help of the computing system enhance their standard of living and also this would lead to a grater good of developing the nation.</a:t>
            </a:r>
            <a:endParaRPr sz="2500" b="0" i="0">
              <a:latin typeface="Calibri"/>
            </a:endParaRPr>
          </a:p>
          <a:p>
            <a:pPr/>
            <a:r>
              <a:rPr sz="2500" b="0" i="0">
                <a:latin typeface="Calibri"/>
              </a:rPr>
              <a:t> Why not traditional web services? Cloud Computing   Availability  Many of the services should be available always like health etc.</a:t>
            </a:r>
            <a:endParaRPr sz="2500" b="0" i="0">
              <a:latin typeface="Calibri"/>
            </a:endParaRPr>
          </a:p>
          <a:p>
            <a:pPr/>
            <a:r>
              <a:rPr sz="2500" b="0" i="0">
                <a:latin typeface="Calibri"/>
              </a:rPr>
              <a:t> These availability issues are not that well handled by the traditional web services as they are handled typically by a single server and thus the server downtime is always there to happen.</a:t>
            </a:r>
            <a:endParaRPr sz="2500" b="0" i="0">
              <a:latin typeface="Calibri"/>
            </a:endParaRP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 villagers have to own a PC  To use traditional web services through in- ternet the villagers need to own a PC which would increase their investment.</a:t>
            </a:r>
            <a:endParaRPr sz="2500" b="0" i="0">
              <a:latin typeface="Calibri"/>
            </a:endParaRPr>
          </a:p>
          <a:p>
            <a:pPr/>
            <a:r>
              <a:rPr sz="2500" b="0" i="0">
                <a:latin typeface="Calibri"/>
              </a:rPr>
              <a:t> With the help of cloud computing this can be made possible.</a:t>
            </a:r>
            <a:endParaRPr sz="2500" b="0" i="0">
              <a:latin typeface="Calibri"/>
            </a:endParaRPr>
          </a:p>
          <a:p>
            <a:pPr/>
            <a:r>
              <a:rPr sz="2500" b="0" i="0">
                <a:latin typeface="Calibri"/>
              </a:rPr>
              <a:t>   No upfront commitment  The villagers need not to invest too much to buy computing system and commit.</a:t>
            </a:r>
            <a:endParaRPr sz="2500" b="0" i="0">
              <a:latin typeface="Calibri"/>
            </a:endParaRP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Rural development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This solves the unavailability of technical experts in the remote villages as the maintenance issues are handled by the cloud provider explicitly.</a:t>
            </a:r>
            <a:endParaRPr sz="2500" b="0" i="0">
              <a:latin typeface="Calibri"/>
            </a:endParaRPr>
          </a:p>
          <a:p>
            <a:pPr/>
            <a:r>
              <a:rPr sz="2500" b="0" i="0">
                <a:latin typeface="Calibri"/>
              </a:rPr>
              <a:t>   Upgraded version of hardware and software  The users always use the up- graded version of software and hardware as maintained by the cloud provider.</a:t>
            </a:r>
            <a:endParaRPr sz="2500" b="0" i="0">
              <a:latin typeface="Calibri"/>
            </a:endParaRPr>
          </a:p>
          <a:p>
            <a:pPr/>
            <a:r>
              <a:rPr sz="2500" b="0" i="0">
                <a:latin typeface="Calibri"/>
              </a:rPr>
              <a:t>   Utility computing model  The economic model used by the cloud is pay-as- you-use.</a:t>
            </a:r>
            <a:endParaRPr sz="25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