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b9cb23a2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9cb23a2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b9cb23a2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b9cb23a2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b9cb23a2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9cb23a2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9cb23a28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b9cb23a28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en.wikipedia.org/wiki/Ensemble_learning" TargetMode="External"/><Relationship Id="rId4" Type="http://schemas.openxmlformats.org/officeDocument/2006/relationships/hyperlink" Target="https://en.wikipedia.org/wiki/Statistical_classification" TargetMode="External"/><Relationship Id="rId5" Type="http://schemas.openxmlformats.org/officeDocument/2006/relationships/hyperlink" Target="https://en.wikipedia.org/wiki/Decision_tree_learning" TargetMode="External"/><Relationship Id="rId6" Type="http://schemas.openxmlformats.org/officeDocument/2006/relationships/hyperlink" Target="https://en.wikipedia.org/wiki/Mode_(stat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55550"/>
            <a:ext cx="5783400" cy="11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Final Project</a:t>
            </a:r>
            <a:endParaRPr/>
          </a:p>
        </p:txBody>
      </p:sp>
      <p:sp>
        <p:nvSpPr>
          <p:cNvPr id="64" name="Google Shape;64;p13"/>
          <p:cNvSpPr txBox="1"/>
          <p:nvPr/>
        </p:nvSpPr>
        <p:spPr>
          <a:xfrm>
            <a:off x="2016800" y="2894425"/>
            <a:ext cx="5318400" cy="13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ourier New"/>
                <a:ea typeface="Courier New"/>
                <a:cs typeface="Courier New"/>
                <a:sym typeface="Courier New"/>
              </a:rPr>
              <a:t>Exploring the efficacy of machine learning (ML) in characterizing exoplanets into different classes. The source of</a:t>
            </a:r>
            <a:endParaRPr sz="1100">
              <a:solidFill>
                <a:srgbClr val="FFFFFF"/>
              </a:solidFill>
              <a:latin typeface="Courier New"/>
              <a:ea typeface="Courier New"/>
              <a:cs typeface="Courier New"/>
              <a:sym typeface="Courier New"/>
            </a:endParaRPr>
          </a:p>
          <a:p>
            <a:pPr indent="0" lvl="0" marL="0" rtl="0" algn="ctr">
              <a:spcBef>
                <a:spcPts val="0"/>
              </a:spcBef>
              <a:spcAft>
                <a:spcPts val="0"/>
              </a:spcAft>
              <a:buNone/>
            </a:pPr>
            <a:r>
              <a:rPr lang="en" sz="1100">
                <a:solidFill>
                  <a:srgbClr val="FFFFFF"/>
                </a:solidFill>
                <a:latin typeface="Courier New"/>
                <a:ea typeface="Courier New"/>
                <a:cs typeface="Courier New"/>
                <a:sym typeface="Courier New"/>
              </a:rPr>
              <a:t>the data used in this work is University of Puerto Rico's Planetary Habitability </a:t>
            </a:r>
            <a:r>
              <a:rPr lang="en" sz="1100">
                <a:solidFill>
                  <a:srgbClr val="FFFFFF"/>
                </a:solidFill>
                <a:latin typeface="Courier New"/>
                <a:ea typeface="Courier New"/>
                <a:cs typeface="Courier New"/>
                <a:sym typeface="Courier New"/>
              </a:rPr>
              <a:t>Laboratory</a:t>
            </a:r>
            <a:r>
              <a:rPr lang="en" sz="1100">
                <a:solidFill>
                  <a:srgbClr val="FFFFFF"/>
                </a:solidFill>
                <a:latin typeface="Courier New"/>
                <a:ea typeface="Courier New"/>
                <a:cs typeface="Courier New"/>
                <a:sym typeface="Courier New"/>
              </a:rPr>
              <a:t> Exoplanets Catalog</a:t>
            </a:r>
            <a:endParaRPr sz="1100">
              <a:solidFill>
                <a:srgbClr val="FFFFFF"/>
              </a:solidFill>
              <a:latin typeface="Courier New"/>
              <a:ea typeface="Courier New"/>
              <a:cs typeface="Courier New"/>
              <a:sym typeface="Courier New"/>
            </a:endParaRPr>
          </a:p>
          <a:p>
            <a:pPr indent="0" lvl="0" marL="0" rtl="0" algn="ctr">
              <a:spcBef>
                <a:spcPts val="0"/>
              </a:spcBef>
              <a:spcAft>
                <a:spcPts val="0"/>
              </a:spcAft>
              <a:buNone/>
            </a:pPr>
            <a:r>
              <a:rPr lang="en" sz="1100">
                <a:solidFill>
                  <a:srgbClr val="FFFFFF"/>
                </a:solidFill>
                <a:latin typeface="Courier New"/>
                <a:ea typeface="Courier New"/>
                <a:cs typeface="Courier New"/>
                <a:sym typeface="Courier New"/>
              </a:rPr>
              <a:t>(PHL-EC). Performing a detailed analysis of the structure of the data and proposing methods that can be used to</a:t>
            </a:r>
            <a:endParaRPr sz="1100">
              <a:solidFill>
                <a:srgbClr val="FFFFFF"/>
              </a:solidFill>
              <a:latin typeface="Courier New"/>
              <a:ea typeface="Courier New"/>
              <a:cs typeface="Courier New"/>
              <a:sym typeface="Courier New"/>
            </a:endParaRPr>
          </a:p>
          <a:p>
            <a:pPr indent="0" lvl="0" marL="0" rtl="0" algn="ctr">
              <a:lnSpc>
                <a:spcPct val="115000"/>
              </a:lnSpc>
              <a:spcBef>
                <a:spcPts val="0"/>
              </a:spcBef>
              <a:spcAft>
                <a:spcPts val="0"/>
              </a:spcAft>
              <a:buNone/>
            </a:pPr>
            <a:r>
              <a:rPr lang="en" sz="1100">
                <a:solidFill>
                  <a:srgbClr val="FFFFFF"/>
                </a:solidFill>
                <a:latin typeface="Courier New"/>
                <a:ea typeface="Courier New"/>
                <a:cs typeface="Courier New"/>
                <a:sym typeface="Courier New"/>
              </a:rPr>
              <a:t>effectively categorize new exoplanet samples.</a:t>
            </a:r>
            <a:endParaRPr sz="11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70" name="Google Shape;70;p14"/>
          <p:cNvSpPr txBox="1"/>
          <p:nvPr>
            <p:ph idx="1" type="body"/>
          </p:nvPr>
        </p:nvSpPr>
        <p:spPr>
          <a:xfrm>
            <a:off x="387900" y="1394549"/>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Although the number of missing values in ts max, min, mean is 54%, we cannot drop them since temperature is an important feature to classify exoplanets. Thus, excluding those columns, we can ignore all the columns with missing values more 25%.</a:t>
            </a:r>
            <a:endParaRPr sz="1400"/>
          </a:p>
          <a:p>
            <a:pPr indent="-317500" lvl="0" marL="457200" rtl="0" algn="l">
              <a:spcBef>
                <a:spcPts val="0"/>
              </a:spcBef>
              <a:spcAft>
                <a:spcPts val="0"/>
              </a:spcAft>
              <a:buSzPts val="1400"/>
              <a:buAutoNum type="arabicPeriod"/>
            </a:pPr>
            <a:r>
              <a:rPr lang="en" sz="1400"/>
              <a:t>Dropped rows with more than 40% missing values.</a:t>
            </a:r>
            <a:endParaRPr sz="1400"/>
          </a:p>
          <a:p>
            <a:pPr indent="-317500" lvl="0" marL="457200" rtl="0" algn="l">
              <a:spcBef>
                <a:spcPts val="0"/>
              </a:spcBef>
              <a:spcAft>
                <a:spcPts val="0"/>
              </a:spcAft>
              <a:buSzPts val="1400"/>
              <a:buAutoNum type="arabicPeriod"/>
            </a:pPr>
            <a:r>
              <a:rPr lang="en" sz="1400"/>
              <a:t>Replaced missing values in categorical columns with mode, missing values in columns with outliers with median and others with mean. This was done by calculating the contribution of outliers to mean.</a:t>
            </a:r>
            <a:endParaRPr sz="1400"/>
          </a:p>
          <a:p>
            <a:pPr indent="-317500" lvl="0" marL="457200" rtl="0" algn="l">
              <a:spcBef>
                <a:spcPts val="0"/>
              </a:spcBef>
              <a:spcAft>
                <a:spcPts val="0"/>
              </a:spcAft>
              <a:buSzPts val="1400"/>
              <a:buAutoNum type="arabicPeriod"/>
            </a:pPr>
            <a:r>
              <a:rPr lang="en" sz="1400"/>
              <a:t>It is found that there are 14 categorical, 4 discrete columns and 39 continuous columns.</a:t>
            </a:r>
            <a:endParaRPr sz="1400"/>
          </a:p>
          <a:p>
            <a:pPr indent="-317500" lvl="0" marL="457200" rtl="0" algn="l">
              <a:spcBef>
                <a:spcPts val="0"/>
              </a:spcBef>
              <a:spcAft>
                <a:spcPts val="0"/>
              </a:spcAft>
              <a:buSzPts val="1400"/>
              <a:buAutoNum type="arabicPeriod"/>
            </a:pPr>
            <a:r>
              <a:rPr lang="en" sz="1400"/>
              <a:t>Since the count of hypopsychroplanet and thermoplanet are very less, we can as well ignore them, finally cutting down the classes to three-</a:t>
            </a:r>
            <a:endParaRPr sz="1400"/>
          </a:p>
          <a:p>
            <a:pPr indent="-317500" lvl="1" marL="914400" rtl="0" algn="l">
              <a:spcBef>
                <a:spcPts val="0"/>
              </a:spcBef>
              <a:spcAft>
                <a:spcPts val="0"/>
              </a:spcAft>
              <a:buSzPts val="1400"/>
              <a:buAutoNum type="alphaLcPeriod"/>
            </a:pPr>
            <a:r>
              <a:rPr lang="en"/>
              <a:t>Non-Habitable</a:t>
            </a:r>
            <a:endParaRPr/>
          </a:p>
          <a:p>
            <a:pPr indent="-317500" lvl="1" marL="914400" rtl="0" algn="l">
              <a:spcBef>
                <a:spcPts val="0"/>
              </a:spcBef>
              <a:spcAft>
                <a:spcPts val="0"/>
              </a:spcAft>
              <a:buSzPts val="1400"/>
              <a:buAutoNum type="alphaLcPeriod"/>
            </a:pPr>
            <a:r>
              <a:rPr lang="en"/>
              <a:t>MesoPlanet</a:t>
            </a:r>
            <a:endParaRPr/>
          </a:p>
          <a:p>
            <a:pPr indent="-317500" lvl="1" marL="914400" rtl="0" algn="l">
              <a:spcBef>
                <a:spcPts val="0"/>
              </a:spcBef>
              <a:spcAft>
                <a:spcPts val="0"/>
              </a:spcAft>
              <a:buSzPts val="1400"/>
              <a:buAutoNum type="alphaLcPeriod"/>
            </a:pPr>
            <a:r>
              <a:rPr lang="en"/>
              <a:t>PsychroPlanet</a:t>
            </a:r>
            <a:endParaRPr/>
          </a:p>
          <a:p>
            <a:pPr indent="0" lvl="0" marL="45720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144900" y="1032000"/>
            <a:ext cx="8854200" cy="3079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Font typeface="Roboto"/>
              <a:buAutoNum type="arabicPeriod"/>
            </a:pPr>
            <a:r>
              <a:rPr lang="en">
                <a:solidFill>
                  <a:schemeClr val="dk1"/>
                </a:solidFill>
                <a:latin typeface="Roboto"/>
                <a:ea typeface="Roboto"/>
                <a:cs typeface="Roboto"/>
                <a:sym typeface="Roboto"/>
              </a:rPr>
              <a:t>Since we cannot just randomly do dimensionality reduction , we go through every column and dropped the columns: P. Disc. Method- method of discovery, P. Disc Year- year of discovery, P. Hab Moon-ﬂag indicating planet’s potential as a habitable exomoons, P.interior ESI-interior earth similarity index, P.surface ESI -surface earth similarity index . Since we have P. ESI, we ignore these values, Stype-type of parent star, S. Constellation-name of constellation</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Since we have the mean, we drop these features like P. SFlux Min (EU), P. SFlux Max (EU), P. Teq Min (K), P. SFlux Min (EU)</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Again, there may be some columns with more than one unique value, but one value that has insignificant frequency in the data set. Finding and dropping any columns with unique values that appear fewer than four times was planned. However, as the frequency of every unique value in each column is not very less, we do not drop any column.</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There are 8 categorical values,3 discrete values, 35 continuous values now.</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This concludes the Data-preprocessing Part of the dataset, now ready for analysis.</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nvSpPr>
        <p:spPr>
          <a:xfrm>
            <a:off x="539375" y="250150"/>
            <a:ext cx="50730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Slab"/>
                <a:ea typeface="Roboto Slab"/>
                <a:cs typeface="Roboto Slab"/>
                <a:sym typeface="Roboto Slab"/>
              </a:rPr>
              <a:t>Models Explored</a:t>
            </a:r>
            <a:endParaRPr sz="3000">
              <a:solidFill>
                <a:schemeClr val="dk1"/>
              </a:solidFill>
              <a:latin typeface="Roboto Slab"/>
              <a:ea typeface="Roboto Slab"/>
              <a:cs typeface="Roboto Slab"/>
              <a:sym typeface="Roboto Slab"/>
            </a:endParaRPr>
          </a:p>
        </p:txBody>
      </p:sp>
      <p:sp>
        <p:nvSpPr>
          <p:cNvPr id="81" name="Google Shape;81;p16"/>
          <p:cNvSpPr txBox="1"/>
          <p:nvPr/>
        </p:nvSpPr>
        <p:spPr>
          <a:xfrm>
            <a:off x="720400" y="1028350"/>
            <a:ext cx="7941900" cy="39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Following are the models applied on the dataset, followed by the accuracy achieved:</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K-Nearest Neighbours:</a:t>
            </a:r>
            <a:endParaRPr>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Euclidean distance was found. With k=3, the nearest neighbours were found and the   class is found</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Weighted KNN:</a:t>
            </a:r>
            <a:endParaRPr>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weighted kNN was used so as to give more weight to the points which are nearby and less weight to the points which are farther away.</a:t>
            </a:r>
            <a:r>
              <a:rPr lang="en">
                <a:highlight>
                  <a:srgbClr val="FFFFFF"/>
                </a:highlight>
                <a:latin typeface="Roboto"/>
                <a:ea typeface="Roboto"/>
                <a:cs typeface="Roboto"/>
                <a:sym typeface="Roboto"/>
              </a:rPr>
              <a:t>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Naive Bayes:</a:t>
            </a:r>
            <a:endParaRPr>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A Gaussian naive bayes algorithm was written that predicted the class with highest probability calculated using Bayes theorem.</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Decision Tree:</a:t>
            </a:r>
            <a:endParaRPr>
              <a:solidFill>
                <a:srgbClr val="FFFFFF"/>
              </a:solidFill>
              <a:latin typeface="Roboto"/>
              <a:ea typeface="Roboto"/>
              <a:cs typeface="Roboto"/>
              <a:sym typeface="Roboto"/>
            </a:endParaRPr>
          </a:p>
          <a:p>
            <a:pPr indent="0" lvl="0" marL="457200" rtl="0" algn="l">
              <a:spcBef>
                <a:spcPts val="0"/>
              </a:spcBef>
              <a:spcAft>
                <a:spcPts val="0"/>
              </a:spcAft>
              <a:buNone/>
            </a:pPr>
            <a:r>
              <a:rPr lang="en">
                <a:solidFill>
                  <a:srgbClr val="FFFFFF"/>
                </a:solidFill>
                <a:latin typeface="Roboto"/>
                <a:ea typeface="Roboto"/>
                <a:cs typeface="Roboto"/>
                <a:sym typeface="Roboto"/>
              </a:rPr>
              <a:t>Decision Trees are built by repeatedly splitting training data into smaller and smaller samples.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Random Forest:</a:t>
            </a:r>
            <a:endParaRPr>
              <a:solidFill>
                <a:srgbClr val="FFFFFF"/>
              </a:solidFill>
              <a:latin typeface="Roboto"/>
              <a:ea typeface="Roboto"/>
              <a:cs typeface="Roboto"/>
              <a:sym typeface="Roboto"/>
            </a:endParaRPr>
          </a:p>
          <a:p>
            <a:pPr indent="0" lvl="0" marL="457200" rtl="0" algn="l">
              <a:spcBef>
                <a:spcPts val="0"/>
              </a:spcBef>
              <a:spcAft>
                <a:spcPts val="0"/>
              </a:spcAft>
              <a:buNone/>
            </a:pPr>
            <a:r>
              <a:rPr b="1" lang="en">
                <a:solidFill>
                  <a:srgbClr val="FFFFFF"/>
                </a:solidFill>
              </a:rPr>
              <a:t>Random forests</a:t>
            </a:r>
            <a:r>
              <a:rPr lang="en">
                <a:solidFill>
                  <a:srgbClr val="FFFFFF"/>
                </a:solidFill>
              </a:rPr>
              <a:t> are an </a:t>
            </a:r>
            <a:r>
              <a:rPr lang="en">
                <a:solidFill>
                  <a:srgbClr val="FFFFFF"/>
                </a:solidFill>
                <a:uFill>
                  <a:noFill/>
                </a:uFill>
                <a:hlinkClick r:id="rId3"/>
              </a:rPr>
              <a:t>ensemble learning</a:t>
            </a:r>
            <a:r>
              <a:rPr lang="en">
                <a:solidFill>
                  <a:srgbClr val="FFFFFF"/>
                </a:solidFill>
              </a:rPr>
              <a:t> method for </a:t>
            </a:r>
            <a:r>
              <a:rPr lang="en">
                <a:solidFill>
                  <a:srgbClr val="FFFFFF"/>
                </a:solidFill>
                <a:uFill>
                  <a:noFill/>
                </a:uFill>
                <a:hlinkClick r:id="rId4"/>
              </a:rPr>
              <a:t>classification</a:t>
            </a:r>
            <a:r>
              <a:rPr lang="en">
                <a:solidFill>
                  <a:srgbClr val="FFFFFF"/>
                </a:solidFill>
              </a:rPr>
              <a:t> that operates by constructing a multitude of </a:t>
            </a:r>
            <a:r>
              <a:rPr lang="en">
                <a:solidFill>
                  <a:srgbClr val="FFFFFF"/>
                </a:solidFill>
                <a:uFill>
                  <a:noFill/>
                </a:uFill>
                <a:hlinkClick r:id="rId5"/>
              </a:rPr>
              <a:t>decision trees</a:t>
            </a:r>
            <a:r>
              <a:rPr lang="en">
                <a:solidFill>
                  <a:srgbClr val="FFFFFF"/>
                </a:solidFill>
              </a:rPr>
              <a:t> at training time and outputting the class that is the </a:t>
            </a:r>
            <a:r>
              <a:rPr lang="en">
                <a:solidFill>
                  <a:srgbClr val="FFFFFF"/>
                </a:solidFill>
                <a:uFill>
                  <a:noFill/>
                </a:uFill>
                <a:hlinkClick r:id="rId6"/>
              </a:rPr>
              <a:t>mode</a:t>
            </a:r>
            <a:r>
              <a:rPr lang="en">
                <a:solidFill>
                  <a:srgbClr val="FFFFFF"/>
                </a:solidFill>
              </a:rPr>
              <a:t> of the classes (classification) of the individual trees. This model was implemented on the already implemented decision tree</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132424" y="458475"/>
            <a:ext cx="2785500" cy="2024025"/>
          </a:xfrm>
          <a:prstGeom prst="rect">
            <a:avLst/>
          </a:prstGeom>
          <a:noFill/>
          <a:ln>
            <a:noFill/>
          </a:ln>
        </p:spPr>
      </p:pic>
      <p:sp>
        <p:nvSpPr>
          <p:cNvPr id="87" name="Google Shape;87;p17"/>
          <p:cNvSpPr txBox="1"/>
          <p:nvPr/>
        </p:nvSpPr>
        <p:spPr>
          <a:xfrm>
            <a:off x="132413" y="0"/>
            <a:ext cx="3097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Naive Bayes</a:t>
            </a:r>
            <a:endParaRPr>
              <a:solidFill>
                <a:srgbClr val="FFFFFF"/>
              </a:solidFill>
              <a:latin typeface="Roboto"/>
              <a:ea typeface="Roboto"/>
              <a:cs typeface="Roboto"/>
              <a:sym typeface="Roboto"/>
            </a:endParaRPr>
          </a:p>
        </p:txBody>
      </p:sp>
      <p:pic>
        <p:nvPicPr>
          <p:cNvPr id="88" name="Google Shape;88;p17"/>
          <p:cNvPicPr preferRelativeResize="0"/>
          <p:nvPr/>
        </p:nvPicPr>
        <p:blipFill>
          <a:blip r:embed="rId4">
            <a:alphaModFix/>
          </a:blip>
          <a:stretch>
            <a:fillRect/>
          </a:stretch>
        </p:blipFill>
        <p:spPr>
          <a:xfrm>
            <a:off x="6241987" y="458475"/>
            <a:ext cx="2834425" cy="2024025"/>
          </a:xfrm>
          <a:prstGeom prst="rect">
            <a:avLst/>
          </a:prstGeom>
          <a:noFill/>
          <a:ln>
            <a:noFill/>
          </a:ln>
        </p:spPr>
      </p:pic>
      <p:sp>
        <p:nvSpPr>
          <p:cNvPr id="89" name="Google Shape;89;p17"/>
          <p:cNvSpPr txBox="1"/>
          <p:nvPr/>
        </p:nvSpPr>
        <p:spPr>
          <a:xfrm>
            <a:off x="6266438" y="25"/>
            <a:ext cx="27855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Weighted KNN</a:t>
            </a:r>
            <a:endParaRPr>
              <a:solidFill>
                <a:srgbClr val="FFFFFF"/>
              </a:solidFill>
              <a:latin typeface="Roboto"/>
              <a:ea typeface="Roboto"/>
              <a:cs typeface="Roboto"/>
              <a:sym typeface="Roboto"/>
            </a:endParaRPr>
          </a:p>
        </p:txBody>
      </p:sp>
      <p:pic>
        <p:nvPicPr>
          <p:cNvPr id="90" name="Google Shape;90;p17"/>
          <p:cNvPicPr preferRelativeResize="0"/>
          <p:nvPr/>
        </p:nvPicPr>
        <p:blipFill rotWithShape="1">
          <a:blip r:embed="rId5">
            <a:alphaModFix/>
          </a:blip>
          <a:srcRect b="0" l="0" r="25589" t="0"/>
          <a:stretch/>
        </p:blipFill>
        <p:spPr>
          <a:xfrm>
            <a:off x="1021263" y="2834250"/>
            <a:ext cx="3115975" cy="2247375"/>
          </a:xfrm>
          <a:prstGeom prst="rect">
            <a:avLst/>
          </a:prstGeom>
          <a:noFill/>
          <a:ln>
            <a:noFill/>
          </a:ln>
        </p:spPr>
      </p:pic>
      <p:sp>
        <p:nvSpPr>
          <p:cNvPr id="91" name="Google Shape;91;p17"/>
          <p:cNvSpPr txBox="1"/>
          <p:nvPr/>
        </p:nvSpPr>
        <p:spPr>
          <a:xfrm>
            <a:off x="1030500" y="2455350"/>
            <a:ext cx="30975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KNN(k=3)</a:t>
            </a:r>
            <a:endParaRPr>
              <a:solidFill>
                <a:srgbClr val="FFFFFF"/>
              </a:solidFill>
              <a:latin typeface="Roboto"/>
              <a:ea typeface="Roboto"/>
              <a:cs typeface="Roboto"/>
              <a:sym typeface="Roboto"/>
            </a:endParaRPr>
          </a:p>
        </p:txBody>
      </p:sp>
      <p:pic>
        <p:nvPicPr>
          <p:cNvPr id="92" name="Google Shape;92;p17"/>
          <p:cNvPicPr preferRelativeResize="0"/>
          <p:nvPr/>
        </p:nvPicPr>
        <p:blipFill>
          <a:blip r:embed="rId6">
            <a:alphaModFix/>
          </a:blip>
          <a:stretch>
            <a:fillRect/>
          </a:stretch>
        </p:blipFill>
        <p:spPr>
          <a:xfrm>
            <a:off x="5087476" y="2834250"/>
            <a:ext cx="3115976" cy="2247375"/>
          </a:xfrm>
          <a:prstGeom prst="rect">
            <a:avLst/>
          </a:prstGeom>
          <a:noFill/>
          <a:ln>
            <a:noFill/>
          </a:ln>
        </p:spPr>
      </p:pic>
      <p:sp>
        <p:nvSpPr>
          <p:cNvPr id="93" name="Google Shape;93;p17"/>
          <p:cNvSpPr txBox="1"/>
          <p:nvPr/>
        </p:nvSpPr>
        <p:spPr>
          <a:xfrm>
            <a:off x="5087463" y="2482500"/>
            <a:ext cx="3000900" cy="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Decision Tree</a:t>
            </a:r>
            <a:endParaRPr>
              <a:solidFill>
                <a:srgbClr val="FFFFFF"/>
              </a:solidFill>
              <a:latin typeface="Roboto"/>
              <a:ea typeface="Roboto"/>
              <a:cs typeface="Roboto"/>
              <a:sym typeface="Roboto"/>
            </a:endParaRPr>
          </a:p>
        </p:txBody>
      </p:sp>
      <p:pic>
        <p:nvPicPr>
          <p:cNvPr id="94" name="Google Shape;94;p17"/>
          <p:cNvPicPr preferRelativeResize="0"/>
          <p:nvPr/>
        </p:nvPicPr>
        <p:blipFill>
          <a:blip r:embed="rId7">
            <a:alphaModFix/>
          </a:blip>
          <a:stretch>
            <a:fillRect/>
          </a:stretch>
        </p:blipFill>
        <p:spPr>
          <a:xfrm>
            <a:off x="3119270" y="458475"/>
            <a:ext cx="2905455" cy="2024025"/>
          </a:xfrm>
          <a:prstGeom prst="rect">
            <a:avLst/>
          </a:prstGeom>
          <a:noFill/>
          <a:ln>
            <a:noFill/>
          </a:ln>
        </p:spPr>
      </p:pic>
      <p:sp>
        <p:nvSpPr>
          <p:cNvPr id="95" name="Google Shape;95;p17"/>
          <p:cNvSpPr txBox="1"/>
          <p:nvPr/>
        </p:nvSpPr>
        <p:spPr>
          <a:xfrm>
            <a:off x="3119275" y="25"/>
            <a:ext cx="2746200" cy="3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Random Forest</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