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3"/>
    <p:sldId id="16140622" r:id="rId4"/>
    <p:sldId id="262" r:id="rId5"/>
    <p:sldId id="263" r:id="rId6"/>
    <p:sldId id="265" r:id="rId8"/>
    <p:sldId id="266" r:id="rId9"/>
    <p:sldId id="16140631" r:id="rId10"/>
    <p:sldId id="16140635" r:id="rId11"/>
    <p:sldId id="267" r:id="rId12"/>
    <p:sldId id="16140633" r:id="rId13"/>
    <p:sldId id="16140634" r:id="rId14"/>
    <p:sldId id="16140637" r:id="rId15"/>
    <p:sldId id="16140638" r:id="rId16"/>
    <p:sldId id="268" r:id="rId17"/>
    <p:sldId id="16140623" r:id="rId18"/>
    <p:sldId id="269" r:id="rId19"/>
    <p:sldId id="16140636" r:id="rId20"/>
    <p:sldId id="16140627" r:id="rId21"/>
    <p:sldId id="16140628" r:id="rId22"/>
    <p:sldId id="16140629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customXml" Target="../customXml/item3.xml"/><Relationship Id="rId3" Type="http://schemas.openxmlformats.org/officeDocument/2006/relationships/slide" Target="slides/slide1.xml"/><Relationship Id="rId29" Type="http://schemas.openxmlformats.org/officeDocument/2006/relationships/customXml" Target="../customXml/item2.xml"/><Relationship Id="rId28" Type="http://schemas.openxmlformats.org/officeDocument/2006/relationships/customXml" Target="../customXml/item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KritikaPandey1230/NSAP-eligibility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US" altLang="en-GB" sz="222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Predicting Eligibility for NSAP Schemes using Machine Learning</a:t>
            </a:r>
            <a:endParaRPr lang="en-US" altLang="en-GB" sz="222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2020" y="3946525"/>
            <a:ext cx="7980045" cy="15868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Name- Kritika Pandey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Name- Rajkiya Engineering College Azamgarh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Department- Information Technology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  <a:sym typeface="+mn-ea"/>
              </a:rPr>
              <a:t>Result</a:t>
            </a:r>
            <a:endParaRPr lang="en-GB" altLang="en-US"/>
          </a:p>
        </p:txBody>
      </p:sp>
      <p:pic>
        <p:nvPicPr>
          <p:cNvPr id="4" name="Content Placeholder 3" descr="Screenshot 2025-07-27 18344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1025" y="1232535"/>
            <a:ext cx="11029950" cy="25158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Screenshot 2025-07-27 1834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3748405"/>
            <a:ext cx="11029950" cy="2644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  <a:sym typeface="+mn-ea"/>
              </a:rPr>
              <a:t>Result</a:t>
            </a:r>
            <a:endParaRPr lang="en-GB" altLang="en-US"/>
          </a:p>
        </p:txBody>
      </p:sp>
      <p:pic>
        <p:nvPicPr>
          <p:cNvPr id="4" name="Content Placeholder 3" descr="Screenshot 2025-07-27 1835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2170" y="1716405"/>
            <a:ext cx="10181590" cy="2562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Screenshot 2025-07-27 183532"/>
          <p:cNvPicPr>
            <a:picLocks noChangeAspect="1"/>
          </p:cNvPicPr>
          <p:nvPr/>
        </p:nvPicPr>
        <p:blipFill>
          <a:blip r:embed="rId2"/>
          <a:srcRect t="48395"/>
          <a:stretch>
            <a:fillRect/>
          </a:stretch>
        </p:blipFill>
        <p:spPr>
          <a:xfrm>
            <a:off x="852170" y="4278630"/>
            <a:ext cx="10181590" cy="18776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 Box 6"/>
          <p:cNvSpPr txBox="1"/>
          <p:nvPr/>
        </p:nvSpPr>
        <p:spPr>
          <a:xfrm>
            <a:off x="700405" y="1232535"/>
            <a:ext cx="10485120" cy="617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 sz="1400" b="1">
                <a:latin typeface="Times New Roman" panose="02020603050405020304" charset="0"/>
                <a:cs typeface="Times New Roman" panose="02020603050405020304" charset="0"/>
              </a:rPr>
              <a:t>Predicted vs. Actual Labels: </a:t>
            </a:r>
            <a:r>
              <a:rPr lang="en-US" altLang="en-GB" sz="1400">
                <a:latin typeface="Times New Roman" panose="02020603050405020304" charset="0"/>
                <a:cs typeface="Times New Roman" panose="02020603050405020304" charset="0"/>
              </a:rPr>
              <a:t>A small sample table or visualization showing the model’s predictions compared to actual schemes for some test data.</a:t>
            </a:r>
            <a:endParaRPr lang="en-US" altLang="en-GB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>
                <a:solidFill>
                  <a:schemeClr val="accent1"/>
                </a:solidFill>
              </a:rPr>
              <a:t>ReSULT (USING AUTOAI)</a:t>
            </a:r>
            <a:endParaRPr lang="en-US" altLang="en-GB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Screenshot 2025-07-27 1732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1025" y="1330325"/>
            <a:ext cx="11029950" cy="46158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Box 4"/>
          <p:cNvSpPr txBox="1"/>
          <p:nvPr/>
        </p:nvSpPr>
        <p:spPr>
          <a:xfrm>
            <a:off x="4732020" y="8616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>
                <a:solidFill>
                  <a:schemeClr val="accent1"/>
                </a:solidFill>
                <a:sym typeface="+mn-ea"/>
              </a:rPr>
              <a:t>ReSULT (USING AUTOAI)</a:t>
            </a:r>
            <a:endParaRPr lang="en-GB" altLang="en-US"/>
          </a:p>
        </p:txBody>
      </p:sp>
      <p:pic>
        <p:nvPicPr>
          <p:cNvPr id="4" name="Content Placeholder 3" descr="Screenshot 2025-07-27 17455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5355" y="1301750"/>
            <a:ext cx="9116695" cy="2468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Screenshot 2025-07-27 1746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3839845"/>
            <a:ext cx="9678670" cy="26841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Conclusion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077" y="1092476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The proposed model accurately predicts NSAP scheme eligibility based on demographic and socio-economic data.</a:t>
            </a:r>
            <a:endParaRPr lang="en-US" altLang="en-GB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/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It significantly reduces manual verification time and improves fairness in benefit allocation.</a:t>
            </a:r>
            <a:endParaRPr lang="en-US" altLang="en-GB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/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Effectiveness:</a:t>
            </a: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 Achieved high classification accuracy using Random Forest and proper feature engineering.</a:t>
            </a:r>
            <a:endParaRPr lang="en-US" altLang="en-GB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/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Challenges: </a:t>
            </a: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Handling imbalanced data and ensuring model interpretability were key challenges.</a:t>
            </a:r>
            <a:endParaRPr lang="en-US" altLang="en-GB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/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Improvements:</a:t>
            </a: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 Future work can include real-time data integration and advanced algorithms for higher precision.</a:t>
            </a:r>
            <a:endParaRPr lang="en-US" altLang="en-GB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/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This system ensures timely financial assistance, making social welfare programs more efficient and transparent.</a:t>
            </a:r>
            <a:endParaRPr lang="en-US" altLang="en-GB"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§"/>
            </a:pP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Integrate additional socio-economic and demographic data for better accuracy.</a:t>
            </a:r>
            <a:endParaRPr lang="en-US" altLang="en-GB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Optimize algorithms using advanced ML models like Gradient Boosting or Neural Networks.</a:t>
            </a:r>
            <a:endParaRPr lang="en-US" altLang="en-GB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Deploy real-time prediction capability for faster eligibility checks.</a:t>
            </a:r>
            <a:endParaRPr lang="en-US" altLang="en-GB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Expand the system for multiple welfare schemes and regions.</a:t>
            </a:r>
            <a:endParaRPr lang="en-US" altLang="en-GB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Explore emerging technologies like edge computing and AI-based automation for large-scale implementation.</a:t>
            </a:r>
            <a:endParaRPr lang="en-US" altLang="en-GB"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References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5435" indent="-305435"/>
            <a:r>
              <a:rPr lang="en-US" altLang="en-GB" sz="1400" b="1" dirty="0">
                <a:latin typeface="Times New Roman" panose="02020603050405020304" charset="0"/>
                <a:cs typeface="Times New Roman" panose="02020603050405020304" charset="0"/>
              </a:rPr>
              <a:t>Government of India – NSAP Program</a:t>
            </a:r>
            <a:endParaRPr lang="en-US" altLang="en-GB" sz="1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GB" sz="1400" dirty="0">
                <a:latin typeface="Times New Roman" panose="02020603050405020304" charset="0"/>
                <a:cs typeface="Times New Roman" panose="02020603050405020304" charset="0"/>
              </a:rPr>
              <a:t>https://nsap.nic.in</a:t>
            </a:r>
            <a:endParaRPr lang="en-US" altLang="en-GB" sz="1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/>
            <a:r>
              <a:rPr lang="en-US" altLang="en-GB" sz="1400" b="1" dirty="0">
                <a:latin typeface="Times New Roman" panose="02020603050405020304" charset="0"/>
                <a:cs typeface="Times New Roman" panose="02020603050405020304" charset="0"/>
              </a:rPr>
              <a:t>AI Kosh Dataset Repository</a:t>
            </a:r>
            <a:endParaRPr lang="en-US" altLang="en-GB" sz="1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GB" sz="1400" dirty="0">
                <a:latin typeface="Times New Roman" panose="02020603050405020304" charset="0"/>
                <a:cs typeface="Times New Roman" panose="02020603050405020304" charset="0"/>
              </a:rPr>
              <a:t>https://aikosh.indiaai.gov.in</a:t>
            </a:r>
            <a:endParaRPr lang="en-US" altLang="en-GB" sz="1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/>
            <a:r>
              <a:rPr lang="en-US" altLang="en-GB" sz="1400" b="1" dirty="0">
                <a:latin typeface="Times New Roman" panose="02020603050405020304" charset="0"/>
                <a:cs typeface="Times New Roman" panose="02020603050405020304" charset="0"/>
              </a:rPr>
              <a:t>Scikit-learn: Machine Learning in Python</a:t>
            </a:r>
            <a:endParaRPr lang="en-US" altLang="en-GB" sz="1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1400" i="1" dirty="0">
                <a:latin typeface="Times New Roman" panose="02020603050405020304" charset="0"/>
                <a:cs typeface="Times New Roman" panose="02020603050405020304" charset="0"/>
              </a:rPr>
              <a:t>      Pedregosa et al., Journal of Machine Learning Research, 2011.</a:t>
            </a:r>
            <a:endParaRPr lang="en-US" altLang="en-GB" sz="1400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GB" sz="1400" dirty="0">
                <a:latin typeface="Times New Roman" panose="02020603050405020304" charset="0"/>
                <a:cs typeface="Times New Roman" panose="02020603050405020304" charset="0"/>
              </a:rPr>
              <a:t>https://scikit-learn.org</a:t>
            </a:r>
            <a:endParaRPr lang="en-US" altLang="en-GB" sz="1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/>
            <a:r>
              <a:rPr lang="en-US" altLang="en-GB" sz="1400" b="1" dirty="0">
                <a:latin typeface="Times New Roman" panose="02020603050405020304" charset="0"/>
                <a:cs typeface="Times New Roman" panose="02020603050405020304" charset="0"/>
              </a:rPr>
              <a:t>Pandas Documentation</a:t>
            </a:r>
            <a:endParaRPr lang="en-US" altLang="en-GB" sz="1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GB" sz="1400" dirty="0">
                <a:latin typeface="Times New Roman" panose="02020603050405020304" charset="0"/>
                <a:cs typeface="Times New Roman" panose="02020603050405020304" charset="0"/>
              </a:rPr>
              <a:t>https://pandas.pydata.org/docs/</a:t>
            </a:r>
            <a:endParaRPr lang="en-US" altLang="en-GB" sz="1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/>
            <a:r>
              <a:rPr lang="en-US" altLang="en-GB" sz="1400" b="1" dirty="0">
                <a:latin typeface="Times New Roman" panose="02020603050405020304" charset="0"/>
                <a:cs typeface="Times New Roman" panose="02020603050405020304" charset="0"/>
              </a:rPr>
              <a:t>IBM Watsonx.ai studio</a:t>
            </a:r>
            <a:endParaRPr lang="en-US" altLang="en-GB" sz="1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GB" sz="1400" dirty="0">
                <a:latin typeface="Times New Roman" panose="02020603050405020304" charset="0"/>
                <a:cs typeface="Times New Roman" panose="02020603050405020304" charset="0"/>
              </a:rPr>
              <a:t>https://www.ibm.com/cloud/watsonx.ai studio</a:t>
            </a:r>
            <a:endParaRPr lang="en-US" altLang="en-GB" sz="1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/>
            <a:r>
              <a:rPr lang="en-US" altLang="en-GB" sz="1400" b="1" dirty="0">
                <a:latin typeface="Times New Roman" panose="02020603050405020304" charset="0"/>
                <a:cs typeface="Times New Roman" panose="02020603050405020304" charset="0"/>
              </a:rPr>
              <a:t>Random Forest Algorithm Explained</a:t>
            </a:r>
            <a:endParaRPr lang="en-US" altLang="en-GB" sz="1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GB" sz="1400" dirty="0">
                <a:latin typeface="Times New Roman" panose="02020603050405020304" charset="0"/>
                <a:cs typeface="Times New Roman" panose="02020603050405020304" charset="0"/>
              </a:rPr>
              <a:t>Breiman, L. (2001). Random Forests. Machine Learning, 45(1), 5–32.</a:t>
            </a:r>
            <a:endParaRPr lang="en-US" altLang="en-GB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>
                <a:solidFill>
                  <a:schemeClr val="accent1"/>
                </a:solidFill>
              </a:rPr>
              <a:t>GITHUB LiNK</a:t>
            </a:r>
            <a:endParaRPr lang="en-US" altLang="en-GB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>
                <a:hlinkClick r:id="rId1" tooltip="" action="ppaction://hlinkfile">
                  <a:extLst>
                    <a:ext uri="{DAF060AB-1E55-43B9-8AAB-6FB025537F2F}">
                      <wpsdc:hlinkClr xmlns:wpsdc="http://www.wps.cn/officeDocument/2017/drawingmlCustomData" val="1CADE4"/>
                      <wpsdc:folHlinkClr xmlns:wpsdc="http://www.wps.cn/officeDocument/2017/drawingmlCustomData" val="FF0000"/>
                      <wpsdc:hlinkUnderline xmlns:wpsdc="http://www.wps.cn/officeDocument/2017/drawingmlCustomData" val="1"/>
                    </a:ext>
                  </a:extLst>
                </a:hlinkClick>
              </a:rPr>
              <a:t>https://github.com/KritikaPandey1230/NSAP-eligibility</a:t>
            </a:r>
            <a:endParaRPr lang="en-US" alt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 descr="Screenshot 2025-07-27 20383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0975" y="1232535"/>
            <a:ext cx="8416290" cy="52000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 descr="Screenshot 2025-07-27 20390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0015" y="1376045"/>
            <a:ext cx="8634730" cy="49504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OUTLINE</a:t>
            </a:r>
            <a:endParaRPr lang="en-US" b="1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105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  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Problem Statement </a:t>
            </a:r>
            <a:r>
              <a:rPr lang="en-US" sz="20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(Should not include solution)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Proposed System/Solution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System Development Approach </a:t>
            </a:r>
            <a:r>
              <a:rPr lang="en-US" sz="20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(Technology Used) </a:t>
            </a:r>
            <a:endParaRPr lang="en-US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Algorithm &amp; Deployment  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Result (Output Image)</a:t>
            </a:r>
            <a:endParaRPr lang="en-US" sz="2000" b="1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Conclusion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Future Scope</a:t>
            </a:r>
            <a:endParaRPr lang="en-US" sz="2000" b="1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References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/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Screenshot 2025-07-27 20393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5580" y="1419225"/>
            <a:ext cx="8470265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120" y="1237615"/>
            <a:ext cx="11029315" cy="5130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GB" sz="2000" dirty="0">
                <a:latin typeface="Times New Roman" panose="02020603050405020304" charset="0"/>
                <a:cs typeface="Times New Roman" panose="02020603050405020304" charset="0"/>
              </a:rPr>
              <a:t>The National Social Assistance Program (NSAP) is a flagship social security and welfare program by the Government of India. It aims to provide financial assistance to the elderly, widows, and persons with disabilities belonging to below-poverty-line (BPL) households. The program consists of several sub-schemes, each with specific </a:t>
            </a:r>
            <a:r>
              <a:rPr lang="en-US" altLang="en-GB" sz="2000" dirty="0">
                <a:latin typeface="Times New Roman" panose="02020603050405020304" charset="0"/>
                <a:cs typeface="Times New Roman" panose="02020603050405020304" charset="0"/>
              </a:rPr>
              <a:t>eligibility criteria. Manually verifying applications and assigning the correct scheme can be a timeconsuming and error-prone process. Delays or incorrect allocation can prevent deserving individuals from receiving timely financial aid. Your task is to design, build, and evaluate a multi-class classification model that can accurately predict the most appropriate NSAP scheme for an applicant based on their demographic and socio-economic data. The goal is to create a reliable tool that could assist government agencies in quickly and accurately categorizing applicants, ensuring that benefits are delivered to the right people efficiently.</a:t>
            </a:r>
            <a:endParaRPr lang="en-US" altLang="en-GB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/>
            <a:r>
              <a:rPr lang="en-US" altLang="en-GB" sz="14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The proposed system aims to automate eligibility prediction for NSAP schemes using machine learning models. The key steps include:</a:t>
            </a:r>
            <a:endParaRPr lang="en-US" altLang="en-GB" sz="1400" b="1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marL="305435" indent="-305435"/>
            <a:r>
              <a:rPr lang="en-IN" sz="18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Data Collection:</a:t>
            </a:r>
            <a:endParaRPr lang="en-IN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629920" lvl="1" indent="-305435"/>
            <a:r>
              <a:rPr lang="en-US" altLang="en-GB" sz="1400" dirty="0">
                <a:latin typeface="Times New Roman" panose="02020603050405020304" charset="0"/>
                <a:cs typeface="Times New Roman" panose="02020603050405020304" charset="0"/>
              </a:rPr>
              <a:t>Use the official NSAP dataset containing demographic, socio-economic, and beneficiary-related information.</a:t>
            </a:r>
            <a:endParaRPr lang="en-US" altLang="en-GB" sz="1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/>
            <a:r>
              <a:rPr lang="en-IN" sz="18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Data Preprocessing:</a:t>
            </a:r>
            <a:endParaRPr lang="en-IN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629920" lvl="1" indent="-305435"/>
            <a:r>
              <a:rPr lang="en-US" altLang="en-GB" sz="1400" dirty="0">
                <a:latin typeface="Times New Roman" panose="02020603050405020304" charset="0"/>
                <a:cs typeface="Times New Roman" panose="02020603050405020304" charset="0"/>
              </a:rPr>
              <a:t>Handle missing values and inconsistencies.</a:t>
            </a:r>
            <a:endParaRPr lang="en-US" altLang="en-GB" sz="1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629920" lvl="1" indent="-305435"/>
            <a:r>
              <a:rPr lang="en-US" altLang="en-GB" sz="1400" dirty="0">
                <a:latin typeface="Times New Roman" panose="02020603050405020304" charset="0"/>
                <a:cs typeface="Times New Roman" panose="02020603050405020304" charset="0"/>
              </a:rPr>
              <a:t>Encode categorical data such as state and district names.</a:t>
            </a:r>
            <a:endParaRPr lang="en-US" altLang="en-GB" sz="1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629920" lvl="1" indent="-305435"/>
            <a:r>
              <a:rPr lang="en-US" altLang="en-GB" sz="1400" dirty="0">
                <a:latin typeface="Times New Roman" panose="02020603050405020304" charset="0"/>
                <a:cs typeface="Times New Roman" panose="02020603050405020304" charset="0"/>
              </a:rPr>
              <a:t>Normalize numerical features for better model performance.</a:t>
            </a:r>
            <a:endParaRPr lang="en-US" altLang="en-GB" sz="1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/>
            <a:r>
              <a:rPr lang="en-IN" sz="18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Machine Learning Algorithm:</a:t>
            </a:r>
            <a:endParaRPr lang="en-IN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629920" lvl="1" indent="-305435"/>
            <a:r>
              <a:rPr lang="en-US" altLang="en-GB" sz="1400" dirty="0">
                <a:latin typeface="Times New Roman" panose="02020603050405020304" charset="0"/>
                <a:cs typeface="Times New Roman" panose="02020603050405020304" charset="0"/>
              </a:rPr>
              <a:t>Train a Random Forest Classifier for multi-class classification to predict the appropriate NSAP scheme based on applicant data.</a:t>
            </a:r>
            <a:endParaRPr lang="en-US" altLang="en-GB" sz="1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/>
            <a:r>
              <a:rPr lang="en-IN" sz="18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Deployment:</a:t>
            </a:r>
            <a:endParaRPr lang="en-IN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629920" lvl="1" indent="-305435"/>
            <a:r>
              <a:rPr lang="en-US" altLang="en-GB" sz="1400" dirty="0">
                <a:latin typeface="Times New Roman" panose="02020603050405020304" charset="0"/>
                <a:cs typeface="Times New Roman" panose="02020603050405020304" charset="0"/>
              </a:rPr>
              <a:t>Deploy the trained model on IBM Cloud (AutoAI or Watson Machine Learning) for real-time predictions, ensuring scalability and accessibility.</a:t>
            </a:r>
            <a:endParaRPr lang="en-US" altLang="en-GB" sz="1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/>
            <a:r>
              <a:rPr lang="en-IN" sz="18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Evaluation:</a:t>
            </a:r>
            <a:endParaRPr lang="en-IN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629920" lvl="1" indent="-305435"/>
            <a:r>
              <a:rPr lang="en-US" altLang="en-GB" sz="1400" dirty="0">
                <a:latin typeface="Times New Roman" panose="02020603050405020304" charset="0"/>
                <a:cs typeface="Times New Roman" panose="02020603050405020304" charset="0"/>
              </a:rPr>
              <a:t>Use accuracy score, classification report, and confusion matrix to measure model performance.</a:t>
            </a:r>
            <a:endParaRPr lang="en-US" altLang="en-GB" sz="1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629920" lvl="1" indent="-305435"/>
            <a:r>
              <a:rPr lang="en-IN" sz="14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Result:</a:t>
            </a:r>
            <a:endParaRPr lang="en-IN" sz="1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435100"/>
            <a:ext cx="11029315" cy="4991735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altLang="en-GB" sz="1800" b="1">
                <a:solidFill>
                  <a:srgbClr val="0F0F0F"/>
                </a:solidFill>
              </a:rPr>
              <a:t>The system is developed using the following technologies and tools:</a:t>
            </a:r>
            <a:endParaRPr lang="en-US" altLang="en-GB" sz="1800" b="1">
              <a:solidFill>
                <a:srgbClr val="0F0F0F"/>
              </a:solidFill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altLang="en-GB" sz="2000" b="1">
                <a:solidFill>
                  <a:srgbClr val="0F0F0F"/>
                </a:solidFill>
              </a:rPr>
              <a:t>Programming Language:</a:t>
            </a:r>
            <a:endParaRPr lang="en-US" altLang="en-GB" sz="2000" b="1">
              <a:solidFill>
                <a:srgbClr val="0F0F0F"/>
              </a:solidFill>
            </a:endParaRPr>
          </a:p>
          <a:p>
            <a:pPr>
              <a:buFont typeface="Wingdings" panose="05000000000000000000" charset="0"/>
              <a:buChar char="o"/>
            </a:pPr>
            <a:r>
              <a:rPr lang="en-US" altLang="en-GB" sz="1800" b="1">
                <a:solidFill>
                  <a:srgbClr val="0F0F0F"/>
                </a:solidFill>
              </a:rPr>
              <a:t>     Python</a:t>
            </a:r>
            <a:r>
              <a:rPr lang="en-US" altLang="en-GB" sz="1800">
                <a:solidFill>
                  <a:srgbClr val="0F0F0F"/>
                </a:solidFill>
              </a:rPr>
              <a:t> – For data processing, model training, and evaluation.</a:t>
            </a:r>
            <a:endParaRPr lang="en-US" altLang="en-GB" sz="1800" b="1">
              <a:solidFill>
                <a:srgbClr val="0F0F0F"/>
              </a:solidFill>
            </a:endParaRPr>
          </a:p>
          <a:p>
            <a:pPr marL="0" indent="0">
              <a:buFont typeface="Wingdings" panose="05000000000000000000" charset="0"/>
              <a:buChar char="§"/>
            </a:pPr>
            <a:r>
              <a:rPr lang="en-US" altLang="en-GB" sz="1800" b="1">
                <a:solidFill>
                  <a:srgbClr val="0F0F0F"/>
                </a:solidFill>
              </a:rPr>
              <a:t>  </a:t>
            </a:r>
            <a:r>
              <a:rPr lang="en-US" altLang="en-GB" sz="2000" b="1">
                <a:solidFill>
                  <a:srgbClr val="0F0F0F"/>
                </a:solidFill>
              </a:rPr>
              <a:t> Libraries &amp; Frameworks:</a:t>
            </a:r>
            <a:endParaRPr lang="en-US" altLang="en-GB" sz="1800" b="1">
              <a:solidFill>
                <a:srgbClr val="0F0F0F"/>
              </a:solidFill>
            </a:endParaRPr>
          </a:p>
          <a:p>
            <a:pPr>
              <a:buFont typeface="Wingdings" panose="05000000000000000000" charset="0"/>
              <a:buChar char="o"/>
            </a:pPr>
            <a:r>
              <a:rPr lang="en-US" altLang="en-GB" sz="1800" b="1">
                <a:solidFill>
                  <a:srgbClr val="0F0F0F"/>
                </a:solidFill>
              </a:rPr>
              <a:t>     Pandas, NumPy – </a:t>
            </a:r>
            <a:r>
              <a:rPr lang="en-US" altLang="en-GB" sz="1800">
                <a:solidFill>
                  <a:srgbClr val="0F0F0F"/>
                </a:solidFill>
              </a:rPr>
              <a:t>For data manipulation and preprocessing.</a:t>
            </a:r>
            <a:endParaRPr lang="en-US" altLang="en-GB" sz="1800">
              <a:solidFill>
                <a:srgbClr val="0F0F0F"/>
              </a:solidFill>
            </a:endParaRPr>
          </a:p>
          <a:p>
            <a:pPr>
              <a:buFont typeface="Wingdings" panose="05000000000000000000" charset="0"/>
              <a:buChar char="o"/>
            </a:pPr>
            <a:r>
              <a:rPr lang="en-US" altLang="en-GB" sz="1800" b="1">
                <a:solidFill>
                  <a:srgbClr val="0F0F0F"/>
                </a:solidFill>
              </a:rPr>
              <a:t>     Matplotlib, Seaborn –</a:t>
            </a:r>
            <a:r>
              <a:rPr lang="en-US" altLang="en-GB" sz="1800">
                <a:solidFill>
                  <a:srgbClr val="0F0F0F"/>
                </a:solidFill>
              </a:rPr>
              <a:t> For data visualization and EDA.</a:t>
            </a:r>
            <a:endParaRPr lang="en-US" altLang="en-GB" sz="1800" b="1">
              <a:solidFill>
                <a:srgbClr val="0F0F0F"/>
              </a:solidFill>
            </a:endParaRPr>
          </a:p>
          <a:p>
            <a:pPr>
              <a:buFont typeface="Wingdings" panose="05000000000000000000" charset="0"/>
              <a:buChar char="o"/>
            </a:pPr>
            <a:r>
              <a:rPr lang="en-US" altLang="en-GB" sz="1800" b="1">
                <a:solidFill>
                  <a:srgbClr val="0F0F0F"/>
                </a:solidFill>
              </a:rPr>
              <a:t>     Scikit-learn – </a:t>
            </a:r>
            <a:r>
              <a:rPr lang="en-US" altLang="en-GB" sz="1800">
                <a:solidFill>
                  <a:srgbClr val="0F0F0F"/>
                </a:solidFill>
              </a:rPr>
              <a:t>For machine learning model building (Random Forest Classifier).</a:t>
            </a:r>
            <a:endParaRPr lang="en-US" altLang="en-GB" sz="1800" b="1">
              <a:solidFill>
                <a:srgbClr val="0F0F0F"/>
              </a:solidFill>
            </a:endParaRPr>
          </a:p>
          <a:p>
            <a:pPr marL="0" indent="0">
              <a:buFont typeface="Wingdings" panose="05000000000000000000" charset="0"/>
              <a:buChar char="§"/>
            </a:pPr>
            <a:r>
              <a:rPr lang="en-US" altLang="en-GB" sz="1800" b="1">
                <a:solidFill>
                  <a:srgbClr val="0F0F0F"/>
                </a:solidFill>
              </a:rPr>
              <a:t> </a:t>
            </a:r>
            <a:r>
              <a:rPr lang="en-US" altLang="en-GB" sz="2000" b="1">
                <a:solidFill>
                  <a:srgbClr val="0F0F0F"/>
                </a:solidFill>
              </a:rPr>
              <a:t>  Development Environment:</a:t>
            </a:r>
            <a:endParaRPr lang="en-US" altLang="en-GB" sz="1800" b="1">
              <a:solidFill>
                <a:srgbClr val="0F0F0F"/>
              </a:solidFill>
            </a:endParaRPr>
          </a:p>
          <a:p>
            <a:pPr>
              <a:buFont typeface="Wingdings" panose="05000000000000000000" charset="0"/>
              <a:buChar char="o"/>
            </a:pPr>
            <a:r>
              <a:rPr lang="en-US" altLang="en-GB" sz="1800" b="1">
                <a:solidFill>
                  <a:srgbClr val="0F0F0F"/>
                </a:solidFill>
              </a:rPr>
              <a:t>     Jupyter Notebook –</a:t>
            </a:r>
            <a:r>
              <a:rPr lang="en-US" altLang="en-GB" sz="1800">
                <a:solidFill>
                  <a:srgbClr val="0F0F0F"/>
                </a:solidFill>
              </a:rPr>
              <a:t> For code implementation and step-by-step execution.</a:t>
            </a:r>
            <a:endParaRPr lang="en-US" altLang="en-GB" sz="1800" b="1">
              <a:solidFill>
                <a:srgbClr val="0F0F0F"/>
              </a:solidFill>
            </a:endParaRPr>
          </a:p>
          <a:p>
            <a:pPr marL="0" indent="0">
              <a:buFont typeface="Wingdings" panose="05000000000000000000" charset="0"/>
              <a:buChar char="§"/>
            </a:pPr>
            <a:r>
              <a:rPr lang="en-US" altLang="en-GB" sz="1800" b="1">
                <a:solidFill>
                  <a:srgbClr val="0F0F0F"/>
                </a:solidFill>
              </a:rPr>
              <a:t>  </a:t>
            </a:r>
            <a:r>
              <a:rPr lang="en-US" altLang="en-GB" sz="2000" b="1">
                <a:solidFill>
                  <a:srgbClr val="0F0F0F"/>
                </a:solidFill>
              </a:rPr>
              <a:t> Deployment Platform:</a:t>
            </a:r>
            <a:endParaRPr lang="en-US" altLang="en-GB" sz="1800" b="1">
              <a:solidFill>
                <a:srgbClr val="0F0F0F"/>
              </a:solidFill>
            </a:endParaRPr>
          </a:p>
          <a:p>
            <a:pPr>
              <a:buFont typeface="Wingdings" panose="05000000000000000000" charset="0"/>
              <a:buChar char="o"/>
            </a:pPr>
            <a:r>
              <a:rPr lang="en-US" altLang="en-GB" sz="1800" b="1">
                <a:solidFill>
                  <a:srgbClr val="0F0F0F"/>
                </a:solidFill>
              </a:rPr>
              <a:t>    </a:t>
            </a:r>
            <a:r>
              <a:rPr lang="en-US" altLang="en-GB" sz="1800">
                <a:solidFill>
                  <a:srgbClr val="0F0F0F"/>
                </a:solidFill>
              </a:rPr>
              <a:t> IBM Cloud (Watson Machine Learning / AutoAI) – For model deployment and API integration.</a:t>
            </a:r>
            <a:endParaRPr lang="en-US" altLang="en-GB" sz="1800" b="1">
              <a:solidFill>
                <a:srgbClr val="0F0F0F"/>
              </a:solidFill>
            </a:endParaRPr>
          </a:p>
          <a:p>
            <a:pPr marL="0" indent="0">
              <a:buFont typeface="Wingdings" panose="05000000000000000000" charset="0"/>
              <a:buChar char="§"/>
            </a:pPr>
            <a:r>
              <a:rPr lang="en-US" altLang="en-GB" sz="1800" b="1">
                <a:solidFill>
                  <a:srgbClr val="0F0F0F"/>
                </a:solidFill>
              </a:rPr>
              <a:t>   </a:t>
            </a:r>
            <a:r>
              <a:rPr lang="en-US" altLang="en-GB" sz="2000" b="1">
                <a:solidFill>
                  <a:srgbClr val="0F0F0F"/>
                </a:solidFill>
              </a:rPr>
              <a:t>Data Source:</a:t>
            </a:r>
            <a:endParaRPr lang="en-US" altLang="en-GB" sz="2000" b="1">
              <a:solidFill>
                <a:srgbClr val="0F0F0F"/>
              </a:solidFill>
            </a:endParaRPr>
          </a:p>
          <a:p>
            <a:pPr>
              <a:buFont typeface="Wingdings" panose="05000000000000000000" charset="0"/>
              <a:buChar char="o"/>
            </a:pPr>
            <a:r>
              <a:rPr lang="en-US" altLang="en-GB" sz="1800" b="1">
                <a:solidFill>
                  <a:srgbClr val="0F0F0F"/>
                </a:solidFill>
              </a:rPr>
              <a:t>     </a:t>
            </a:r>
            <a:r>
              <a:rPr lang="en-US" altLang="en-GB" sz="1800">
                <a:solidFill>
                  <a:srgbClr val="0F0F0F"/>
                </a:solidFill>
              </a:rPr>
              <a:t>NSAP Official Dataset (Government of India dataset from AI Kosh).</a:t>
            </a:r>
            <a:endParaRPr lang="en-US" altLang="en-GB" sz="1800" b="1">
              <a:solidFill>
                <a:srgbClr val="0F0F0F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en-GB" sz="1800" b="1">
              <a:solidFill>
                <a:srgbClr val="0F0F0F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en-GB" sz="1800"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Algorithm &amp; Deployment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332865"/>
            <a:ext cx="11029315" cy="57340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5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/>
            <a:r>
              <a:rPr lang="en-IN" sz="18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Algorithm Selection:</a:t>
            </a:r>
            <a:endParaRPr lang="en-IN" sz="1800" b="1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1500" dirty="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en-GB" sz="1600" dirty="0">
                <a:latin typeface="Times New Roman" panose="02020603050405020304" charset="0"/>
                <a:cs typeface="Times New Roman" panose="02020603050405020304" charset="0"/>
              </a:rPr>
              <a:t>   The chosen algorithm for this project is Random Forest Classifier, a powerful ensemble-based supervised learning algorithm.</a:t>
            </a:r>
            <a:endParaRPr lang="en-US" altLang="en-GB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GB" sz="1600" dirty="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en-GB" sz="1600" b="1" dirty="0">
                <a:latin typeface="Times New Roman" panose="02020603050405020304" charset="0"/>
                <a:cs typeface="Times New Roman" panose="02020603050405020304" charset="0"/>
              </a:rPr>
              <a:t>   Why Random Forest?</a:t>
            </a:r>
            <a:endParaRPr lang="en-US" altLang="en-GB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o"/>
            </a:pPr>
            <a:r>
              <a:rPr lang="en-US" altLang="en-GB" sz="1600" dirty="0">
                <a:latin typeface="Times New Roman" panose="02020603050405020304" charset="0"/>
                <a:cs typeface="Times New Roman" panose="02020603050405020304" charset="0"/>
              </a:rPr>
              <a:t>It handles categorical and numerical data efficiently.</a:t>
            </a:r>
            <a:endParaRPr lang="en-US" altLang="en-GB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o"/>
            </a:pPr>
            <a:r>
              <a:rPr lang="en-US" altLang="en-GB" sz="1600" dirty="0">
                <a:latin typeface="Times New Roman" panose="02020603050405020304" charset="0"/>
                <a:cs typeface="Times New Roman" panose="02020603050405020304" charset="0"/>
              </a:rPr>
              <a:t>Provides high accuracy and prevents overfitting due to its ensemble nature.</a:t>
            </a:r>
            <a:endParaRPr lang="en-US" altLang="en-GB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o"/>
            </a:pPr>
            <a:r>
              <a:rPr lang="en-US" altLang="en-GB" sz="1600" dirty="0">
                <a:latin typeface="Times New Roman" panose="02020603050405020304" charset="0"/>
                <a:cs typeface="Times New Roman" panose="02020603050405020304" charset="0"/>
              </a:rPr>
              <a:t>Suitable for multi-class classification, which is essential since multiple NSAP schemes exist.</a:t>
            </a:r>
            <a:endParaRPr lang="en-US" altLang="en-GB" sz="15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/>
            <a:r>
              <a:rPr lang="en-IN" sz="18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Data Input:</a:t>
            </a:r>
            <a:endParaRPr lang="en-IN" sz="1800" b="1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1500" dirty="0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en-US" altLang="en-GB" sz="1600" dirty="0">
                <a:latin typeface="Times New Roman" panose="02020603050405020304" charset="0"/>
                <a:cs typeface="Times New Roman" panose="02020603050405020304" charset="0"/>
              </a:rPr>
              <a:t> The input features used for prediction include:</a:t>
            </a:r>
            <a:endParaRPr lang="en-US" altLang="en-GB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o"/>
            </a:pPr>
            <a:r>
              <a:rPr lang="en-US" altLang="en-GB" sz="16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GB" sz="1600" b="1" dirty="0">
                <a:latin typeface="Times New Roman" panose="02020603050405020304" charset="0"/>
                <a:cs typeface="Times New Roman" panose="02020603050405020304" charset="0"/>
              </a:rPr>
              <a:t>Demographic and Socio-economic attributes:</a:t>
            </a:r>
            <a:endParaRPr lang="en-US" altLang="en-GB" sz="1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1600" dirty="0">
                <a:latin typeface="Times New Roman" panose="02020603050405020304" charset="0"/>
                <a:cs typeface="Times New Roman" panose="02020603050405020304" charset="0"/>
              </a:rPr>
              <a:t>       finyear, lgdstatecode, lgddistrictcode, statename, districtname  </a:t>
            </a:r>
            <a:endParaRPr lang="en-US" altLang="en-GB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o"/>
            </a:pPr>
            <a:r>
              <a:rPr lang="en-US" altLang="en-GB" sz="16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GB" sz="1600" b="1" dirty="0">
                <a:latin typeface="Times New Roman" panose="02020603050405020304" charset="0"/>
                <a:cs typeface="Times New Roman" panose="02020603050405020304" charset="0"/>
              </a:rPr>
              <a:t>Scheme and Beneficiary Information:</a:t>
            </a:r>
            <a:endParaRPr lang="en-US" altLang="en-GB" sz="1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1600" dirty="0">
                <a:latin typeface="Times New Roman" panose="02020603050405020304" charset="0"/>
                <a:cs typeface="Times New Roman" panose="02020603050405020304" charset="0"/>
              </a:rPr>
              <a:t>       schemecode, totalbeneficiaries, totalmale, totalfemale, totaltransgender, totalsc, totalst, totalgen, totalobc, totalaadhaar,     totalmobilenumber</a:t>
            </a:r>
            <a:endParaRPr lang="en-US" altLang="en-GB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1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The target variable is the schemecode (which represents the NSAP scheme eligibility).</a:t>
            </a:r>
            <a:endParaRPr lang="en-US" altLang="en-GB" sz="1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/>
            <a:endParaRPr lang="en-US" altLang="en-GB" sz="15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 sz="15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/>
            <a:endParaRPr lang="en-US" altLang="en-GB" sz="7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586105"/>
            <a:ext cx="11029315" cy="6094095"/>
          </a:xfrm>
        </p:spPr>
        <p:txBody>
          <a:bodyPr>
            <a:noAutofit/>
          </a:bodyPr>
          <a:p>
            <a:pPr marL="305435" indent="-305435"/>
            <a:endParaRPr lang="en-IN" sz="1600" b="1" dirty="0">
              <a:latin typeface="Times New Roman" panose="02020603050405020304" charset="0"/>
              <a:ea typeface="+mn-lt"/>
              <a:cs typeface="Times New Roman" panose="02020603050405020304" charset="0"/>
              <a:sym typeface="+mn-ea"/>
            </a:endParaRPr>
          </a:p>
          <a:p>
            <a:pPr marL="305435" indent="-305435"/>
            <a:endParaRPr lang="en-IN" sz="1600" b="1" dirty="0">
              <a:latin typeface="Times New Roman" panose="02020603050405020304" charset="0"/>
              <a:ea typeface="+mn-lt"/>
              <a:cs typeface="Times New Roman" panose="02020603050405020304" charset="0"/>
              <a:sym typeface="+mn-ea"/>
            </a:endParaRPr>
          </a:p>
          <a:p>
            <a:pPr marL="305435" indent="-305435"/>
            <a:r>
              <a:rPr lang="en-IN" sz="1800" b="1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Training Process:</a:t>
            </a:r>
            <a:endParaRPr lang="en-IN" sz="1800" b="1" dirty="0">
              <a:latin typeface="Times New Roman" panose="02020603050405020304" charset="0"/>
              <a:ea typeface="+mn-lt"/>
              <a:cs typeface="Times New Roman" panose="0202060305040502030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GB" sz="16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Data Preprocessing:</a:t>
            </a:r>
            <a:endParaRPr lang="en-US" altLang="en-GB" sz="1600" b="1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o"/>
            </a:pPr>
            <a:r>
              <a:rPr lang="en-US" altLang="en-GB" sz="16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Handled missing values using forward-fill (ffill).</a:t>
            </a:r>
            <a:endParaRPr lang="en-US" altLang="en-GB" sz="1600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o"/>
            </a:pPr>
            <a:r>
              <a:rPr lang="en-US" altLang="en-GB" sz="16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Encoded categorical columns like statename, districtname using Label Encoding.</a:t>
            </a:r>
            <a:endParaRPr lang="en-US" altLang="en-GB" sz="1600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o"/>
            </a:pPr>
            <a:r>
              <a:rPr lang="en-US" altLang="en-GB" sz="16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Normalized numeric features using StandardScaler.</a:t>
            </a:r>
            <a:endParaRPr lang="en-US" altLang="en-GB" sz="1600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GB" sz="16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Model Training:</a:t>
            </a:r>
            <a:endParaRPr lang="en-US" altLang="en-GB" sz="1600" b="1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o"/>
            </a:pPr>
            <a:r>
              <a:rPr lang="en-US" altLang="en-GB" sz="16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Split dataset into 80% training and 20% testing using train_test_split.</a:t>
            </a:r>
            <a:endParaRPr lang="en-US" altLang="en-GB" sz="1600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o"/>
            </a:pPr>
            <a:r>
              <a:rPr lang="en-US" altLang="en-GB" sz="16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Trained the Random Forest Classifier with hyperparameters like n_estimators=100 and max_depth=None.</a:t>
            </a:r>
            <a:endParaRPr lang="en-US" altLang="en-GB" sz="1600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o"/>
            </a:pPr>
            <a:r>
              <a:rPr lang="en-US" altLang="en-GB" sz="16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Evaluated using accuracy score, classification report, and confusion matrix.</a:t>
            </a:r>
            <a:endParaRPr lang="en-US" altLang="en-GB" sz="1600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marL="305435" indent="-305435"/>
            <a:r>
              <a:rPr lang="en-IN" sz="1800" b="1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Prediction Process:</a:t>
            </a: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24485" lvl="1" indent="0">
              <a:buNone/>
            </a:pPr>
            <a:r>
              <a:rPr lang="en-US" altLang="en-GB" sz="1600" dirty="0">
                <a:latin typeface="Times New Roman" panose="02020603050405020304" charset="0"/>
                <a:cs typeface="Times New Roman" panose="02020603050405020304" charset="0"/>
              </a:rPr>
              <a:t>After training, the model predicts the most suitable NSAP scheme for an applicant based on the given features.</a:t>
            </a:r>
            <a:endParaRPr lang="en-US" altLang="en-GB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24485" lvl="1" indent="0">
              <a:buNone/>
            </a:pPr>
            <a:r>
              <a:rPr lang="en-US" altLang="en-GB" sz="1600" dirty="0">
                <a:latin typeface="Times New Roman" panose="02020603050405020304" charset="0"/>
                <a:cs typeface="Times New Roman" panose="02020603050405020304" charset="0"/>
              </a:rPr>
              <a:t>The trained model is saved as a .pkl file for deployment. For real-world use, this model is deployed via IBM Cloud Watson Machine Learning API, allowing government officials to input applicant data and receive instant predictions.</a:t>
            </a:r>
            <a:endParaRPr lang="en-US" altLang="en-GB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24485" lvl="1" indent="0">
              <a:buNone/>
            </a:pPr>
            <a:endParaRPr lang="en-US" altLang="en-GB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24485" lvl="1" indent="0">
              <a:buNone/>
            </a:pPr>
            <a:endParaRPr lang="en-US" altLang="en-GB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/>
            <a:endParaRPr lang="en-I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en-US" sz="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  <a:sym typeface="+mn-ea"/>
              </a:rPr>
              <a:t>Result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" y="828040"/>
            <a:ext cx="11029315" cy="5201920"/>
          </a:xfrm>
        </p:spPr>
        <p:txBody>
          <a:bodyPr>
            <a:noAutofit/>
          </a:bodyPr>
          <a:p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1600">
                <a:latin typeface="Times New Roman" panose="02020603050405020304" charset="0"/>
                <a:cs typeface="Times New Roman" panose="02020603050405020304" charset="0"/>
              </a:rPr>
              <a:t>The machine learning model (Random Forest Classifier) was trained and evaluated to predict the appropriate NSAP scheme for applicants.</a:t>
            </a:r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GB" sz="1800" b="1">
                <a:latin typeface="Times New Roman" panose="02020603050405020304" charset="0"/>
                <a:cs typeface="Times New Roman" panose="02020603050405020304" charset="0"/>
              </a:rPr>
              <a:t>Performance Metrics:</a:t>
            </a:r>
            <a:endParaRPr lang="en-US" altLang="en-GB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o"/>
            </a:pPr>
            <a:r>
              <a:rPr lang="en-US" altLang="en-GB" sz="1600" b="1">
                <a:latin typeface="Times New Roman" panose="02020603050405020304" charset="0"/>
                <a:cs typeface="Times New Roman" panose="02020603050405020304" charset="0"/>
              </a:rPr>
              <a:t>Training Accuracy:</a:t>
            </a:r>
            <a:r>
              <a:rPr lang="en-US" altLang="en-GB" sz="1600">
                <a:latin typeface="Times New Roman" panose="02020603050405020304" charset="0"/>
                <a:cs typeface="Times New Roman" panose="02020603050405020304" charset="0"/>
              </a:rPr>
              <a:t> 98%</a:t>
            </a:r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o"/>
            </a:pPr>
            <a:r>
              <a:rPr lang="en-US" altLang="en-GB" sz="1600" b="1">
                <a:latin typeface="Times New Roman" panose="02020603050405020304" charset="0"/>
                <a:cs typeface="Times New Roman" panose="02020603050405020304" charset="0"/>
              </a:rPr>
              <a:t>Testing Accuracy:</a:t>
            </a:r>
            <a:r>
              <a:rPr lang="en-US" altLang="en-GB" sz="1600">
                <a:latin typeface="Times New Roman" panose="02020603050405020304" charset="0"/>
                <a:cs typeface="Times New Roman" panose="02020603050405020304" charset="0"/>
              </a:rPr>
              <a:t> 96%</a:t>
            </a:r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1600">
                <a:latin typeface="Times New Roman" panose="02020603050405020304" charset="0"/>
                <a:cs typeface="Times New Roman" panose="02020603050405020304" charset="0"/>
              </a:rPr>
              <a:t>Model shows strong generalization with minimal overfitting.</a:t>
            </a:r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GB" sz="1800" b="1">
                <a:latin typeface="Times New Roman" panose="02020603050405020304" charset="0"/>
                <a:cs typeface="Times New Roman" panose="02020603050405020304" charset="0"/>
              </a:rPr>
              <a:t> Visual Insights:</a:t>
            </a:r>
            <a:endParaRPr lang="en-US" altLang="en-GB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o"/>
            </a:pPr>
            <a:r>
              <a:rPr lang="en-US" altLang="en-GB" sz="1600" b="1">
                <a:latin typeface="Times New Roman" panose="02020603050405020304" charset="0"/>
                <a:cs typeface="Times New Roman" panose="02020603050405020304" charset="0"/>
              </a:rPr>
              <a:t>Confusion Matrix:</a:t>
            </a:r>
            <a:r>
              <a:rPr lang="en-US" altLang="en-GB" sz="1600">
                <a:latin typeface="Times New Roman" panose="02020603050405020304" charset="0"/>
                <a:cs typeface="Times New Roman" panose="02020603050405020304" charset="0"/>
              </a:rPr>
              <a:t> Shows correct and incorrect predictions for each scheme category.</a:t>
            </a:r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o"/>
            </a:pPr>
            <a:r>
              <a:rPr lang="en-US" altLang="en-GB" sz="1600" b="1">
                <a:latin typeface="Times New Roman" panose="02020603050405020304" charset="0"/>
                <a:cs typeface="Times New Roman" panose="02020603050405020304" charset="0"/>
              </a:rPr>
              <a:t>Feature Importance</a:t>
            </a:r>
            <a:r>
              <a:rPr lang="en-US" altLang="en-GB" sz="1600">
                <a:latin typeface="Times New Roman" panose="02020603050405020304" charset="0"/>
                <a:cs typeface="Times New Roman" panose="02020603050405020304" charset="0"/>
              </a:rPr>
              <a:t>: Features like totalbeneficiaries, totalaadhaar, and totalmobilenumber have the highest influence.</a:t>
            </a:r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GB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GB" sz="1800" b="1">
                <a:latin typeface="Times New Roman" panose="02020603050405020304" charset="0"/>
                <a:cs typeface="Times New Roman" panose="02020603050405020304" charset="0"/>
              </a:rPr>
              <a:t>Comparison:</a:t>
            </a:r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1600">
                <a:latin typeface="Times New Roman" panose="02020603050405020304" charset="0"/>
                <a:cs typeface="Times New Roman" panose="02020603050405020304" charset="0"/>
              </a:rPr>
              <a:t>The predicted scheme values were very close to the actual scheme values in the test dataset, confirming the model’s reliability.</a:t>
            </a:r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3" name="Content Placeholder 2" descr="Screenshot 2025-07-27 1833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2965" y="1120775"/>
            <a:ext cx="10039985" cy="27451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Screenshot 2025-07-27 1834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3725545"/>
            <a:ext cx="10039350" cy="25476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6E816721-11E4-4989-8472-AB5A7EC2040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7130</Words>
  <Application>WPS Presentation</Application>
  <PresentationFormat>Widescreen</PresentationFormat>
  <Paragraphs>174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SimSun</vt:lpstr>
      <vt:lpstr>Wingdings</vt:lpstr>
      <vt:lpstr>Wingdings 2</vt:lpstr>
      <vt:lpstr>Arial</vt:lpstr>
      <vt:lpstr>Times New Roman</vt:lpstr>
      <vt:lpstr>Calibri Light</vt:lpstr>
      <vt:lpstr>Wingdings</vt:lpstr>
      <vt:lpstr>Microsoft YaHei</vt:lpstr>
      <vt:lpstr>Arial Unicode MS</vt:lpstr>
      <vt:lpstr>Franklin Gothic Demi</vt:lpstr>
      <vt:lpstr>Franklin Gothic Book</vt:lpstr>
      <vt:lpstr>Calibri</vt:lpstr>
      <vt:lpstr>DividendVTI</vt:lpstr>
      <vt:lpstr> Predicting Eligibility for NSAP Schemes using Machine Learning</vt:lpstr>
      <vt:lpstr>OUTLINE</vt:lpstr>
      <vt:lpstr>Problem Statement</vt:lpstr>
      <vt:lpstr>Proposed Solution</vt:lpstr>
      <vt:lpstr>System  Approach</vt:lpstr>
      <vt:lpstr>Algorithm &amp; Deployment</vt:lpstr>
      <vt:lpstr>PowerPoint 演示文稿</vt:lpstr>
      <vt:lpstr>Result</vt:lpstr>
      <vt:lpstr>Result</vt:lpstr>
      <vt:lpstr>Result</vt:lpstr>
      <vt:lpstr>Result</vt:lpstr>
      <vt:lpstr>PowerPoint 演示文稿</vt:lpstr>
      <vt:lpstr>PowerPoint 演示文稿</vt:lpstr>
      <vt:lpstr>Conclusion</vt:lpstr>
      <vt:lpstr>PowerPoint 演示文稿</vt:lpstr>
      <vt:lpstr>References</vt:lpstr>
      <vt:lpstr>PowerPoint 演示文稿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Kritika Pandey</cp:lastModifiedBy>
  <cp:revision>28</cp:revision>
  <dcterms:created xsi:type="dcterms:W3CDTF">2021-05-26T16:50:00Z</dcterms:created>
  <dcterms:modified xsi:type="dcterms:W3CDTF">2025-08-03T21:03:17Z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DD5006B339FF4669A7D038BD57E39837_13</vt:lpwstr>
  </property>
  <property fmtid="{D5CDD505-2E9C-101B-9397-08002B2CF9AE}" pid="4" name="KSOProductBuildVer">
    <vt:lpwstr>2057-12.2.0.21936</vt:lpwstr>
  </property>
</Properties>
</file>