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6" r:id="rId3"/>
    <p:sldId id="258" r:id="rId4"/>
    <p:sldId id="259" r:id="rId5"/>
    <p:sldId id="260" r:id="rId6"/>
    <p:sldId id="261" r:id="rId7"/>
    <p:sldId id="262" r:id="rId8"/>
    <p:sldId id="263" r:id="rId9"/>
    <p:sldId id="265" r:id="rId10"/>
    <p:sldId id="266" r:id="rId11"/>
    <p:sldId id="267" r:id="rId12"/>
    <p:sldId id="264" r:id="rId13"/>
    <p:sldId id="268" r:id="rId14"/>
    <p:sldId id="269" r:id="rId15"/>
    <p:sldId id="270" r:id="rId16"/>
    <p:sldId id="271" r:id="rId17"/>
    <p:sldId id="272" r:id="rId18"/>
    <p:sldId id="285" r:id="rId19"/>
    <p:sldId id="273" r:id="rId20"/>
    <p:sldId id="286" r:id="rId21"/>
    <p:sldId id="287" r:id="rId22"/>
    <p:sldId id="288"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8FA1C-718B-4A26-80C3-B34BB8105712}" type="datetimeFigureOut">
              <a:rPr lang="en-IN" smtClean="0"/>
              <a:t>29-05-2023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08EB6-A98E-468F-82C2-6E4D191B6BC4}" type="slidenum">
              <a:rPr lang="en-IN" smtClean="0"/>
              <a:t>‹#›</a:t>
            </a:fld>
            <a:endParaRPr lang="en-IN"/>
          </a:p>
        </p:txBody>
      </p:sp>
    </p:spTree>
    <p:extLst>
      <p:ext uri="{BB962C8B-B14F-4D97-AF65-F5344CB8AC3E}">
        <p14:creationId xmlns:p14="http://schemas.microsoft.com/office/powerpoint/2010/main" val="74702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dd558a5cd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dd558a5cd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91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C16D-62D1-4843-848B-4D0A27EA7A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40CCC-EFDB-46BA-8EF0-B8D283A4C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7F0735-C8F4-4250-95E2-3732A91ED46E}"/>
              </a:ext>
            </a:extLst>
          </p:cNvPr>
          <p:cNvSpPr>
            <a:spLocks noGrp="1"/>
          </p:cNvSpPr>
          <p:nvPr>
            <p:ph type="dt" sz="half" idx="10"/>
          </p:nvPr>
        </p:nvSpPr>
        <p:spPr/>
        <p:txBody>
          <a:bodyPr/>
          <a:lstStyle/>
          <a:p>
            <a:fld id="{7F67B9BA-0613-4C36-A163-DC820C4094AC}" type="datetimeFigureOut">
              <a:rPr lang="en-IN" smtClean="0"/>
              <a:t>25-05-2023</a:t>
            </a:fld>
            <a:endParaRPr lang="en-IN"/>
          </a:p>
        </p:txBody>
      </p:sp>
      <p:sp>
        <p:nvSpPr>
          <p:cNvPr id="5" name="Footer Placeholder 4">
            <a:extLst>
              <a:ext uri="{FF2B5EF4-FFF2-40B4-BE49-F238E27FC236}">
                <a16:creationId xmlns:a16="http://schemas.microsoft.com/office/drawing/2014/main" id="{E51FEE2A-69A1-4572-829E-AF457EAA7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05724-056A-4D51-8922-0835D07938BE}"/>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179426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9B08-BE3F-4908-907D-16A9F94684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C5E377-A937-4374-BA1B-562FB6E6EB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4E0A45-F6AA-4847-9855-77C7F7537CD4}"/>
              </a:ext>
            </a:extLst>
          </p:cNvPr>
          <p:cNvSpPr>
            <a:spLocks noGrp="1"/>
          </p:cNvSpPr>
          <p:nvPr>
            <p:ph type="dt" sz="half" idx="10"/>
          </p:nvPr>
        </p:nvSpPr>
        <p:spPr/>
        <p:txBody>
          <a:bodyPr/>
          <a:lstStyle/>
          <a:p>
            <a:fld id="{7F67B9BA-0613-4C36-A163-DC820C4094AC}" type="datetimeFigureOut">
              <a:rPr lang="en-IN" smtClean="0"/>
              <a:t>25-05-2023</a:t>
            </a:fld>
            <a:endParaRPr lang="en-IN"/>
          </a:p>
        </p:txBody>
      </p:sp>
      <p:sp>
        <p:nvSpPr>
          <p:cNvPr id="5" name="Footer Placeholder 4">
            <a:extLst>
              <a:ext uri="{FF2B5EF4-FFF2-40B4-BE49-F238E27FC236}">
                <a16:creationId xmlns:a16="http://schemas.microsoft.com/office/drawing/2014/main" id="{30BF2F07-6137-42AA-B137-4A90B9E154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2FEDE0-4C63-456C-975E-B4A9B844400E}"/>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16327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189A7-0E20-47FC-915F-EE3136977D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C1AB2-E854-4B2A-9CEB-58B7268759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3D499-0FB1-4A70-B712-27A77C007E13}"/>
              </a:ext>
            </a:extLst>
          </p:cNvPr>
          <p:cNvSpPr>
            <a:spLocks noGrp="1"/>
          </p:cNvSpPr>
          <p:nvPr>
            <p:ph type="dt" sz="half" idx="10"/>
          </p:nvPr>
        </p:nvSpPr>
        <p:spPr/>
        <p:txBody>
          <a:bodyPr/>
          <a:lstStyle/>
          <a:p>
            <a:fld id="{7F67B9BA-0613-4C36-A163-DC820C4094AC}" type="datetimeFigureOut">
              <a:rPr lang="en-IN" smtClean="0"/>
              <a:t>25-05-2023</a:t>
            </a:fld>
            <a:endParaRPr lang="en-IN"/>
          </a:p>
        </p:txBody>
      </p:sp>
      <p:sp>
        <p:nvSpPr>
          <p:cNvPr id="5" name="Footer Placeholder 4">
            <a:extLst>
              <a:ext uri="{FF2B5EF4-FFF2-40B4-BE49-F238E27FC236}">
                <a16:creationId xmlns:a16="http://schemas.microsoft.com/office/drawing/2014/main" id="{608CDDBF-F289-4183-826D-872BE525C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D8F44-5C8C-494D-B3DE-9A20AEE2CE14}"/>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1917380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7" name="Google Shape;17;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47274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38BA-9CF3-4AC5-9041-14772331C0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609F5B-53F6-4DE3-B0DB-123162511C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F7F5B-865D-463E-9068-DCDE0F0AD5CF}"/>
              </a:ext>
            </a:extLst>
          </p:cNvPr>
          <p:cNvSpPr>
            <a:spLocks noGrp="1"/>
          </p:cNvSpPr>
          <p:nvPr>
            <p:ph type="dt" sz="half" idx="10"/>
          </p:nvPr>
        </p:nvSpPr>
        <p:spPr/>
        <p:txBody>
          <a:bodyPr/>
          <a:lstStyle/>
          <a:p>
            <a:fld id="{7F67B9BA-0613-4C36-A163-DC820C4094AC}" type="datetimeFigureOut">
              <a:rPr lang="en-IN" smtClean="0"/>
              <a:t>25-05-2023</a:t>
            </a:fld>
            <a:endParaRPr lang="en-IN"/>
          </a:p>
        </p:txBody>
      </p:sp>
      <p:sp>
        <p:nvSpPr>
          <p:cNvPr id="5" name="Footer Placeholder 4">
            <a:extLst>
              <a:ext uri="{FF2B5EF4-FFF2-40B4-BE49-F238E27FC236}">
                <a16:creationId xmlns:a16="http://schemas.microsoft.com/office/drawing/2014/main" id="{506692DA-0A21-4E2A-9040-7A8941244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94A6F-D08D-4897-80D1-EAC6C5672434}"/>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272402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703C-6957-4524-9410-E596E16B35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25820F-EB86-4967-8FFE-36C3F11F6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BC7C1F-81A6-4E58-92A4-95ACA5023D66}"/>
              </a:ext>
            </a:extLst>
          </p:cNvPr>
          <p:cNvSpPr>
            <a:spLocks noGrp="1"/>
          </p:cNvSpPr>
          <p:nvPr>
            <p:ph type="dt" sz="half" idx="10"/>
          </p:nvPr>
        </p:nvSpPr>
        <p:spPr/>
        <p:txBody>
          <a:bodyPr/>
          <a:lstStyle/>
          <a:p>
            <a:fld id="{7F67B9BA-0613-4C36-A163-DC820C4094AC}" type="datetimeFigureOut">
              <a:rPr lang="en-IN" smtClean="0"/>
              <a:t>25-05-2023</a:t>
            </a:fld>
            <a:endParaRPr lang="en-IN"/>
          </a:p>
        </p:txBody>
      </p:sp>
      <p:sp>
        <p:nvSpPr>
          <p:cNvPr id="5" name="Footer Placeholder 4">
            <a:extLst>
              <a:ext uri="{FF2B5EF4-FFF2-40B4-BE49-F238E27FC236}">
                <a16:creationId xmlns:a16="http://schemas.microsoft.com/office/drawing/2014/main" id="{EDFC4A63-2766-44B8-B3CC-66017BD0D3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2C0C4-FC83-4850-AD87-B95329A66879}"/>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78535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7EA1-7186-4E75-A778-45C37933FF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CA7BB6-F72A-4A0C-805C-B262F4B56D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BCF12F-A17D-4C22-8529-8F448A712C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27B710-81AD-47F7-B9A5-117445D8BF2D}"/>
              </a:ext>
            </a:extLst>
          </p:cNvPr>
          <p:cNvSpPr>
            <a:spLocks noGrp="1"/>
          </p:cNvSpPr>
          <p:nvPr>
            <p:ph type="dt" sz="half" idx="10"/>
          </p:nvPr>
        </p:nvSpPr>
        <p:spPr/>
        <p:txBody>
          <a:bodyPr/>
          <a:lstStyle/>
          <a:p>
            <a:fld id="{7F67B9BA-0613-4C36-A163-DC820C4094AC}" type="datetimeFigureOut">
              <a:rPr lang="en-IN" smtClean="0"/>
              <a:t>25-05-2023</a:t>
            </a:fld>
            <a:endParaRPr lang="en-IN"/>
          </a:p>
        </p:txBody>
      </p:sp>
      <p:sp>
        <p:nvSpPr>
          <p:cNvPr id="6" name="Footer Placeholder 5">
            <a:extLst>
              <a:ext uri="{FF2B5EF4-FFF2-40B4-BE49-F238E27FC236}">
                <a16:creationId xmlns:a16="http://schemas.microsoft.com/office/drawing/2014/main" id="{94619807-5083-4FBB-B2AA-B6F8B6A30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AC1B0-CCF3-499F-BF01-1BE6D709BF5C}"/>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07898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850A-4718-45E9-BECD-251626F673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6207EE-53CD-4FC6-969A-F1DD07774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CA0E57-E6BE-4DFC-9C55-FD1CE689B8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09D68D-3CCA-48C0-BA08-B17378077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5E4C1C-5A94-4D88-AA46-490B91C3E8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E3B110-AC5C-439B-84BB-BD76D020636D}"/>
              </a:ext>
            </a:extLst>
          </p:cNvPr>
          <p:cNvSpPr>
            <a:spLocks noGrp="1"/>
          </p:cNvSpPr>
          <p:nvPr>
            <p:ph type="dt" sz="half" idx="10"/>
          </p:nvPr>
        </p:nvSpPr>
        <p:spPr/>
        <p:txBody>
          <a:bodyPr/>
          <a:lstStyle/>
          <a:p>
            <a:fld id="{7F67B9BA-0613-4C36-A163-DC820C4094AC}" type="datetimeFigureOut">
              <a:rPr lang="en-IN" smtClean="0"/>
              <a:t>25-05-2023</a:t>
            </a:fld>
            <a:endParaRPr lang="en-IN"/>
          </a:p>
        </p:txBody>
      </p:sp>
      <p:sp>
        <p:nvSpPr>
          <p:cNvPr id="8" name="Footer Placeholder 7">
            <a:extLst>
              <a:ext uri="{FF2B5EF4-FFF2-40B4-BE49-F238E27FC236}">
                <a16:creationId xmlns:a16="http://schemas.microsoft.com/office/drawing/2014/main" id="{3922CE82-E048-4A5E-843E-E704A2E501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72C480-3C7F-4C62-8A50-690FF559BA33}"/>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349016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F149-A7E7-44D0-9A28-162E347E68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1BF62D-8CA1-4854-8CE4-147210B27553}"/>
              </a:ext>
            </a:extLst>
          </p:cNvPr>
          <p:cNvSpPr>
            <a:spLocks noGrp="1"/>
          </p:cNvSpPr>
          <p:nvPr>
            <p:ph type="dt" sz="half" idx="10"/>
          </p:nvPr>
        </p:nvSpPr>
        <p:spPr/>
        <p:txBody>
          <a:bodyPr/>
          <a:lstStyle/>
          <a:p>
            <a:fld id="{7F67B9BA-0613-4C36-A163-DC820C4094AC}" type="datetimeFigureOut">
              <a:rPr lang="en-IN" smtClean="0"/>
              <a:t>25-05-2023</a:t>
            </a:fld>
            <a:endParaRPr lang="en-IN"/>
          </a:p>
        </p:txBody>
      </p:sp>
      <p:sp>
        <p:nvSpPr>
          <p:cNvPr id="4" name="Footer Placeholder 3">
            <a:extLst>
              <a:ext uri="{FF2B5EF4-FFF2-40B4-BE49-F238E27FC236}">
                <a16:creationId xmlns:a16="http://schemas.microsoft.com/office/drawing/2014/main" id="{6BB7D8F0-2638-44E9-BB47-1FBBBF2664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899D10-C853-4BC4-828A-A0418F552595}"/>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185928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D16D5-9957-48F5-80CC-272ECA8AC9AE}"/>
              </a:ext>
            </a:extLst>
          </p:cNvPr>
          <p:cNvSpPr>
            <a:spLocks noGrp="1"/>
          </p:cNvSpPr>
          <p:nvPr>
            <p:ph type="dt" sz="half" idx="10"/>
          </p:nvPr>
        </p:nvSpPr>
        <p:spPr/>
        <p:txBody>
          <a:bodyPr/>
          <a:lstStyle/>
          <a:p>
            <a:fld id="{7F67B9BA-0613-4C36-A163-DC820C4094AC}" type="datetimeFigureOut">
              <a:rPr lang="en-IN" smtClean="0"/>
              <a:t>25-05-2023</a:t>
            </a:fld>
            <a:endParaRPr lang="en-IN"/>
          </a:p>
        </p:txBody>
      </p:sp>
      <p:sp>
        <p:nvSpPr>
          <p:cNvPr id="3" name="Footer Placeholder 2">
            <a:extLst>
              <a:ext uri="{FF2B5EF4-FFF2-40B4-BE49-F238E27FC236}">
                <a16:creationId xmlns:a16="http://schemas.microsoft.com/office/drawing/2014/main" id="{19372D25-BC87-4002-8ED8-CD144B4AED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28765E-1E28-4A5D-9A00-F5C0019EA1A7}"/>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78388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25DC-22E1-4746-8F2C-393D346E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03360B-CCA4-4109-9D18-48F834552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23CE5D-3870-425B-A119-562C4B652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356790-7CC7-4BE4-A39D-099A57A0FB5C}"/>
              </a:ext>
            </a:extLst>
          </p:cNvPr>
          <p:cNvSpPr>
            <a:spLocks noGrp="1"/>
          </p:cNvSpPr>
          <p:nvPr>
            <p:ph type="dt" sz="half" idx="10"/>
          </p:nvPr>
        </p:nvSpPr>
        <p:spPr/>
        <p:txBody>
          <a:bodyPr/>
          <a:lstStyle/>
          <a:p>
            <a:fld id="{7F67B9BA-0613-4C36-A163-DC820C4094AC}" type="datetimeFigureOut">
              <a:rPr lang="en-IN" smtClean="0"/>
              <a:t>25-05-2023</a:t>
            </a:fld>
            <a:endParaRPr lang="en-IN"/>
          </a:p>
        </p:txBody>
      </p:sp>
      <p:sp>
        <p:nvSpPr>
          <p:cNvPr id="6" name="Footer Placeholder 5">
            <a:extLst>
              <a:ext uri="{FF2B5EF4-FFF2-40B4-BE49-F238E27FC236}">
                <a16:creationId xmlns:a16="http://schemas.microsoft.com/office/drawing/2014/main" id="{46E31353-6BD0-41D2-BB6D-15F8F26551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A1C12-D446-4B36-8758-AD5989F57EEF}"/>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295733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4507-D65E-49B1-BD3E-54CABB6AE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CD00A1-9361-46EA-B13B-E58383848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670441-3F43-448A-BA42-AEB2905FE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9A1073-4F44-4278-8177-4B465C9D38C0}"/>
              </a:ext>
            </a:extLst>
          </p:cNvPr>
          <p:cNvSpPr>
            <a:spLocks noGrp="1"/>
          </p:cNvSpPr>
          <p:nvPr>
            <p:ph type="dt" sz="half" idx="10"/>
          </p:nvPr>
        </p:nvSpPr>
        <p:spPr/>
        <p:txBody>
          <a:bodyPr/>
          <a:lstStyle/>
          <a:p>
            <a:fld id="{7F67B9BA-0613-4C36-A163-DC820C4094AC}" type="datetimeFigureOut">
              <a:rPr lang="en-IN" smtClean="0"/>
              <a:t>25-05-2023</a:t>
            </a:fld>
            <a:endParaRPr lang="en-IN"/>
          </a:p>
        </p:txBody>
      </p:sp>
      <p:sp>
        <p:nvSpPr>
          <p:cNvPr id="6" name="Footer Placeholder 5">
            <a:extLst>
              <a:ext uri="{FF2B5EF4-FFF2-40B4-BE49-F238E27FC236}">
                <a16:creationId xmlns:a16="http://schemas.microsoft.com/office/drawing/2014/main" id="{844919BA-5A38-43E7-8BC9-99F3FF026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06B9E5-56CA-4F38-9218-49D00F15F267}"/>
              </a:ext>
            </a:extLst>
          </p:cNvPr>
          <p:cNvSpPr>
            <a:spLocks noGrp="1"/>
          </p:cNvSpPr>
          <p:nvPr>
            <p:ph type="sldNum" sz="quarter" idx="12"/>
          </p:nvPr>
        </p:nvSpPr>
        <p:spPr/>
        <p:txBody>
          <a:bodyPr/>
          <a:lstStyle/>
          <a:p>
            <a:fld id="{C148EC21-62DC-4989-8BB6-D4A778F5E552}" type="slidenum">
              <a:rPr lang="en-IN" smtClean="0"/>
              <a:t>‹#›</a:t>
            </a:fld>
            <a:endParaRPr lang="en-IN"/>
          </a:p>
        </p:txBody>
      </p:sp>
    </p:spTree>
    <p:extLst>
      <p:ext uri="{BB962C8B-B14F-4D97-AF65-F5344CB8AC3E}">
        <p14:creationId xmlns:p14="http://schemas.microsoft.com/office/powerpoint/2010/main" val="420618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6DCB4-C690-40C1-AA91-489620346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77B5D3-9E6B-411D-9060-C19BC061FE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5ED3C-56A9-4EAC-A92C-CBD9FFF59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7B9BA-0613-4C36-A163-DC820C4094AC}" type="datetimeFigureOut">
              <a:rPr lang="en-IN" smtClean="0"/>
              <a:t>25-05-2023</a:t>
            </a:fld>
            <a:endParaRPr lang="en-IN"/>
          </a:p>
        </p:txBody>
      </p:sp>
      <p:sp>
        <p:nvSpPr>
          <p:cNvPr id="5" name="Footer Placeholder 4">
            <a:extLst>
              <a:ext uri="{FF2B5EF4-FFF2-40B4-BE49-F238E27FC236}">
                <a16:creationId xmlns:a16="http://schemas.microsoft.com/office/drawing/2014/main" id="{A1EC22AA-BB22-412C-B756-E11D094CC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9BE460-9AF8-499F-9BD6-7FEC1CE43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8EC21-62DC-4989-8BB6-D4A778F5E552}" type="slidenum">
              <a:rPr lang="en-IN" smtClean="0"/>
              <a:t>‹#›</a:t>
            </a:fld>
            <a:endParaRPr lang="en-IN"/>
          </a:p>
        </p:txBody>
      </p:sp>
    </p:spTree>
    <p:extLst>
      <p:ext uri="{BB962C8B-B14F-4D97-AF65-F5344CB8AC3E}">
        <p14:creationId xmlns:p14="http://schemas.microsoft.com/office/powerpoint/2010/main" val="391610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10mag.com/wp-content/uploads/2017/08/18738388_829586110528748_2528080115730434159_o-1-1155x675.jpg">
            <a:extLst>
              <a:ext uri="{FF2B5EF4-FFF2-40B4-BE49-F238E27FC236}">
                <a16:creationId xmlns:a16="http://schemas.microsoft.com/office/drawing/2014/main" id="{A5F1C039-C318-47E2-BC96-6FFA07C22D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ffectLst>
            <a:outerShdw blurRad="50800" dist="50800" dir="5400000" sx="1000" sy="1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587AADE-0D3D-4C38-A8BE-9AB62EEEBEE3}"/>
              </a:ext>
            </a:extLst>
          </p:cNvPr>
          <p:cNvSpPr txBox="1"/>
          <p:nvPr/>
        </p:nvSpPr>
        <p:spPr>
          <a:xfrm>
            <a:off x="2527851" y="1479104"/>
            <a:ext cx="7759147" cy="1200329"/>
          </a:xfrm>
          <a:prstGeom prst="rect">
            <a:avLst/>
          </a:prstGeom>
          <a:noFill/>
        </p:spPr>
        <p:txBody>
          <a:bodyPr wrap="square" rtlCol="0">
            <a:spAutoFit/>
          </a:bodyPr>
          <a:lstStyle/>
          <a:p>
            <a:r>
              <a:rPr lang="en-IN" sz="7200" b="1" dirty="0">
                <a:solidFill>
                  <a:schemeClr val="bg1"/>
                </a:solidFill>
                <a:latin typeface="Bernard MT Condensed" panose="02050806060905020404" pitchFamily="18" charset="0"/>
              </a:rPr>
              <a:t>CAPSTONE PROJECT 2</a:t>
            </a:r>
          </a:p>
        </p:txBody>
      </p:sp>
      <p:sp>
        <p:nvSpPr>
          <p:cNvPr id="3" name="TextBox 2">
            <a:extLst>
              <a:ext uri="{FF2B5EF4-FFF2-40B4-BE49-F238E27FC236}">
                <a16:creationId xmlns:a16="http://schemas.microsoft.com/office/drawing/2014/main" id="{6A8A3BF2-EF64-46E4-B056-B8D7D786EBEB}"/>
              </a:ext>
            </a:extLst>
          </p:cNvPr>
          <p:cNvSpPr txBox="1"/>
          <p:nvPr/>
        </p:nvSpPr>
        <p:spPr>
          <a:xfrm>
            <a:off x="424069" y="3813720"/>
            <a:ext cx="11569147" cy="584775"/>
          </a:xfrm>
          <a:prstGeom prst="rect">
            <a:avLst/>
          </a:prstGeom>
          <a:noFill/>
        </p:spPr>
        <p:txBody>
          <a:bodyPr wrap="square" rtlCol="0">
            <a:spAutoFit/>
          </a:bodyPr>
          <a:lstStyle/>
          <a:p>
            <a:r>
              <a:rPr lang="en-IN" sz="3200" b="1" dirty="0">
                <a:solidFill>
                  <a:schemeClr val="accent4">
                    <a:lumMod val="40000"/>
                    <a:lumOff val="60000"/>
                  </a:schemeClr>
                </a:solidFill>
                <a:latin typeface="Arial Rounded MT Bold" panose="020F0704030504030204" pitchFamily="34" charset="0"/>
              </a:rPr>
              <a:t>Bike Sharing Prediction : Predicting bike count each hour</a:t>
            </a:r>
          </a:p>
        </p:txBody>
      </p:sp>
      <p:sp>
        <p:nvSpPr>
          <p:cNvPr id="4" name="TextBox 3">
            <a:extLst>
              <a:ext uri="{FF2B5EF4-FFF2-40B4-BE49-F238E27FC236}">
                <a16:creationId xmlns:a16="http://schemas.microsoft.com/office/drawing/2014/main" id="{28B23235-013E-4052-B9B7-A7AA13F8E97D}"/>
              </a:ext>
            </a:extLst>
          </p:cNvPr>
          <p:cNvSpPr txBox="1"/>
          <p:nvPr/>
        </p:nvSpPr>
        <p:spPr>
          <a:xfrm>
            <a:off x="7964352" y="6293097"/>
            <a:ext cx="4443205" cy="400110"/>
          </a:xfrm>
          <a:prstGeom prst="rect">
            <a:avLst/>
          </a:prstGeom>
          <a:noFill/>
        </p:spPr>
        <p:txBody>
          <a:bodyPr wrap="square" rtlCol="0">
            <a:spAutoFit/>
          </a:bodyPr>
          <a:lstStyle/>
          <a:p>
            <a:r>
              <a:rPr lang="en-IN" sz="2000" b="1" dirty="0">
                <a:solidFill>
                  <a:schemeClr val="bg1"/>
                </a:solidFill>
                <a:latin typeface="Arial Rounded MT Bold" panose="020F0704030504030204" pitchFamily="34" charset="0"/>
              </a:rPr>
              <a:t>Team Member : Kritika Sharma</a:t>
            </a:r>
          </a:p>
        </p:txBody>
      </p:sp>
      <p:pic>
        <p:nvPicPr>
          <p:cNvPr id="1026" name="Picture 2" descr="https://tse2.mm.bing.net/th?id=OIP.WzdLmPaOr1jJuEiekpXwWAHaHa&amp;pid=Api&amp;P=0&amp;h=180">
            <a:extLst>
              <a:ext uri="{FF2B5EF4-FFF2-40B4-BE49-F238E27FC236}">
                <a16:creationId xmlns:a16="http://schemas.microsoft.com/office/drawing/2014/main" id="{2F9900B3-1DA2-426A-9D4A-5773CAD334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340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801858" y="2033750"/>
            <a:ext cx="10621107" cy="37701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1575581" y="617047"/>
            <a:ext cx="9523828"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Plot Between Average bike Rented per Hour</a:t>
            </a:r>
          </a:p>
        </p:txBody>
      </p:sp>
      <p:pic>
        <p:nvPicPr>
          <p:cNvPr id="5" name="Picture 4">
            <a:extLst>
              <a:ext uri="{FF2B5EF4-FFF2-40B4-BE49-F238E27FC236}">
                <a16:creationId xmlns:a16="http://schemas.microsoft.com/office/drawing/2014/main" id="{250D8F7E-2DFA-47BC-B34D-ADD8D67D7286}"/>
              </a:ext>
            </a:extLst>
          </p:cNvPr>
          <p:cNvPicPr>
            <a:picLocks noChangeAspect="1"/>
          </p:cNvPicPr>
          <p:nvPr/>
        </p:nvPicPr>
        <p:blipFill>
          <a:blip r:embed="rId2"/>
          <a:stretch>
            <a:fillRect/>
          </a:stretch>
        </p:blipFill>
        <p:spPr>
          <a:xfrm>
            <a:off x="927966" y="2202561"/>
            <a:ext cx="10336067" cy="3453617"/>
          </a:xfrm>
          <a:prstGeom prst="rect">
            <a:avLst/>
          </a:prstGeom>
        </p:spPr>
      </p:pic>
      <p:pic>
        <p:nvPicPr>
          <p:cNvPr id="6" name="Picture 2" descr="https://tse2.mm.bing.net/th?id=OIP.WzdLmPaOr1jJuEiekpXwWAHaHa&amp;pid=Api&amp;P=0&amp;h=180">
            <a:extLst>
              <a:ext uri="{FF2B5EF4-FFF2-40B4-BE49-F238E27FC236}">
                <a16:creationId xmlns:a16="http://schemas.microsoft.com/office/drawing/2014/main" id="{2A779421-BA34-4DE1-A6E6-E27249CBC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92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334085" y="1617786"/>
            <a:ext cx="9523829" cy="4642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1688123" y="597876"/>
            <a:ext cx="9523828"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Plot Between Rented Bike Count v/s Month</a:t>
            </a:r>
          </a:p>
        </p:txBody>
      </p:sp>
      <p:pic>
        <p:nvPicPr>
          <p:cNvPr id="5" name="Picture 4">
            <a:extLst>
              <a:ext uri="{FF2B5EF4-FFF2-40B4-BE49-F238E27FC236}">
                <a16:creationId xmlns:a16="http://schemas.microsoft.com/office/drawing/2014/main" id="{A9718765-E4FF-4B49-8DF4-398535752449}"/>
              </a:ext>
            </a:extLst>
          </p:cNvPr>
          <p:cNvPicPr>
            <a:picLocks noChangeAspect="1"/>
          </p:cNvPicPr>
          <p:nvPr/>
        </p:nvPicPr>
        <p:blipFill rotWithShape="1">
          <a:blip r:embed="rId2"/>
          <a:srcRect l="1887" r="3444"/>
          <a:stretch/>
        </p:blipFill>
        <p:spPr>
          <a:xfrm>
            <a:off x="1561513" y="1811635"/>
            <a:ext cx="9101798" cy="4259209"/>
          </a:xfrm>
          <a:prstGeom prst="rect">
            <a:avLst/>
          </a:prstGeom>
        </p:spPr>
      </p:pic>
      <p:pic>
        <p:nvPicPr>
          <p:cNvPr id="6" name="Picture 2" descr="https://tse2.mm.bing.net/th?id=OIP.WzdLmPaOr1jJuEiekpXwWAHaHa&amp;pid=Api&amp;P=0&amp;h=180">
            <a:extLst>
              <a:ext uri="{FF2B5EF4-FFF2-40B4-BE49-F238E27FC236}">
                <a16:creationId xmlns:a16="http://schemas.microsoft.com/office/drawing/2014/main" id="{E5A3FA3C-8A80-4D50-A108-B4128EA2B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82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iro.medium.com/max/1200/1*K6ctE0RZme0cqMtknrxq8A.png">
            <a:extLst>
              <a:ext uri="{FF2B5EF4-FFF2-40B4-BE49-F238E27FC236}">
                <a16:creationId xmlns:a16="http://schemas.microsoft.com/office/drawing/2014/main" id="{A99FA620-0715-4DB5-B87A-488333A5E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2E06A0E-F605-4F8F-8EBF-8169F7AC0382}"/>
              </a:ext>
            </a:extLst>
          </p:cNvPr>
          <p:cNvSpPr/>
          <p:nvPr/>
        </p:nvSpPr>
        <p:spPr>
          <a:xfrm>
            <a:off x="1737738" y="2526882"/>
            <a:ext cx="8519576" cy="1107996"/>
          </a:xfrm>
          <a:prstGeom prst="rect">
            <a:avLst/>
          </a:prstGeom>
        </p:spPr>
        <p:txBody>
          <a:bodyPr wrap="none">
            <a:spAutoFit/>
          </a:bodyPr>
          <a:lstStyle/>
          <a:p>
            <a:pPr algn="ctr"/>
            <a:r>
              <a:rPr lang="en-GB" sz="6600" b="1" dirty="0">
                <a:solidFill>
                  <a:srgbClr val="C00000"/>
                </a:solidFill>
                <a:latin typeface="Arial Rounded MT Bold" panose="020F0704030504030204" pitchFamily="34" charset="0"/>
              </a:rPr>
              <a:t>Feature Engineering</a:t>
            </a:r>
            <a:endParaRPr lang="en-IN" sz="6600" b="1" dirty="0">
              <a:solidFill>
                <a:srgbClr val="C00000"/>
              </a:solidFill>
              <a:latin typeface="Arial Rounded MT Bold" panose="020F0704030504030204" pitchFamily="34" charset="0"/>
            </a:endParaRPr>
          </a:p>
        </p:txBody>
      </p:sp>
      <p:pic>
        <p:nvPicPr>
          <p:cNvPr id="4" name="Picture 2" descr="https://tse2.mm.bing.net/th?id=OIP.WzdLmPaOr1jJuEiekpXwWAHaHa&amp;pid=Api&amp;P=0&amp;h=180">
            <a:extLst>
              <a:ext uri="{FF2B5EF4-FFF2-40B4-BE49-F238E27FC236}">
                <a16:creationId xmlns:a16="http://schemas.microsoft.com/office/drawing/2014/main" id="{1268C4CA-15CF-4169-8708-9423ABE23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15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27B684-8BBA-420B-86C8-5EF0F5874516}"/>
              </a:ext>
            </a:extLst>
          </p:cNvPr>
          <p:cNvSpPr/>
          <p:nvPr/>
        </p:nvSpPr>
        <p:spPr>
          <a:xfrm>
            <a:off x="721996" y="360457"/>
            <a:ext cx="10748007" cy="584775"/>
          </a:xfrm>
          <a:prstGeom prst="rect">
            <a:avLst/>
          </a:prstGeom>
        </p:spPr>
        <p:txBody>
          <a:bodyPr wrap="none">
            <a:spAutoFit/>
          </a:bodyPr>
          <a:lstStyle/>
          <a:p>
            <a:r>
              <a:rPr lang="en-GB" sz="3200" b="1" dirty="0">
                <a:solidFill>
                  <a:srgbClr val="C00000"/>
                </a:solidFill>
                <a:latin typeface="Arial Rounded MT Bold" panose="020F0704030504030204" pitchFamily="34" charset="0"/>
              </a:rPr>
              <a:t>Correlation between Independent Features and Sales</a:t>
            </a:r>
            <a:endParaRPr lang="en-IN" sz="3200" b="1" dirty="0">
              <a:solidFill>
                <a:srgbClr val="C00000"/>
              </a:solidFill>
              <a:latin typeface="Arial Rounded MT Bold" panose="020F0704030504030204" pitchFamily="34" charset="0"/>
            </a:endParaRPr>
          </a:p>
        </p:txBody>
      </p:sp>
      <p:pic>
        <p:nvPicPr>
          <p:cNvPr id="3" name="Picture 2">
            <a:extLst>
              <a:ext uri="{FF2B5EF4-FFF2-40B4-BE49-F238E27FC236}">
                <a16:creationId xmlns:a16="http://schemas.microsoft.com/office/drawing/2014/main" id="{85615616-7B3B-417A-9E3B-B44A904E9827}"/>
              </a:ext>
            </a:extLst>
          </p:cNvPr>
          <p:cNvPicPr>
            <a:picLocks noChangeAspect="1"/>
          </p:cNvPicPr>
          <p:nvPr/>
        </p:nvPicPr>
        <p:blipFill>
          <a:blip r:embed="rId2"/>
          <a:stretch>
            <a:fillRect/>
          </a:stretch>
        </p:blipFill>
        <p:spPr>
          <a:xfrm>
            <a:off x="482425" y="1230984"/>
            <a:ext cx="3715079" cy="2715004"/>
          </a:xfrm>
          <a:prstGeom prst="rect">
            <a:avLst/>
          </a:prstGeom>
        </p:spPr>
      </p:pic>
      <p:pic>
        <p:nvPicPr>
          <p:cNvPr id="4" name="Picture 3">
            <a:extLst>
              <a:ext uri="{FF2B5EF4-FFF2-40B4-BE49-F238E27FC236}">
                <a16:creationId xmlns:a16="http://schemas.microsoft.com/office/drawing/2014/main" id="{CBF81F8D-44E0-4A40-BD97-FBFB57E72316}"/>
              </a:ext>
            </a:extLst>
          </p:cNvPr>
          <p:cNvPicPr>
            <a:picLocks noChangeAspect="1"/>
          </p:cNvPicPr>
          <p:nvPr/>
        </p:nvPicPr>
        <p:blipFill>
          <a:blip r:embed="rId3"/>
          <a:stretch>
            <a:fillRect/>
          </a:stretch>
        </p:blipFill>
        <p:spPr>
          <a:xfrm>
            <a:off x="4295211" y="1230984"/>
            <a:ext cx="3715078" cy="2676899"/>
          </a:xfrm>
          <a:prstGeom prst="rect">
            <a:avLst/>
          </a:prstGeom>
        </p:spPr>
      </p:pic>
      <p:pic>
        <p:nvPicPr>
          <p:cNvPr id="5" name="Picture 4">
            <a:extLst>
              <a:ext uri="{FF2B5EF4-FFF2-40B4-BE49-F238E27FC236}">
                <a16:creationId xmlns:a16="http://schemas.microsoft.com/office/drawing/2014/main" id="{449972AD-058B-4C17-9CA6-A2C2A97833A8}"/>
              </a:ext>
            </a:extLst>
          </p:cNvPr>
          <p:cNvPicPr>
            <a:picLocks noChangeAspect="1"/>
          </p:cNvPicPr>
          <p:nvPr/>
        </p:nvPicPr>
        <p:blipFill>
          <a:blip r:embed="rId4"/>
          <a:stretch>
            <a:fillRect/>
          </a:stretch>
        </p:blipFill>
        <p:spPr>
          <a:xfrm>
            <a:off x="8136574" y="1192879"/>
            <a:ext cx="3715079" cy="2715004"/>
          </a:xfrm>
          <a:prstGeom prst="rect">
            <a:avLst/>
          </a:prstGeom>
        </p:spPr>
      </p:pic>
      <p:pic>
        <p:nvPicPr>
          <p:cNvPr id="6" name="Picture 5">
            <a:extLst>
              <a:ext uri="{FF2B5EF4-FFF2-40B4-BE49-F238E27FC236}">
                <a16:creationId xmlns:a16="http://schemas.microsoft.com/office/drawing/2014/main" id="{E4248940-CB5B-48D3-AD98-6B3D3165A18C}"/>
              </a:ext>
            </a:extLst>
          </p:cNvPr>
          <p:cNvPicPr>
            <a:picLocks noChangeAspect="1"/>
          </p:cNvPicPr>
          <p:nvPr/>
        </p:nvPicPr>
        <p:blipFill>
          <a:blip r:embed="rId5"/>
          <a:stretch>
            <a:fillRect/>
          </a:stretch>
        </p:blipFill>
        <p:spPr>
          <a:xfrm>
            <a:off x="491927" y="3945988"/>
            <a:ext cx="3705577" cy="2715004"/>
          </a:xfrm>
          <a:prstGeom prst="rect">
            <a:avLst/>
          </a:prstGeom>
        </p:spPr>
      </p:pic>
      <p:pic>
        <p:nvPicPr>
          <p:cNvPr id="7" name="Picture 6">
            <a:extLst>
              <a:ext uri="{FF2B5EF4-FFF2-40B4-BE49-F238E27FC236}">
                <a16:creationId xmlns:a16="http://schemas.microsoft.com/office/drawing/2014/main" id="{D1A66EEA-2499-4163-B50C-EFD17D3A160C}"/>
              </a:ext>
            </a:extLst>
          </p:cNvPr>
          <p:cNvPicPr>
            <a:picLocks noChangeAspect="1"/>
          </p:cNvPicPr>
          <p:nvPr/>
        </p:nvPicPr>
        <p:blipFill>
          <a:blip r:embed="rId6"/>
          <a:stretch>
            <a:fillRect/>
          </a:stretch>
        </p:blipFill>
        <p:spPr>
          <a:xfrm>
            <a:off x="4333126" y="3945988"/>
            <a:ext cx="3677163" cy="2715004"/>
          </a:xfrm>
          <a:prstGeom prst="rect">
            <a:avLst/>
          </a:prstGeom>
        </p:spPr>
      </p:pic>
      <p:pic>
        <p:nvPicPr>
          <p:cNvPr id="8" name="Picture 7">
            <a:extLst>
              <a:ext uri="{FF2B5EF4-FFF2-40B4-BE49-F238E27FC236}">
                <a16:creationId xmlns:a16="http://schemas.microsoft.com/office/drawing/2014/main" id="{7200BDC5-1196-429A-A516-B09B27DCFB5C}"/>
              </a:ext>
            </a:extLst>
          </p:cNvPr>
          <p:cNvPicPr>
            <a:picLocks noChangeAspect="1"/>
          </p:cNvPicPr>
          <p:nvPr/>
        </p:nvPicPr>
        <p:blipFill>
          <a:blip r:embed="rId7"/>
          <a:stretch>
            <a:fillRect/>
          </a:stretch>
        </p:blipFill>
        <p:spPr>
          <a:xfrm>
            <a:off x="8145911" y="3945988"/>
            <a:ext cx="3724795" cy="2705478"/>
          </a:xfrm>
          <a:prstGeom prst="rect">
            <a:avLst/>
          </a:prstGeom>
        </p:spPr>
      </p:pic>
      <p:pic>
        <p:nvPicPr>
          <p:cNvPr id="9" name="Picture 2" descr="https://tse2.mm.bing.net/th?id=OIP.WzdLmPaOr1jJuEiekpXwWAHaHa&amp;pid=Api&amp;P=0&amp;h=180">
            <a:extLst>
              <a:ext uri="{FF2B5EF4-FFF2-40B4-BE49-F238E27FC236}">
                <a16:creationId xmlns:a16="http://schemas.microsoft.com/office/drawing/2014/main" id="{D851BC26-583B-4326-B285-CACD83135D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72753" y="112810"/>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814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23C97E-2CA6-4BF2-95B8-5FD2F8F72556}"/>
              </a:ext>
            </a:extLst>
          </p:cNvPr>
          <p:cNvPicPr>
            <a:picLocks noChangeAspect="1"/>
          </p:cNvPicPr>
          <p:nvPr/>
        </p:nvPicPr>
        <p:blipFill>
          <a:blip r:embed="rId2"/>
          <a:stretch>
            <a:fillRect/>
          </a:stretch>
        </p:blipFill>
        <p:spPr>
          <a:xfrm>
            <a:off x="435325" y="1194316"/>
            <a:ext cx="3724795" cy="2753109"/>
          </a:xfrm>
          <a:prstGeom prst="rect">
            <a:avLst/>
          </a:prstGeom>
        </p:spPr>
      </p:pic>
      <p:sp>
        <p:nvSpPr>
          <p:cNvPr id="3" name="Rectangle 2">
            <a:extLst>
              <a:ext uri="{FF2B5EF4-FFF2-40B4-BE49-F238E27FC236}">
                <a16:creationId xmlns:a16="http://schemas.microsoft.com/office/drawing/2014/main" id="{7C6D6EA4-97D2-45DA-90E5-31B333CB75E9}"/>
              </a:ext>
            </a:extLst>
          </p:cNvPr>
          <p:cNvSpPr/>
          <p:nvPr/>
        </p:nvSpPr>
        <p:spPr>
          <a:xfrm>
            <a:off x="721996" y="360457"/>
            <a:ext cx="10748007" cy="584775"/>
          </a:xfrm>
          <a:prstGeom prst="rect">
            <a:avLst/>
          </a:prstGeom>
        </p:spPr>
        <p:txBody>
          <a:bodyPr wrap="none">
            <a:spAutoFit/>
          </a:bodyPr>
          <a:lstStyle/>
          <a:p>
            <a:r>
              <a:rPr lang="en-GB" sz="3200" b="1" dirty="0">
                <a:solidFill>
                  <a:srgbClr val="C00000"/>
                </a:solidFill>
                <a:latin typeface="Arial Rounded MT Bold" panose="020F0704030504030204" pitchFamily="34" charset="0"/>
              </a:rPr>
              <a:t>Correlation between Independent Features and Sales</a:t>
            </a:r>
            <a:endParaRPr lang="en-IN" sz="3200" b="1" dirty="0">
              <a:solidFill>
                <a:srgbClr val="C00000"/>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718EBD39-A46D-4B8C-AEA1-EBBD2679E54E}"/>
              </a:ext>
            </a:extLst>
          </p:cNvPr>
          <p:cNvPicPr>
            <a:picLocks noChangeAspect="1"/>
          </p:cNvPicPr>
          <p:nvPr/>
        </p:nvPicPr>
        <p:blipFill>
          <a:blip r:embed="rId3"/>
          <a:stretch>
            <a:fillRect/>
          </a:stretch>
        </p:blipFill>
        <p:spPr>
          <a:xfrm>
            <a:off x="4259456" y="1261000"/>
            <a:ext cx="3772426" cy="2686425"/>
          </a:xfrm>
          <a:prstGeom prst="rect">
            <a:avLst/>
          </a:prstGeom>
        </p:spPr>
      </p:pic>
      <p:pic>
        <p:nvPicPr>
          <p:cNvPr id="5" name="Picture 4">
            <a:extLst>
              <a:ext uri="{FF2B5EF4-FFF2-40B4-BE49-F238E27FC236}">
                <a16:creationId xmlns:a16="http://schemas.microsoft.com/office/drawing/2014/main" id="{2914A5E7-4DE3-4D09-88E6-6EA913DB6398}"/>
              </a:ext>
            </a:extLst>
          </p:cNvPr>
          <p:cNvPicPr>
            <a:picLocks noChangeAspect="1"/>
          </p:cNvPicPr>
          <p:nvPr/>
        </p:nvPicPr>
        <p:blipFill>
          <a:blip r:embed="rId4"/>
          <a:stretch>
            <a:fillRect/>
          </a:stretch>
        </p:blipFill>
        <p:spPr>
          <a:xfrm>
            <a:off x="8131218" y="1261000"/>
            <a:ext cx="3791479" cy="2686425"/>
          </a:xfrm>
          <a:prstGeom prst="rect">
            <a:avLst/>
          </a:prstGeom>
        </p:spPr>
      </p:pic>
      <p:pic>
        <p:nvPicPr>
          <p:cNvPr id="6" name="Picture 5">
            <a:extLst>
              <a:ext uri="{FF2B5EF4-FFF2-40B4-BE49-F238E27FC236}">
                <a16:creationId xmlns:a16="http://schemas.microsoft.com/office/drawing/2014/main" id="{9F36FAF4-A51A-4559-ABCA-552C84696804}"/>
              </a:ext>
            </a:extLst>
          </p:cNvPr>
          <p:cNvPicPr>
            <a:picLocks noChangeAspect="1"/>
          </p:cNvPicPr>
          <p:nvPr/>
        </p:nvPicPr>
        <p:blipFill>
          <a:blip r:embed="rId5"/>
          <a:stretch>
            <a:fillRect/>
          </a:stretch>
        </p:blipFill>
        <p:spPr>
          <a:xfrm>
            <a:off x="449614" y="3947425"/>
            <a:ext cx="3696216" cy="2648320"/>
          </a:xfrm>
          <a:prstGeom prst="rect">
            <a:avLst/>
          </a:prstGeom>
        </p:spPr>
      </p:pic>
      <p:pic>
        <p:nvPicPr>
          <p:cNvPr id="7" name="Picture 6">
            <a:extLst>
              <a:ext uri="{FF2B5EF4-FFF2-40B4-BE49-F238E27FC236}">
                <a16:creationId xmlns:a16="http://schemas.microsoft.com/office/drawing/2014/main" id="{EC30B43C-EB77-4DAB-B15F-4B2498E1827A}"/>
              </a:ext>
            </a:extLst>
          </p:cNvPr>
          <p:cNvPicPr>
            <a:picLocks noChangeAspect="1"/>
          </p:cNvPicPr>
          <p:nvPr/>
        </p:nvPicPr>
        <p:blipFill>
          <a:blip r:embed="rId6"/>
          <a:stretch>
            <a:fillRect/>
          </a:stretch>
        </p:blipFill>
        <p:spPr>
          <a:xfrm>
            <a:off x="4364245" y="3947425"/>
            <a:ext cx="3667637" cy="2676899"/>
          </a:xfrm>
          <a:prstGeom prst="rect">
            <a:avLst/>
          </a:prstGeom>
        </p:spPr>
      </p:pic>
      <p:pic>
        <p:nvPicPr>
          <p:cNvPr id="8" name="Picture 2" descr="https://tse2.mm.bing.net/th?id=OIP.WzdLmPaOr1jJuEiekpXwWAHaHa&amp;pid=Api&amp;P=0&amp;h=180">
            <a:extLst>
              <a:ext uri="{FF2B5EF4-FFF2-40B4-BE49-F238E27FC236}">
                <a16:creationId xmlns:a16="http://schemas.microsoft.com/office/drawing/2014/main" id="{CB85B6A8-73BD-456D-93AE-7100FD477E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58685" y="111373"/>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611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5483CB-3C8A-43C5-BEC5-D176658E03EA}"/>
              </a:ext>
            </a:extLst>
          </p:cNvPr>
          <p:cNvPicPr>
            <a:picLocks noChangeAspect="1"/>
          </p:cNvPicPr>
          <p:nvPr/>
        </p:nvPicPr>
        <p:blipFill rotWithShape="1">
          <a:blip r:embed="rId2"/>
          <a:srcRect l="1285" b="644"/>
          <a:stretch/>
        </p:blipFill>
        <p:spPr>
          <a:xfrm>
            <a:off x="1941342" y="1252025"/>
            <a:ext cx="8510954" cy="5605975"/>
          </a:xfrm>
          <a:prstGeom prst="rect">
            <a:avLst/>
          </a:prstGeom>
        </p:spPr>
      </p:pic>
      <p:sp>
        <p:nvSpPr>
          <p:cNvPr id="3" name="Rectangle 2">
            <a:extLst>
              <a:ext uri="{FF2B5EF4-FFF2-40B4-BE49-F238E27FC236}">
                <a16:creationId xmlns:a16="http://schemas.microsoft.com/office/drawing/2014/main" id="{874579A7-3CE9-4445-82D4-CD4764449D58}"/>
              </a:ext>
            </a:extLst>
          </p:cNvPr>
          <p:cNvSpPr/>
          <p:nvPr/>
        </p:nvSpPr>
        <p:spPr>
          <a:xfrm>
            <a:off x="4035650" y="276050"/>
            <a:ext cx="4322337" cy="584775"/>
          </a:xfrm>
          <a:prstGeom prst="rect">
            <a:avLst/>
          </a:prstGeom>
        </p:spPr>
        <p:txBody>
          <a:bodyPr wrap="none">
            <a:spAutoFit/>
          </a:bodyPr>
          <a:lstStyle/>
          <a:p>
            <a:r>
              <a:rPr lang="en-GB" sz="3200" b="1" dirty="0">
                <a:solidFill>
                  <a:srgbClr val="C00000"/>
                </a:solidFill>
                <a:latin typeface="Arial Rounded MT Bold" panose="020F0704030504030204" pitchFamily="34" charset="0"/>
              </a:rPr>
              <a:t>Correlation Heatmap</a:t>
            </a:r>
            <a:endParaRPr lang="en-IN" sz="3200" b="1" dirty="0">
              <a:solidFill>
                <a:srgbClr val="C00000"/>
              </a:solidFill>
              <a:latin typeface="Arial Rounded MT Bold" panose="020F0704030504030204" pitchFamily="34" charset="0"/>
            </a:endParaRPr>
          </a:p>
        </p:txBody>
      </p:sp>
      <p:pic>
        <p:nvPicPr>
          <p:cNvPr id="4" name="Picture 2" descr="https://tse2.mm.bing.net/th?id=OIP.WzdLmPaOr1jJuEiekpXwWAHaHa&amp;pid=Api&amp;P=0&amp;h=180">
            <a:extLst>
              <a:ext uri="{FF2B5EF4-FFF2-40B4-BE49-F238E27FC236}">
                <a16:creationId xmlns:a16="http://schemas.microsoft.com/office/drawing/2014/main" id="{0ED71AC4-1B53-47EC-9E93-733EC3B02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3940" y="177498"/>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011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74A17-1814-4B08-A268-2138C0374186}"/>
              </a:ext>
            </a:extLst>
          </p:cNvPr>
          <p:cNvSpPr txBox="1"/>
          <p:nvPr/>
        </p:nvSpPr>
        <p:spPr>
          <a:xfrm>
            <a:off x="4403187" y="351693"/>
            <a:ext cx="3629465"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Multicollinearity</a:t>
            </a:r>
          </a:p>
        </p:txBody>
      </p:sp>
      <p:pic>
        <p:nvPicPr>
          <p:cNvPr id="3" name="Picture 2">
            <a:extLst>
              <a:ext uri="{FF2B5EF4-FFF2-40B4-BE49-F238E27FC236}">
                <a16:creationId xmlns:a16="http://schemas.microsoft.com/office/drawing/2014/main" id="{643F19C1-B247-4983-9A6A-BC2E8729313D}"/>
              </a:ext>
            </a:extLst>
          </p:cNvPr>
          <p:cNvPicPr>
            <a:picLocks noChangeAspect="1"/>
          </p:cNvPicPr>
          <p:nvPr/>
        </p:nvPicPr>
        <p:blipFill>
          <a:blip r:embed="rId2"/>
          <a:stretch>
            <a:fillRect/>
          </a:stretch>
        </p:blipFill>
        <p:spPr>
          <a:xfrm>
            <a:off x="4114799" y="1239079"/>
            <a:ext cx="4206240" cy="4891565"/>
          </a:xfrm>
          <a:prstGeom prst="rect">
            <a:avLst/>
          </a:prstGeom>
        </p:spPr>
      </p:pic>
      <p:pic>
        <p:nvPicPr>
          <p:cNvPr id="4" name="Picture 2" descr="https://tse2.mm.bing.net/th?id=OIP.WzdLmPaOr1jJuEiekpXwWAHaHa&amp;pid=Api&amp;P=0&amp;h=180">
            <a:extLst>
              <a:ext uri="{FF2B5EF4-FFF2-40B4-BE49-F238E27FC236}">
                <a16:creationId xmlns:a16="http://schemas.microsoft.com/office/drawing/2014/main" id="{B6FD1321-4F1F-4E26-A8A9-7825A039A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73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DA6B4-B0C3-4ED4-B3CD-9C356C81F526}"/>
              </a:ext>
            </a:extLst>
          </p:cNvPr>
          <p:cNvSpPr/>
          <p:nvPr/>
        </p:nvSpPr>
        <p:spPr>
          <a:xfrm>
            <a:off x="357809" y="315734"/>
            <a:ext cx="11502887" cy="62749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92791E3E-6134-489E-ABE9-1D834D01329E}"/>
              </a:ext>
            </a:extLst>
          </p:cNvPr>
          <p:cNvSpPr/>
          <p:nvPr/>
        </p:nvSpPr>
        <p:spPr>
          <a:xfrm>
            <a:off x="2432589" y="2512814"/>
            <a:ext cx="7748853" cy="1107996"/>
          </a:xfrm>
          <a:prstGeom prst="rect">
            <a:avLst/>
          </a:prstGeom>
        </p:spPr>
        <p:txBody>
          <a:bodyPr wrap="none">
            <a:spAutoFit/>
          </a:bodyPr>
          <a:lstStyle/>
          <a:p>
            <a:pPr algn="ctr"/>
            <a:r>
              <a:rPr lang="en-GB" sz="6600" b="1" dirty="0">
                <a:solidFill>
                  <a:srgbClr val="C00000"/>
                </a:solidFill>
                <a:latin typeface="Arial Rounded MT Bold" panose="020F0704030504030204" pitchFamily="34" charset="0"/>
              </a:rPr>
              <a:t>Model Formulation</a:t>
            </a:r>
            <a:endParaRPr lang="en-IN" sz="6600" b="1" dirty="0">
              <a:solidFill>
                <a:srgbClr val="C00000"/>
              </a:solidFill>
              <a:latin typeface="Arial Rounded MT Bold" panose="020F0704030504030204" pitchFamily="34" charset="0"/>
            </a:endParaRPr>
          </a:p>
        </p:txBody>
      </p:sp>
      <p:pic>
        <p:nvPicPr>
          <p:cNvPr id="4" name="Picture 2" descr="https://tse2.mm.bing.net/th?id=OIP.WzdLmPaOr1jJuEiekpXwWAHaHa&amp;pid=Api&amp;P=0&amp;h=180">
            <a:extLst>
              <a:ext uri="{FF2B5EF4-FFF2-40B4-BE49-F238E27FC236}">
                <a16:creationId xmlns:a16="http://schemas.microsoft.com/office/drawing/2014/main" id="{0788B68B-361D-4DDC-B896-DAD7C8926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472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dd558a5cd1_0_23"/>
          <p:cNvSpPr txBox="1">
            <a:spLocks noGrp="1"/>
          </p:cNvSpPr>
          <p:nvPr>
            <p:ph type="title"/>
          </p:nvPr>
        </p:nvSpPr>
        <p:spPr>
          <a:xfrm>
            <a:off x="4225966" y="362949"/>
            <a:ext cx="4432948" cy="821566"/>
          </a:xfrm>
          <a:prstGeom prst="rect">
            <a:avLst/>
          </a:prstGeom>
        </p:spPr>
        <p:txBody>
          <a:bodyPr spcFirstLastPara="1" vert="horz" wrap="square" lIns="121900" tIns="121900" rIns="121900" bIns="121900" rtlCol="0" anchor="ctr" anchorCtr="0">
            <a:noAutofit/>
          </a:bodyPr>
          <a:lstStyle/>
          <a:p>
            <a:r>
              <a:rPr lang="en-GB" sz="3200" b="1" dirty="0">
                <a:solidFill>
                  <a:srgbClr val="C00000"/>
                </a:solidFill>
                <a:latin typeface="Arial Rounded MT Bold" panose="020F0704030504030204" pitchFamily="34" charset="0"/>
                <a:ea typeface="+mn-ea"/>
                <a:cs typeface="+mn-cs"/>
              </a:rPr>
              <a:t>Important Formulae</a:t>
            </a:r>
            <a:endParaRPr sz="3200" b="1" dirty="0">
              <a:solidFill>
                <a:srgbClr val="C00000"/>
              </a:solidFill>
              <a:latin typeface="Arial Rounded MT Bold" panose="020F0704030504030204" pitchFamily="34" charset="0"/>
              <a:ea typeface="+mn-ea"/>
              <a:cs typeface="+mn-cs"/>
            </a:endParaRPr>
          </a:p>
        </p:txBody>
      </p:sp>
      <p:graphicFrame>
        <p:nvGraphicFramePr>
          <p:cNvPr id="245" name="Google Shape;245;gdd558a5cd1_0_23"/>
          <p:cNvGraphicFramePr/>
          <p:nvPr>
            <p:extLst>
              <p:ext uri="{D42A27DB-BD31-4B8C-83A1-F6EECF244321}">
                <p14:modId xmlns:p14="http://schemas.microsoft.com/office/powerpoint/2010/main" val="3153811299"/>
              </p:ext>
            </p:extLst>
          </p:nvPr>
        </p:nvGraphicFramePr>
        <p:xfrm>
          <a:off x="1437280" y="1453218"/>
          <a:ext cx="9633995" cy="4836434"/>
        </p:xfrm>
        <a:graphic>
          <a:graphicData uri="http://schemas.openxmlformats.org/drawingml/2006/table">
            <a:tbl>
              <a:tblPr>
                <a:tableStyleId>{BDBED569-4797-4DF1-A0F4-6AAB3CD982D8}</a:tableStyleId>
              </a:tblPr>
              <a:tblGrid>
                <a:gridCol w="1512406">
                  <a:extLst>
                    <a:ext uri="{9D8B030D-6E8A-4147-A177-3AD203B41FA5}">
                      <a16:colId xmlns:a16="http://schemas.microsoft.com/office/drawing/2014/main" val="20000"/>
                    </a:ext>
                  </a:extLst>
                </a:gridCol>
                <a:gridCol w="2683485">
                  <a:extLst>
                    <a:ext uri="{9D8B030D-6E8A-4147-A177-3AD203B41FA5}">
                      <a16:colId xmlns:a16="http://schemas.microsoft.com/office/drawing/2014/main" val="20001"/>
                    </a:ext>
                  </a:extLst>
                </a:gridCol>
                <a:gridCol w="5438104">
                  <a:extLst>
                    <a:ext uri="{9D8B030D-6E8A-4147-A177-3AD203B41FA5}">
                      <a16:colId xmlns:a16="http://schemas.microsoft.com/office/drawing/2014/main" val="20002"/>
                    </a:ext>
                  </a:extLst>
                </a:gridCol>
              </a:tblGrid>
              <a:tr h="571760">
                <a:tc>
                  <a:txBody>
                    <a:bodyPr/>
                    <a:lstStyle/>
                    <a:p>
                      <a:pPr marL="0" lvl="0" indent="0" algn="ctr" rtl="0">
                        <a:spcBef>
                          <a:spcPts val="0"/>
                        </a:spcBef>
                        <a:spcAft>
                          <a:spcPts val="0"/>
                        </a:spcAft>
                        <a:buNone/>
                      </a:pPr>
                      <a:r>
                        <a:rPr lang="en-GB" sz="1800" dirty="0"/>
                        <a:t>Sr. No.</a:t>
                      </a:r>
                      <a:endParaRPr sz="1800" b="1" dirty="0"/>
                    </a:p>
                  </a:txBody>
                  <a:tcPr marL="121900" marR="121900" marT="121900" marB="121900" anchor="ctr"/>
                </a:tc>
                <a:tc>
                  <a:txBody>
                    <a:bodyPr/>
                    <a:lstStyle/>
                    <a:p>
                      <a:pPr marL="0" lvl="0" indent="0" algn="ctr" rtl="0">
                        <a:spcBef>
                          <a:spcPts val="0"/>
                        </a:spcBef>
                        <a:spcAft>
                          <a:spcPts val="0"/>
                        </a:spcAft>
                        <a:buNone/>
                      </a:pPr>
                      <a:r>
                        <a:rPr lang="en-GB" sz="1800" dirty="0"/>
                        <a:t>Functions</a:t>
                      </a:r>
                      <a:endParaRPr sz="1800" b="1" dirty="0"/>
                    </a:p>
                  </a:txBody>
                  <a:tcPr marL="121900" marR="121900" marT="121900" marB="121900" anchor="ctr"/>
                </a:tc>
                <a:tc>
                  <a:txBody>
                    <a:bodyPr/>
                    <a:lstStyle/>
                    <a:p>
                      <a:pPr marL="0" lvl="0" indent="0" algn="ctr" rtl="0">
                        <a:spcBef>
                          <a:spcPts val="0"/>
                        </a:spcBef>
                        <a:spcAft>
                          <a:spcPts val="0"/>
                        </a:spcAft>
                        <a:buNone/>
                      </a:pPr>
                      <a:r>
                        <a:rPr lang="en-GB" sz="1800" dirty="0"/>
                        <a:t>Formulae</a:t>
                      </a:r>
                      <a:endParaRPr sz="1800" b="1" dirty="0"/>
                    </a:p>
                  </a:txBody>
                  <a:tcPr marL="121900" marR="121900" marT="121900" marB="121900" anchor="ctr"/>
                </a:tc>
                <a:extLst>
                  <a:ext uri="{0D108BD9-81ED-4DB2-BD59-A6C34878D82A}">
                    <a16:rowId xmlns:a16="http://schemas.microsoft.com/office/drawing/2014/main" val="10000"/>
                  </a:ext>
                </a:extLst>
              </a:tr>
              <a:tr h="703897">
                <a:tc>
                  <a:txBody>
                    <a:bodyPr/>
                    <a:lstStyle/>
                    <a:p>
                      <a:pPr marL="0" lvl="0" indent="0" algn="ctr" rtl="0">
                        <a:spcBef>
                          <a:spcPts val="0"/>
                        </a:spcBef>
                        <a:spcAft>
                          <a:spcPts val="0"/>
                        </a:spcAft>
                        <a:buNone/>
                      </a:pPr>
                      <a:r>
                        <a:rPr lang="en-GB" sz="1800" dirty="0"/>
                        <a:t>01</a:t>
                      </a:r>
                      <a:endParaRPr sz="1800" dirty="0"/>
                    </a:p>
                  </a:txBody>
                  <a:tcPr marL="121900" marR="121900" marT="121900" marB="121900" anchor="ctr"/>
                </a:tc>
                <a:tc>
                  <a:txBody>
                    <a:bodyPr/>
                    <a:lstStyle/>
                    <a:p>
                      <a:pPr marL="0" lvl="0" indent="0" algn="ctr" rtl="0">
                        <a:spcBef>
                          <a:spcPts val="0"/>
                        </a:spcBef>
                        <a:spcAft>
                          <a:spcPts val="0"/>
                        </a:spcAft>
                        <a:buNone/>
                      </a:pPr>
                      <a:r>
                        <a:rPr lang="en-GB" sz="1800" dirty="0"/>
                        <a:t>Cost Function</a:t>
                      </a:r>
                      <a:endParaRPr sz="1800" dirty="0"/>
                    </a:p>
                  </a:txBody>
                  <a:tcPr marL="121900" marR="121900" marT="121900" marB="121900" anchor="ctr"/>
                </a:tc>
                <a:tc>
                  <a:txBody>
                    <a:bodyPr/>
                    <a:lstStyle/>
                    <a:p>
                      <a:pPr marL="0" lvl="0" indent="0" algn="l" rtl="0">
                        <a:spcBef>
                          <a:spcPts val="0"/>
                        </a:spcBef>
                        <a:spcAft>
                          <a:spcPts val="0"/>
                        </a:spcAft>
                        <a:buNone/>
                      </a:pPr>
                      <a:endParaRPr sz="1800" dirty="0"/>
                    </a:p>
                  </a:txBody>
                  <a:tcPr marL="121900" marR="121900" marT="121900" marB="121900"/>
                </a:tc>
                <a:extLst>
                  <a:ext uri="{0D108BD9-81ED-4DB2-BD59-A6C34878D82A}">
                    <a16:rowId xmlns:a16="http://schemas.microsoft.com/office/drawing/2014/main" val="10001"/>
                  </a:ext>
                </a:extLst>
              </a:tr>
              <a:tr h="796001">
                <a:tc>
                  <a:txBody>
                    <a:bodyPr/>
                    <a:lstStyle/>
                    <a:p>
                      <a:pPr marL="0" lvl="0" indent="0" algn="ctr" rtl="0">
                        <a:spcBef>
                          <a:spcPts val="0"/>
                        </a:spcBef>
                        <a:spcAft>
                          <a:spcPts val="0"/>
                        </a:spcAft>
                        <a:buNone/>
                      </a:pPr>
                      <a:r>
                        <a:rPr lang="en-GB" sz="1800" dirty="0"/>
                        <a:t>02</a:t>
                      </a:r>
                      <a:endParaRPr sz="1800" dirty="0"/>
                    </a:p>
                  </a:txBody>
                  <a:tcPr marL="121900" marR="121900" marT="121900" marB="121900" anchor="ctr"/>
                </a:tc>
                <a:tc>
                  <a:txBody>
                    <a:bodyPr/>
                    <a:lstStyle/>
                    <a:p>
                      <a:pPr marL="0" lvl="0" indent="0" algn="ctr" rtl="0">
                        <a:spcBef>
                          <a:spcPts val="0"/>
                        </a:spcBef>
                        <a:spcAft>
                          <a:spcPts val="0"/>
                        </a:spcAft>
                        <a:buNone/>
                      </a:pPr>
                      <a:r>
                        <a:rPr lang="en-GB" sz="1800" dirty="0"/>
                        <a:t>R Square</a:t>
                      </a:r>
                      <a:endParaRPr sz="1800" dirty="0"/>
                    </a:p>
                  </a:txBody>
                  <a:tcPr marL="121900" marR="121900" marT="121900" marB="121900" anchor="ctr"/>
                </a:tc>
                <a:tc>
                  <a:txBody>
                    <a:bodyPr/>
                    <a:lstStyle/>
                    <a:p>
                      <a:pPr marL="0" lvl="0" indent="0" algn="l" rtl="0">
                        <a:spcBef>
                          <a:spcPts val="0"/>
                        </a:spcBef>
                        <a:spcAft>
                          <a:spcPts val="0"/>
                        </a:spcAft>
                        <a:buNone/>
                      </a:pPr>
                      <a:endParaRPr sz="1800" dirty="0"/>
                    </a:p>
                  </a:txBody>
                  <a:tcPr marL="121900" marR="121900" marT="121900" marB="121900"/>
                </a:tc>
                <a:extLst>
                  <a:ext uri="{0D108BD9-81ED-4DB2-BD59-A6C34878D82A}">
                    <a16:rowId xmlns:a16="http://schemas.microsoft.com/office/drawing/2014/main" val="10002"/>
                  </a:ext>
                </a:extLst>
              </a:tr>
              <a:tr h="624836">
                <a:tc>
                  <a:txBody>
                    <a:bodyPr/>
                    <a:lstStyle/>
                    <a:p>
                      <a:pPr marL="0" lvl="0" indent="0" algn="ctr" rtl="0">
                        <a:spcBef>
                          <a:spcPts val="0"/>
                        </a:spcBef>
                        <a:spcAft>
                          <a:spcPts val="0"/>
                        </a:spcAft>
                        <a:buNone/>
                      </a:pPr>
                      <a:r>
                        <a:rPr lang="en-GB" sz="1800" dirty="0"/>
                        <a:t>03</a:t>
                      </a:r>
                      <a:endParaRPr sz="1800" dirty="0"/>
                    </a:p>
                  </a:txBody>
                  <a:tcPr marL="121900" marR="121900" marT="121900" marB="121900" anchor="ctr"/>
                </a:tc>
                <a:tc>
                  <a:txBody>
                    <a:bodyPr/>
                    <a:lstStyle/>
                    <a:p>
                      <a:pPr marL="0" lvl="0" indent="0" algn="ctr" rtl="0">
                        <a:spcBef>
                          <a:spcPts val="0"/>
                        </a:spcBef>
                        <a:spcAft>
                          <a:spcPts val="0"/>
                        </a:spcAft>
                        <a:buNone/>
                      </a:pPr>
                      <a:r>
                        <a:rPr lang="en-GB" sz="1800"/>
                        <a:t>RMSE</a:t>
                      </a:r>
                      <a:endParaRPr sz="1800"/>
                    </a:p>
                  </a:txBody>
                  <a:tcPr marL="121900" marR="121900" marT="121900" marB="121900" anchor="ctr"/>
                </a:tc>
                <a:tc>
                  <a:txBody>
                    <a:bodyPr/>
                    <a:lstStyle/>
                    <a:p>
                      <a:pPr marL="0" lvl="0" indent="0" algn="l" rtl="0">
                        <a:spcBef>
                          <a:spcPts val="0"/>
                        </a:spcBef>
                        <a:spcAft>
                          <a:spcPts val="0"/>
                        </a:spcAft>
                        <a:buNone/>
                      </a:pPr>
                      <a:endParaRPr sz="1800" dirty="0"/>
                    </a:p>
                  </a:txBody>
                  <a:tcPr marL="121900" marR="121900" marT="121900" marB="121900"/>
                </a:tc>
                <a:extLst>
                  <a:ext uri="{0D108BD9-81ED-4DB2-BD59-A6C34878D82A}">
                    <a16:rowId xmlns:a16="http://schemas.microsoft.com/office/drawing/2014/main" val="10003"/>
                  </a:ext>
                </a:extLst>
              </a:tr>
              <a:tr h="675250">
                <a:tc>
                  <a:txBody>
                    <a:bodyPr/>
                    <a:lstStyle/>
                    <a:p>
                      <a:pPr marL="0" lvl="0" indent="0" algn="ctr" rtl="0">
                        <a:spcBef>
                          <a:spcPts val="0"/>
                        </a:spcBef>
                        <a:spcAft>
                          <a:spcPts val="0"/>
                        </a:spcAft>
                        <a:buNone/>
                      </a:pPr>
                      <a:r>
                        <a:rPr lang="en-GB" sz="1800" dirty="0"/>
                        <a:t>04</a:t>
                      </a:r>
                      <a:endParaRPr sz="1800" dirty="0"/>
                    </a:p>
                  </a:txBody>
                  <a:tcPr marL="121900" marR="121900" marT="121900" marB="121900" anchor="ctr"/>
                </a:tc>
                <a:tc>
                  <a:txBody>
                    <a:bodyPr/>
                    <a:lstStyle/>
                    <a:p>
                      <a:pPr marL="0" lvl="0" indent="0" algn="ctr" rtl="0">
                        <a:spcBef>
                          <a:spcPts val="0"/>
                        </a:spcBef>
                        <a:spcAft>
                          <a:spcPts val="0"/>
                        </a:spcAft>
                        <a:buNone/>
                      </a:pPr>
                      <a:r>
                        <a:rPr lang="en-GB" sz="1800"/>
                        <a:t>Lasso</a:t>
                      </a:r>
                      <a:endParaRPr sz="1800"/>
                    </a:p>
                  </a:txBody>
                  <a:tcPr marL="121900" marR="121900" marT="121900" marB="121900" anchor="ctr"/>
                </a:tc>
                <a:tc>
                  <a:txBody>
                    <a:bodyPr/>
                    <a:lstStyle/>
                    <a:p>
                      <a:pPr marL="0" lvl="0" indent="0" algn="l" rtl="0">
                        <a:spcBef>
                          <a:spcPts val="0"/>
                        </a:spcBef>
                        <a:spcAft>
                          <a:spcPts val="0"/>
                        </a:spcAft>
                        <a:buNone/>
                      </a:pPr>
                      <a:endParaRPr sz="1800" dirty="0"/>
                    </a:p>
                  </a:txBody>
                  <a:tcPr marL="121900" marR="121900" marT="121900" marB="121900"/>
                </a:tc>
                <a:extLst>
                  <a:ext uri="{0D108BD9-81ED-4DB2-BD59-A6C34878D82A}">
                    <a16:rowId xmlns:a16="http://schemas.microsoft.com/office/drawing/2014/main" val="10004"/>
                  </a:ext>
                </a:extLst>
              </a:tr>
              <a:tr h="756186">
                <a:tc>
                  <a:txBody>
                    <a:bodyPr/>
                    <a:lstStyle/>
                    <a:p>
                      <a:pPr marL="0" lvl="0" indent="0" algn="ctr" rtl="0">
                        <a:spcBef>
                          <a:spcPts val="0"/>
                        </a:spcBef>
                        <a:spcAft>
                          <a:spcPts val="0"/>
                        </a:spcAft>
                        <a:buNone/>
                      </a:pPr>
                      <a:r>
                        <a:rPr lang="en-GB" sz="1800"/>
                        <a:t>05</a:t>
                      </a:r>
                      <a:endParaRPr sz="1800"/>
                    </a:p>
                  </a:txBody>
                  <a:tcPr marL="121900" marR="121900" marT="121900" marB="121900" anchor="ctr"/>
                </a:tc>
                <a:tc>
                  <a:txBody>
                    <a:bodyPr/>
                    <a:lstStyle/>
                    <a:p>
                      <a:pPr marL="0" lvl="0" indent="0" algn="ctr" rtl="0">
                        <a:spcBef>
                          <a:spcPts val="0"/>
                        </a:spcBef>
                        <a:spcAft>
                          <a:spcPts val="0"/>
                        </a:spcAft>
                        <a:buNone/>
                      </a:pPr>
                      <a:r>
                        <a:rPr lang="en-GB" sz="1800"/>
                        <a:t>Ridge</a:t>
                      </a:r>
                      <a:endParaRPr sz="1800"/>
                    </a:p>
                  </a:txBody>
                  <a:tcPr marL="121900" marR="121900" marT="121900" marB="121900" anchor="ctr"/>
                </a:tc>
                <a:tc>
                  <a:txBody>
                    <a:bodyPr/>
                    <a:lstStyle/>
                    <a:p>
                      <a:pPr marL="0" lvl="0" indent="0" algn="l" rtl="0">
                        <a:spcBef>
                          <a:spcPts val="0"/>
                        </a:spcBef>
                        <a:spcAft>
                          <a:spcPts val="0"/>
                        </a:spcAft>
                        <a:buNone/>
                      </a:pPr>
                      <a:endParaRPr sz="1800" dirty="0"/>
                    </a:p>
                  </a:txBody>
                  <a:tcPr marL="121900" marR="121900" marT="121900" marB="121900"/>
                </a:tc>
                <a:extLst>
                  <a:ext uri="{0D108BD9-81ED-4DB2-BD59-A6C34878D82A}">
                    <a16:rowId xmlns:a16="http://schemas.microsoft.com/office/drawing/2014/main" val="10005"/>
                  </a:ext>
                </a:extLst>
              </a:tr>
              <a:tr h="708504">
                <a:tc>
                  <a:txBody>
                    <a:bodyPr/>
                    <a:lstStyle/>
                    <a:p>
                      <a:pPr marL="0" lvl="0" indent="0" algn="ctr" rtl="0">
                        <a:spcBef>
                          <a:spcPts val="0"/>
                        </a:spcBef>
                        <a:spcAft>
                          <a:spcPts val="0"/>
                        </a:spcAft>
                        <a:buNone/>
                      </a:pPr>
                      <a:r>
                        <a:rPr lang="en-IN" sz="1800" dirty="0"/>
                        <a:t>06</a:t>
                      </a:r>
                      <a:endParaRPr sz="1800" dirty="0"/>
                    </a:p>
                  </a:txBody>
                  <a:tcPr marL="121900" marR="121900" marT="121900" marB="121900" anchor="ctr"/>
                </a:tc>
                <a:tc>
                  <a:txBody>
                    <a:bodyPr/>
                    <a:lstStyle/>
                    <a:p>
                      <a:pPr marL="0" lvl="0" indent="0" algn="ctr" rtl="0">
                        <a:spcBef>
                          <a:spcPts val="0"/>
                        </a:spcBef>
                        <a:spcAft>
                          <a:spcPts val="0"/>
                        </a:spcAft>
                        <a:buNone/>
                      </a:pPr>
                      <a:r>
                        <a:rPr lang="en-IN" sz="1800" dirty="0"/>
                        <a:t>Elastic Net</a:t>
                      </a:r>
                      <a:endParaRPr sz="1800" dirty="0"/>
                    </a:p>
                  </a:txBody>
                  <a:tcPr marL="121900" marR="121900" marT="121900" marB="121900" anchor="ctr"/>
                </a:tc>
                <a:tc>
                  <a:txBody>
                    <a:bodyPr/>
                    <a:lstStyle/>
                    <a:p>
                      <a:pPr marL="0" lvl="0" indent="0" algn="l" rtl="0">
                        <a:spcBef>
                          <a:spcPts val="0"/>
                        </a:spcBef>
                        <a:spcAft>
                          <a:spcPts val="0"/>
                        </a:spcAft>
                        <a:buNone/>
                      </a:pPr>
                      <a:endParaRPr sz="1800" dirty="0"/>
                    </a:p>
                  </a:txBody>
                  <a:tcPr marL="121900" marR="121900" marT="121900" marB="121900"/>
                </a:tc>
                <a:extLst>
                  <a:ext uri="{0D108BD9-81ED-4DB2-BD59-A6C34878D82A}">
                    <a16:rowId xmlns:a16="http://schemas.microsoft.com/office/drawing/2014/main" val="4145058330"/>
                  </a:ext>
                </a:extLst>
              </a:tr>
            </a:tbl>
          </a:graphicData>
        </a:graphic>
      </p:graphicFrame>
      <p:pic>
        <p:nvPicPr>
          <p:cNvPr id="246" name="Google Shape;246;gdd558a5cd1_0_23"/>
          <p:cNvPicPr preferRelativeResize="0"/>
          <p:nvPr/>
        </p:nvPicPr>
        <p:blipFill rotWithShape="1">
          <a:blip r:embed="rId3">
            <a:alphaModFix/>
          </a:blip>
          <a:srcRect b="15839"/>
          <a:stretch/>
        </p:blipFill>
        <p:spPr>
          <a:xfrm>
            <a:off x="6442440" y="2162316"/>
            <a:ext cx="3455241" cy="451835"/>
          </a:xfrm>
          <a:prstGeom prst="rect">
            <a:avLst/>
          </a:prstGeom>
          <a:noFill/>
          <a:ln w="9525" cap="flat" cmpd="sng">
            <a:solidFill>
              <a:schemeClr val="dk2"/>
            </a:solidFill>
            <a:prstDash val="solid"/>
            <a:round/>
            <a:headEnd type="none" w="sm" len="sm"/>
            <a:tailEnd type="none" w="sm" len="sm"/>
          </a:ln>
        </p:spPr>
      </p:pic>
      <p:pic>
        <p:nvPicPr>
          <p:cNvPr id="247" name="Google Shape;247;gdd558a5cd1_0_23"/>
          <p:cNvPicPr preferRelativeResize="0"/>
          <p:nvPr/>
        </p:nvPicPr>
        <p:blipFill>
          <a:blip r:embed="rId4">
            <a:alphaModFix/>
          </a:blip>
          <a:stretch>
            <a:fillRect/>
          </a:stretch>
        </p:blipFill>
        <p:spPr>
          <a:xfrm>
            <a:off x="6264813" y="2882854"/>
            <a:ext cx="3612241" cy="553598"/>
          </a:xfrm>
          <a:prstGeom prst="rect">
            <a:avLst/>
          </a:prstGeom>
          <a:noFill/>
          <a:ln>
            <a:noFill/>
          </a:ln>
        </p:spPr>
      </p:pic>
      <p:pic>
        <p:nvPicPr>
          <p:cNvPr id="248" name="Google Shape;248;gdd558a5cd1_0_23"/>
          <p:cNvPicPr preferRelativeResize="0"/>
          <p:nvPr/>
        </p:nvPicPr>
        <p:blipFill rotWithShape="1">
          <a:blip r:embed="rId5">
            <a:alphaModFix/>
          </a:blip>
          <a:srcRect b="13882"/>
          <a:stretch/>
        </p:blipFill>
        <p:spPr>
          <a:xfrm>
            <a:off x="6870226" y="3603167"/>
            <a:ext cx="2582033" cy="504696"/>
          </a:xfrm>
          <a:prstGeom prst="rect">
            <a:avLst/>
          </a:prstGeom>
          <a:noFill/>
          <a:ln>
            <a:noFill/>
          </a:ln>
        </p:spPr>
      </p:pic>
      <p:pic>
        <p:nvPicPr>
          <p:cNvPr id="249" name="Google Shape;249;gdd558a5cd1_0_23"/>
          <p:cNvPicPr preferRelativeResize="0"/>
          <p:nvPr/>
        </p:nvPicPr>
        <p:blipFill>
          <a:blip r:embed="rId6">
            <a:alphaModFix/>
          </a:blip>
          <a:stretch>
            <a:fillRect/>
          </a:stretch>
        </p:blipFill>
        <p:spPr>
          <a:xfrm>
            <a:off x="6775714" y="4207871"/>
            <a:ext cx="2788695" cy="567544"/>
          </a:xfrm>
          <a:prstGeom prst="rect">
            <a:avLst/>
          </a:prstGeom>
          <a:noFill/>
          <a:ln>
            <a:noFill/>
          </a:ln>
        </p:spPr>
      </p:pic>
      <p:pic>
        <p:nvPicPr>
          <p:cNvPr id="250" name="Google Shape;250;gdd558a5cd1_0_23"/>
          <p:cNvPicPr preferRelativeResize="0"/>
          <p:nvPr/>
        </p:nvPicPr>
        <p:blipFill>
          <a:blip r:embed="rId7">
            <a:alphaModFix/>
          </a:blip>
          <a:stretch>
            <a:fillRect/>
          </a:stretch>
        </p:blipFill>
        <p:spPr>
          <a:xfrm>
            <a:off x="6050553" y="4862977"/>
            <a:ext cx="4445680" cy="549671"/>
          </a:xfrm>
          <a:prstGeom prst="rect">
            <a:avLst/>
          </a:prstGeom>
          <a:noFill/>
          <a:ln>
            <a:noFill/>
          </a:ln>
        </p:spPr>
      </p:pic>
      <p:pic>
        <p:nvPicPr>
          <p:cNvPr id="2" name="Picture 1">
            <a:extLst>
              <a:ext uri="{FF2B5EF4-FFF2-40B4-BE49-F238E27FC236}">
                <a16:creationId xmlns:a16="http://schemas.microsoft.com/office/drawing/2014/main" id="{5C17DAAC-04C3-41B2-B7EA-FE7F9D8861F0}"/>
              </a:ext>
            </a:extLst>
          </p:cNvPr>
          <p:cNvPicPr>
            <a:picLocks noChangeAspect="1"/>
          </p:cNvPicPr>
          <p:nvPr/>
        </p:nvPicPr>
        <p:blipFill rotWithShape="1">
          <a:blip r:embed="rId8"/>
          <a:srcRect l="34836" t="-10" b="-1"/>
          <a:stretch/>
        </p:blipFill>
        <p:spPr>
          <a:xfrm>
            <a:off x="6284393" y="5625477"/>
            <a:ext cx="3978001" cy="549671"/>
          </a:xfrm>
          <a:prstGeom prst="rect">
            <a:avLst/>
          </a:prstGeom>
        </p:spPr>
      </p:pic>
      <p:pic>
        <p:nvPicPr>
          <p:cNvPr id="10" name="Picture 2" descr="https://tse2.mm.bing.net/th?id=OIP.WzdLmPaOr1jJuEiekpXwWAHaHa&amp;pid=Api&amp;P=0&amp;h=180">
            <a:extLst>
              <a:ext uri="{FF2B5EF4-FFF2-40B4-BE49-F238E27FC236}">
                <a16:creationId xmlns:a16="http://schemas.microsoft.com/office/drawing/2014/main" id="{E02E304B-1152-418C-ABDA-50FC39EA2C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251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16D30F-2EE4-4CD8-B9D8-D9E0522C1BF6}"/>
              </a:ext>
            </a:extLst>
          </p:cNvPr>
          <p:cNvPicPr>
            <a:picLocks noChangeAspect="1"/>
          </p:cNvPicPr>
          <p:nvPr/>
        </p:nvPicPr>
        <p:blipFill>
          <a:blip r:embed="rId2"/>
          <a:stretch>
            <a:fillRect/>
          </a:stretch>
        </p:blipFill>
        <p:spPr>
          <a:xfrm>
            <a:off x="1744394" y="1312545"/>
            <a:ext cx="8947052" cy="4417575"/>
          </a:xfrm>
          <a:prstGeom prst="rect">
            <a:avLst/>
          </a:prstGeom>
        </p:spPr>
      </p:pic>
      <p:sp>
        <p:nvSpPr>
          <p:cNvPr id="3" name="TextBox 2">
            <a:extLst>
              <a:ext uri="{FF2B5EF4-FFF2-40B4-BE49-F238E27FC236}">
                <a16:creationId xmlns:a16="http://schemas.microsoft.com/office/drawing/2014/main" id="{AE0172A8-848B-4EE1-B752-B3F405B2F29F}"/>
              </a:ext>
            </a:extLst>
          </p:cNvPr>
          <p:cNvSpPr txBox="1"/>
          <p:nvPr/>
        </p:nvSpPr>
        <p:spPr>
          <a:xfrm>
            <a:off x="2138288" y="6070959"/>
            <a:ext cx="7061982" cy="400110"/>
          </a:xfrm>
          <a:prstGeom prst="rect">
            <a:avLst/>
          </a:prstGeom>
          <a:noFill/>
        </p:spPr>
        <p:txBody>
          <a:bodyPr wrap="square" rtlCol="0">
            <a:spAutoFit/>
          </a:bodyPr>
          <a:lstStyle/>
          <a:p>
            <a:r>
              <a:rPr lang="en-IN" sz="2000" dirty="0"/>
              <a:t>Light GBM and </a:t>
            </a:r>
            <a:r>
              <a:rPr lang="en-IN" sz="2000" dirty="0" err="1"/>
              <a:t>CATBoost</a:t>
            </a:r>
            <a:r>
              <a:rPr lang="en-IN" sz="2000" dirty="0"/>
              <a:t> is the best suitable model</a:t>
            </a:r>
          </a:p>
        </p:txBody>
      </p:sp>
      <p:sp>
        <p:nvSpPr>
          <p:cNvPr id="4" name="Rectangle 3">
            <a:extLst>
              <a:ext uri="{FF2B5EF4-FFF2-40B4-BE49-F238E27FC236}">
                <a16:creationId xmlns:a16="http://schemas.microsoft.com/office/drawing/2014/main" id="{29C32D3E-CA5B-4735-9849-833F591555C9}"/>
              </a:ext>
            </a:extLst>
          </p:cNvPr>
          <p:cNvSpPr/>
          <p:nvPr/>
        </p:nvSpPr>
        <p:spPr>
          <a:xfrm>
            <a:off x="3014438" y="386931"/>
            <a:ext cx="6729150" cy="584775"/>
          </a:xfrm>
          <a:prstGeom prst="rect">
            <a:avLst/>
          </a:prstGeom>
        </p:spPr>
        <p:txBody>
          <a:bodyPr wrap="none">
            <a:spAutoFit/>
          </a:bodyPr>
          <a:lstStyle/>
          <a:p>
            <a:r>
              <a:rPr lang="en-GB" sz="3200" b="1" dirty="0">
                <a:solidFill>
                  <a:srgbClr val="C00000"/>
                </a:solidFill>
                <a:latin typeface="Arial Rounded MT Bold" panose="020F0704030504030204" pitchFamily="34" charset="0"/>
              </a:rPr>
              <a:t>MSE , RMSE, RMPSE &amp; R2 values</a:t>
            </a:r>
            <a:endParaRPr lang="en-IN" sz="3200" b="1" dirty="0">
              <a:solidFill>
                <a:srgbClr val="C00000"/>
              </a:solidFill>
              <a:latin typeface="Arial Rounded MT Bold" panose="020F0704030504030204" pitchFamily="34" charset="0"/>
            </a:endParaRPr>
          </a:p>
        </p:txBody>
      </p:sp>
      <p:pic>
        <p:nvPicPr>
          <p:cNvPr id="5" name="Picture 2" descr="https://tse2.mm.bing.net/th?id=OIP.WzdLmPaOr1jJuEiekpXwWAHaHa&amp;pid=Api&amp;P=0&amp;h=180">
            <a:extLst>
              <a:ext uri="{FF2B5EF4-FFF2-40B4-BE49-F238E27FC236}">
                <a16:creationId xmlns:a16="http://schemas.microsoft.com/office/drawing/2014/main" id="{4DD1BD44-04EC-4FA8-8165-57CA00E81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76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12C732-1536-455A-833E-2AC98C93E6E3}"/>
              </a:ext>
            </a:extLst>
          </p:cNvPr>
          <p:cNvSpPr txBox="1"/>
          <p:nvPr/>
        </p:nvSpPr>
        <p:spPr>
          <a:xfrm>
            <a:off x="4717774" y="132522"/>
            <a:ext cx="3538331"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CONTENTS</a:t>
            </a:r>
          </a:p>
        </p:txBody>
      </p:sp>
      <p:sp>
        <p:nvSpPr>
          <p:cNvPr id="5" name="TextBox 4">
            <a:extLst>
              <a:ext uri="{FF2B5EF4-FFF2-40B4-BE49-F238E27FC236}">
                <a16:creationId xmlns:a16="http://schemas.microsoft.com/office/drawing/2014/main" id="{0A5E97A8-8E25-4F7B-9A9B-B252DF2D6088}"/>
              </a:ext>
            </a:extLst>
          </p:cNvPr>
          <p:cNvSpPr txBox="1"/>
          <p:nvPr/>
        </p:nvSpPr>
        <p:spPr>
          <a:xfrm>
            <a:off x="1292800" y="1348256"/>
            <a:ext cx="8821871" cy="4708981"/>
          </a:xfrm>
          <a:prstGeom prst="rect">
            <a:avLst/>
          </a:prstGeom>
          <a:noFill/>
        </p:spPr>
        <p:txBody>
          <a:bodyPr wrap="square" rtlCol="0">
            <a:spAutoFit/>
          </a:bodyPr>
          <a:lstStyle/>
          <a:p>
            <a:r>
              <a:rPr lang="en-IN" dirty="0"/>
              <a:t>1.</a:t>
            </a:r>
            <a:r>
              <a:rPr lang="en-IN" sz="2000" dirty="0">
                <a:solidFill>
                  <a:srgbClr val="212121"/>
                </a:solidFill>
              </a:rPr>
              <a:t>Problem Statements</a:t>
            </a:r>
          </a:p>
          <a:p>
            <a:r>
              <a:rPr lang="en-IN" sz="2000" dirty="0">
                <a:solidFill>
                  <a:srgbClr val="212121"/>
                </a:solidFill>
              </a:rPr>
              <a:t>2.Data Summary</a:t>
            </a:r>
          </a:p>
          <a:p>
            <a:pPr lvl="0"/>
            <a:r>
              <a:rPr lang="en-GB" sz="2000" dirty="0">
                <a:solidFill>
                  <a:srgbClr val="212121"/>
                </a:solidFill>
                <a:sym typeface="Montserrat"/>
              </a:rPr>
              <a:t> 	</a:t>
            </a:r>
            <a:r>
              <a:rPr lang="en-GB" sz="2000" b="1" dirty="0">
                <a:solidFill>
                  <a:srgbClr val="212121"/>
                </a:solidFill>
                <a:sym typeface="Montserrat"/>
              </a:rPr>
              <a:t>a)</a:t>
            </a:r>
            <a:r>
              <a:rPr lang="en-GB" sz="2000" dirty="0">
                <a:solidFill>
                  <a:srgbClr val="212121"/>
                </a:solidFill>
                <a:sym typeface="Montserrat"/>
              </a:rPr>
              <a:t> Data sets   </a:t>
            </a:r>
          </a:p>
          <a:p>
            <a:pPr lvl="0"/>
            <a:r>
              <a:rPr lang="en-GB" sz="2000" dirty="0">
                <a:solidFill>
                  <a:srgbClr val="212121"/>
                </a:solidFill>
                <a:sym typeface="Montserrat"/>
              </a:rPr>
              <a:t>	</a:t>
            </a:r>
            <a:r>
              <a:rPr lang="en-GB" sz="2000" b="1" dirty="0">
                <a:solidFill>
                  <a:srgbClr val="212121"/>
                </a:solidFill>
                <a:sym typeface="Montserrat"/>
              </a:rPr>
              <a:t>b) </a:t>
            </a:r>
            <a:r>
              <a:rPr lang="en-GB" sz="2000" dirty="0">
                <a:solidFill>
                  <a:srgbClr val="212121"/>
                </a:solidFill>
                <a:sym typeface="Montserrat"/>
              </a:rPr>
              <a:t>Important Variables</a:t>
            </a:r>
          </a:p>
          <a:p>
            <a:pPr lvl="0"/>
            <a:r>
              <a:rPr lang="en-GB" sz="2000" dirty="0">
                <a:solidFill>
                  <a:srgbClr val="212121"/>
                </a:solidFill>
                <a:sym typeface="Montserrat"/>
              </a:rPr>
              <a:t>                </a:t>
            </a:r>
            <a:r>
              <a:rPr lang="en-GB" sz="2000" b="1" dirty="0">
                <a:solidFill>
                  <a:srgbClr val="212121"/>
                </a:solidFill>
                <a:sym typeface="Montserrat"/>
              </a:rPr>
              <a:t>c) </a:t>
            </a:r>
            <a:r>
              <a:rPr lang="en-GB" sz="2000" dirty="0">
                <a:solidFill>
                  <a:srgbClr val="212121"/>
                </a:solidFill>
                <a:sym typeface="Montserrat"/>
              </a:rPr>
              <a:t>Missing Value</a:t>
            </a:r>
          </a:p>
          <a:p>
            <a:pPr lvl="0"/>
            <a:r>
              <a:rPr lang="en-GB" sz="2000" dirty="0">
                <a:solidFill>
                  <a:srgbClr val="212121"/>
                </a:solidFill>
                <a:sym typeface="Montserrat"/>
              </a:rPr>
              <a:t>3. Exploratory Data Analysis</a:t>
            </a:r>
          </a:p>
          <a:p>
            <a:pPr lvl="0"/>
            <a:r>
              <a:rPr lang="en-GB" sz="2000" dirty="0">
                <a:solidFill>
                  <a:srgbClr val="212121"/>
                </a:solidFill>
                <a:sym typeface="Montserrat"/>
              </a:rPr>
              <a:t>	</a:t>
            </a:r>
            <a:r>
              <a:rPr lang="en-GB" sz="2000" b="1" dirty="0">
                <a:solidFill>
                  <a:srgbClr val="212121"/>
                </a:solidFill>
                <a:sym typeface="Montserrat"/>
              </a:rPr>
              <a:t>a) </a:t>
            </a:r>
            <a:r>
              <a:rPr lang="en-GB" sz="2000" dirty="0">
                <a:solidFill>
                  <a:srgbClr val="212121"/>
                </a:solidFill>
                <a:sym typeface="Montserrat"/>
              </a:rPr>
              <a:t>EDA on rented bike count  </a:t>
            </a:r>
          </a:p>
          <a:p>
            <a:pPr lvl="0"/>
            <a:r>
              <a:rPr lang="en-GB" sz="2000" dirty="0">
                <a:solidFill>
                  <a:srgbClr val="212121"/>
                </a:solidFill>
                <a:sym typeface="Montserrat"/>
              </a:rPr>
              <a:t>	</a:t>
            </a:r>
            <a:r>
              <a:rPr lang="en-GB" sz="2000" b="1" dirty="0">
                <a:solidFill>
                  <a:srgbClr val="212121"/>
                </a:solidFill>
                <a:sym typeface="Montserrat"/>
              </a:rPr>
              <a:t>b) </a:t>
            </a:r>
            <a:r>
              <a:rPr lang="en-GB" sz="2000" dirty="0">
                <a:solidFill>
                  <a:srgbClr val="212121"/>
                </a:solidFill>
                <a:sym typeface="Montserrat"/>
              </a:rPr>
              <a:t>EDA on seasons</a:t>
            </a:r>
          </a:p>
          <a:p>
            <a:pPr lvl="0"/>
            <a:r>
              <a:rPr lang="en-GB" sz="2000" dirty="0">
                <a:solidFill>
                  <a:srgbClr val="212121"/>
                </a:solidFill>
                <a:sym typeface="Montserrat"/>
              </a:rPr>
              <a:t>                </a:t>
            </a:r>
            <a:r>
              <a:rPr lang="en-GB" sz="2000" b="1" dirty="0">
                <a:solidFill>
                  <a:srgbClr val="212121"/>
                </a:solidFill>
                <a:sym typeface="Montserrat"/>
              </a:rPr>
              <a:t>c) </a:t>
            </a:r>
            <a:r>
              <a:rPr lang="en-GB" sz="2000" dirty="0">
                <a:solidFill>
                  <a:srgbClr val="212121"/>
                </a:solidFill>
                <a:sym typeface="Montserrat"/>
              </a:rPr>
              <a:t>Customers   </a:t>
            </a:r>
          </a:p>
          <a:p>
            <a:pPr lvl="0"/>
            <a:r>
              <a:rPr lang="en-GB" sz="2000" dirty="0">
                <a:solidFill>
                  <a:srgbClr val="212121"/>
                </a:solidFill>
                <a:sym typeface="Montserrat"/>
              </a:rPr>
              <a:t>4.Feature Engineering</a:t>
            </a:r>
          </a:p>
          <a:p>
            <a:pPr lvl="0"/>
            <a:r>
              <a:rPr lang="en-GB" sz="2000" dirty="0">
                <a:solidFill>
                  <a:srgbClr val="212121"/>
                </a:solidFill>
                <a:sym typeface="Montserrat"/>
              </a:rPr>
              <a:t>	</a:t>
            </a:r>
            <a:r>
              <a:rPr lang="en-GB" sz="2000" b="1" dirty="0">
                <a:solidFill>
                  <a:srgbClr val="212121"/>
                </a:solidFill>
                <a:sym typeface="Montserrat"/>
              </a:rPr>
              <a:t>a) </a:t>
            </a:r>
            <a:r>
              <a:rPr lang="en-GB" sz="2000" dirty="0">
                <a:solidFill>
                  <a:srgbClr val="212121"/>
                </a:solidFill>
                <a:sym typeface="Montserrat"/>
              </a:rPr>
              <a:t>Correlation</a:t>
            </a:r>
          </a:p>
          <a:p>
            <a:pPr lvl="0"/>
            <a:r>
              <a:rPr lang="en-GB" sz="2000" dirty="0">
                <a:solidFill>
                  <a:srgbClr val="212121"/>
                </a:solidFill>
                <a:sym typeface="Montserrat"/>
              </a:rPr>
              <a:t>	</a:t>
            </a:r>
            <a:r>
              <a:rPr lang="en-GB" sz="2000" b="1" dirty="0">
                <a:solidFill>
                  <a:srgbClr val="212121"/>
                </a:solidFill>
                <a:sym typeface="Montserrat"/>
              </a:rPr>
              <a:t>b) </a:t>
            </a:r>
            <a:r>
              <a:rPr lang="en-GB" sz="2000" dirty="0">
                <a:solidFill>
                  <a:srgbClr val="212121"/>
                </a:solidFill>
                <a:sym typeface="Montserrat"/>
              </a:rPr>
              <a:t>Multicollinearity</a:t>
            </a:r>
          </a:p>
          <a:p>
            <a:pPr lvl="0"/>
            <a:r>
              <a:rPr lang="en-GB" sz="2000" dirty="0">
                <a:solidFill>
                  <a:srgbClr val="212121"/>
                </a:solidFill>
                <a:sym typeface="Montserrat"/>
              </a:rPr>
              <a:t>5.Model Formulation</a:t>
            </a:r>
          </a:p>
          <a:p>
            <a:pPr lvl="0"/>
            <a:r>
              <a:rPr lang="en-GB" sz="2000" dirty="0">
                <a:solidFill>
                  <a:srgbClr val="212121"/>
                </a:solidFill>
                <a:sym typeface="Montserrat"/>
              </a:rPr>
              <a:t>6.Challenges</a:t>
            </a:r>
          </a:p>
          <a:p>
            <a:pPr lvl="0"/>
            <a:r>
              <a:rPr lang="en-GB" sz="2000" dirty="0">
                <a:solidFill>
                  <a:srgbClr val="212121"/>
                </a:solidFill>
                <a:sym typeface="Montserrat"/>
              </a:rPr>
              <a:t>7.Conclusion</a:t>
            </a:r>
            <a:endParaRPr lang="en-IN" sz="2000" dirty="0">
              <a:solidFill>
                <a:srgbClr val="212121"/>
              </a:solidFill>
            </a:endParaRPr>
          </a:p>
        </p:txBody>
      </p:sp>
      <p:pic>
        <p:nvPicPr>
          <p:cNvPr id="6" name="Picture 2" descr="https://tse2.mm.bing.net/th?id=OIP.WzdLmPaOr1jJuEiekpXwWAHaHa&amp;pid=Api&amp;P=0&amp;h=180">
            <a:extLst>
              <a:ext uri="{FF2B5EF4-FFF2-40B4-BE49-F238E27FC236}">
                <a16:creationId xmlns:a16="http://schemas.microsoft.com/office/drawing/2014/main" id="{EA56F417-1B68-4734-97B8-B40C4808E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587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E27BBD-F207-4068-977A-6CEE6FB13FB7}"/>
              </a:ext>
            </a:extLst>
          </p:cNvPr>
          <p:cNvPicPr>
            <a:picLocks noChangeAspect="1"/>
          </p:cNvPicPr>
          <p:nvPr/>
        </p:nvPicPr>
        <p:blipFill>
          <a:blip r:embed="rId2"/>
          <a:stretch>
            <a:fillRect/>
          </a:stretch>
        </p:blipFill>
        <p:spPr>
          <a:xfrm>
            <a:off x="344029" y="2326120"/>
            <a:ext cx="11543171" cy="1064999"/>
          </a:xfrm>
          <a:prstGeom prst="rect">
            <a:avLst/>
          </a:prstGeom>
        </p:spPr>
      </p:pic>
      <p:sp>
        <p:nvSpPr>
          <p:cNvPr id="3" name="TextBox 2">
            <a:extLst>
              <a:ext uri="{FF2B5EF4-FFF2-40B4-BE49-F238E27FC236}">
                <a16:creationId xmlns:a16="http://schemas.microsoft.com/office/drawing/2014/main" id="{B7387A1B-B836-4C15-B04F-10ADBB4091EF}"/>
              </a:ext>
            </a:extLst>
          </p:cNvPr>
          <p:cNvSpPr txBox="1"/>
          <p:nvPr/>
        </p:nvSpPr>
        <p:spPr>
          <a:xfrm>
            <a:off x="2138289" y="481792"/>
            <a:ext cx="7680960"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Shape of CAT Boost and Light GBM</a:t>
            </a:r>
          </a:p>
        </p:txBody>
      </p:sp>
      <p:sp>
        <p:nvSpPr>
          <p:cNvPr id="4" name="TextBox 3">
            <a:extLst>
              <a:ext uri="{FF2B5EF4-FFF2-40B4-BE49-F238E27FC236}">
                <a16:creationId xmlns:a16="http://schemas.microsoft.com/office/drawing/2014/main" id="{D8C9621F-9BC4-42CD-81B2-7333660F3FC0}"/>
              </a:ext>
            </a:extLst>
          </p:cNvPr>
          <p:cNvSpPr txBox="1"/>
          <p:nvPr/>
        </p:nvSpPr>
        <p:spPr>
          <a:xfrm>
            <a:off x="548640" y="1783532"/>
            <a:ext cx="2855742" cy="400110"/>
          </a:xfrm>
          <a:prstGeom prst="rect">
            <a:avLst/>
          </a:prstGeom>
          <a:noFill/>
        </p:spPr>
        <p:txBody>
          <a:bodyPr wrap="square" rtlCol="0">
            <a:spAutoFit/>
          </a:bodyPr>
          <a:lstStyle/>
          <a:p>
            <a:r>
              <a:rPr lang="en-IN" sz="2000" b="1" dirty="0">
                <a:latin typeface="Arial Rounded MT Bold" panose="020F0704030504030204" pitchFamily="34" charset="0"/>
              </a:rPr>
              <a:t>CAT BOOST</a:t>
            </a:r>
          </a:p>
        </p:txBody>
      </p:sp>
      <p:sp>
        <p:nvSpPr>
          <p:cNvPr id="5" name="TextBox 4">
            <a:extLst>
              <a:ext uri="{FF2B5EF4-FFF2-40B4-BE49-F238E27FC236}">
                <a16:creationId xmlns:a16="http://schemas.microsoft.com/office/drawing/2014/main" id="{C201DD71-296B-4259-BAE3-A2DB67123F5C}"/>
              </a:ext>
            </a:extLst>
          </p:cNvPr>
          <p:cNvSpPr txBox="1"/>
          <p:nvPr/>
        </p:nvSpPr>
        <p:spPr>
          <a:xfrm>
            <a:off x="548640" y="4155498"/>
            <a:ext cx="2855742" cy="400110"/>
          </a:xfrm>
          <a:prstGeom prst="rect">
            <a:avLst/>
          </a:prstGeom>
          <a:noFill/>
        </p:spPr>
        <p:txBody>
          <a:bodyPr wrap="square" rtlCol="0">
            <a:spAutoFit/>
          </a:bodyPr>
          <a:lstStyle/>
          <a:p>
            <a:r>
              <a:rPr lang="en-IN" sz="2000" b="1" dirty="0">
                <a:latin typeface="Arial Rounded MT Bold" panose="020F0704030504030204" pitchFamily="34" charset="0"/>
              </a:rPr>
              <a:t>LIGHT GBM</a:t>
            </a:r>
          </a:p>
        </p:txBody>
      </p:sp>
      <p:pic>
        <p:nvPicPr>
          <p:cNvPr id="6" name="Picture 5">
            <a:extLst>
              <a:ext uri="{FF2B5EF4-FFF2-40B4-BE49-F238E27FC236}">
                <a16:creationId xmlns:a16="http://schemas.microsoft.com/office/drawing/2014/main" id="{7F4B3119-3604-4376-BB36-74F246B2E7CA}"/>
              </a:ext>
            </a:extLst>
          </p:cNvPr>
          <p:cNvPicPr>
            <a:picLocks noChangeAspect="1"/>
          </p:cNvPicPr>
          <p:nvPr/>
        </p:nvPicPr>
        <p:blipFill>
          <a:blip r:embed="rId3"/>
          <a:stretch>
            <a:fillRect/>
          </a:stretch>
        </p:blipFill>
        <p:spPr>
          <a:xfrm>
            <a:off x="344029" y="4897957"/>
            <a:ext cx="11543171" cy="1133633"/>
          </a:xfrm>
          <a:prstGeom prst="rect">
            <a:avLst/>
          </a:prstGeom>
        </p:spPr>
      </p:pic>
      <p:pic>
        <p:nvPicPr>
          <p:cNvPr id="7" name="Picture 2" descr="https://tse2.mm.bing.net/th?id=OIP.WzdLmPaOr1jJuEiekpXwWAHaHa&amp;pid=Api&amp;P=0&amp;h=180">
            <a:extLst>
              <a:ext uri="{FF2B5EF4-FFF2-40B4-BE49-F238E27FC236}">
                <a16:creationId xmlns:a16="http://schemas.microsoft.com/office/drawing/2014/main" id="{28297BA3-D668-4114-834E-C3FE7429E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65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9D1A19-9E77-4D6A-91FE-CBD998C4BAD0}"/>
              </a:ext>
            </a:extLst>
          </p:cNvPr>
          <p:cNvSpPr txBox="1"/>
          <p:nvPr/>
        </p:nvSpPr>
        <p:spPr>
          <a:xfrm>
            <a:off x="4822874" y="745589"/>
            <a:ext cx="4445391"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Challenges</a:t>
            </a:r>
          </a:p>
        </p:txBody>
      </p:sp>
      <p:sp>
        <p:nvSpPr>
          <p:cNvPr id="3" name="Rectangle 2">
            <a:extLst>
              <a:ext uri="{FF2B5EF4-FFF2-40B4-BE49-F238E27FC236}">
                <a16:creationId xmlns:a16="http://schemas.microsoft.com/office/drawing/2014/main" id="{F3C60B75-F9F9-4B32-AE48-DD5D19BB95F3}"/>
              </a:ext>
            </a:extLst>
          </p:cNvPr>
          <p:cNvSpPr/>
          <p:nvPr/>
        </p:nvSpPr>
        <p:spPr>
          <a:xfrm>
            <a:off x="1065627" y="2295613"/>
            <a:ext cx="10060745" cy="1133387"/>
          </a:xfrm>
          <a:prstGeom prst="rect">
            <a:avLst/>
          </a:prstGeom>
        </p:spPr>
        <p:txBody>
          <a:bodyPr wrap="square">
            <a:spAutoFit/>
          </a:bodyPr>
          <a:lstStyle/>
          <a:p>
            <a:pPr marL="457200" lvl="0" indent="-355600">
              <a:lnSpc>
                <a:spcPct val="115000"/>
              </a:lnSpc>
              <a:buClr>
                <a:srgbClr val="073763"/>
              </a:buClr>
              <a:buSzPts val="2000"/>
              <a:buChar char="●"/>
            </a:pPr>
            <a:r>
              <a:rPr lang="en-US" sz="2000" dirty="0">
                <a:solidFill>
                  <a:srgbClr val="212121"/>
                </a:solidFill>
              </a:rPr>
              <a:t>Handling large amount of sales data (8,760 observations on 14 variables)</a:t>
            </a:r>
          </a:p>
          <a:p>
            <a:pPr marL="457200" lvl="0" indent="-355600">
              <a:lnSpc>
                <a:spcPct val="115000"/>
              </a:lnSpc>
              <a:buClr>
                <a:srgbClr val="073763"/>
              </a:buClr>
              <a:buSzPts val="2000"/>
              <a:buChar char="●"/>
            </a:pPr>
            <a:r>
              <a:rPr lang="en-US" sz="2000" dirty="0">
                <a:solidFill>
                  <a:srgbClr val="212121"/>
                </a:solidFill>
              </a:rPr>
              <a:t>Some stores were closed. Unable to fill the gap of bike renting for those stores.</a:t>
            </a:r>
          </a:p>
          <a:p>
            <a:pPr marL="457200" lvl="0" indent="-355600">
              <a:lnSpc>
                <a:spcPct val="115000"/>
              </a:lnSpc>
              <a:buClr>
                <a:srgbClr val="073763"/>
              </a:buClr>
              <a:buSzPts val="2000"/>
              <a:buChar char="●"/>
            </a:pPr>
            <a:r>
              <a:rPr lang="en-US" sz="2000" dirty="0">
                <a:solidFill>
                  <a:srgbClr val="212121"/>
                </a:solidFill>
              </a:rPr>
              <a:t>Choosing right kind of model.</a:t>
            </a:r>
          </a:p>
        </p:txBody>
      </p:sp>
      <p:pic>
        <p:nvPicPr>
          <p:cNvPr id="4" name="Picture 2" descr="https://tse2.mm.bing.net/th?id=OIP.WzdLmPaOr1jJuEiekpXwWAHaHa&amp;pid=Api&amp;P=0&amp;h=180">
            <a:extLst>
              <a:ext uri="{FF2B5EF4-FFF2-40B4-BE49-F238E27FC236}">
                <a16:creationId xmlns:a16="http://schemas.microsoft.com/office/drawing/2014/main" id="{2C331C84-341A-432C-AC3F-283D27EC2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93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C870A-EF1D-4757-9703-CDAE26A005A9}"/>
              </a:ext>
            </a:extLst>
          </p:cNvPr>
          <p:cNvSpPr txBox="1"/>
          <p:nvPr/>
        </p:nvSpPr>
        <p:spPr>
          <a:xfrm>
            <a:off x="4710332" y="436099"/>
            <a:ext cx="2771336"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Conclusion</a:t>
            </a:r>
          </a:p>
        </p:txBody>
      </p:sp>
      <p:sp>
        <p:nvSpPr>
          <p:cNvPr id="6" name="TextBox 5">
            <a:extLst>
              <a:ext uri="{FF2B5EF4-FFF2-40B4-BE49-F238E27FC236}">
                <a16:creationId xmlns:a16="http://schemas.microsoft.com/office/drawing/2014/main" id="{FEFFF9F4-AE65-43E8-AF59-3F15605EE508}"/>
              </a:ext>
            </a:extLst>
          </p:cNvPr>
          <p:cNvSpPr txBox="1"/>
          <p:nvPr/>
        </p:nvSpPr>
        <p:spPr>
          <a:xfrm>
            <a:off x="264942" y="1256467"/>
            <a:ext cx="11662116" cy="5601533"/>
          </a:xfrm>
          <a:prstGeom prst="rect">
            <a:avLst/>
          </a:prstGeom>
          <a:noFill/>
        </p:spPr>
        <p:txBody>
          <a:bodyPr wrap="square" rtlCol="0">
            <a:spAutoFit/>
          </a:bodyPr>
          <a:lstStyle/>
          <a:p>
            <a:pPr marL="101600">
              <a:buClr>
                <a:srgbClr val="073763"/>
              </a:buClr>
              <a:buSzPts val="2000"/>
            </a:pPr>
            <a:r>
              <a:rPr lang="en-US" sz="2000" dirty="0">
                <a:solidFill>
                  <a:srgbClr val="212121"/>
                </a:solidFill>
              </a:rPr>
              <a:t>1.In holiday or non-working days there is demands in rented bikes.</a:t>
            </a:r>
          </a:p>
          <a:p>
            <a:pPr marL="101600">
              <a:buClr>
                <a:srgbClr val="073763"/>
              </a:buClr>
              <a:buSzPts val="2000"/>
            </a:pPr>
            <a:br>
              <a:rPr lang="en-US" sz="2000" dirty="0">
                <a:solidFill>
                  <a:srgbClr val="212121"/>
                </a:solidFill>
              </a:rPr>
            </a:br>
            <a:r>
              <a:rPr lang="en-US" sz="2000" dirty="0">
                <a:solidFill>
                  <a:srgbClr val="212121"/>
                </a:solidFill>
              </a:rPr>
              <a:t>2.There is a surge of high demand in the morning 8AM and in evening 6PM as the people might be going to their work at morning 8AM and </a:t>
            </a:r>
            <a:r>
              <a:rPr lang="en-US" sz="2000" dirty="0" err="1">
                <a:solidFill>
                  <a:srgbClr val="212121"/>
                </a:solidFill>
              </a:rPr>
              <a:t>returing</a:t>
            </a:r>
            <a:r>
              <a:rPr lang="en-US" sz="2000" dirty="0">
                <a:solidFill>
                  <a:srgbClr val="212121"/>
                </a:solidFill>
              </a:rPr>
              <a:t> from their work at the evening 6PM.</a:t>
            </a:r>
          </a:p>
          <a:p>
            <a:pPr marL="101600">
              <a:buClr>
                <a:srgbClr val="073763"/>
              </a:buClr>
              <a:buSzPts val="2000"/>
            </a:pPr>
            <a:br>
              <a:rPr lang="en-US" sz="2000" dirty="0">
                <a:solidFill>
                  <a:srgbClr val="212121"/>
                </a:solidFill>
              </a:rPr>
            </a:br>
            <a:r>
              <a:rPr lang="en-US" sz="2000" dirty="0">
                <a:solidFill>
                  <a:srgbClr val="212121"/>
                </a:solidFill>
              </a:rPr>
              <a:t>3.People </a:t>
            </a:r>
            <a:r>
              <a:rPr lang="en-US" sz="2000" dirty="0" err="1">
                <a:solidFill>
                  <a:srgbClr val="212121"/>
                </a:solidFill>
              </a:rPr>
              <a:t>preffered</a:t>
            </a:r>
            <a:r>
              <a:rPr lang="en-US" sz="2000" dirty="0">
                <a:solidFill>
                  <a:srgbClr val="212121"/>
                </a:solidFill>
              </a:rPr>
              <a:t> more rented bikes in the morning than the evening.</a:t>
            </a:r>
          </a:p>
          <a:p>
            <a:pPr marL="101600">
              <a:buClr>
                <a:srgbClr val="073763"/>
              </a:buClr>
              <a:buSzPts val="2000"/>
            </a:pPr>
            <a:br>
              <a:rPr lang="en-US" sz="2000" dirty="0">
                <a:solidFill>
                  <a:srgbClr val="212121"/>
                </a:solidFill>
              </a:rPr>
            </a:br>
            <a:r>
              <a:rPr lang="en-US" sz="2000" dirty="0">
                <a:solidFill>
                  <a:srgbClr val="212121"/>
                </a:solidFill>
              </a:rPr>
              <a:t>4.When the rainfall was less, people have booked more bikes except some few cases.</a:t>
            </a:r>
          </a:p>
          <a:p>
            <a:pPr marL="101600">
              <a:buClr>
                <a:srgbClr val="073763"/>
              </a:buClr>
              <a:buSzPts val="2000"/>
            </a:pPr>
            <a:br>
              <a:rPr lang="en-US" sz="2000" dirty="0">
                <a:solidFill>
                  <a:srgbClr val="212121"/>
                </a:solidFill>
              </a:rPr>
            </a:br>
            <a:r>
              <a:rPr lang="en-US" sz="2000" dirty="0">
                <a:solidFill>
                  <a:srgbClr val="212121"/>
                </a:solidFill>
              </a:rPr>
              <a:t>5.The Temperature, Hour &amp; Humidity are the most important features that positively drive the total rented bikes count.</a:t>
            </a:r>
          </a:p>
          <a:p>
            <a:pPr marL="101600">
              <a:buClr>
                <a:srgbClr val="073763"/>
              </a:buClr>
              <a:buSzPts val="2000"/>
            </a:pPr>
            <a:br>
              <a:rPr lang="en-US" sz="2000" dirty="0">
                <a:solidFill>
                  <a:srgbClr val="212121"/>
                </a:solidFill>
              </a:rPr>
            </a:br>
            <a:r>
              <a:rPr lang="en-US" sz="2000" dirty="0">
                <a:solidFill>
                  <a:srgbClr val="212121"/>
                </a:solidFill>
              </a:rPr>
              <a:t>6.After performing the various models the </a:t>
            </a:r>
            <a:r>
              <a:rPr lang="en-US" sz="2000" dirty="0" err="1">
                <a:solidFill>
                  <a:srgbClr val="212121"/>
                </a:solidFill>
              </a:rPr>
              <a:t>lightGBM</a:t>
            </a:r>
            <a:r>
              <a:rPr lang="en-US" sz="2000" dirty="0">
                <a:solidFill>
                  <a:srgbClr val="212121"/>
                </a:solidFill>
              </a:rPr>
              <a:t> and </a:t>
            </a:r>
            <a:r>
              <a:rPr lang="en-US" sz="2000" dirty="0" err="1">
                <a:solidFill>
                  <a:srgbClr val="212121"/>
                </a:solidFill>
              </a:rPr>
              <a:t>Catboost</a:t>
            </a:r>
            <a:r>
              <a:rPr lang="en-US" sz="2000" dirty="0">
                <a:solidFill>
                  <a:srgbClr val="212121"/>
                </a:solidFill>
              </a:rPr>
              <a:t> found to be the best model that can be used for the Bike Sharing Demand Prediction since the performance metrics (</a:t>
            </a:r>
            <a:r>
              <a:rPr lang="en-US" sz="2000" dirty="0" err="1">
                <a:solidFill>
                  <a:srgbClr val="212121"/>
                </a:solidFill>
              </a:rPr>
              <a:t>mse,rmse</a:t>
            </a:r>
            <a:r>
              <a:rPr lang="en-US" sz="2000" dirty="0">
                <a:solidFill>
                  <a:srgbClr val="212121"/>
                </a:solidFill>
              </a:rPr>
              <a:t>) shows lower and (r2,adjusted_r2) shows a higher value for the </a:t>
            </a:r>
            <a:r>
              <a:rPr lang="en-US" sz="2000" dirty="0" err="1">
                <a:solidFill>
                  <a:srgbClr val="212121"/>
                </a:solidFill>
              </a:rPr>
              <a:t>lightGBM</a:t>
            </a:r>
            <a:r>
              <a:rPr lang="en-US" sz="2000" dirty="0">
                <a:solidFill>
                  <a:srgbClr val="212121"/>
                </a:solidFill>
              </a:rPr>
              <a:t> and </a:t>
            </a:r>
            <a:r>
              <a:rPr lang="en-US" sz="2000" dirty="0" err="1">
                <a:solidFill>
                  <a:srgbClr val="212121"/>
                </a:solidFill>
              </a:rPr>
              <a:t>Catboost</a:t>
            </a:r>
            <a:r>
              <a:rPr lang="en-US" sz="2000" dirty="0">
                <a:solidFill>
                  <a:srgbClr val="212121"/>
                </a:solidFill>
              </a:rPr>
              <a:t> models !</a:t>
            </a:r>
          </a:p>
          <a:p>
            <a:pPr marL="101600">
              <a:buClr>
                <a:srgbClr val="073763"/>
              </a:buClr>
              <a:buSzPts val="2000"/>
            </a:pPr>
            <a:br>
              <a:rPr lang="en-US" sz="2000" dirty="0">
                <a:solidFill>
                  <a:srgbClr val="212121"/>
                </a:solidFill>
              </a:rPr>
            </a:br>
            <a:r>
              <a:rPr lang="en-US" sz="2000" dirty="0">
                <a:solidFill>
                  <a:srgbClr val="212121"/>
                </a:solidFill>
              </a:rPr>
              <a:t>7.We can use either </a:t>
            </a:r>
            <a:r>
              <a:rPr lang="en-US" sz="2000" dirty="0" err="1">
                <a:solidFill>
                  <a:srgbClr val="212121"/>
                </a:solidFill>
              </a:rPr>
              <a:t>lightGBM</a:t>
            </a:r>
            <a:r>
              <a:rPr lang="en-US" sz="2000" dirty="0">
                <a:solidFill>
                  <a:srgbClr val="212121"/>
                </a:solidFill>
              </a:rPr>
              <a:t> or </a:t>
            </a:r>
            <a:r>
              <a:rPr lang="en-US" sz="2000" dirty="0" err="1">
                <a:solidFill>
                  <a:srgbClr val="212121"/>
                </a:solidFill>
              </a:rPr>
              <a:t>catboost</a:t>
            </a:r>
            <a:r>
              <a:rPr lang="en-US" sz="2000" dirty="0">
                <a:solidFill>
                  <a:srgbClr val="212121"/>
                </a:solidFill>
              </a:rPr>
              <a:t> model for the bike rental stations.</a:t>
            </a:r>
          </a:p>
          <a:p>
            <a:endParaRPr lang="en-IN" b="1" dirty="0"/>
          </a:p>
        </p:txBody>
      </p:sp>
      <p:pic>
        <p:nvPicPr>
          <p:cNvPr id="13" name="Picture 2" descr="https://tse2.mm.bing.net/th?id=OIP.WzdLmPaOr1jJuEiekpXwWAHaHa&amp;pid=Api&amp;P=0&amp;h=180">
            <a:extLst>
              <a:ext uri="{FF2B5EF4-FFF2-40B4-BE49-F238E27FC236}">
                <a16:creationId xmlns:a16="http://schemas.microsoft.com/office/drawing/2014/main" id="{BAE66DC0-2866-4FD9-81EE-1A9A49078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008" y="253141"/>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468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imgscf.slidemembers.com/docs/1/1/365/thank_you_page_364440.jpg">
            <a:extLst>
              <a:ext uri="{FF2B5EF4-FFF2-40B4-BE49-F238E27FC236}">
                <a16:creationId xmlns:a16="http://schemas.microsoft.com/office/drawing/2014/main" id="{6CF8BE0D-2E34-48CF-ADD7-8019C321C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00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55D1AA-ACF7-4C1E-9BCF-D6FA1D55F0F3}"/>
              </a:ext>
            </a:extLst>
          </p:cNvPr>
          <p:cNvSpPr txBox="1"/>
          <p:nvPr/>
        </p:nvSpPr>
        <p:spPr>
          <a:xfrm>
            <a:off x="3670853" y="632039"/>
            <a:ext cx="5764696"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PROBLEM STATEMENTS</a:t>
            </a:r>
          </a:p>
        </p:txBody>
      </p:sp>
      <p:sp>
        <p:nvSpPr>
          <p:cNvPr id="5" name="Rectangle 4">
            <a:extLst>
              <a:ext uri="{FF2B5EF4-FFF2-40B4-BE49-F238E27FC236}">
                <a16:creationId xmlns:a16="http://schemas.microsoft.com/office/drawing/2014/main" id="{9C0DEEB3-3E5F-4246-B806-059B954D9BDF}"/>
              </a:ext>
            </a:extLst>
          </p:cNvPr>
          <p:cNvSpPr/>
          <p:nvPr/>
        </p:nvSpPr>
        <p:spPr>
          <a:xfrm>
            <a:off x="510210" y="1886778"/>
            <a:ext cx="5546033" cy="4401205"/>
          </a:xfrm>
          <a:prstGeom prst="rect">
            <a:avLst/>
          </a:prstGeom>
        </p:spPr>
        <p:txBody>
          <a:bodyPr wrap="square">
            <a:spAutoFit/>
          </a:bodyPr>
          <a:lstStyle/>
          <a:p>
            <a:pPr marL="342900" indent="-342900" algn="just">
              <a:buFont typeface="Arial" panose="020B0604020202020204" pitchFamily="34" charset="0"/>
              <a:buChar char="•"/>
            </a:pPr>
            <a:r>
              <a:rPr lang="en-US" sz="2000" b="0" i="0" dirty="0">
                <a:solidFill>
                  <a:srgbClr val="212121"/>
                </a:solidFill>
                <a:effectLs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pPr marL="342900" indent="-342900" algn="just">
              <a:buFont typeface="Arial" panose="020B0604020202020204" pitchFamily="34" charset="0"/>
              <a:buChar char="•"/>
            </a:pPr>
            <a:endParaRPr lang="en-US" sz="2000" dirty="0">
              <a:solidFill>
                <a:srgbClr val="212121"/>
              </a:solidFill>
            </a:endParaRPr>
          </a:p>
          <a:p>
            <a:pPr marL="342900" indent="-342900" algn="just">
              <a:buFont typeface="Arial" panose="020B0604020202020204" pitchFamily="34" charset="0"/>
              <a:buChar char="•"/>
            </a:pPr>
            <a:r>
              <a:rPr lang="en-US" sz="2000" dirty="0">
                <a:solidFill>
                  <a:srgbClr val="212121"/>
                </a:solidFill>
                <a:sym typeface="Montserrat"/>
              </a:rPr>
              <a:t>The objective of the project is to come with a machine learning model to predict bike rental.</a:t>
            </a:r>
            <a:endParaRPr lang="en-US" sz="2000" dirty="0">
              <a:solidFill>
                <a:srgbClr val="212121"/>
              </a:solidFill>
              <a:sym typeface="Roboto"/>
            </a:endParaRPr>
          </a:p>
          <a:p>
            <a:endParaRPr lang="en-IN" sz="2000" dirty="0">
              <a:latin typeface="+mj-lt"/>
            </a:endParaRPr>
          </a:p>
        </p:txBody>
      </p:sp>
      <p:pic>
        <p:nvPicPr>
          <p:cNvPr id="1030" name="Picture 6" descr="https://tse3.mm.bing.net/th?id=OIP.KfsK_8MjSsYJUrCTE4wULQHaDG&amp;pid=Api&amp;P=0&amp;h=180">
            <a:extLst>
              <a:ext uri="{FF2B5EF4-FFF2-40B4-BE49-F238E27FC236}">
                <a16:creationId xmlns:a16="http://schemas.microsoft.com/office/drawing/2014/main" id="{E0579DB0-2692-4C00-9B8C-CF8FE81CB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585" y="2241187"/>
            <a:ext cx="4738068" cy="36923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tse2.mm.bing.net/th?id=OIP.WzdLmPaOr1jJuEiekpXwWAHaHa&amp;pid=Api&amp;P=0&amp;h=180">
            <a:extLst>
              <a:ext uri="{FF2B5EF4-FFF2-40B4-BE49-F238E27FC236}">
                <a16:creationId xmlns:a16="http://schemas.microsoft.com/office/drawing/2014/main" id="{EAACB0A0-21D5-4ECA-97C3-AB7C78B26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0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B39320-12C9-4212-9F12-1A081B7E946B}"/>
              </a:ext>
            </a:extLst>
          </p:cNvPr>
          <p:cNvSpPr txBox="1"/>
          <p:nvPr/>
        </p:nvSpPr>
        <p:spPr>
          <a:xfrm>
            <a:off x="4267198" y="600532"/>
            <a:ext cx="3657600"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DATA SUMMARY</a:t>
            </a:r>
          </a:p>
        </p:txBody>
      </p:sp>
      <p:sp>
        <p:nvSpPr>
          <p:cNvPr id="5" name="TextBox 4">
            <a:extLst>
              <a:ext uri="{FF2B5EF4-FFF2-40B4-BE49-F238E27FC236}">
                <a16:creationId xmlns:a16="http://schemas.microsoft.com/office/drawing/2014/main" id="{87363517-761B-4107-8C04-66C2FF6716FF}"/>
              </a:ext>
            </a:extLst>
          </p:cNvPr>
          <p:cNvSpPr txBox="1"/>
          <p:nvPr/>
        </p:nvSpPr>
        <p:spPr>
          <a:xfrm>
            <a:off x="3326294" y="1369396"/>
            <a:ext cx="5539408" cy="1077218"/>
          </a:xfrm>
          <a:prstGeom prst="rect">
            <a:avLst/>
          </a:prstGeom>
          <a:noFill/>
        </p:spPr>
        <p:txBody>
          <a:bodyPr wrap="square" rtlCol="0">
            <a:spAutoFit/>
          </a:bodyPr>
          <a:lstStyle/>
          <a:p>
            <a:pPr algn="ctr"/>
            <a:r>
              <a:rPr lang="en-IN" sz="2000" dirty="0">
                <a:solidFill>
                  <a:srgbClr val="212121"/>
                </a:solidFill>
              </a:rPr>
              <a:t>We are using single data set for analysis </a:t>
            </a:r>
          </a:p>
          <a:p>
            <a:pPr algn="ctr"/>
            <a:r>
              <a:rPr lang="en-IN" sz="2000" dirty="0">
                <a:solidFill>
                  <a:srgbClr val="212121"/>
                </a:solidFill>
              </a:rPr>
              <a:t> </a:t>
            </a:r>
          </a:p>
          <a:p>
            <a:pPr algn="ctr"/>
            <a:r>
              <a:rPr lang="en-IN" sz="2400" b="1" dirty="0">
                <a:solidFill>
                  <a:srgbClr val="212121"/>
                </a:solidFill>
              </a:rPr>
              <a:t>SeoulBikeData.csv </a:t>
            </a:r>
            <a:r>
              <a:rPr lang="en-IN" sz="2000" b="1" dirty="0">
                <a:solidFill>
                  <a:srgbClr val="212121"/>
                </a:solidFill>
              </a:rPr>
              <a:t>:-</a:t>
            </a:r>
            <a:r>
              <a:rPr lang="en-IN" sz="2000" dirty="0">
                <a:solidFill>
                  <a:srgbClr val="212121"/>
                </a:solidFill>
              </a:rPr>
              <a:t> rented bike count details</a:t>
            </a:r>
          </a:p>
        </p:txBody>
      </p:sp>
      <p:pic>
        <p:nvPicPr>
          <p:cNvPr id="6" name="Picture 2" descr="https://tse2.mm.bing.net/th?id=OIP.WzdLmPaOr1jJuEiekpXwWAHaHa&amp;pid=Api&amp;P=0&amp;h=180">
            <a:extLst>
              <a:ext uri="{FF2B5EF4-FFF2-40B4-BE49-F238E27FC236}">
                <a16:creationId xmlns:a16="http://schemas.microsoft.com/office/drawing/2014/main" id="{0ECAB944-C2E9-488F-A63E-388B987F5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50AC960-007F-4853-9987-3336A5FF0A8E}"/>
              </a:ext>
            </a:extLst>
          </p:cNvPr>
          <p:cNvSpPr txBox="1"/>
          <p:nvPr/>
        </p:nvSpPr>
        <p:spPr>
          <a:xfrm>
            <a:off x="2623929" y="3078298"/>
            <a:ext cx="6944139"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DETAILS OF DATA SET PROVIDED</a:t>
            </a:r>
          </a:p>
        </p:txBody>
      </p:sp>
      <p:graphicFrame>
        <p:nvGraphicFramePr>
          <p:cNvPr id="9" name="Table 8">
            <a:extLst>
              <a:ext uri="{FF2B5EF4-FFF2-40B4-BE49-F238E27FC236}">
                <a16:creationId xmlns:a16="http://schemas.microsoft.com/office/drawing/2014/main" id="{22DA0664-989C-495D-BEFD-A8570AA55602}"/>
              </a:ext>
            </a:extLst>
          </p:cNvPr>
          <p:cNvGraphicFramePr>
            <a:graphicFrameLocks noGrp="1"/>
          </p:cNvGraphicFramePr>
          <p:nvPr>
            <p:extLst>
              <p:ext uri="{D42A27DB-BD31-4B8C-83A1-F6EECF244321}">
                <p14:modId xmlns:p14="http://schemas.microsoft.com/office/powerpoint/2010/main" val="2512343801"/>
              </p:ext>
            </p:extLst>
          </p:nvPr>
        </p:nvGraphicFramePr>
        <p:xfrm>
          <a:off x="1017561" y="4032388"/>
          <a:ext cx="10156874" cy="2103120"/>
        </p:xfrm>
        <a:graphic>
          <a:graphicData uri="http://schemas.openxmlformats.org/drawingml/2006/table">
            <a:tbl>
              <a:tblPr firstRow="1" bandRow="1">
                <a:tableStyleId>{BDBED569-4797-4DF1-A0F4-6AAB3CD982D8}</a:tableStyleId>
              </a:tblPr>
              <a:tblGrid>
                <a:gridCol w="928467">
                  <a:extLst>
                    <a:ext uri="{9D8B030D-6E8A-4147-A177-3AD203B41FA5}">
                      <a16:colId xmlns:a16="http://schemas.microsoft.com/office/drawing/2014/main" val="1963125974"/>
                    </a:ext>
                  </a:extLst>
                </a:gridCol>
                <a:gridCol w="1575582">
                  <a:extLst>
                    <a:ext uri="{9D8B030D-6E8A-4147-A177-3AD203B41FA5}">
                      <a16:colId xmlns:a16="http://schemas.microsoft.com/office/drawing/2014/main" val="981274199"/>
                    </a:ext>
                  </a:extLst>
                </a:gridCol>
                <a:gridCol w="3995225">
                  <a:extLst>
                    <a:ext uri="{9D8B030D-6E8A-4147-A177-3AD203B41FA5}">
                      <a16:colId xmlns:a16="http://schemas.microsoft.com/office/drawing/2014/main" val="2123717084"/>
                    </a:ext>
                  </a:extLst>
                </a:gridCol>
                <a:gridCol w="1378633">
                  <a:extLst>
                    <a:ext uri="{9D8B030D-6E8A-4147-A177-3AD203B41FA5}">
                      <a16:colId xmlns:a16="http://schemas.microsoft.com/office/drawing/2014/main" val="2554549280"/>
                    </a:ext>
                  </a:extLst>
                </a:gridCol>
                <a:gridCol w="2278967">
                  <a:extLst>
                    <a:ext uri="{9D8B030D-6E8A-4147-A177-3AD203B41FA5}">
                      <a16:colId xmlns:a16="http://schemas.microsoft.com/office/drawing/2014/main" val="1352221116"/>
                    </a:ext>
                  </a:extLst>
                </a:gridCol>
              </a:tblGrid>
              <a:tr h="370840">
                <a:tc>
                  <a:txBody>
                    <a:bodyPr/>
                    <a:lstStyle/>
                    <a:p>
                      <a:r>
                        <a:rPr lang="en-IN" dirty="0"/>
                        <a:t>SR.NO.</a:t>
                      </a:r>
                    </a:p>
                  </a:txBody>
                  <a:tcPr/>
                </a:tc>
                <a:tc>
                  <a:txBody>
                    <a:bodyPr/>
                    <a:lstStyle/>
                    <a:p>
                      <a:r>
                        <a:rPr lang="en-IN" dirty="0"/>
                        <a:t>DATA SET</a:t>
                      </a:r>
                    </a:p>
                  </a:txBody>
                  <a:tcPr/>
                </a:tc>
                <a:tc>
                  <a:txBody>
                    <a:bodyPr/>
                    <a:lstStyle/>
                    <a:p>
                      <a:r>
                        <a:rPr lang="en-IN" dirty="0"/>
                        <a:t>VARIABLES</a:t>
                      </a:r>
                    </a:p>
                  </a:txBody>
                  <a:tcPr/>
                </a:tc>
                <a:tc>
                  <a:txBody>
                    <a:bodyPr/>
                    <a:lstStyle/>
                    <a:p>
                      <a:r>
                        <a:rPr lang="en-IN" dirty="0"/>
                        <a:t>NO. OF VARIABLES</a:t>
                      </a:r>
                    </a:p>
                  </a:txBody>
                  <a:tcPr/>
                </a:tc>
                <a:tc>
                  <a:txBody>
                    <a:bodyPr/>
                    <a:lstStyle/>
                    <a:p>
                      <a:r>
                        <a:rPr lang="en-IN" dirty="0"/>
                        <a:t>NO. OF OBSERVATIONS</a:t>
                      </a:r>
                    </a:p>
                  </a:txBody>
                  <a:tcPr/>
                </a:tc>
                <a:extLst>
                  <a:ext uri="{0D108BD9-81ED-4DB2-BD59-A6C34878D82A}">
                    <a16:rowId xmlns:a16="http://schemas.microsoft.com/office/drawing/2014/main" val="3991962882"/>
                  </a:ext>
                </a:extLst>
              </a:tr>
              <a:tr h="370840">
                <a:tc>
                  <a:txBody>
                    <a:bodyPr/>
                    <a:lstStyle/>
                    <a:p>
                      <a:r>
                        <a:rPr lang="en-IN" dirty="0"/>
                        <a:t>1</a:t>
                      </a:r>
                    </a:p>
                  </a:txBody>
                  <a:tcPr/>
                </a:tc>
                <a:tc>
                  <a:txBody>
                    <a:bodyPr/>
                    <a:lstStyle/>
                    <a:p>
                      <a:r>
                        <a:rPr lang="en-IN" dirty="0" err="1"/>
                        <a:t>SeoulBikeData</a:t>
                      </a:r>
                      <a:endParaRPr lang="en-IN" dirty="0"/>
                    </a:p>
                  </a:txBody>
                  <a:tcPr/>
                </a:tc>
                <a:tc>
                  <a:txBody>
                    <a:bodyPr/>
                    <a:lstStyle/>
                    <a:p>
                      <a:r>
                        <a:rPr lang="en-IN" dirty="0"/>
                        <a:t>Date, Rented Bike Count, Hour, Temperature, Humidity, Wind speed, Visibility, Dew point temperature, Solar Radiation, Rainfall, Snowfall, Seasons, Holiday, Functioning Day</a:t>
                      </a:r>
                    </a:p>
                  </a:txBody>
                  <a:tcPr/>
                </a:tc>
                <a:tc>
                  <a:txBody>
                    <a:bodyPr/>
                    <a:lstStyle/>
                    <a:p>
                      <a:pPr algn="ctr"/>
                      <a:endParaRPr lang="en-IN" dirty="0"/>
                    </a:p>
                    <a:p>
                      <a:pPr algn="ctr"/>
                      <a:endParaRPr lang="en-IN" dirty="0"/>
                    </a:p>
                    <a:p>
                      <a:pPr algn="ctr"/>
                      <a:r>
                        <a:rPr lang="en-IN" dirty="0"/>
                        <a:t>14</a:t>
                      </a:r>
                    </a:p>
                  </a:txBody>
                  <a:tcPr/>
                </a:tc>
                <a:tc>
                  <a:txBody>
                    <a:bodyPr/>
                    <a:lstStyle/>
                    <a:p>
                      <a:pPr algn="ctr"/>
                      <a:endParaRPr lang="en-IN" dirty="0"/>
                    </a:p>
                    <a:p>
                      <a:pPr algn="ctr"/>
                      <a:endParaRPr lang="en-IN" dirty="0"/>
                    </a:p>
                    <a:p>
                      <a:pPr algn="ctr"/>
                      <a:r>
                        <a:rPr lang="en-IN" dirty="0"/>
                        <a:t>8760</a:t>
                      </a:r>
                    </a:p>
                  </a:txBody>
                  <a:tcPr/>
                </a:tc>
                <a:extLst>
                  <a:ext uri="{0D108BD9-81ED-4DB2-BD59-A6C34878D82A}">
                    <a16:rowId xmlns:a16="http://schemas.microsoft.com/office/drawing/2014/main" val="1805337752"/>
                  </a:ext>
                </a:extLst>
              </a:tr>
            </a:tbl>
          </a:graphicData>
        </a:graphic>
      </p:graphicFrame>
    </p:spTree>
    <p:extLst>
      <p:ext uri="{BB962C8B-B14F-4D97-AF65-F5344CB8AC3E}">
        <p14:creationId xmlns:p14="http://schemas.microsoft.com/office/powerpoint/2010/main" val="121847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se2.mm.bing.net/th?id=OIP.WzdLmPaOr1jJuEiekpXwWAHaHa&amp;pid=Api&amp;P=0&amp;h=180">
            <a:extLst>
              <a:ext uri="{FF2B5EF4-FFF2-40B4-BE49-F238E27FC236}">
                <a16:creationId xmlns:a16="http://schemas.microsoft.com/office/drawing/2014/main" id="{091CFEA0-26E6-49AA-9BBE-DBE488026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628C45-D2E0-47B4-970C-737135440286}"/>
              </a:ext>
            </a:extLst>
          </p:cNvPr>
          <p:cNvSpPr txBox="1"/>
          <p:nvPr/>
        </p:nvSpPr>
        <p:spPr>
          <a:xfrm>
            <a:off x="4098386" y="706673"/>
            <a:ext cx="3995225"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Important Variable</a:t>
            </a:r>
          </a:p>
        </p:txBody>
      </p:sp>
      <p:sp>
        <p:nvSpPr>
          <p:cNvPr id="6" name="TextBox 5">
            <a:extLst>
              <a:ext uri="{FF2B5EF4-FFF2-40B4-BE49-F238E27FC236}">
                <a16:creationId xmlns:a16="http://schemas.microsoft.com/office/drawing/2014/main" id="{99CB4580-0A47-4F83-BDE9-1A69C47B6376}"/>
              </a:ext>
            </a:extLst>
          </p:cNvPr>
          <p:cNvSpPr txBox="1"/>
          <p:nvPr/>
        </p:nvSpPr>
        <p:spPr>
          <a:xfrm>
            <a:off x="1854589" y="1811039"/>
            <a:ext cx="9439422" cy="4199611"/>
          </a:xfrm>
          <a:prstGeom prst="rect">
            <a:avLst/>
          </a:prstGeom>
          <a:noFill/>
        </p:spPr>
        <p:txBody>
          <a:bodyPr wrap="square" rtlCol="0">
            <a:spAutoFit/>
          </a:bodyPr>
          <a:lstStyle/>
          <a:p>
            <a:pPr>
              <a:lnSpc>
                <a:spcPct val="150000"/>
              </a:lnSpc>
            </a:pPr>
            <a:r>
              <a:rPr lang="en-IN" sz="2000" b="1" dirty="0">
                <a:solidFill>
                  <a:srgbClr val="C00000"/>
                </a:solidFill>
              </a:rPr>
              <a:t>Date</a:t>
            </a:r>
            <a:r>
              <a:rPr lang="en-IN" sz="2000" dirty="0">
                <a:solidFill>
                  <a:srgbClr val="212121"/>
                </a:solidFill>
              </a:rPr>
              <a:t> : Date on which bike is rented.</a:t>
            </a:r>
          </a:p>
          <a:p>
            <a:pPr>
              <a:lnSpc>
                <a:spcPct val="150000"/>
              </a:lnSpc>
            </a:pPr>
            <a:r>
              <a:rPr lang="en-IN" sz="2000" b="1" dirty="0">
                <a:solidFill>
                  <a:srgbClr val="C00000"/>
                </a:solidFill>
              </a:rPr>
              <a:t>Hour</a:t>
            </a:r>
            <a:r>
              <a:rPr lang="en-IN" sz="2000" dirty="0">
                <a:solidFill>
                  <a:srgbClr val="212121"/>
                </a:solidFill>
              </a:rPr>
              <a:t> : Time at which bike is rented.</a:t>
            </a:r>
          </a:p>
          <a:p>
            <a:pPr>
              <a:lnSpc>
                <a:spcPct val="150000"/>
              </a:lnSpc>
            </a:pPr>
            <a:r>
              <a:rPr lang="en-IN" sz="2000" b="1" dirty="0">
                <a:solidFill>
                  <a:srgbClr val="C00000"/>
                </a:solidFill>
              </a:rPr>
              <a:t>Temperature</a:t>
            </a:r>
            <a:r>
              <a:rPr lang="en-IN" sz="2000" dirty="0">
                <a:solidFill>
                  <a:srgbClr val="212121"/>
                </a:solidFill>
              </a:rPr>
              <a:t> : Temperature of the city from which bike is picked.</a:t>
            </a:r>
          </a:p>
          <a:p>
            <a:pPr>
              <a:lnSpc>
                <a:spcPct val="150000"/>
              </a:lnSpc>
            </a:pPr>
            <a:r>
              <a:rPr lang="en-IN" sz="2000" b="1" dirty="0">
                <a:solidFill>
                  <a:srgbClr val="C00000"/>
                </a:solidFill>
              </a:rPr>
              <a:t>Humidity</a:t>
            </a:r>
            <a:r>
              <a:rPr lang="en-IN" sz="2000" dirty="0">
                <a:solidFill>
                  <a:srgbClr val="212121"/>
                </a:solidFill>
              </a:rPr>
              <a:t> : indicate the humidity of the city.</a:t>
            </a:r>
          </a:p>
          <a:p>
            <a:pPr>
              <a:lnSpc>
                <a:spcPct val="150000"/>
              </a:lnSpc>
            </a:pPr>
            <a:r>
              <a:rPr lang="en-IN" sz="2000" b="1" dirty="0">
                <a:solidFill>
                  <a:srgbClr val="C00000"/>
                </a:solidFill>
              </a:rPr>
              <a:t>Windspeed</a:t>
            </a:r>
            <a:r>
              <a:rPr lang="en-IN" sz="2000" dirty="0">
                <a:solidFill>
                  <a:srgbClr val="212121"/>
                </a:solidFill>
              </a:rPr>
              <a:t> :   indicates </a:t>
            </a:r>
            <a:r>
              <a:rPr lang="en-US" sz="2000" dirty="0">
                <a:solidFill>
                  <a:srgbClr val="212121"/>
                </a:solidFill>
              </a:rPr>
              <a:t>the rate at which air is moving in a particular area.</a:t>
            </a:r>
          </a:p>
          <a:p>
            <a:pPr>
              <a:lnSpc>
                <a:spcPct val="150000"/>
              </a:lnSpc>
            </a:pPr>
            <a:r>
              <a:rPr lang="en-US" sz="2000" b="1" dirty="0">
                <a:solidFill>
                  <a:srgbClr val="C00000"/>
                </a:solidFill>
              </a:rPr>
              <a:t>Seasons</a:t>
            </a:r>
            <a:r>
              <a:rPr lang="en-US" sz="2000" dirty="0">
                <a:solidFill>
                  <a:srgbClr val="212121"/>
                </a:solidFill>
              </a:rPr>
              <a:t> : Indicates 4 types of seasons – Winter, Summer, Spring, Autumn.</a:t>
            </a:r>
          </a:p>
          <a:p>
            <a:pPr>
              <a:lnSpc>
                <a:spcPct val="150000"/>
              </a:lnSpc>
            </a:pPr>
            <a:r>
              <a:rPr lang="en-US" sz="2000" b="1" dirty="0">
                <a:solidFill>
                  <a:srgbClr val="C00000"/>
                </a:solidFill>
              </a:rPr>
              <a:t>Holiday</a:t>
            </a:r>
            <a:r>
              <a:rPr lang="en-US" sz="2000" dirty="0">
                <a:solidFill>
                  <a:srgbClr val="212121"/>
                </a:solidFill>
              </a:rPr>
              <a:t> : 2 categorization – 1. holiday </a:t>
            </a:r>
          </a:p>
          <a:p>
            <a:pPr>
              <a:lnSpc>
                <a:spcPct val="150000"/>
              </a:lnSpc>
            </a:pPr>
            <a:r>
              <a:rPr lang="en-US" sz="2000" dirty="0">
                <a:solidFill>
                  <a:srgbClr val="212121"/>
                </a:solidFill>
              </a:rPr>
              <a:t>		                  2. working day(non holiday)	</a:t>
            </a:r>
          </a:p>
          <a:p>
            <a:pPr>
              <a:lnSpc>
                <a:spcPct val="150000"/>
              </a:lnSpc>
            </a:pPr>
            <a:r>
              <a:rPr lang="en-US" sz="2000" b="1" dirty="0">
                <a:solidFill>
                  <a:srgbClr val="C00000"/>
                </a:solidFill>
              </a:rPr>
              <a:t>Functioning Day </a:t>
            </a:r>
            <a:r>
              <a:rPr lang="en-US" sz="2000" dirty="0">
                <a:solidFill>
                  <a:srgbClr val="212121"/>
                </a:solidFill>
              </a:rPr>
              <a:t>: the fact of working or operating.</a:t>
            </a:r>
            <a:r>
              <a:rPr lang="en-US" dirty="0"/>
              <a:t>	</a:t>
            </a:r>
            <a:endParaRPr lang="en-IN" dirty="0"/>
          </a:p>
        </p:txBody>
      </p:sp>
    </p:spTree>
    <p:extLst>
      <p:ext uri="{BB962C8B-B14F-4D97-AF65-F5344CB8AC3E}">
        <p14:creationId xmlns:p14="http://schemas.microsoft.com/office/powerpoint/2010/main" val="107947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eeptechbytes.com/wp-content/uploads/2021/02/Exploratory-Data-Analysis.jpg">
            <a:extLst>
              <a:ext uri="{FF2B5EF4-FFF2-40B4-BE49-F238E27FC236}">
                <a16:creationId xmlns:a16="http://schemas.microsoft.com/office/drawing/2014/main" id="{48AE2583-1FA4-46C9-BB2C-1B0933CB8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77" t="3040" r="14154" b="15001"/>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E3091D-FA76-41D1-A967-DE1F69BC99C8}"/>
              </a:ext>
            </a:extLst>
          </p:cNvPr>
          <p:cNvSpPr txBox="1"/>
          <p:nvPr/>
        </p:nvSpPr>
        <p:spPr>
          <a:xfrm>
            <a:off x="2114843" y="126609"/>
            <a:ext cx="7962313" cy="2123658"/>
          </a:xfrm>
          <a:prstGeom prst="rect">
            <a:avLst/>
          </a:prstGeom>
          <a:noFill/>
        </p:spPr>
        <p:txBody>
          <a:bodyPr wrap="square" rtlCol="0">
            <a:spAutoFit/>
          </a:bodyPr>
          <a:lstStyle/>
          <a:p>
            <a:pPr algn="ctr"/>
            <a:r>
              <a:rPr lang="en-GB" sz="6600" b="1" dirty="0">
                <a:solidFill>
                  <a:srgbClr val="C00000"/>
                </a:solidFill>
                <a:latin typeface="Arial Rounded MT Bold" panose="020F0704030504030204" pitchFamily="34" charset="0"/>
              </a:rPr>
              <a:t>Exploratory Data Analysis</a:t>
            </a:r>
            <a:endParaRPr lang="en-IN" sz="6600" b="1" dirty="0">
              <a:solidFill>
                <a:srgbClr val="C00000"/>
              </a:solidFill>
              <a:latin typeface="Arial Rounded MT Bold" panose="020F0704030504030204" pitchFamily="34" charset="0"/>
            </a:endParaRPr>
          </a:p>
        </p:txBody>
      </p:sp>
      <p:pic>
        <p:nvPicPr>
          <p:cNvPr id="4" name="Picture 2" descr="https://tse2.mm.bing.net/th?id=OIP.WzdLmPaOr1jJuEiekpXwWAHaHa&amp;pid=Api&amp;P=0&amp;h=180">
            <a:extLst>
              <a:ext uri="{FF2B5EF4-FFF2-40B4-BE49-F238E27FC236}">
                <a16:creationId xmlns:a16="http://schemas.microsoft.com/office/drawing/2014/main" id="{DBEF8C37-0346-4ABE-A0FC-7F0400CBB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83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284849" y="1828800"/>
            <a:ext cx="9622302" cy="41640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1444282" y="572776"/>
            <a:ext cx="9523828"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Plot Between Seasons v/s Rented Bike Count</a:t>
            </a:r>
          </a:p>
        </p:txBody>
      </p:sp>
      <p:pic>
        <p:nvPicPr>
          <p:cNvPr id="3" name="Picture 2">
            <a:extLst>
              <a:ext uri="{FF2B5EF4-FFF2-40B4-BE49-F238E27FC236}">
                <a16:creationId xmlns:a16="http://schemas.microsoft.com/office/drawing/2014/main" id="{78987D1B-A5AA-4F93-8EF7-42478A818D1D}"/>
              </a:ext>
            </a:extLst>
          </p:cNvPr>
          <p:cNvPicPr>
            <a:picLocks noChangeAspect="1"/>
          </p:cNvPicPr>
          <p:nvPr/>
        </p:nvPicPr>
        <p:blipFill>
          <a:blip r:embed="rId2"/>
          <a:stretch>
            <a:fillRect/>
          </a:stretch>
        </p:blipFill>
        <p:spPr>
          <a:xfrm>
            <a:off x="1509931" y="1983183"/>
            <a:ext cx="9242474" cy="3855270"/>
          </a:xfrm>
          <a:prstGeom prst="rect">
            <a:avLst/>
          </a:prstGeom>
        </p:spPr>
      </p:pic>
      <p:pic>
        <p:nvPicPr>
          <p:cNvPr id="5" name="Picture 2" descr="https://tse2.mm.bing.net/th?id=OIP.WzdLmPaOr1jJuEiekpXwWAHaHa&amp;pid=Api&amp;P=0&amp;h=180">
            <a:extLst>
              <a:ext uri="{FF2B5EF4-FFF2-40B4-BE49-F238E27FC236}">
                <a16:creationId xmlns:a16="http://schemas.microsoft.com/office/drawing/2014/main" id="{3A7A174C-6220-423B-A0F0-711D86707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59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308295" y="1659989"/>
            <a:ext cx="9791114" cy="45438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1674055" y="530571"/>
            <a:ext cx="9523828"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Plot Between Holiday v/s Rented Bike Count</a:t>
            </a:r>
          </a:p>
        </p:txBody>
      </p:sp>
      <p:pic>
        <p:nvPicPr>
          <p:cNvPr id="5" name="Picture 4">
            <a:extLst>
              <a:ext uri="{FF2B5EF4-FFF2-40B4-BE49-F238E27FC236}">
                <a16:creationId xmlns:a16="http://schemas.microsoft.com/office/drawing/2014/main" id="{CC104A33-BB1B-4950-B6E6-DD82539D6123}"/>
              </a:ext>
            </a:extLst>
          </p:cNvPr>
          <p:cNvPicPr>
            <a:picLocks noChangeAspect="1"/>
          </p:cNvPicPr>
          <p:nvPr/>
        </p:nvPicPr>
        <p:blipFill>
          <a:blip r:embed="rId2"/>
          <a:stretch>
            <a:fillRect/>
          </a:stretch>
        </p:blipFill>
        <p:spPr>
          <a:xfrm>
            <a:off x="1519311" y="1842869"/>
            <a:ext cx="9425354" cy="4192172"/>
          </a:xfrm>
          <a:prstGeom prst="rect">
            <a:avLst/>
          </a:prstGeom>
        </p:spPr>
      </p:pic>
      <p:pic>
        <p:nvPicPr>
          <p:cNvPr id="6" name="Picture 2" descr="https://tse2.mm.bing.net/th?id=OIP.WzdLmPaOr1jJuEiekpXwWAHaHa&amp;pid=Api&amp;P=0&amp;h=180">
            <a:extLst>
              <a:ext uri="{FF2B5EF4-FFF2-40B4-BE49-F238E27FC236}">
                <a16:creationId xmlns:a16="http://schemas.microsoft.com/office/drawing/2014/main" id="{6780E87F-1FB0-4F27-9255-86D75560D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8818" y="315734"/>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43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ADA2F5-D077-49D7-BCB6-11BE161C1DA4}"/>
              </a:ext>
            </a:extLst>
          </p:cNvPr>
          <p:cNvSpPr/>
          <p:nvPr/>
        </p:nvSpPr>
        <p:spPr>
          <a:xfrm>
            <a:off x="1334086" y="1617786"/>
            <a:ext cx="9523828" cy="4642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A5FA9E7-FA7E-4080-B964-D41682B68921}"/>
              </a:ext>
            </a:extLst>
          </p:cNvPr>
          <p:cNvSpPr txBox="1"/>
          <p:nvPr/>
        </p:nvSpPr>
        <p:spPr>
          <a:xfrm>
            <a:off x="806548" y="597876"/>
            <a:ext cx="10578904" cy="584775"/>
          </a:xfrm>
          <a:prstGeom prst="rect">
            <a:avLst/>
          </a:prstGeom>
          <a:noFill/>
        </p:spPr>
        <p:txBody>
          <a:bodyPr wrap="square" rtlCol="0">
            <a:spAutoFit/>
          </a:bodyPr>
          <a:lstStyle/>
          <a:p>
            <a:r>
              <a:rPr lang="en-IN" sz="3200" b="1" dirty="0">
                <a:solidFill>
                  <a:srgbClr val="C00000"/>
                </a:solidFill>
                <a:latin typeface="Arial Rounded MT Bold" panose="020F0704030504030204" pitchFamily="34" charset="0"/>
              </a:rPr>
              <a:t>Plot Between Rented Bike Count v/s Functioning day</a:t>
            </a:r>
          </a:p>
        </p:txBody>
      </p:sp>
      <p:pic>
        <p:nvPicPr>
          <p:cNvPr id="6" name="Picture 5">
            <a:extLst>
              <a:ext uri="{FF2B5EF4-FFF2-40B4-BE49-F238E27FC236}">
                <a16:creationId xmlns:a16="http://schemas.microsoft.com/office/drawing/2014/main" id="{B45366F8-C9DC-40B5-8C75-B3457828FD19}"/>
              </a:ext>
            </a:extLst>
          </p:cNvPr>
          <p:cNvPicPr>
            <a:picLocks noChangeAspect="1"/>
          </p:cNvPicPr>
          <p:nvPr/>
        </p:nvPicPr>
        <p:blipFill>
          <a:blip r:embed="rId2"/>
          <a:stretch>
            <a:fillRect/>
          </a:stretch>
        </p:blipFill>
        <p:spPr>
          <a:xfrm>
            <a:off x="1481797" y="1765497"/>
            <a:ext cx="9228406" cy="4346916"/>
          </a:xfrm>
          <a:prstGeom prst="rect">
            <a:avLst/>
          </a:prstGeom>
        </p:spPr>
      </p:pic>
      <p:pic>
        <p:nvPicPr>
          <p:cNvPr id="7" name="Picture 2" descr="https://tse2.mm.bing.net/th?id=OIP.WzdLmPaOr1jJuEiekpXwWAHaHa&amp;pid=Api&amp;P=0&amp;h=180">
            <a:extLst>
              <a:ext uri="{FF2B5EF4-FFF2-40B4-BE49-F238E27FC236}">
                <a16:creationId xmlns:a16="http://schemas.microsoft.com/office/drawing/2014/main" id="{CD7F08B0-CB1B-471C-9D58-64E81AF91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5766" y="108385"/>
            <a:ext cx="781878" cy="7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588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5818</TotalTime>
  <Words>710</Words>
  <Application>Microsoft Office PowerPoint</Application>
  <PresentationFormat>Widescreen</PresentationFormat>
  <Paragraphs>97</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Rounded MT Bold</vt:lpstr>
      <vt:lpstr>Bernard MT Condensed</vt:lpstr>
      <vt:lpstr>Calibri</vt:lpstr>
      <vt:lpstr>Calibri Light</vt:lpstr>
      <vt:lpstr>Montserrat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Formulae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33</cp:revision>
  <dcterms:created xsi:type="dcterms:W3CDTF">2023-05-24T20:04:34Z</dcterms:created>
  <dcterms:modified xsi:type="dcterms:W3CDTF">2023-05-28T21:02:44Z</dcterms:modified>
</cp:coreProperties>
</file>