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56" r:id="rId3"/>
    <p:sldId id="258" r:id="rId4"/>
    <p:sldId id="259" r:id="rId5"/>
    <p:sldId id="260" r:id="rId6"/>
    <p:sldId id="261" r:id="rId7"/>
    <p:sldId id="262" r:id="rId8"/>
    <p:sldId id="263" r:id="rId9"/>
    <p:sldId id="290" r:id="rId10"/>
    <p:sldId id="265" r:id="rId11"/>
    <p:sldId id="266" r:id="rId12"/>
    <p:sldId id="267" r:id="rId13"/>
    <p:sldId id="264" r:id="rId14"/>
    <p:sldId id="268" r:id="rId15"/>
    <p:sldId id="291" r:id="rId16"/>
    <p:sldId id="292" r:id="rId17"/>
    <p:sldId id="293" r:id="rId18"/>
    <p:sldId id="269" r:id="rId19"/>
    <p:sldId id="270" r:id="rId20"/>
    <p:sldId id="271" r:id="rId21"/>
    <p:sldId id="294" r:id="rId22"/>
    <p:sldId id="272" r:id="rId23"/>
    <p:sldId id="295" r:id="rId24"/>
    <p:sldId id="285" r:id="rId25"/>
    <p:sldId id="297" r:id="rId26"/>
    <p:sldId id="296" r:id="rId27"/>
    <p:sldId id="288" r:id="rId28"/>
    <p:sldId id="28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8FA1C-718B-4A26-80C3-B34BB8105712}" type="datetimeFigureOut">
              <a:rPr lang="en-IN" smtClean="0"/>
              <a:t>04-08-2023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408EB6-A98E-468F-82C2-6E4D191B6BC4}" type="slidenum">
              <a:rPr lang="en-IN" smtClean="0"/>
              <a:t>‹#›</a:t>
            </a:fld>
            <a:endParaRPr lang="en-IN"/>
          </a:p>
        </p:txBody>
      </p:sp>
    </p:spTree>
    <p:extLst>
      <p:ext uri="{BB962C8B-B14F-4D97-AF65-F5344CB8AC3E}">
        <p14:creationId xmlns:p14="http://schemas.microsoft.com/office/powerpoint/2010/main" val="747024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dd558a5cd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dd558a5cd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1918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C16D-62D1-4843-848B-4D0A27EA7A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540CCC-EFDB-46BA-8EF0-B8D283A4C4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7F0735-C8F4-4250-95E2-3732A91ED46E}"/>
              </a:ext>
            </a:extLst>
          </p:cNvPr>
          <p:cNvSpPr>
            <a:spLocks noGrp="1"/>
          </p:cNvSpPr>
          <p:nvPr>
            <p:ph type="dt" sz="half" idx="10"/>
          </p:nvPr>
        </p:nvSpPr>
        <p:spPr/>
        <p:txBody>
          <a:bodyPr/>
          <a:lstStyle/>
          <a:p>
            <a:fld id="{7F67B9BA-0613-4C36-A163-DC820C4094AC}" type="datetimeFigureOut">
              <a:rPr lang="en-IN" smtClean="0"/>
              <a:t>04-08-2023</a:t>
            </a:fld>
            <a:endParaRPr lang="en-IN"/>
          </a:p>
        </p:txBody>
      </p:sp>
      <p:sp>
        <p:nvSpPr>
          <p:cNvPr id="5" name="Footer Placeholder 4">
            <a:extLst>
              <a:ext uri="{FF2B5EF4-FFF2-40B4-BE49-F238E27FC236}">
                <a16:creationId xmlns:a16="http://schemas.microsoft.com/office/drawing/2014/main" id="{E51FEE2A-69A1-4572-829E-AF457EAA7C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D05724-056A-4D51-8922-0835D07938BE}"/>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1794261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59B08-BE3F-4908-907D-16A9F94684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C5E377-A937-4374-BA1B-562FB6E6EB7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4E0A45-F6AA-4847-9855-77C7F7537CD4}"/>
              </a:ext>
            </a:extLst>
          </p:cNvPr>
          <p:cNvSpPr>
            <a:spLocks noGrp="1"/>
          </p:cNvSpPr>
          <p:nvPr>
            <p:ph type="dt" sz="half" idx="10"/>
          </p:nvPr>
        </p:nvSpPr>
        <p:spPr/>
        <p:txBody>
          <a:bodyPr/>
          <a:lstStyle/>
          <a:p>
            <a:fld id="{7F67B9BA-0613-4C36-A163-DC820C4094AC}" type="datetimeFigureOut">
              <a:rPr lang="en-IN" smtClean="0"/>
              <a:t>04-08-2023</a:t>
            </a:fld>
            <a:endParaRPr lang="en-IN"/>
          </a:p>
        </p:txBody>
      </p:sp>
      <p:sp>
        <p:nvSpPr>
          <p:cNvPr id="5" name="Footer Placeholder 4">
            <a:extLst>
              <a:ext uri="{FF2B5EF4-FFF2-40B4-BE49-F238E27FC236}">
                <a16:creationId xmlns:a16="http://schemas.microsoft.com/office/drawing/2014/main" id="{30BF2F07-6137-42AA-B137-4A90B9E154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2FEDE0-4C63-456C-975E-B4A9B844400E}"/>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3163274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4189A7-0E20-47FC-915F-EE3136977D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EC1AB2-E854-4B2A-9CEB-58B7268759A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93D499-0FB1-4A70-B712-27A77C007E13}"/>
              </a:ext>
            </a:extLst>
          </p:cNvPr>
          <p:cNvSpPr>
            <a:spLocks noGrp="1"/>
          </p:cNvSpPr>
          <p:nvPr>
            <p:ph type="dt" sz="half" idx="10"/>
          </p:nvPr>
        </p:nvSpPr>
        <p:spPr/>
        <p:txBody>
          <a:bodyPr/>
          <a:lstStyle/>
          <a:p>
            <a:fld id="{7F67B9BA-0613-4C36-A163-DC820C4094AC}" type="datetimeFigureOut">
              <a:rPr lang="en-IN" smtClean="0"/>
              <a:t>04-08-2023</a:t>
            </a:fld>
            <a:endParaRPr lang="en-IN"/>
          </a:p>
        </p:txBody>
      </p:sp>
      <p:sp>
        <p:nvSpPr>
          <p:cNvPr id="5" name="Footer Placeholder 4">
            <a:extLst>
              <a:ext uri="{FF2B5EF4-FFF2-40B4-BE49-F238E27FC236}">
                <a16:creationId xmlns:a16="http://schemas.microsoft.com/office/drawing/2014/main" id="{608CDDBF-F289-4183-826D-872BE525C3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BD8F44-5C8C-494D-B3DE-9A20AEE2CE14}"/>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1917380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5"/>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7" name="Google Shape;17;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472744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38BA-9CF3-4AC5-9041-14772331C0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609F5B-53F6-4DE3-B0DB-123162511C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BF7F5B-865D-463E-9068-DCDE0F0AD5CF}"/>
              </a:ext>
            </a:extLst>
          </p:cNvPr>
          <p:cNvSpPr>
            <a:spLocks noGrp="1"/>
          </p:cNvSpPr>
          <p:nvPr>
            <p:ph type="dt" sz="half" idx="10"/>
          </p:nvPr>
        </p:nvSpPr>
        <p:spPr/>
        <p:txBody>
          <a:bodyPr/>
          <a:lstStyle/>
          <a:p>
            <a:fld id="{7F67B9BA-0613-4C36-A163-DC820C4094AC}" type="datetimeFigureOut">
              <a:rPr lang="en-IN" smtClean="0"/>
              <a:t>04-08-2023</a:t>
            </a:fld>
            <a:endParaRPr lang="en-IN"/>
          </a:p>
        </p:txBody>
      </p:sp>
      <p:sp>
        <p:nvSpPr>
          <p:cNvPr id="5" name="Footer Placeholder 4">
            <a:extLst>
              <a:ext uri="{FF2B5EF4-FFF2-40B4-BE49-F238E27FC236}">
                <a16:creationId xmlns:a16="http://schemas.microsoft.com/office/drawing/2014/main" id="{506692DA-0A21-4E2A-9040-7A89412444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F94A6F-D08D-4897-80D1-EAC6C5672434}"/>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2724021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9703C-6957-4524-9410-E596E16B35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25820F-EB86-4967-8FFE-36C3F11F6B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2BC7C1F-81A6-4E58-92A4-95ACA5023D66}"/>
              </a:ext>
            </a:extLst>
          </p:cNvPr>
          <p:cNvSpPr>
            <a:spLocks noGrp="1"/>
          </p:cNvSpPr>
          <p:nvPr>
            <p:ph type="dt" sz="half" idx="10"/>
          </p:nvPr>
        </p:nvSpPr>
        <p:spPr/>
        <p:txBody>
          <a:bodyPr/>
          <a:lstStyle/>
          <a:p>
            <a:fld id="{7F67B9BA-0613-4C36-A163-DC820C4094AC}" type="datetimeFigureOut">
              <a:rPr lang="en-IN" smtClean="0"/>
              <a:t>04-08-2023</a:t>
            </a:fld>
            <a:endParaRPr lang="en-IN"/>
          </a:p>
        </p:txBody>
      </p:sp>
      <p:sp>
        <p:nvSpPr>
          <p:cNvPr id="5" name="Footer Placeholder 4">
            <a:extLst>
              <a:ext uri="{FF2B5EF4-FFF2-40B4-BE49-F238E27FC236}">
                <a16:creationId xmlns:a16="http://schemas.microsoft.com/office/drawing/2014/main" id="{EDFC4A63-2766-44B8-B3CC-66017BD0D3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22C0C4-FC83-4850-AD87-B95329A66879}"/>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378535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F7EA1-7186-4E75-A778-45C37933FF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CA7BB6-F72A-4A0C-805C-B262F4B56D3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BCF12F-A17D-4C22-8529-8F448A712CF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27B710-81AD-47F7-B9A5-117445D8BF2D}"/>
              </a:ext>
            </a:extLst>
          </p:cNvPr>
          <p:cNvSpPr>
            <a:spLocks noGrp="1"/>
          </p:cNvSpPr>
          <p:nvPr>
            <p:ph type="dt" sz="half" idx="10"/>
          </p:nvPr>
        </p:nvSpPr>
        <p:spPr/>
        <p:txBody>
          <a:bodyPr/>
          <a:lstStyle/>
          <a:p>
            <a:fld id="{7F67B9BA-0613-4C36-A163-DC820C4094AC}" type="datetimeFigureOut">
              <a:rPr lang="en-IN" smtClean="0"/>
              <a:t>04-08-2023</a:t>
            </a:fld>
            <a:endParaRPr lang="en-IN"/>
          </a:p>
        </p:txBody>
      </p:sp>
      <p:sp>
        <p:nvSpPr>
          <p:cNvPr id="6" name="Footer Placeholder 5">
            <a:extLst>
              <a:ext uri="{FF2B5EF4-FFF2-40B4-BE49-F238E27FC236}">
                <a16:creationId xmlns:a16="http://schemas.microsoft.com/office/drawing/2014/main" id="{94619807-5083-4FBB-B2AA-B6F8B6A308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FAC1B0-CCF3-499F-BF01-1BE6D709BF5C}"/>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3078983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D850A-4718-45E9-BECD-251626F673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6207EE-53CD-4FC6-969A-F1DD07774E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9CA0E57-E6BE-4DFC-9C55-FD1CE689B8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09D68D-3CCA-48C0-BA08-B17378077D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55E4C1C-5A94-4D88-AA46-490B91C3E80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E3B110-AC5C-439B-84BB-BD76D020636D}"/>
              </a:ext>
            </a:extLst>
          </p:cNvPr>
          <p:cNvSpPr>
            <a:spLocks noGrp="1"/>
          </p:cNvSpPr>
          <p:nvPr>
            <p:ph type="dt" sz="half" idx="10"/>
          </p:nvPr>
        </p:nvSpPr>
        <p:spPr/>
        <p:txBody>
          <a:bodyPr/>
          <a:lstStyle/>
          <a:p>
            <a:fld id="{7F67B9BA-0613-4C36-A163-DC820C4094AC}" type="datetimeFigureOut">
              <a:rPr lang="en-IN" smtClean="0"/>
              <a:t>04-08-2023</a:t>
            </a:fld>
            <a:endParaRPr lang="en-IN"/>
          </a:p>
        </p:txBody>
      </p:sp>
      <p:sp>
        <p:nvSpPr>
          <p:cNvPr id="8" name="Footer Placeholder 7">
            <a:extLst>
              <a:ext uri="{FF2B5EF4-FFF2-40B4-BE49-F238E27FC236}">
                <a16:creationId xmlns:a16="http://schemas.microsoft.com/office/drawing/2014/main" id="{3922CE82-E048-4A5E-843E-E704A2E501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872C480-3C7F-4C62-8A50-690FF559BA33}"/>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3490166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8F149-A7E7-44D0-9A28-162E347E68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1BF62D-8CA1-4854-8CE4-147210B27553}"/>
              </a:ext>
            </a:extLst>
          </p:cNvPr>
          <p:cNvSpPr>
            <a:spLocks noGrp="1"/>
          </p:cNvSpPr>
          <p:nvPr>
            <p:ph type="dt" sz="half" idx="10"/>
          </p:nvPr>
        </p:nvSpPr>
        <p:spPr/>
        <p:txBody>
          <a:bodyPr/>
          <a:lstStyle/>
          <a:p>
            <a:fld id="{7F67B9BA-0613-4C36-A163-DC820C4094AC}" type="datetimeFigureOut">
              <a:rPr lang="en-IN" smtClean="0"/>
              <a:t>04-08-2023</a:t>
            </a:fld>
            <a:endParaRPr lang="en-IN"/>
          </a:p>
        </p:txBody>
      </p:sp>
      <p:sp>
        <p:nvSpPr>
          <p:cNvPr id="4" name="Footer Placeholder 3">
            <a:extLst>
              <a:ext uri="{FF2B5EF4-FFF2-40B4-BE49-F238E27FC236}">
                <a16:creationId xmlns:a16="http://schemas.microsoft.com/office/drawing/2014/main" id="{6BB7D8F0-2638-44E9-BB47-1FBBBF2664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899D10-C853-4BC4-828A-A0418F552595}"/>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1859284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FD16D5-9957-48F5-80CC-272ECA8AC9AE}"/>
              </a:ext>
            </a:extLst>
          </p:cNvPr>
          <p:cNvSpPr>
            <a:spLocks noGrp="1"/>
          </p:cNvSpPr>
          <p:nvPr>
            <p:ph type="dt" sz="half" idx="10"/>
          </p:nvPr>
        </p:nvSpPr>
        <p:spPr/>
        <p:txBody>
          <a:bodyPr/>
          <a:lstStyle/>
          <a:p>
            <a:fld id="{7F67B9BA-0613-4C36-A163-DC820C4094AC}" type="datetimeFigureOut">
              <a:rPr lang="en-IN" smtClean="0"/>
              <a:t>04-08-2023</a:t>
            </a:fld>
            <a:endParaRPr lang="en-IN"/>
          </a:p>
        </p:txBody>
      </p:sp>
      <p:sp>
        <p:nvSpPr>
          <p:cNvPr id="3" name="Footer Placeholder 2">
            <a:extLst>
              <a:ext uri="{FF2B5EF4-FFF2-40B4-BE49-F238E27FC236}">
                <a16:creationId xmlns:a16="http://schemas.microsoft.com/office/drawing/2014/main" id="{19372D25-BC87-4002-8ED8-CD144B4AED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28765E-1E28-4A5D-9A00-F5C0019EA1A7}"/>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783880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525DC-22E1-4746-8F2C-393D346E54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03360B-CCA4-4109-9D18-48F8345526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23CE5D-3870-425B-A119-562C4B652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356790-7CC7-4BE4-A39D-099A57A0FB5C}"/>
              </a:ext>
            </a:extLst>
          </p:cNvPr>
          <p:cNvSpPr>
            <a:spLocks noGrp="1"/>
          </p:cNvSpPr>
          <p:nvPr>
            <p:ph type="dt" sz="half" idx="10"/>
          </p:nvPr>
        </p:nvSpPr>
        <p:spPr/>
        <p:txBody>
          <a:bodyPr/>
          <a:lstStyle/>
          <a:p>
            <a:fld id="{7F67B9BA-0613-4C36-A163-DC820C4094AC}" type="datetimeFigureOut">
              <a:rPr lang="en-IN" smtClean="0"/>
              <a:t>04-08-2023</a:t>
            </a:fld>
            <a:endParaRPr lang="en-IN"/>
          </a:p>
        </p:txBody>
      </p:sp>
      <p:sp>
        <p:nvSpPr>
          <p:cNvPr id="6" name="Footer Placeholder 5">
            <a:extLst>
              <a:ext uri="{FF2B5EF4-FFF2-40B4-BE49-F238E27FC236}">
                <a16:creationId xmlns:a16="http://schemas.microsoft.com/office/drawing/2014/main" id="{46E31353-6BD0-41D2-BB6D-15F8F26551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9A1C12-D446-4B36-8758-AD5989F57EEF}"/>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2957334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4507-D65E-49B1-BD3E-54CABB6AE8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CD00A1-9361-46EA-B13B-E58383848A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670441-3F43-448A-BA42-AEB2905FE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9A1073-4F44-4278-8177-4B465C9D38C0}"/>
              </a:ext>
            </a:extLst>
          </p:cNvPr>
          <p:cNvSpPr>
            <a:spLocks noGrp="1"/>
          </p:cNvSpPr>
          <p:nvPr>
            <p:ph type="dt" sz="half" idx="10"/>
          </p:nvPr>
        </p:nvSpPr>
        <p:spPr/>
        <p:txBody>
          <a:bodyPr/>
          <a:lstStyle/>
          <a:p>
            <a:fld id="{7F67B9BA-0613-4C36-A163-DC820C4094AC}" type="datetimeFigureOut">
              <a:rPr lang="en-IN" smtClean="0"/>
              <a:t>04-08-2023</a:t>
            </a:fld>
            <a:endParaRPr lang="en-IN"/>
          </a:p>
        </p:txBody>
      </p:sp>
      <p:sp>
        <p:nvSpPr>
          <p:cNvPr id="6" name="Footer Placeholder 5">
            <a:extLst>
              <a:ext uri="{FF2B5EF4-FFF2-40B4-BE49-F238E27FC236}">
                <a16:creationId xmlns:a16="http://schemas.microsoft.com/office/drawing/2014/main" id="{844919BA-5A38-43E7-8BC9-99F3FF026B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06B9E5-56CA-4F38-9218-49D00F15F267}"/>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420618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D6DCB4-C690-40C1-AA91-4896203463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77B5D3-9E6B-411D-9060-C19BC061FE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E5ED3C-56A9-4EAC-A92C-CBD9FFF595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67B9BA-0613-4C36-A163-DC820C4094AC}" type="datetimeFigureOut">
              <a:rPr lang="en-IN" smtClean="0"/>
              <a:t>04-08-2023</a:t>
            </a:fld>
            <a:endParaRPr lang="en-IN"/>
          </a:p>
        </p:txBody>
      </p:sp>
      <p:sp>
        <p:nvSpPr>
          <p:cNvPr id="5" name="Footer Placeholder 4">
            <a:extLst>
              <a:ext uri="{FF2B5EF4-FFF2-40B4-BE49-F238E27FC236}">
                <a16:creationId xmlns:a16="http://schemas.microsoft.com/office/drawing/2014/main" id="{A1EC22AA-BB22-412C-B756-E11D094CC9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9BE460-9AF8-499F-9BD6-7FEC1CE434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48EC21-62DC-4989-8BB6-D4A778F5E552}" type="slidenum">
              <a:rPr lang="en-IN" smtClean="0"/>
              <a:t>‹#›</a:t>
            </a:fld>
            <a:endParaRPr lang="en-IN"/>
          </a:p>
        </p:txBody>
      </p:sp>
    </p:spTree>
    <p:extLst>
      <p:ext uri="{BB962C8B-B14F-4D97-AF65-F5344CB8AC3E}">
        <p14:creationId xmlns:p14="http://schemas.microsoft.com/office/powerpoint/2010/main" val="3916104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24.svg"/></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ttps://www.ut.edu/uploadedImages/Student_Services/Health_and_Wellness_Center/Coronavirus-COVID-19.jpg">
            <a:extLst>
              <a:ext uri="{FF2B5EF4-FFF2-40B4-BE49-F238E27FC236}">
                <a16:creationId xmlns:a16="http://schemas.microsoft.com/office/drawing/2014/main" id="{F3784860-5201-4EDB-941A-FFA0E413C1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587AADE-0D3D-4C38-A8BE-9AB62EEEBEE3}"/>
              </a:ext>
            </a:extLst>
          </p:cNvPr>
          <p:cNvSpPr txBox="1"/>
          <p:nvPr/>
        </p:nvSpPr>
        <p:spPr>
          <a:xfrm>
            <a:off x="2426807" y="1474620"/>
            <a:ext cx="7759147" cy="1200329"/>
          </a:xfrm>
          <a:prstGeom prst="rect">
            <a:avLst/>
          </a:prstGeom>
          <a:noFill/>
        </p:spPr>
        <p:txBody>
          <a:bodyPr wrap="square" rtlCol="0">
            <a:spAutoFit/>
          </a:bodyPr>
          <a:lstStyle/>
          <a:p>
            <a:r>
              <a:rPr lang="en-IN" sz="7200" b="1" dirty="0">
                <a:solidFill>
                  <a:schemeClr val="bg1"/>
                </a:solidFill>
                <a:latin typeface="Bernard MT Condensed" panose="02050806060905020404" pitchFamily="18" charset="0"/>
              </a:rPr>
              <a:t>CAPSTONE PROJECT 3</a:t>
            </a:r>
          </a:p>
        </p:txBody>
      </p:sp>
      <p:sp>
        <p:nvSpPr>
          <p:cNvPr id="3" name="TextBox 2">
            <a:extLst>
              <a:ext uri="{FF2B5EF4-FFF2-40B4-BE49-F238E27FC236}">
                <a16:creationId xmlns:a16="http://schemas.microsoft.com/office/drawing/2014/main" id="{6A8A3BF2-EF64-46E4-B056-B8D7D786EBEB}"/>
              </a:ext>
            </a:extLst>
          </p:cNvPr>
          <p:cNvSpPr txBox="1"/>
          <p:nvPr/>
        </p:nvSpPr>
        <p:spPr>
          <a:xfrm>
            <a:off x="311426" y="3945414"/>
            <a:ext cx="11569147" cy="1077218"/>
          </a:xfrm>
          <a:prstGeom prst="rect">
            <a:avLst/>
          </a:prstGeom>
          <a:noFill/>
        </p:spPr>
        <p:txBody>
          <a:bodyPr wrap="square" rtlCol="0">
            <a:spAutoFit/>
          </a:bodyPr>
          <a:lstStyle/>
          <a:p>
            <a:pPr algn="ctr"/>
            <a:r>
              <a:rPr lang="en-US" sz="3200" b="1" dirty="0">
                <a:solidFill>
                  <a:schemeClr val="bg1"/>
                </a:solidFill>
                <a:latin typeface="Arial Rounded MT Bold" panose="020F0704030504030204" pitchFamily="34" charset="0"/>
              </a:rPr>
              <a:t>Sentiment Analysis : </a:t>
            </a:r>
          </a:p>
          <a:p>
            <a:pPr algn="ctr"/>
            <a:r>
              <a:rPr lang="en-US" sz="3200" b="1" dirty="0">
                <a:solidFill>
                  <a:schemeClr val="bg1"/>
                </a:solidFill>
                <a:latin typeface="Arial Rounded MT Bold" panose="020F0704030504030204" pitchFamily="34" charset="0"/>
              </a:rPr>
              <a:t>Predicting sentiment of COVID-19 tweets</a:t>
            </a:r>
          </a:p>
        </p:txBody>
      </p:sp>
      <p:sp>
        <p:nvSpPr>
          <p:cNvPr id="4" name="TextBox 3">
            <a:extLst>
              <a:ext uri="{FF2B5EF4-FFF2-40B4-BE49-F238E27FC236}">
                <a16:creationId xmlns:a16="http://schemas.microsoft.com/office/drawing/2014/main" id="{28B23235-013E-4052-B9B7-A7AA13F8E97D}"/>
              </a:ext>
            </a:extLst>
          </p:cNvPr>
          <p:cNvSpPr txBox="1"/>
          <p:nvPr/>
        </p:nvSpPr>
        <p:spPr>
          <a:xfrm>
            <a:off x="7964352" y="6293097"/>
            <a:ext cx="4443205" cy="400110"/>
          </a:xfrm>
          <a:prstGeom prst="rect">
            <a:avLst/>
          </a:prstGeom>
          <a:noFill/>
        </p:spPr>
        <p:txBody>
          <a:bodyPr wrap="square" rtlCol="0">
            <a:spAutoFit/>
          </a:bodyPr>
          <a:lstStyle/>
          <a:p>
            <a:r>
              <a:rPr lang="en-IN" sz="2000" b="1" dirty="0">
                <a:solidFill>
                  <a:schemeClr val="bg1"/>
                </a:solidFill>
                <a:latin typeface="Arial Rounded MT Bold" panose="020F0704030504030204" pitchFamily="34" charset="0"/>
              </a:rPr>
              <a:t>Team Member : Kritika Sharma</a:t>
            </a:r>
          </a:p>
        </p:txBody>
      </p:sp>
      <p:pic>
        <p:nvPicPr>
          <p:cNvPr id="1026" name="Picture 2" descr="https://tse2.mm.bing.net/th?id=OIP.WzdLmPaOr1jJuEiekpXwWAHaHa&amp;pid=Api&amp;P=0&amp;h=180">
            <a:extLst>
              <a:ext uri="{FF2B5EF4-FFF2-40B4-BE49-F238E27FC236}">
                <a16:creationId xmlns:a16="http://schemas.microsoft.com/office/drawing/2014/main" id="{2F9900B3-1DA2-426A-9D4A-5773CAD334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34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ADA2F5-D077-49D7-BCB6-11BE161C1DA4}"/>
              </a:ext>
            </a:extLst>
          </p:cNvPr>
          <p:cNvSpPr/>
          <p:nvPr/>
        </p:nvSpPr>
        <p:spPr>
          <a:xfrm>
            <a:off x="806548" y="1537253"/>
            <a:ext cx="10578903" cy="484214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0A5FA9E7-FA7E-4080-B964-D41682B68921}"/>
              </a:ext>
            </a:extLst>
          </p:cNvPr>
          <p:cNvSpPr txBox="1"/>
          <p:nvPr/>
        </p:nvSpPr>
        <p:spPr>
          <a:xfrm>
            <a:off x="1613096" y="559647"/>
            <a:ext cx="9227182" cy="584775"/>
          </a:xfrm>
          <a:prstGeom prst="rect">
            <a:avLst/>
          </a:prstGeom>
          <a:noFill/>
        </p:spPr>
        <p:txBody>
          <a:bodyPr wrap="square" rtlCol="0">
            <a:spAutoFit/>
          </a:bodyPr>
          <a:lstStyle/>
          <a:p>
            <a:r>
              <a:rPr lang="en-US" sz="3200" b="1" dirty="0">
                <a:solidFill>
                  <a:srgbClr val="C00000"/>
                </a:solidFill>
                <a:latin typeface="Arial Rounded MT Bold" panose="020F0704030504030204" pitchFamily="34" charset="0"/>
              </a:rPr>
              <a:t>Plot between Number of Tweets and </a:t>
            </a:r>
            <a:r>
              <a:rPr lang="en-US" sz="3200" b="1" dirty="0" err="1">
                <a:solidFill>
                  <a:srgbClr val="C00000"/>
                </a:solidFill>
                <a:latin typeface="Arial Rounded MT Bold" panose="020F0704030504030204" pitchFamily="34" charset="0"/>
              </a:rPr>
              <a:t>TweetAt</a:t>
            </a:r>
            <a:endParaRPr lang="en-IN" sz="3200" b="1" dirty="0">
              <a:solidFill>
                <a:srgbClr val="C00000"/>
              </a:solidFill>
              <a:latin typeface="Arial Rounded MT Bold" panose="020F0704030504030204" pitchFamily="34" charset="0"/>
            </a:endParaRPr>
          </a:p>
        </p:txBody>
      </p:sp>
      <p:pic>
        <p:nvPicPr>
          <p:cNvPr id="7" name="Picture 2" descr="https://tse2.mm.bing.net/th?id=OIP.WzdLmPaOr1jJuEiekpXwWAHaHa&amp;pid=Api&amp;P=0&amp;h=180">
            <a:extLst>
              <a:ext uri="{FF2B5EF4-FFF2-40B4-BE49-F238E27FC236}">
                <a16:creationId xmlns:a16="http://schemas.microsoft.com/office/drawing/2014/main" id="{CD7F08B0-CB1B-471C-9D58-64E81AF91D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5766" y="108385"/>
            <a:ext cx="781878" cy="7818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FA38815-1F6B-451C-B252-AF3683A93345}"/>
              </a:ext>
            </a:extLst>
          </p:cNvPr>
          <p:cNvPicPr>
            <a:picLocks noChangeAspect="1"/>
          </p:cNvPicPr>
          <p:nvPr/>
        </p:nvPicPr>
        <p:blipFill>
          <a:blip r:embed="rId3"/>
          <a:stretch>
            <a:fillRect/>
          </a:stretch>
        </p:blipFill>
        <p:spPr>
          <a:xfrm>
            <a:off x="1126436" y="1791412"/>
            <a:ext cx="9965635" cy="4344345"/>
          </a:xfrm>
          <a:prstGeom prst="rect">
            <a:avLst/>
          </a:prstGeom>
        </p:spPr>
      </p:pic>
    </p:spTree>
    <p:extLst>
      <p:ext uri="{BB962C8B-B14F-4D97-AF65-F5344CB8AC3E}">
        <p14:creationId xmlns:p14="http://schemas.microsoft.com/office/powerpoint/2010/main" val="2945588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ADA2F5-D077-49D7-BCB6-11BE161C1DA4}"/>
              </a:ext>
            </a:extLst>
          </p:cNvPr>
          <p:cNvSpPr/>
          <p:nvPr/>
        </p:nvSpPr>
        <p:spPr>
          <a:xfrm>
            <a:off x="888053" y="1855304"/>
            <a:ext cx="10415894" cy="43202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0A5FA9E7-FA7E-4080-B964-D41682B68921}"/>
              </a:ext>
            </a:extLst>
          </p:cNvPr>
          <p:cNvSpPr txBox="1"/>
          <p:nvPr/>
        </p:nvSpPr>
        <p:spPr>
          <a:xfrm>
            <a:off x="1740205" y="586693"/>
            <a:ext cx="9523828" cy="584775"/>
          </a:xfrm>
          <a:prstGeom prst="rect">
            <a:avLst/>
          </a:prstGeom>
          <a:noFill/>
        </p:spPr>
        <p:txBody>
          <a:bodyPr wrap="square" rtlCol="0">
            <a:spAutoFit/>
          </a:bodyPr>
          <a:lstStyle/>
          <a:p>
            <a:r>
              <a:rPr lang="en-US" sz="3200" b="1" dirty="0">
                <a:solidFill>
                  <a:srgbClr val="C00000"/>
                </a:solidFill>
                <a:latin typeface="Arial Rounded MT Bold" panose="020F0704030504030204" pitchFamily="34" charset="0"/>
              </a:rPr>
              <a:t>Number of Tweets according to the length</a:t>
            </a:r>
            <a:endParaRPr lang="en-IN" sz="3200" b="1" dirty="0">
              <a:solidFill>
                <a:srgbClr val="C00000"/>
              </a:solidFill>
              <a:latin typeface="Arial Rounded MT Bold" panose="020F0704030504030204" pitchFamily="34" charset="0"/>
            </a:endParaRPr>
          </a:p>
        </p:txBody>
      </p:sp>
      <p:pic>
        <p:nvPicPr>
          <p:cNvPr id="6" name="Picture 2" descr="https://tse2.mm.bing.net/th?id=OIP.WzdLmPaOr1jJuEiekpXwWAHaHa&amp;pid=Api&amp;P=0&amp;h=180">
            <a:extLst>
              <a:ext uri="{FF2B5EF4-FFF2-40B4-BE49-F238E27FC236}">
                <a16:creationId xmlns:a16="http://schemas.microsoft.com/office/drawing/2014/main" id="{2A779421-BA34-4DE1-A6E6-E27249CBC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CDA5377-0E9F-4B98-BAC8-62907E1FB1A0}"/>
              </a:ext>
            </a:extLst>
          </p:cNvPr>
          <p:cNvPicPr>
            <a:picLocks noChangeAspect="1"/>
          </p:cNvPicPr>
          <p:nvPr/>
        </p:nvPicPr>
        <p:blipFill>
          <a:blip r:embed="rId3"/>
          <a:stretch>
            <a:fillRect/>
          </a:stretch>
        </p:blipFill>
        <p:spPr>
          <a:xfrm>
            <a:off x="1351722" y="2130656"/>
            <a:ext cx="9541565" cy="3766561"/>
          </a:xfrm>
          <a:prstGeom prst="rect">
            <a:avLst/>
          </a:prstGeom>
        </p:spPr>
      </p:pic>
    </p:spTree>
    <p:extLst>
      <p:ext uri="{BB962C8B-B14F-4D97-AF65-F5344CB8AC3E}">
        <p14:creationId xmlns:p14="http://schemas.microsoft.com/office/powerpoint/2010/main" val="556925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ADA2F5-D077-49D7-BCB6-11BE161C1DA4}"/>
              </a:ext>
            </a:extLst>
          </p:cNvPr>
          <p:cNvSpPr/>
          <p:nvPr/>
        </p:nvSpPr>
        <p:spPr>
          <a:xfrm>
            <a:off x="1113183" y="1749286"/>
            <a:ext cx="9872869" cy="46869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0A5FA9E7-FA7E-4080-B964-D41682B68921}"/>
              </a:ext>
            </a:extLst>
          </p:cNvPr>
          <p:cNvSpPr txBox="1"/>
          <p:nvPr/>
        </p:nvSpPr>
        <p:spPr>
          <a:xfrm>
            <a:off x="2957783" y="706673"/>
            <a:ext cx="5984886" cy="584775"/>
          </a:xfrm>
          <a:prstGeom prst="rect">
            <a:avLst/>
          </a:prstGeom>
          <a:noFill/>
        </p:spPr>
        <p:txBody>
          <a:bodyPr wrap="square" rtlCol="0">
            <a:spAutoFit/>
          </a:bodyPr>
          <a:lstStyle/>
          <a:p>
            <a:r>
              <a:rPr lang="en-US" sz="3200" b="1" dirty="0">
                <a:solidFill>
                  <a:srgbClr val="C00000"/>
                </a:solidFill>
                <a:latin typeface="Arial Rounded MT Bold" panose="020F0704030504030204" pitchFamily="34" charset="0"/>
              </a:rPr>
              <a:t>Tweets from Top 10 Location</a:t>
            </a:r>
            <a:endParaRPr lang="en-IN" sz="3200" b="1" dirty="0">
              <a:solidFill>
                <a:srgbClr val="C00000"/>
              </a:solidFill>
              <a:latin typeface="Arial Rounded MT Bold" panose="020F0704030504030204" pitchFamily="34" charset="0"/>
            </a:endParaRPr>
          </a:p>
        </p:txBody>
      </p:sp>
      <p:pic>
        <p:nvPicPr>
          <p:cNvPr id="6" name="Picture 2" descr="https://tse2.mm.bing.net/th?id=OIP.WzdLmPaOr1jJuEiekpXwWAHaHa&amp;pid=Api&amp;P=0&amp;h=180">
            <a:extLst>
              <a:ext uri="{FF2B5EF4-FFF2-40B4-BE49-F238E27FC236}">
                <a16:creationId xmlns:a16="http://schemas.microsoft.com/office/drawing/2014/main" id="{E5A3FA3C-8A80-4D50-A108-B4128EA2B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9EDB3E4-A092-402C-A047-0F593FC57D59}"/>
              </a:ext>
            </a:extLst>
          </p:cNvPr>
          <p:cNvPicPr>
            <a:picLocks noChangeAspect="1"/>
          </p:cNvPicPr>
          <p:nvPr/>
        </p:nvPicPr>
        <p:blipFill>
          <a:blip r:embed="rId3"/>
          <a:stretch>
            <a:fillRect/>
          </a:stretch>
        </p:blipFill>
        <p:spPr>
          <a:xfrm>
            <a:off x="1447988" y="2050041"/>
            <a:ext cx="9203257" cy="4085449"/>
          </a:xfrm>
          <a:prstGeom prst="rect">
            <a:avLst/>
          </a:prstGeom>
        </p:spPr>
      </p:pic>
    </p:spTree>
    <p:extLst>
      <p:ext uri="{BB962C8B-B14F-4D97-AF65-F5344CB8AC3E}">
        <p14:creationId xmlns:p14="http://schemas.microsoft.com/office/powerpoint/2010/main" val="1970822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miro.medium.com/max/1200/1*K6ctE0RZme0cqMtknrxq8A.png">
            <a:extLst>
              <a:ext uri="{FF2B5EF4-FFF2-40B4-BE49-F238E27FC236}">
                <a16:creationId xmlns:a16="http://schemas.microsoft.com/office/drawing/2014/main" id="{A99FA620-0715-4DB5-B87A-488333A5EA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2E06A0E-F605-4F8F-8EBF-8169F7AC0382}"/>
              </a:ext>
            </a:extLst>
          </p:cNvPr>
          <p:cNvSpPr/>
          <p:nvPr/>
        </p:nvSpPr>
        <p:spPr>
          <a:xfrm>
            <a:off x="1737738" y="2526882"/>
            <a:ext cx="8519576" cy="1107996"/>
          </a:xfrm>
          <a:prstGeom prst="rect">
            <a:avLst/>
          </a:prstGeom>
        </p:spPr>
        <p:txBody>
          <a:bodyPr wrap="none">
            <a:spAutoFit/>
          </a:bodyPr>
          <a:lstStyle/>
          <a:p>
            <a:pPr algn="ctr"/>
            <a:r>
              <a:rPr lang="en-GB" sz="6600" b="1" dirty="0">
                <a:solidFill>
                  <a:srgbClr val="C00000"/>
                </a:solidFill>
                <a:latin typeface="Arial Rounded MT Bold" panose="020F0704030504030204" pitchFamily="34" charset="0"/>
              </a:rPr>
              <a:t>Feature Engineering</a:t>
            </a:r>
            <a:endParaRPr lang="en-IN" sz="6600" b="1" dirty="0">
              <a:solidFill>
                <a:srgbClr val="C00000"/>
              </a:solidFill>
              <a:latin typeface="Arial Rounded MT Bold" panose="020F0704030504030204" pitchFamily="34" charset="0"/>
            </a:endParaRPr>
          </a:p>
        </p:txBody>
      </p:sp>
      <p:pic>
        <p:nvPicPr>
          <p:cNvPr id="4" name="Picture 2" descr="https://tse2.mm.bing.net/th?id=OIP.WzdLmPaOr1jJuEiekpXwWAHaHa&amp;pid=Api&amp;P=0&amp;h=180">
            <a:extLst>
              <a:ext uri="{FF2B5EF4-FFF2-40B4-BE49-F238E27FC236}">
                <a16:creationId xmlns:a16="http://schemas.microsoft.com/office/drawing/2014/main" id="{1268C4CA-15CF-4169-8708-9423ABE23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156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27B684-8BBA-420B-86C8-5EF0F5874516}"/>
              </a:ext>
            </a:extLst>
          </p:cNvPr>
          <p:cNvSpPr/>
          <p:nvPr/>
        </p:nvSpPr>
        <p:spPr>
          <a:xfrm>
            <a:off x="4843093" y="309913"/>
            <a:ext cx="2505814" cy="584775"/>
          </a:xfrm>
          <a:prstGeom prst="rect">
            <a:avLst/>
          </a:prstGeom>
        </p:spPr>
        <p:txBody>
          <a:bodyPr wrap="none">
            <a:spAutoFit/>
          </a:bodyPr>
          <a:lstStyle/>
          <a:p>
            <a:r>
              <a:rPr lang="en-GB" sz="3200" b="1" dirty="0">
                <a:solidFill>
                  <a:srgbClr val="C00000"/>
                </a:solidFill>
                <a:latin typeface="Arial Rounded MT Bold" panose="020F0704030504030204" pitchFamily="34" charset="0"/>
              </a:rPr>
              <a:t>Word Cloud</a:t>
            </a:r>
            <a:endParaRPr lang="en-IN" sz="3200" b="1" dirty="0">
              <a:solidFill>
                <a:srgbClr val="C00000"/>
              </a:solidFill>
              <a:latin typeface="Arial Rounded MT Bold" panose="020F0704030504030204" pitchFamily="34" charset="0"/>
            </a:endParaRPr>
          </a:p>
        </p:txBody>
      </p:sp>
      <p:pic>
        <p:nvPicPr>
          <p:cNvPr id="9" name="Picture 2" descr="https://tse2.mm.bing.net/th?id=OIP.WzdLmPaOr1jJuEiekpXwWAHaHa&amp;pid=Api&amp;P=0&amp;h=180">
            <a:extLst>
              <a:ext uri="{FF2B5EF4-FFF2-40B4-BE49-F238E27FC236}">
                <a16:creationId xmlns:a16="http://schemas.microsoft.com/office/drawing/2014/main" id="{D851BC26-583B-4326-B285-CACD83135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2753" y="112810"/>
            <a:ext cx="781878" cy="7818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5027E96-2335-439F-8BE8-7EAE1E220558}"/>
              </a:ext>
            </a:extLst>
          </p:cNvPr>
          <p:cNvPicPr>
            <a:picLocks noChangeAspect="1"/>
          </p:cNvPicPr>
          <p:nvPr/>
        </p:nvPicPr>
        <p:blipFill>
          <a:blip r:embed="rId3"/>
          <a:stretch>
            <a:fillRect/>
          </a:stretch>
        </p:blipFill>
        <p:spPr>
          <a:xfrm>
            <a:off x="1908313" y="1090138"/>
            <a:ext cx="8097078" cy="5562453"/>
          </a:xfrm>
          <a:prstGeom prst="rect">
            <a:avLst/>
          </a:prstGeom>
        </p:spPr>
      </p:pic>
    </p:spTree>
    <p:extLst>
      <p:ext uri="{BB962C8B-B14F-4D97-AF65-F5344CB8AC3E}">
        <p14:creationId xmlns:p14="http://schemas.microsoft.com/office/powerpoint/2010/main" val="755814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27B684-8BBA-420B-86C8-5EF0F5874516}"/>
              </a:ext>
            </a:extLst>
          </p:cNvPr>
          <p:cNvSpPr/>
          <p:nvPr/>
        </p:nvSpPr>
        <p:spPr>
          <a:xfrm>
            <a:off x="1265747" y="299652"/>
            <a:ext cx="9431601" cy="1077218"/>
          </a:xfrm>
          <a:prstGeom prst="rect">
            <a:avLst/>
          </a:prstGeom>
        </p:spPr>
        <p:txBody>
          <a:bodyPr wrap="square">
            <a:spAutoFit/>
          </a:bodyPr>
          <a:lstStyle/>
          <a:p>
            <a:pPr algn="ctr"/>
            <a:r>
              <a:rPr lang="en-US" sz="3200" b="1" dirty="0">
                <a:solidFill>
                  <a:srgbClr val="C00000"/>
                </a:solidFill>
                <a:latin typeface="Arial Rounded MT Bold" panose="020F0704030504030204" pitchFamily="34" charset="0"/>
              </a:rPr>
              <a:t>Common words used in the tweets with respect to Positive Sentiment</a:t>
            </a:r>
            <a:endParaRPr lang="en-IN" sz="3200" b="1" dirty="0">
              <a:solidFill>
                <a:srgbClr val="C00000"/>
              </a:solidFill>
              <a:latin typeface="Arial Rounded MT Bold" panose="020F0704030504030204" pitchFamily="34" charset="0"/>
            </a:endParaRPr>
          </a:p>
        </p:txBody>
      </p:sp>
      <p:pic>
        <p:nvPicPr>
          <p:cNvPr id="9" name="Picture 2" descr="https://tse2.mm.bing.net/th?id=OIP.WzdLmPaOr1jJuEiekpXwWAHaHa&amp;pid=Api&amp;P=0&amp;h=180">
            <a:extLst>
              <a:ext uri="{FF2B5EF4-FFF2-40B4-BE49-F238E27FC236}">
                <a16:creationId xmlns:a16="http://schemas.microsoft.com/office/drawing/2014/main" id="{D851BC26-583B-4326-B285-CACD83135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2753" y="112810"/>
            <a:ext cx="781878" cy="7818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F095A19-276A-4F91-B8D7-7B458967E624}"/>
              </a:ext>
            </a:extLst>
          </p:cNvPr>
          <p:cNvPicPr>
            <a:picLocks noChangeAspect="1"/>
          </p:cNvPicPr>
          <p:nvPr/>
        </p:nvPicPr>
        <p:blipFill>
          <a:blip r:embed="rId3"/>
          <a:stretch>
            <a:fillRect/>
          </a:stretch>
        </p:blipFill>
        <p:spPr>
          <a:xfrm>
            <a:off x="1374610" y="1468776"/>
            <a:ext cx="9213877" cy="4899354"/>
          </a:xfrm>
          <a:prstGeom prst="rect">
            <a:avLst/>
          </a:prstGeom>
        </p:spPr>
      </p:pic>
    </p:spTree>
    <p:extLst>
      <p:ext uri="{BB962C8B-B14F-4D97-AF65-F5344CB8AC3E}">
        <p14:creationId xmlns:p14="http://schemas.microsoft.com/office/powerpoint/2010/main" val="1712925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27B684-8BBA-420B-86C8-5EF0F5874516}"/>
              </a:ext>
            </a:extLst>
          </p:cNvPr>
          <p:cNvSpPr/>
          <p:nvPr/>
        </p:nvSpPr>
        <p:spPr>
          <a:xfrm>
            <a:off x="1986131" y="235640"/>
            <a:ext cx="8219734" cy="1077218"/>
          </a:xfrm>
          <a:prstGeom prst="rect">
            <a:avLst/>
          </a:prstGeom>
        </p:spPr>
        <p:txBody>
          <a:bodyPr wrap="square">
            <a:spAutoFit/>
          </a:bodyPr>
          <a:lstStyle/>
          <a:p>
            <a:pPr algn="ctr"/>
            <a:r>
              <a:rPr lang="en-US" sz="3200" b="1" dirty="0">
                <a:solidFill>
                  <a:srgbClr val="C00000"/>
                </a:solidFill>
                <a:latin typeface="Arial Rounded MT Bold" panose="020F0704030504030204" pitchFamily="34" charset="0"/>
              </a:rPr>
              <a:t>Common words used in the tweets with respect to Negative Sentiment</a:t>
            </a:r>
            <a:endParaRPr lang="en-IN" sz="3200" b="1" dirty="0">
              <a:solidFill>
                <a:srgbClr val="C00000"/>
              </a:solidFill>
              <a:latin typeface="Arial Rounded MT Bold" panose="020F0704030504030204" pitchFamily="34" charset="0"/>
            </a:endParaRPr>
          </a:p>
        </p:txBody>
      </p:sp>
      <p:pic>
        <p:nvPicPr>
          <p:cNvPr id="9" name="Picture 2" descr="https://tse2.mm.bing.net/th?id=OIP.WzdLmPaOr1jJuEiekpXwWAHaHa&amp;pid=Api&amp;P=0&amp;h=180">
            <a:extLst>
              <a:ext uri="{FF2B5EF4-FFF2-40B4-BE49-F238E27FC236}">
                <a16:creationId xmlns:a16="http://schemas.microsoft.com/office/drawing/2014/main" id="{D851BC26-583B-4326-B285-CACD83135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2753" y="112810"/>
            <a:ext cx="781878" cy="7818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BFEFC3B-8521-4D4A-855C-BBCD6E815774}"/>
              </a:ext>
            </a:extLst>
          </p:cNvPr>
          <p:cNvPicPr>
            <a:picLocks noChangeAspect="1"/>
          </p:cNvPicPr>
          <p:nvPr/>
        </p:nvPicPr>
        <p:blipFill>
          <a:blip r:embed="rId3"/>
          <a:stretch>
            <a:fillRect/>
          </a:stretch>
        </p:blipFill>
        <p:spPr>
          <a:xfrm>
            <a:off x="1362500" y="1514902"/>
            <a:ext cx="9466997" cy="4817660"/>
          </a:xfrm>
          <a:prstGeom prst="rect">
            <a:avLst/>
          </a:prstGeom>
        </p:spPr>
      </p:pic>
    </p:spTree>
    <p:extLst>
      <p:ext uri="{BB962C8B-B14F-4D97-AF65-F5344CB8AC3E}">
        <p14:creationId xmlns:p14="http://schemas.microsoft.com/office/powerpoint/2010/main" val="2685393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27B684-8BBA-420B-86C8-5EF0F5874516}"/>
              </a:ext>
            </a:extLst>
          </p:cNvPr>
          <p:cNvSpPr/>
          <p:nvPr/>
        </p:nvSpPr>
        <p:spPr>
          <a:xfrm>
            <a:off x="1598474" y="241674"/>
            <a:ext cx="9251495" cy="1077218"/>
          </a:xfrm>
          <a:prstGeom prst="rect">
            <a:avLst/>
          </a:prstGeom>
        </p:spPr>
        <p:txBody>
          <a:bodyPr wrap="square">
            <a:spAutoFit/>
          </a:bodyPr>
          <a:lstStyle/>
          <a:p>
            <a:pPr algn="ctr"/>
            <a:r>
              <a:rPr lang="en-US" sz="3200" b="1" dirty="0">
                <a:solidFill>
                  <a:srgbClr val="C00000"/>
                </a:solidFill>
                <a:latin typeface="Arial Rounded MT Bold" panose="020F0704030504030204" pitchFamily="34" charset="0"/>
              </a:rPr>
              <a:t>Common words used in the tweets with respect to Neutral Sentiment</a:t>
            </a:r>
            <a:endParaRPr lang="en-IN" sz="3200" b="1" dirty="0">
              <a:solidFill>
                <a:srgbClr val="C00000"/>
              </a:solidFill>
              <a:latin typeface="Arial Rounded MT Bold" panose="020F0704030504030204" pitchFamily="34" charset="0"/>
            </a:endParaRPr>
          </a:p>
        </p:txBody>
      </p:sp>
      <p:pic>
        <p:nvPicPr>
          <p:cNvPr id="9" name="Picture 2" descr="https://tse2.mm.bing.net/th?id=OIP.WzdLmPaOr1jJuEiekpXwWAHaHa&amp;pid=Api&amp;P=0&amp;h=180">
            <a:extLst>
              <a:ext uri="{FF2B5EF4-FFF2-40B4-BE49-F238E27FC236}">
                <a16:creationId xmlns:a16="http://schemas.microsoft.com/office/drawing/2014/main" id="{D851BC26-583B-4326-B285-CACD83135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2753" y="112810"/>
            <a:ext cx="781878" cy="7818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34B3D0A-AF95-4083-AD9B-673A7958D969}"/>
              </a:ext>
            </a:extLst>
          </p:cNvPr>
          <p:cNvPicPr>
            <a:picLocks noChangeAspect="1"/>
          </p:cNvPicPr>
          <p:nvPr/>
        </p:nvPicPr>
        <p:blipFill>
          <a:blip r:embed="rId3"/>
          <a:stretch>
            <a:fillRect/>
          </a:stretch>
        </p:blipFill>
        <p:spPr>
          <a:xfrm>
            <a:off x="1470252" y="1637731"/>
            <a:ext cx="9251495" cy="4857431"/>
          </a:xfrm>
          <a:prstGeom prst="rect">
            <a:avLst/>
          </a:prstGeom>
        </p:spPr>
      </p:pic>
    </p:spTree>
    <p:extLst>
      <p:ext uri="{BB962C8B-B14F-4D97-AF65-F5344CB8AC3E}">
        <p14:creationId xmlns:p14="http://schemas.microsoft.com/office/powerpoint/2010/main" val="2221296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C6D6EA4-97D2-45DA-90E5-31B333CB75E9}"/>
              </a:ext>
            </a:extLst>
          </p:cNvPr>
          <p:cNvSpPr/>
          <p:nvPr/>
        </p:nvSpPr>
        <p:spPr>
          <a:xfrm>
            <a:off x="3673869" y="308476"/>
            <a:ext cx="3988015" cy="584775"/>
          </a:xfrm>
          <a:prstGeom prst="rect">
            <a:avLst/>
          </a:prstGeom>
        </p:spPr>
        <p:txBody>
          <a:bodyPr wrap="none">
            <a:spAutoFit/>
          </a:bodyPr>
          <a:lstStyle/>
          <a:p>
            <a:r>
              <a:rPr lang="en-US" sz="3200" b="1" dirty="0">
                <a:solidFill>
                  <a:srgbClr val="C00000"/>
                </a:solidFill>
                <a:latin typeface="Arial Rounded MT Bold" panose="020F0704030504030204" pitchFamily="34" charset="0"/>
              </a:rPr>
              <a:t>Sentiment Analysis</a:t>
            </a:r>
            <a:endParaRPr lang="en-IN" sz="3200" b="1" dirty="0">
              <a:solidFill>
                <a:srgbClr val="C00000"/>
              </a:solidFill>
              <a:latin typeface="Arial Rounded MT Bold" panose="020F0704030504030204" pitchFamily="34" charset="0"/>
            </a:endParaRPr>
          </a:p>
        </p:txBody>
      </p:sp>
      <p:pic>
        <p:nvPicPr>
          <p:cNvPr id="8" name="Picture 2" descr="https://tse2.mm.bing.net/th?id=OIP.WzdLmPaOr1jJuEiekpXwWAHaHa&amp;pid=Api&amp;P=0&amp;h=180">
            <a:extLst>
              <a:ext uri="{FF2B5EF4-FFF2-40B4-BE49-F238E27FC236}">
                <a16:creationId xmlns:a16="http://schemas.microsoft.com/office/drawing/2014/main" id="{CB85B6A8-73BD-456D-93AE-7100FD477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8685" y="111373"/>
            <a:ext cx="781878" cy="78187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AC713A7E-40FC-4386-AF64-A5FEE00354DB}"/>
              </a:ext>
            </a:extLst>
          </p:cNvPr>
          <p:cNvSpPr/>
          <p:nvPr/>
        </p:nvSpPr>
        <p:spPr>
          <a:xfrm>
            <a:off x="1258957" y="1261585"/>
            <a:ext cx="9674086" cy="5293757"/>
          </a:xfrm>
          <a:prstGeom prst="rect">
            <a:avLst/>
          </a:prstGeom>
        </p:spPr>
        <p:txBody>
          <a:bodyPr wrap="square">
            <a:spAutoFit/>
          </a:bodyPr>
          <a:lstStyle/>
          <a:p>
            <a:pPr>
              <a:buClr>
                <a:schemeClr val="bg1"/>
              </a:buClr>
            </a:pPr>
            <a:r>
              <a:rPr lang="en-IN" sz="2000" dirty="0">
                <a:solidFill>
                  <a:srgbClr val="212121"/>
                </a:solidFill>
              </a:rPr>
              <a:t>1- There are 5 different sentiments are present in dataset.</a:t>
            </a:r>
          </a:p>
          <a:p>
            <a:pPr>
              <a:buClr>
                <a:schemeClr val="bg1"/>
              </a:buClr>
            </a:pPr>
            <a:endParaRPr lang="en-IN" sz="2000" dirty="0">
              <a:solidFill>
                <a:srgbClr val="212121"/>
              </a:solidFill>
            </a:endParaRPr>
          </a:p>
          <a:p>
            <a:r>
              <a:rPr lang="en-IN" sz="2000" dirty="0">
                <a:solidFill>
                  <a:srgbClr val="212121"/>
                </a:solidFill>
              </a:rPr>
              <a:t>              1. Neutral</a:t>
            </a:r>
          </a:p>
          <a:p>
            <a:r>
              <a:rPr lang="en-IN" sz="2000" dirty="0">
                <a:solidFill>
                  <a:srgbClr val="212121"/>
                </a:solidFill>
              </a:rPr>
              <a:t>              2. Positive</a:t>
            </a:r>
          </a:p>
          <a:p>
            <a:r>
              <a:rPr lang="en-IN" sz="2000" dirty="0">
                <a:solidFill>
                  <a:srgbClr val="212121"/>
                </a:solidFill>
              </a:rPr>
              <a:t>              3. Extremely Positive</a:t>
            </a:r>
          </a:p>
          <a:p>
            <a:r>
              <a:rPr lang="en-IN" sz="2000" dirty="0">
                <a:solidFill>
                  <a:srgbClr val="212121"/>
                </a:solidFill>
              </a:rPr>
              <a:t>              4. Negative</a:t>
            </a:r>
          </a:p>
          <a:p>
            <a:r>
              <a:rPr lang="en-IN" sz="2000" dirty="0">
                <a:solidFill>
                  <a:srgbClr val="212121"/>
                </a:solidFill>
              </a:rPr>
              <a:t>              5. Extremely Negative</a:t>
            </a:r>
          </a:p>
          <a:p>
            <a:endParaRPr lang="en-IN" sz="2000" dirty="0">
              <a:solidFill>
                <a:srgbClr val="212121"/>
              </a:solidFill>
            </a:endParaRPr>
          </a:p>
          <a:p>
            <a:pPr>
              <a:buClr>
                <a:schemeClr val="bg1"/>
              </a:buClr>
            </a:pPr>
            <a:r>
              <a:rPr lang="en-IN" sz="2000" dirty="0">
                <a:solidFill>
                  <a:srgbClr val="212121"/>
                </a:solidFill>
              </a:rPr>
              <a:t>2- To make problem simpler we changed the sentiments into 3 different types.</a:t>
            </a:r>
          </a:p>
          <a:p>
            <a:pPr>
              <a:buClr>
                <a:schemeClr val="bg1"/>
              </a:buClr>
            </a:pPr>
            <a:endParaRPr lang="en-IN" sz="2000" dirty="0">
              <a:solidFill>
                <a:srgbClr val="212121"/>
              </a:solidFill>
            </a:endParaRPr>
          </a:p>
          <a:p>
            <a:pPr>
              <a:buClr>
                <a:schemeClr val="bg1"/>
              </a:buClr>
            </a:pPr>
            <a:r>
              <a:rPr lang="en-IN" sz="2000" dirty="0">
                <a:solidFill>
                  <a:srgbClr val="212121"/>
                </a:solidFill>
              </a:rPr>
              <a:t>3- We merged Extremely positive and Positive into one and Extremely Negative and Negative into another.</a:t>
            </a:r>
          </a:p>
          <a:p>
            <a:pPr>
              <a:buClr>
                <a:schemeClr val="bg1"/>
              </a:buClr>
            </a:pPr>
            <a:endParaRPr lang="en-IN" sz="2000" dirty="0">
              <a:solidFill>
                <a:srgbClr val="212121"/>
              </a:solidFill>
            </a:endParaRPr>
          </a:p>
          <a:p>
            <a:pPr>
              <a:buClr>
                <a:schemeClr val="bg1"/>
              </a:buClr>
            </a:pPr>
            <a:r>
              <a:rPr lang="en-IN" sz="2000" dirty="0">
                <a:solidFill>
                  <a:srgbClr val="212121"/>
                </a:solidFill>
              </a:rPr>
              <a:t>              1. Neutral</a:t>
            </a:r>
          </a:p>
          <a:p>
            <a:pPr marL="139700" indent="0">
              <a:buClr>
                <a:schemeClr val="bg1"/>
              </a:buClr>
              <a:buNone/>
            </a:pPr>
            <a:r>
              <a:rPr lang="en-IN" sz="2000" dirty="0">
                <a:solidFill>
                  <a:srgbClr val="212121"/>
                </a:solidFill>
              </a:rPr>
              <a:t>           2. Positive</a:t>
            </a:r>
          </a:p>
          <a:p>
            <a:pPr marL="139700" indent="0">
              <a:buClr>
                <a:schemeClr val="bg1"/>
              </a:buClr>
              <a:buNone/>
            </a:pPr>
            <a:r>
              <a:rPr lang="en-IN" sz="2000" dirty="0">
                <a:solidFill>
                  <a:srgbClr val="212121"/>
                </a:solidFill>
              </a:rPr>
              <a:t>           3. Negative</a:t>
            </a:r>
          </a:p>
          <a:p>
            <a:endParaRPr lang="en-IN" dirty="0"/>
          </a:p>
        </p:txBody>
      </p:sp>
    </p:spTree>
    <p:extLst>
      <p:ext uri="{BB962C8B-B14F-4D97-AF65-F5344CB8AC3E}">
        <p14:creationId xmlns:p14="http://schemas.microsoft.com/office/powerpoint/2010/main" val="2778611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74579A7-3CE9-4445-82D4-CD4764449D58}"/>
              </a:ext>
            </a:extLst>
          </p:cNvPr>
          <p:cNvSpPr/>
          <p:nvPr/>
        </p:nvSpPr>
        <p:spPr>
          <a:xfrm>
            <a:off x="3797133" y="374601"/>
            <a:ext cx="4597734" cy="584775"/>
          </a:xfrm>
          <a:prstGeom prst="rect">
            <a:avLst/>
          </a:prstGeom>
        </p:spPr>
        <p:txBody>
          <a:bodyPr wrap="none">
            <a:spAutoFit/>
          </a:bodyPr>
          <a:lstStyle/>
          <a:p>
            <a:r>
              <a:rPr lang="en-IN" sz="3200" b="1" dirty="0">
                <a:solidFill>
                  <a:srgbClr val="C00000"/>
                </a:solidFill>
                <a:latin typeface="Arial Rounded MT Bold" panose="020F0704030504030204" pitchFamily="34" charset="0"/>
              </a:rPr>
              <a:t>Sentiments Count plot</a:t>
            </a:r>
          </a:p>
        </p:txBody>
      </p:sp>
      <p:pic>
        <p:nvPicPr>
          <p:cNvPr id="4" name="Picture 2" descr="https://tse2.mm.bing.net/th?id=OIP.WzdLmPaOr1jJuEiekpXwWAHaHa&amp;pid=Api&amp;P=0&amp;h=180">
            <a:extLst>
              <a:ext uri="{FF2B5EF4-FFF2-40B4-BE49-F238E27FC236}">
                <a16:creationId xmlns:a16="http://schemas.microsoft.com/office/drawing/2014/main" id="{0ED71AC4-1B53-47EC-9E93-733EC3B02F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3940" y="177498"/>
            <a:ext cx="781878" cy="7818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CD880F6-CA83-4604-BD67-A515A2B64036}"/>
              </a:ext>
            </a:extLst>
          </p:cNvPr>
          <p:cNvPicPr>
            <a:picLocks noChangeAspect="1"/>
          </p:cNvPicPr>
          <p:nvPr/>
        </p:nvPicPr>
        <p:blipFill>
          <a:blip r:embed="rId3"/>
          <a:stretch>
            <a:fillRect/>
          </a:stretch>
        </p:blipFill>
        <p:spPr>
          <a:xfrm>
            <a:off x="6752331" y="1497496"/>
            <a:ext cx="4842548" cy="4793285"/>
          </a:xfrm>
          <a:prstGeom prst="rect">
            <a:avLst/>
          </a:prstGeom>
        </p:spPr>
      </p:pic>
      <p:pic>
        <p:nvPicPr>
          <p:cNvPr id="6" name="Picture 5">
            <a:extLst>
              <a:ext uri="{FF2B5EF4-FFF2-40B4-BE49-F238E27FC236}">
                <a16:creationId xmlns:a16="http://schemas.microsoft.com/office/drawing/2014/main" id="{2CC36A91-ECBC-439D-9D41-F447AD362E99}"/>
              </a:ext>
            </a:extLst>
          </p:cNvPr>
          <p:cNvPicPr>
            <a:picLocks noChangeAspect="1"/>
          </p:cNvPicPr>
          <p:nvPr/>
        </p:nvPicPr>
        <p:blipFill rotWithShape="1">
          <a:blip r:embed="rId4"/>
          <a:srcRect l="2242" r="3828"/>
          <a:stretch/>
        </p:blipFill>
        <p:spPr>
          <a:xfrm>
            <a:off x="524582" y="1635515"/>
            <a:ext cx="4842548" cy="4655267"/>
          </a:xfrm>
          <a:prstGeom prst="rect">
            <a:avLst/>
          </a:prstGeom>
        </p:spPr>
      </p:pic>
      <p:sp>
        <p:nvSpPr>
          <p:cNvPr id="7" name="Arrow: Right 6">
            <a:extLst>
              <a:ext uri="{FF2B5EF4-FFF2-40B4-BE49-F238E27FC236}">
                <a16:creationId xmlns:a16="http://schemas.microsoft.com/office/drawing/2014/main" id="{57900181-F366-432E-BBEF-3312E989C2F7}"/>
              </a:ext>
            </a:extLst>
          </p:cNvPr>
          <p:cNvSpPr/>
          <p:nvPr/>
        </p:nvSpPr>
        <p:spPr>
          <a:xfrm>
            <a:off x="5367130" y="3564835"/>
            <a:ext cx="1258957" cy="58477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43011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12C732-1536-455A-833E-2AC98C93E6E3}"/>
              </a:ext>
            </a:extLst>
          </p:cNvPr>
          <p:cNvSpPr txBox="1"/>
          <p:nvPr/>
        </p:nvSpPr>
        <p:spPr>
          <a:xfrm>
            <a:off x="4588208" y="805224"/>
            <a:ext cx="3538331"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CONTENTS</a:t>
            </a:r>
          </a:p>
        </p:txBody>
      </p:sp>
      <p:sp>
        <p:nvSpPr>
          <p:cNvPr id="5" name="TextBox 4">
            <a:extLst>
              <a:ext uri="{FF2B5EF4-FFF2-40B4-BE49-F238E27FC236}">
                <a16:creationId xmlns:a16="http://schemas.microsoft.com/office/drawing/2014/main" id="{0A5E97A8-8E25-4F7B-9A9B-B252DF2D6088}"/>
              </a:ext>
            </a:extLst>
          </p:cNvPr>
          <p:cNvSpPr txBox="1"/>
          <p:nvPr/>
        </p:nvSpPr>
        <p:spPr>
          <a:xfrm>
            <a:off x="4588208" y="1719316"/>
            <a:ext cx="3279200" cy="4555093"/>
          </a:xfrm>
          <a:prstGeom prst="rect">
            <a:avLst/>
          </a:prstGeom>
          <a:noFill/>
        </p:spPr>
        <p:txBody>
          <a:bodyPr wrap="square" rtlCol="0">
            <a:spAutoFit/>
          </a:bodyPr>
          <a:lstStyle/>
          <a:p>
            <a:pPr>
              <a:lnSpc>
                <a:spcPct val="150000"/>
              </a:lnSpc>
              <a:buClr>
                <a:schemeClr val="bg1"/>
              </a:buClr>
              <a:buSzPct val="100000"/>
            </a:pPr>
            <a:r>
              <a:rPr lang="en-US" sz="2000" b="1" dirty="0">
                <a:solidFill>
                  <a:srgbClr val="212121"/>
                </a:solidFill>
                <a:sym typeface="Montserrat"/>
              </a:rPr>
              <a:t>1- Problem Statement</a:t>
            </a:r>
          </a:p>
          <a:p>
            <a:pPr>
              <a:lnSpc>
                <a:spcPct val="150000"/>
              </a:lnSpc>
              <a:buClr>
                <a:schemeClr val="bg1"/>
              </a:buClr>
              <a:buSzPct val="100000"/>
            </a:pPr>
            <a:r>
              <a:rPr lang="en-US" sz="2000" b="1" dirty="0">
                <a:solidFill>
                  <a:srgbClr val="212121"/>
                </a:solidFill>
                <a:sym typeface="Montserrat"/>
              </a:rPr>
              <a:t>2- Data Summary</a:t>
            </a:r>
          </a:p>
          <a:p>
            <a:pPr>
              <a:lnSpc>
                <a:spcPct val="150000"/>
              </a:lnSpc>
              <a:buClr>
                <a:schemeClr val="bg1"/>
              </a:buClr>
              <a:buSzPct val="100000"/>
            </a:pPr>
            <a:r>
              <a:rPr lang="en-US" sz="2000" b="1" dirty="0">
                <a:solidFill>
                  <a:srgbClr val="212121"/>
                </a:solidFill>
                <a:sym typeface="Montserrat"/>
              </a:rPr>
              <a:t>3- Missing Values</a:t>
            </a:r>
          </a:p>
          <a:p>
            <a:pPr>
              <a:lnSpc>
                <a:spcPct val="150000"/>
              </a:lnSpc>
              <a:buClr>
                <a:schemeClr val="bg1"/>
              </a:buClr>
              <a:buSzPct val="100000"/>
            </a:pPr>
            <a:r>
              <a:rPr lang="en-US" sz="2000" b="1" dirty="0">
                <a:solidFill>
                  <a:srgbClr val="212121"/>
                </a:solidFill>
                <a:sym typeface="Montserrat"/>
              </a:rPr>
              <a:t>4- Exploratory Data Analysis</a:t>
            </a:r>
          </a:p>
          <a:p>
            <a:pPr>
              <a:lnSpc>
                <a:spcPct val="150000"/>
              </a:lnSpc>
              <a:buClr>
                <a:schemeClr val="bg1"/>
              </a:buClr>
              <a:buSzPct val="100000"/>
            </a:pPr>
            <a:r>
              <a:rPr lang="en-US" sz="2000" b="1" dirty="0">
                <a:solidFill>
                  <a:srgbClr val="212121"/>
                </a:solidFill>
                <a:sym typeface="Montserrat"/>
              </a:rPr>
              <a:t>5- Feature Engineering</a:t>
            </a:r>
          </a:p>
          <a:p>
            <a:pPr>
              <a:lnSpc>
                <a:spcPct val="150000"/>
              </a:lnSpc>
              <a:buClr>
                <a:schemeClr val="bg1"/>
              </a:buClr>
              <a:buSzPct val="100000"/>
            </a:pPr>
            <a:r>
              <a:rPr lang="en-US" sz="2000" b="1" dirty="0">
                <a:solidFill>
                  <a:srgbClr val="212121"/>
                </a:solidFill>
                <a:sym typeface="Montserrat"/>
              </a:rPr>
              <a:t>6- Model Training</a:t>
            </a:r>
          </a:p>
          <a:p>
            <a:pPr>
              <a:lnSpc>
                <a:spcPct val="150000"/>
              </a:lnSpc>
              <a:buClr>
                <a:schemeClr val="bg1"/>
              </a:buClr>
              <a:buSzPct val="100000"/>
            </a:pPr>
            <a:r>
              <a:rPr lang="en-US" sz="2000" b="1" dirty="0">
                <a:solidFill>
                  <a:srgbClr val="212121"/>
                </a:solidFill>
                <a:sym typeface="Montserrat"/>
              </a:rPr>
              <a:t>7- Results from Model</a:t>
            </a:r>
          </a:p>
          <a:p>
            <a:pPr>
              <a:lnSpc>
                <a:spcPct val="150000"/>
              </a:lnSpc>
              <a:buClr>
                <a:schemeClr val="bg1"/>
              </a:buClr>
              <a:buSzPct val="100000"/>
            </a:pPr>
            <a:r>
              <a:rPr lang="en-US" sz="2000" b="1" dirty="0">
                <a:solidFill>
                  <a:srgbClr val="212121"/>
                </a:solidFill>
                <a:sym typeface="Montserrat"/>
              </a:rPr>
              <a:t>8- Challenges</a:t>
            </a:r>
          </a:p>
          <a:p>
            <a:pPr>
              <a:lnSpc>
                <a:spcPct val="150000"/>
              </a:lnSpc>
              <a:buClr>
                <a:schemeClr val="bg1"/>
              </a:buClr>
              <a:buSzPct val="100000"/>
            </a:pPr>
            <a:r>
              <a:rPr lang="en-US" sz="2000" b="1" dirty="0">
                <a:solidFill>
                  <a:srgbClr val="212121"/>
                </a:solidFill>
                <a:sym typeface="Montserrat"/>
              </a:rPr>
              <a:t>9- Conclusion</a:t>
            </a:r>
          </a:p>
          <a:p>
            <a:pPr lvl="0"/>
            <a:endParaRPr lang="en-IN" sz="2000" dirty="0">
              <a:solidFill>
                <a:srgbClr val="212121"/>
              </a:solidFill>
            </a:endParaRPr>
          </a:p>
        </p:txBody>
      </p:sp>
      <p:pic>
        <p:nvPicPr>
          <p:cNvPr id="6" name="Picture 2" descr="https://tse2.mm.bing.net/th?id=OIP.WzdLmPaOr1jJuEiekpXwWAHaHa&amp;pid=Api&amp;P=0&amp;h=180">
            <a:extLst>
              <a:ext uri="{FF2B5EF4-FFF2-40B4-BE49-F238E27FC236}">
                <a16:creationId xmlns:a16="http://schemas.microsoft.com/office/drawing/2014/main" id="{EA56F417-1B68-4734-97B8-B40C4808E4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587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74A17-1814-4B08-A268-2138C0374186}"/>
              </a:ext>
            </a:extLst>
          </p:cNvPr>
          <p:cNvSpPr txBox="1"/>
          <p:nvPr/>
        </p:nvSpPr>
        <p:spPr>
          <a:xfrm>
            <a:off x="4403187" y="351693"/>
            <a:ext cx="3629465"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Data Cleaning</a:t>
            </a:r>
          </a:p>
        </p:txBody>
      </p:sp>
      <p:pic>
        <p:nvPicPr>
          <p:cNvPr id="4" name="Picture 2" descr="https://tse2.mm.bing.net/th?id=OIP.WzdLmPaOr1jJuEiekpXwWAHaHa&amp;pid=Api&amp;P=0&amp;h=180">
            <a:extLst>
              <a:ext uri="{FF2B5EF4-FFF2-40B4-BE49-F238E27FC236}">
                <a16:creationId xmlns:a16="http://schemas.microsoft.com/office/drawing/2014/main" id="{B6FD1321-4F1F-4E26-A8A9-7825A039A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8008" y="253141"/>
            <a:ext cx="781878" cy="78187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C833C0D-B577-4AF2-8EB3-C86C65E489A2}"/>
              </a:ext>
            </a:extLst>
          </p:cNvPr>
          <p:cNvSpPr/>
          <p:nvPr/>
        </p:nvSpPr>
        <p:spPr>
          <a:xfrm>
            <a:off x="795130" y="1477114"/>
            <a:ext cx="11092070" cy="1015663"/>
          </a:xfrm>
          <a:prstGeom prst="rect">
            <a:avLst/>
          </a:prstGeom>
        </p:spPr>
        <p:txBody>
          <a:bodyPr wrap="square">
            <a:spAutoFit/>
          </a:bodyPr>
          <a:lstStyle/>
          <a:p>
            <a:pPr>
              <a:buClr>
                <a:schemeClr val="bg1"/>
              </a:buClr>
            </a:pPr>
            <a:r>
              <a:rPr lang="en-IN" sz="2000" dirty="0">
                <a:solidFill>
                  <a:srgbClr val="212121"/>
                </a:solidFill>
              </a:rPr>
              <a:t>1- By looking tweets we can found that there are lots of punctuation, </a:t>
            </a:r>
            <a:r>
              <a:rPr lang="en-IN" sz="2000" dirty="0" err="1">
                <a:solidFill>
                  <a:srgbClr val="212121"/>
                </a:solidFill>
              </a:rPr>
              <a:t>Stopwords</a:t>
            </a:r>
            <a:r>
              <a:rPr lang="en-IN" sz="2000" dirty="0">
                <a:solidFill>
                  <a:srgbClr val="212121"/>
                </a:solidFill>
              </a:rPr>
              <a:t> and Special Characters. </a:t>
            </a:r>
          </a:p>
          <a:p>
            <a:pPr>
              <a:buClr>
                <a:schemeClr val="bg1"/>
              </a:buClr>
            </a:pPr>
            <a:r>
              <a:rPr lang="en-IN" sz="2000" dirty="0">
                <a:solidFill>
                  <a:srgbClr val="212121"/>
                </a:solidFill>
              </a:rPr>
              <a:t>2- So, we need to remove the from our Original Tweet as they won’t play any major role in Sentiment analysis.</a:t>
            </a:r>
          </a:p>
        </p:txBody>
      </p:sp>
      <p:pic>
        <p:nvPicPr>
          <p:cNvPr id="6" name="Picture 5">
            <a:extLst>
              <a:ext uri="{FF2B5EF4-FFF2-40B4-BE49-F238E27FC236}">
                <a16:creationId xmlns:a16="http://schemas.microsoft.com/office/drawing/2014/main" id="{69A3E8F6-0123-4E17-9003-4440D373A80B}"/>
              </a:ext>
            </a:extLst>
          </p:cNvPr>
          <p:cNvPicPr>
            <a:picLocks noChangeAspect="1"/>
          </p:cNvPicPr>
          <p:nvPr/>
        </p:nvPicPr>
        <p:blipFill>
          <a:blip r:embed="rId3"/>
          <a:stretch>
            <a:fillRect/>
          </a:stretch>
        </p:blipFill>
        <p:spPr>
          <a:xfrm>
            <a:off x="2787435" y="2716695"/>
            <a:ext cx="6091522" cy="3385433"/>
          </a:xfrm>
          <a:prstGeom prst="rect">
            <a:avLst/>
          </a:prstGeom>
        </p:spPr>
      </p:pic>
    </p:spTree>
    <p:extLst>
      <p:ext uri="{BB962C8B-B14F-4D97-AF65-F5344CB8AC3E}">
        <p14:creationId xmlns:p14="http://schemas.microsoft.com/office/powerpoint/2010/main" val="2359738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74A17-1814-4B08-A268-2138C0374186}"/>
              </a:ext>
            </a:extLst>
          </p:cNvPr>
          <p:cNvSpPr txBox="1"/>
          <p:nvPr/>
        </p:nvSpPr>
        <p:spPr>
          <a:xfrm>
            <a:off x="4403187" y="351693"/>
            <a:ext cx="3629465"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Data Cleaning</a:t>
            </a:r>
          </a:p>
        </p:txBody>
      </p:sp>
      <p:pic>
        <p:nvPicPr>
          <p:cNvPr id="4" name="Picture 2" descr="https://tse2.mm.bing.net/th?id=OIP.WzdLmPaOr1jJuEiekpXwWAHaHa&amp;pid=Api&amp;P=0&amp;h=180">
            <a:extLst>
              <a:ext uri="{FF2B5EF4-FFF2-40B4-BE49-F238E27FC236}">
                <a16:creationId xmlns:a16="http://schemas.microsoft.com/office/drawing/2014/main" id="{B6FD1321-4F1F-4E26-A8A9-7825A039A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8008" y="253141"/>
            <a:ext cx="781878" cy="78187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C833C0D-B577-4AF2-8EB3-C86C65E489A2}"/>
              </a:ext>
            </a:extLst>
          </p:cNvPr>
          <p:cNvSpPr/>
          <p:nvPr/>
        </p:nvSpPr>
        <p:spPr>
          <a:xfrm>
            <a:off x="813478" y="1265078"/>
            <a:ext cx="5282522" cy="1200329"/>
          </a:xfrm>
          <a:prstGeom prst="rect">
            <a:avLst/>
          </a:prstGeom>
        </p:spPr>
        <p:txBody>
          <a:bodyPr wrap="square">
            <a:spAutoFit/>
          </a:bodyPr>
          <a:lstStyle/>
          <a:p>
            <a:pPr>
              <a:buClr>
                <a:schemeClr val="bg1"/>
              </a:buClr>
            </a:pPr>
            <a:r>
              <a:rPr lang="en-US" b="1" dirty="0">
                <a:solidFill>
                  <a:srgbClr val="C00000"/>
                </a:solidFill>
                <a:latin typeface="Arial Rounded MT Bold" panose="020F0704030504030204" pitchFamily="34" charset="0"/>
              </a:rPr>
              <a:t>STEP 1 : </a:t>
            </a:r>
            <a:r>
              <a:rPr lang="en-IN" dirty="0"/>
              <a:t>Remove punctuations.</a:t>
            </a:r>
          </a:p>
          <a:p>
            <a:pPr>
              <a:buClr>
                <a:schemeClr val="bg1"/>
              </a:buClr>
            </a:pPr>
            <a:r>
              <a:rPr lang="en-US" dirty="0"/>
              <a:t>The marks, such as full stop, comma, and brackets, used in writing to separate sentences and their elements and to clarify meaning.</a:t>
            </a:r>
            <a:r>
              <a:rPr lang="en-US" dirty="0">
                <a:latin typeface="Arial Rounded MT Bold" panose="020F0704030504030204" pitchFamily="34" charset="0"/>
              </a:rPr>
              <a:t> </a:t>
            </a:r>
            <a:endParaRPr lang="en-IN" dirty="0">
              <a:latin typeface="Arial Rounded MT Bold" panose="020F0704030504030204" pitchFamily="34" charset="0"/>
            </a:endParaRPr>
          </a:p>
        </p:txBody>
      </p:sp>
      <p:pic>
        <p:nvPicPr>
          <p:cNvPr id="3" name="Picture 2">
            <a:extLst>
              <a:ext uri="{FF2B5EF4-FFF2-40B4-BE49-F238E27FC236}">
                <a16:creationId xmlns:a16="http://schemas.microsoft.com/office/drawing/2014/main" id="{B9F701B8-8445-4293-8AF1-68DDBDA5BF01}"/>
              </a:ext>
            </a:extLst>
          </p:cNvPr>
          <p:cNvPicPr>
            <a:picLocks noChangeAspect="1"/>
          </p:cNvPicPr>
          <p:nvPr/>
        </p:nvPicPr>
        <p:blipFill>
          <a:blip r:embed="rId3"/>
          <a:stretch>
            <a:fillRect/>
          </a:stretch>
        </p:blipFill>
        <p:spPr>
          <a:xfrm>
            <a:off x="6349628" y="1003278"/>
            <a:ext cx="4147930" cy="1654902"/>
          </a:xfrm>
          <a:prstGeom prst="rect">
            <a:avLst/>
          </a:prstGeom>
        </p:spPr>
      </p:pic>
      <p:sp>
        <p:nvSpPr>
          <p:cNvPr id="7" name="Rectangle 6">
            <a:extLst>
              <a:ext uri="{FF2B5EF4-FFF2-40B4-BE49-F238E27FC236}">
                <a16:creationId xmlns:a16="http://schemas.microsoft.com/office/drawing/2014/main" id="{FBF086B6-6873-43C7-913C-232043B3FF75}"/>
              </a:ext>
            </a:extLst>
          </p:cNvPr>
          <p:cNvSpPr/>
          <p:nvPr/>
        </p:nvSpPr>
        <p:spPr>
          <a:xfrm>
            <a:off x="667704" y="3010184"/>
            <a:ext cx="5282522" cy="1200329"/>
          </a:xfrm>
          <a:prstGeom prst="rect">
            <a:avLst/>
          </a:prstGeom>
        </p:spPr>
        <p:txBody>
          <a:bodyPr wrap="square">
            <a:spAutoFit/>
          </a:bodyPr>
          <a:lstStyle/>
          <a:p>
            <a:pPr marL="139700" indent="0">
              <a:buClr>
                <a:schemeClr val="bg1"/>
              </a:buClr>
              <a:buNone/>
            </a:pPr>
            <a:r>
              <a:rPr lang="en-US" b="1" dirty="0">
                <a:solidFill>
                  <a:srgbClr val="C00000"/>
                </a:solidFill>
                <a:latin typeface="Arial Rounded MT Bold" panose="020F0704030504030204" pitchFamily="34" charset="0"/>
              </a:rPr>
              <a:t>STEP 2 : </a:t>
            </a:r>
            <a:r>
              <a:rPr lang="en-IN" dirty="0"/>
              <a:t>Remove </a:t>
            </a:r>
            <a:r>
              <a:rPr lang="en-IN" dirty="0" err="1"/>
              <a:t>Stopwords</a:t>
            </a:r>
            <a:r>
              <a:rPr lang="en-IN" dirty="0"/>
              <a:t>.</a:t>
            </a:r>
            <a:r>
              <a:rPr lang="en-US" dirty="0"/>
              <a:t>                 (</a:t>
            </a:r>
            <a:r>
              <a:rPr lang="en-US" dirty="0" err="1"/>
              <a:t>Stopwords</a:t>
            </a:r>
            <a:r>
              <a:rPr lang="en-US" dirty="0"/>
              <a:t> are the English words which does not add much meaning to a sentence.  For example, the words like the, he, have etc.)</a:t>
            </a:r>
            <a:r>
              <a:rPr lang="en-IN" dirty="0"/>
              <a:t>.</a:t>
            </a:r>
            <a:r>
              <a:rPr lang="en-US" dirty="0"/>
              <a:t> </a:t>
            </a:r>
            <a:endParaRPr lang="en-IN" dirty="0"/>
          </a:p>
        </p:txBody>
      </p:sp>
      <p:pic>
        <p:nvPicPr>
          <p:cNvPr id="8" name="Picture 7">
            <a:extLst>
              <a:ext uri="{FF2B5EF4-FFF2-40B4-BE49-F238E27FC236}">
                <a16:creationId xmlns:a16="http://schemas.microsoft.com/office/drawing/2014/main" id="{DDE7D3F6-5B8A-402E-80A3-923CD6C9C5A5}"/>
              </a:ext>
            </a:extLst>
          </p:cNvPr>
          <p:cNvPicPr>
            <a:picLocks noChangeAspect="1"/>
          </p:cNvPicPr>
          <p:nvPr/>
        </p:nvPicPr>
        <p:blipFill>
          <a:blip r:embed="rId4"/>
          <a:stretch>
            <a:fillRect/>
          </a:stretch>
        </p:blipFill>
        <p:spPr>
          <a:xfrm>
            <a:off x="7608584" y="2724990"/>
            <a:ext cx="4147930" cy="1654902"/>
          </a:xfrm>
          <a:prstGeom prst="rect">
            <a:avLst/>
          </a:prstGeom>
        </p:spPr>
      </p:pic>
      <p:pic>
        <p:nvPicPr>
          <p:cNvPr id="9" name="Picture 8">
            <a:extLst>
              <a:ext uri="{FF2B5EF4-FFF2-40B4-BE49-F238E27FC236}">
                <a16:creationId xmlns:a16="http://schemas.microsoft.com/office/drawing/2014/main" id="{B4B0C1D0-17A2-46F9-A649-88737020A1B6}"/>
              </a:ext>
            </a:extLst>
          </p:cNvPr>
          <p:cNvPicPr>
            <a:picLocks noChangeAspect="1"/>
          </p:cNvPicPr>
          <p:nvPr/>
        </p:nvPicPr>
        <p:blipFill>
          <a:blip r:embed="rId5"/>
          <a:stretch>
            <a:fillRect/>
          </a:stretch>
        </p:blipFill>
        <p:spPr>
          <a:xfrm>
            <a:off x="6349629" y="4446702"/>
            <a:ext cx="4147929" cy="1949748"/>
          </a:xfrm>
          <a:prstGeom prst="rect">
            <a:avLst/>
          </a:prstGeom>
        </p:spPr>
      </p:pic>
      <p:sp>
        <p:nvSpPr>
          <p:cNvPr id="10" name="Rectangle 9">
            <a:extLst>
              <a:ext uri="{FF2B5EF4-FFF2-40B4-BE49-F238E27FC236}">
                <a16:creationId xmlns:a16="http://schemas.microsoft.com/office/drawing/2014/main" id="{98FDFB4D-1990-4F9C-91E3-3116B8874886}"/>
              </a:ext>
            </a:extLst>
          </p:cNvPr>
          <p:cNvSpPr/>
          <p:nvPr/>
        </p:nvSpPr>
        <p:spPr>
          <a:xfrm>
            <a:off x="667704" y="4755290"/>
            <a:ext cx="5521061" cy="923330"/>
          </a:xfrm>
          <a:prstGeom prst="rect">
            <a:avLst/>
          </a:prstGeom>
        </p:spPr>
        <p:txBody>
          <a:bodyPr wrap="square">
            <a:spAutoFit/>
          </a:bodyPr>
          <a:lstStyle/>
          <a:p>
            <a:pPr marL="139700" indent="0">
              <a:buClr>
                <a:schemeClr val="bg1"/>
              </a:buClr>
              <a:buNone/>
            </a:pPr>
            <a:r>
              <a:rPr lang="en-US" b="1" dirty="0">
                <a:solidFill>
                  <a:srgbClr val="C00000"/>
                </a:solidFill>
                <a:latin typeface="Arial Rounded MT Bold" panose="020F0704030504030204" pitchFamily="34" charset="0"/>
              </a:rPr>
              <a:t>STEP 3 : </a:t>
            </a:r>
            <a:r>
              <a:rPr lang="en-IN" b="1" dirty="0">
                <a:solidFill>
                  <a:schemeClr val="bg1"/>
                </a:solidFill>
              </a:rPr>
              <a:t> </a:t>
            </a:r>
            <a:r>
              <a:rPr lang="en-IN" dirty="0"/>
              <a:t>Apply Stemming.</a:t>
            </a:r>
          </a:p>
          <a:p>
            <a:pPr marL="139700" indent="0">
              <a:buClr>
                <a:schemeClr val="bg1"/>
              </a:buClr>
              <a:buNone/>
            </a:pPr>
            <a:r>
              <a:rPr lang="en-US" dirty="0"/>
              <a:t>(Stemming is basically removing the suffix from a word and reduce it to its root word sentence. </a:t>
            </a:r>
            <a:endParaRPr lang="en-IN" dirty="0"/>
          </a:p>
        </p:txBody>
      </p:sp>
    </p:spTree>
    <p:extLst>
      <p:ext uri="{BB962C8B-B14F-4D97-AF65-F5344CB8AC3E}">
        <p14:creationId xmlns:p14="http://schemas.microsoft.com/office/powerpoint/2010/main" val="1721052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7DA6B4-B0C3-4ED4-B3CD-9C356C81F526}"/>
              </a:ext>
            </a:extLst>
          </p:cNvPr>
          <p:cNvSpPr/>
          <p:nvPr/>
        </p:nvSpPr>
        <p:spPr>
          <a:xfrm>
            <a:off x="357809" y="315734"/>
            <a:ext cx="11502887" cy="62749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2" descr="https://tse2.mm.bing.net/th?id=OIP.WzdLmPaOr1jJuEiekpXwWAHaHa&amp;pid=Api&amp;P=0&amp;h=180">
            <a:extLst>
              <a:ext uri="{FF2B5EF4-FFF2-40B4-BE49-F238E27FC236}">
                <a16:creationId xmlns:a16="http://schemas.microsoft.com/office/drawing/2014/main" id="{0788B68B-361D-4DDC-B896-DAD7C8926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8008" y="253141"/>
            <a:ext cx="781878" cy="78187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cdn2.iconfinder.com/data/icons/education-581/64/Math-calculus-calculation-formula-equation-512.png">
            <a:extLst>
              <a:ext uri="{FF2B5EF4-FFF2-40B4-BE49-F238E27FC236}">
                <a16:creationId xmlns:a16="http://schemas.microsoft.com/office/drawing/2014/main" id="{ADEBC47D-05FA-42FE-985F-DA59622A81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954" y="267362"/>
            <a:ext cx="3391207" cy="339120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2791E3E-6134-489E-ABE9-1D834D01329E}"/>
              </a:ext>
            </a:extLst>
          </p:cNvPr>
          <p:cNvSpPr/>
          <p:nvPr/>
        </p:nvSpPr>
        <p:spPr>
          <a:xfrm>
            <a:off x="2432589" y="3152943"/>
            <a:ext cx="7748853" cy="1107996"/>
          </a:xfrm>
          <a:prstGeom prst="rect">
            <a:avLst/>
          </a:prstGeom>
        </p:spPr>
        <p:txBody>
          <a:bodyPr wrap="none">
            <a:spAutoFit/>
          </a:bodyPr>
          <a:lstStyle/>
          <a:p>
            <a:pPr algn="ctr"/>
            <a:r>
              <a:rPr lang="en-GB" sz="6600" b="1" dirty="0">
                <a:solidFill>
                  <a:srgbClr val="C00000"/>
                </a:solidFill>
                <a:latin typeface="Arial Rounded MT Bold" panose="020F0704030504030204" pitchFamily="34" charset="0"/>
              </a:rPr>
              <a:t>Model Formulation</a:t>
            </a:r>
            <a:endParaRPr lang="en-IN" sz="6600" b="1" dirty="0">
              <a:solidFill>
                <a:srgbClr val="C00000"/>
              </a:solidFill>
              <a:latin typeface="Arial Rounded MT Bold" panose="020F0704030504030204" pitchFamily="34" charset="0"/>
            </a:endParaRPr>
          </a:p>
        </p:txBody>
      </p:sp>
    </p:spTree>
    <p:extLst>
      <p:ext uri="{BB962C8B-B14F-4D97-AF65-F5344CB8AC3E}">
        <p14:creationId xmlns:p14="http://schemas.microsoft.com/office/powerpoint/2010/main" val="4067472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C32D3E-CA5B-4735-9849-833F591555C9}"/>
              </a:ext>
            </a:extLst>
          </p:cNvPr>
          <p:cNvSpPr/>
          <p:nvPr/>
        </p:nvSpPr>
        <p:spPr>
          <a:xfrm>
            <a:off x="4021603" y="827797"/>
            <a:ext cx="3857979" cy="584775"/>
          </a:xfrm>
          <a:prstGeom prst="rect">
            <a:avLst/>
          </a:prstGeom>
        </p:spPr>
        <p:txBody>
          <a:bodyPr wrap="none">
            <a:spAutoFit/>
          </a:bodyPr>
          <a:lstStyle/>
          <a:p>
            <a:r>
              <a:rPr lang="en-US" sz="3200" b="1" dirty="0">
                <a:solidFill>
                  <a:srgbClr val="C00000"/>
                </a:solidFill>
                <a:latin typeface="Arial Rounded MT Bold" panose="020F0704030504030204" pitchFamily="34" charset="0"/>
              </a:rPr>
              <a:t>Model Formulation</a:t>
            </a:r>
            <a:endParaRPr lang="en-IN" sz="3200" b="1" dirty="0">
              <a:solidFill>
                <a:srgbClr val="C00000"/>
              </a:solidFill>
              <a:latin typeface="Arial Rounded MT Bold" panose="020F0704030504030204" pitchFamily="34" charset="0"/>
            </a:endParaRPr>
          </a:p>
        </p:txBody>
      </p:sp>
      <p:pic>
        <p:nvPicPr>
          <p:cNvPr id="5" name="Picture 2" descr="https://tse2.mm.bing.net/th?id=OIP.WzdLmPaOr1jJuEiekpXwWAHaHa&amp;pid=Api&amp;P=0&amp;h=180">
            <a:extLst>
              <a:ext uri="{FF2B5EF4-FFF2-40B4-BE49-F238E27FC236}">
                <a16:creationId xmlns:a16="http://schemas.microsoft.com/office/drawing/2014/main" id="{4DD1BD44-04EC-4FA8-8165-57CA00E815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8008" y="253141"/>
            <a:ext cx="781878" cy="7818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2039D10D-2B1C-4468-BF85-945D16AF5E74}"/>
              </a:ext>
            </a:extLst>
          </p:cNvPr>
          <p:cNvGraphicFramePr>
            <a:graphicFrameLocks noGrp="1"/>
          </p:cNvGraphicFramePr>
          <p:nvPr>
            <p:extLst>
              <p:ext uri="{D42A27DB-BD31-4B8C-83A1-F6EECF244321}">
                <p14:modId xmlns:p14="http://schemas.microsoft.com/office/powerpoint/2010/main" val="571661789"/>
              </p:ext>
            </p:extLst>
          </p:nvPr>
        </p:nvGraphicFramePr>
        <p:xfrm>
          <a:off x="907332" y="2374900"/>
          <a:ext cx="10310676" cy="2108200"/>
        </p:xfrm>
        <a:graphic>
          <a:graphicData uri="http://schemas.openxmlformats.org/drawingml/2006/table">
            <a:tbl>
              <a:tblPr firstRow="1" bandRow="1">
                <a:tableStyleId>{5C22544A-7EE6-4342-B048-85BDC9FD1C3A}</a:tableStyleId>
              </a:tblPr>
              <a:tblGrid>
                <a:gridCol w="696182">
                  <a:extLst>
                    <a:ext uri="{9D8B030D-6E8A-4147-A177-3AD203B41FA5}">
                      <a16:colId xmlns:a16="http://schemas.microsoft.com/office/drawing/2014/main" val="1369557436"/>
                    </a:ext>
                  </a:extLst>
                </a:gridCol>
                <a:gridCol w="2319130">
                  <a:extLst>
                    <a:ext uri="{9D8B030D-6E8A-4147-A177-3AD203B41FA5}">
                      <a16:colId xmlns:a16="http://schemas.microsoft.com/office/drawing/2014/main" val="4294648627"/>
                    </a:ext>
                  </a:extLst>
                </a:gridCol>
                <a:gridCol w="1736035">
                  <a:extLst>
                    <a:ext uri="{9D8B030D-6E8A-4147-A177-3AD203B41FA5}">
                      <a16:colId xmlns:a16="http://schemas.microsoft.com/office/drawing/2014/main" val="2006447164"/>
                    </a:ext>
                  </a:extLst>
                </a:gridCol>
                <a:gridCol w="5559329">
                  <a:extLst>
                    <a:ext uri="{9D8B030D-6E8A-4147-A177-3AD203B41FA5}">
                      <a16:colId xmlns:a16="http://schemas.microsoft.com/office/drawing/2014/main" val="2799142274"/>
                    </a:ext>
                  </a:extLst>
                </a:gridCol>
              </a:tblGrid>
              <a:tr h="370840">
                <a:tc>
                  <a:txBody>
                    <a:bodyPr/>
                    <a:lstStyle/>
                    <a:p>
                      <a:r>
                        <a:rPr lang="en-US" dirty="0" err="1"/>
                        <a:t>S.No</a:t>
                      </a:r>
                      <a:endParaRPr lang="en-IN" dirty="0"/>
                    </a:p>
                  </a:txBody>
                  <a:tcPr/>
                </a:tc>
                <a:tc>
                  <a:txBody>
                    <a:bodyPr/>
                    <a:lstStyle/>
                    <a:p>
                      <a:pPr algn="ctr"/>
                      <a:r>
                        <a:rPr lang="en-US" dirty="0"/>
                        <a:t>Model</a:t>
                      </a:r>
                      <a:endParaRPr lang="en-IN" dirty="0"/>
                    </a:p>
                  </a:txBody>
                  <a:tcPr/>
                </a:tc>
                <a:tc>
                  <a:txBody>
                    <a:bodyPr/>
                    <a:lstStyle/>
                    <a:p>
                      <a:pPr algn="ctr"/>
                      <a:r>
                        <a:rPr lang="en-US" dirty="0"/>
                        <a:t>Dataset Shape</a:t>
                      </a:r>
                      <a:endParaRPr lang="en-IN" dirty="0"/>
                    </a:p>
                  </a:txBody>
                  <a:tcPr/>
                </a:tc>
                <a:tc>
                  <a:txBody>
                    <a:bodyPr/>
                    <a:lstStyle/>
                    <a:p>
                      <a:pPr algn="ctr"/>
                      <a:r>
                        <a:rPr lang="en-US" dirty="0"/>
                        <a:t>Algorithm Used</a:t>
                      </a:r>
                      <a:endParaRPr lang="en-IN" dirty="0"/>
                    </a:p>
                  </a:txBody>
                  <a:tcPr/>
                </a:tc>
                <a:extLst>
                  <a:ext uri="{0D108BD9-81ED-4DB2-BD59-A6C34878D82A}">
                    <a16:rowId xmlns:a16="http://schemas.microsoft.com/office/drawing/2014/main" val="1805401715"/>
                  </a:ext>
                </a:extLst>
              </a:tr>
              <a:tr h="370840">
                <a:tc>
                  <a:txBody>
                    <a:bodyPr/>
                    <a:lstStyle/>
                    <a:p>
                      <a:endParaRPr lang="en-US" dirty="0">
                        <a:solidFill>
                          <a:schemeClr val="bg1"/>
                        </a:solidFill>
                      </a:endParaRPr>
                    </a:p>
                    <a:p>
                      <a:endParaRPr lang="en-US" dirty="0">
                        <a:solidFill>
                          <a:schemeClr val="bg1"/>
                        </a:solidFill>
                      </a:endParaRPr>
                    </a:p>
                    <a:p>
                      <a:r>
                        <a:rPr lang="en-US" b="1" dirty="0">
                          <a:solidFill>
                            <a:schemeClr val="tx1"/>
                          </a:solidFill>
                        </a:rPr>
                        <a:t>1</a:t>
                      </a:r>
                      <a:endParaRPr lang="en-IN" b="1" dirty="0">
                        <a:solidFill>
                          <a:schemeClr val="tx1"/>
                        </a:solidFill>
                      </a:endParaRPr>
                    </a:p>
                  </a:txBody>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800" b="1" u="none" strike="noStrike" cap="none" dirty="0">
                          <a:solidFill>
                            <a:schemeClr val="tx1"/>
                          </a:solidFill>
                        </a:rPr>
                        <a:t>Independent Feature – ‘</a:t>
                      </a:r>
                      <a:r>
                        <a:rPr lang="en-US" sz="1800" b="1" u="none" strike="noStrike" cap="none" dirty="0" err="1">
                          <a:solidFill>
                            <a:schemeClr val="tx1"/>
                          </a:solidFill>
                        </a:rPr>
                        <a:t>OriginalTweet</a:t>
                      </a:r>
                      <a:r>
                        <a:rPr lang="en-US" sz="1800" b="1" u="none" strike="noStrike" cap="none" dirty="0">
                          <a:solidFill>
                            <a:schemeClr val="tx1"/>
                          </a:solidFill>
                        </a:rPr>
                        <a:t>’</a:t>
                      </a:r>
                    </a:p>
                    <a:p>
                      <a:pPr marL="0" marR="0" lvl="0" indent="0" algn="l" rtl="0">
                        <a:lnSpc>
                          <a:spcPct val="100000"/>
                        </a:lnSpc>
                        <a:spcBef>
                          <a:spcPts val="0"/>
                        </a:spcBef>
                        <a:spcAft>
                          <a:spcPts val="0"/>
                        </a:spcAft>
                        <a:buClr>
                          <a:srgbClr val="000000"/>
                        </a:buClr>
                        <a:buSzPts val="1600"/>
                        <a:buFont typeface="Arial"/>
                        <a:buNone/>
                      </a:pPr>
                      <a:endParaRPr lang="en-US" sz="1800" b="1" u="none" strike="noStrike" cap="none" dirty="0">
                        <a:solidFill>
                          <a:schemeClr val="tx1"/>
                        </a:solidFill>
                      </a:endParaRPr>
                    </a:p>
                    <a:p>
                      <a:pPr marL="0" marR="0" lvl="0" indent="0" algn="l" rtl="0">
                        <a:lnSpc>
                          <a:spcPct val="100000"/>
                        </a:lnSpc>
                        <a:spcBef>
                          <a:spcPts val="0"/>
                        </a:spcBef>
                        <a:spcAft>
                          <a:spcPts val="0"/>
                        </a:spcAft>
                        <a:buClr>
                          <a:srgbClr val="000000"/>
                        </a:buClr>
                        <a:buSzPts val="1600"/>
                        <a:buFont typeface="Arial"/>
                        <a:buNone/>
                      </a:pPr>
                      <a:r>
                        <a:rPr lang="en-US" sz="1800" b="1" u="none" strike="noStrike" cap="none" dirty="0">
                          <a:solidFill>
                            <a:schemeClr val="tx1"/>
                          </a:solidFill>
                        </a:rPr>
                        <a:t>Dependent feature –  ‘Sentiment’</a:t>
                      </a:r>
                    </a:p>
                    <a:p>
                      <a:endParaRPr lang="en-IN" b="1"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dirty="0">
                          <a:solidFill>
                            <a:schemeClr val="tx1"/>
                          </a:solidFill>
                        </a:rPr>
                        <a:t>(32567,6)</a:t>
                      </a:r>
                      <a:endParaRPr lang="en-GB" sz="1800" b="1" u="none" strike="noStrike" cap="none" dirty="0">
                        <a:solidFill>
                          <a:schemeClr val="tx1"/>
                        </a:solidFill>
                      </a:endParaRPr>
                    </a:p>
                    <a:p>
                      <a:endParaRPr lang="en-IN" dirty="0"/>
                    </a:p>
                  </a:txBody>
                  <a:tcPr/>
                </a:tc>
                <a:tc>
                  <a:txBody>
                    <a:bodyPr/>
                    <a:lstStyle/>
                    <a:p>
                      <a:pPr marL="285750" marR="0" lvl="0" indent="-285750" algn="l" rtl="0">
                        <a:lnSpc>
                          <a:spcPct val="100000"/>
                        </a:lnSpc>
                        <a:spcBef>
                          <a:spcPts val="0"/>
                        </a:spcBef>
                        <a:spcAft>
                          <a:spcPts val="0"/>
                        </a:spcAft>
                        <a:buClr>
                          <a:srgbClr val="000000"/>
                        </a:buClr>
                        <a:buSzPts val="1600"/>
                        <a:buFont typeface="Arial" panose="020B0604020202020204" pitchFamily="34" charset="0"/>
                        <a:buChar char="•"/>
                      </a:pPr>
                      <a:r>
                        <a:rPr lang="en-IN" sz="1800" b="1" u="none" strike="noStrike" cap="none" dirty="0">
                          <a:solidFill>
                            <a:schemeClr val="tx1"/>
                          </a:solidFill>
                        </a:rPr>
                        <a:t>Logistic Regression</a:t>
                      </a:r>
                    </a:p>
                    <a:p>
                      <a:pPr marL="285750" marR="0" lvl="0" indent="-285750" algn="l" defTabSz="914400" rtl="0" eaLnBrk="1" fontAlgn="auto" latinLnBrk="0" hangingPunct="1">
                        <a:lnSpc>
                          <a:spcPct val="100000"/>
                        </a:lnSpc>
                        <a:spcBef>
                          <a:spcPts val="0"/>
                        </a:spcBef>
                        <a:spcAft>
                          <a:spcPts val="0"/>
                        </a:spcAft>
                        <a:buClr>
                          <a:srgbClr val="000000"/>
                        </a:buClr>
                        <a:buSzPts val="1600"/>
                        <a:buFont typeface="Arial" panose="020B0604020202020204" pitchFamily="34" charset="0"/>
                        <a:buChar char="•"/>
                        <a:tabLst/>
                        <a:defRPr/>
                      </a:pPr>
                      <a:r>
                        <a:rPr lang="en-IN" sz="1800" b="1" u="none" strike="noStrike" cap="none" dirty="0">
                          <a:solidFill>
                            <a:schemeClr val="tx1"/>
                          </a:solidFill>
                        </a:rPr>
                        <a:t>Passive Aggressive Classifier, </a:t>
                      </a:r>
                    </a:p>
                    <a:p>
                      <a:pPr marL="285750" marR="0" lvl="0" indent="-285750" algn="l" defTabSz="914400" rtl="0" eaLnBrk="1" fontAlgn="auto" latinLnBrk="0" hangingPunct="1">
                        <a:lnSpc>
                          <a:spcPct val="100000"/>
                        </a:lnSpc>
                        <a:spcBef>
                          <a:spcPts val="0"/>
                        </a:spcBef>
                        <a:spcAft>
                          <a:spcPts val="0"/>
                        </a:spcAft>
                        <a:buClr>
                          <a:srgbClr val="000000"/>
                        </a:buClr>
                        <a:buSzPts val="1600"/>
                        <a:buFont typeface="Arial" panose="020B0604020202020204" pitchFamily="34" charset="0"/>
                        <a:buChar char="•"/>
                        <a:tabLst/>
                        <a:defRPr/>
                      </a:pPr>
                      <a:r>
                        <a:rPr lang="en-IN" sz="1800" b="1" i="0" u="none" strike="noStrike" cap="none" dirty="0">
                          <a:solidFill>
                            <a:schemeClr val="tx1"/>
                          </a:solidFill>
                          <a:latin typeface="Arial"/>
                          <a:ea typeface="Arial"/>
                          <a:cs typeface="Arial"/>
                          <a:sym typeface="Arial"/>
                        </a:rPr>
                        <a:t>Stochastic Gradient Descent Classifier, </a:t>
                      </a:r>
                    </a:p>
                    <a:p>
                      <a:pPr marL="285750" marR="0" lvl="0" indent="-285750" algn="l" defTabSz="914400" rtl="0" eaLnBrk="1" fontAlgn="auto" latinLnBrk="0" hangingPunct="1">
                        <a:lnSpc>
                          <a:spcPct val="100000"/>
                        </a:lnSpc>
                        <a:spcBef>
                          <a:spcPts val="0"/>
                        </a:spcBef>
                        <a:spcAft>
                          <a:spcPts val="0"/>
                        </a:spcAft>
                        <a:buClr>
                          <a:srgbClr val="000000"/>
                        </a:buClr>
                        <a:buSzPts val="1600"/>
                        <a:buFont typeface="Arial" panose="020B0604020202020204" pitchFamily="34" charset="0"/>
                        <a:buChar char="•"/>
                        <a:tabLst/>
                        <a:defRPr/>
                      </a:pPr>
                      <a:r>
                        <a:rPr lang="en-IN" sz="1800" b="1" u="none" strike="noStrike" cap="none" dirty="0">
                          <a:solidFill>
                            <a:schemeClr val="tx1"/>
                          </a:solidFill>
                        </a:rPr>
                        <a:t>Support Vector machine</a:t>
                      </a:r>
                    </a:p>
                    <a:p>
                      <a:pPr marL="285750" marR="0" lvl="0" indent="-285750" algn="l" defTabSz="914400" rtl="0" eaLnBrk="1" fontAlgn="auto" latinLnBrk="0" hangingPunct="1">
                        <a:lnSpc>
                          <a:spcPct val="100000"/>
                        </a:lnSpc>
                        <a:spcBef>
                          <a:spcPts val="0"/>
                        </a:spcBef>
                        <a:spcAft>
                          <a:spcPts val="0"/>
                        </a:spcAft>
                        <a:buClr>
                          <a:srgbClr val="000000"/>
                        </a:buClr>
                        <a:buSzPts val="1600"/>
                        <a:buFont typeface="Arial" panose="020B0604020202020204" pitchFamily="34" charset="0"/>
                        <a:buChar char="•"/>
                        <a:tabLst/>
                        <a:defRPr/>
                      </a:pPr>
                      <a:r>
                        <a:rPr lang="en-IN" sz="1800" b="1" u="none" strike="noStrike" cap="none" dirty="0">
                          <a:solidFill>
                            <a:schemeClr val="tx1"/>
                          </a:solidFill>
                        </a:rPr>
                        <a:t>Random Forest</a:t>
                      </a:r>
                      <a:endParaRPr lang="en-IN" b="1" dirty="0">
                        <a:solidFill>
                          <a:schemeClr val="tx1"/>
                        </a:solidFill>
                      </a:endParaRPr>
                    </a:p>
                  </a:txBody>
                  <a:tcPr/>
                </a:tc>
                <a:extLst>
                  <a:ext uri="{0D108BD9-81ED-4DB2-BD59-A6C34878D82A}">
                    <a16:rowId xmlns:a16="http://schemas.microsoft.com/office/drawing/2014/main" val="3128432123"/>
                  </a:ext>
                </a:extLst>
              </a:tr>
            </a:tbl>
          </a:graphicData>
        </a:graphic>
      </p:graphicFrame>
    </p:spTree>
    <p:extLst>
      <p:ext uri="{BB962C8B-B14F-4D97-AF65-F5344CB8AC3E}">
        <p14:creationId xmlns:p14="http://schemas.microsoft.com/office/powerpoint/2010/main" val="3925772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10" name="Picture 2" descr="https://tse2.mm.bing.net/th?id=OIP.WzdLmPaOr1jJuEiekpXwWAHaHa&amp;pid=Api&amp;P=0&amp;h=180">
            <a:extLst>
              <a:ext uri="{FF2B5EF4-FFF2-40B4-BE49-F238E27FC236}">
                <a16:creationId xmlns:a16="http://schemas.microsoft.com/office/drawing/2014/main" id="{E02E304B-1152-418C-ABDA-50FC39EA2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8008" y="253141"/>
            <a:ext cx="781878" cy="7818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DC26BAF4-409C-405E-A133-A1025F876900}"/>
              </a:ext>
            </a:extLst>
          </p:cNvPr>
          <p:cNvGraphicFramePr>
            <a:graphicFrameLocks noGrp="1"/>
          </p:cNvGraphicFramePr>
          <p:nvPr>
            <p:extLst>
              <p:ext uri="{D42A27DB-BD31-4B8C-83A1-F6EECF244321}">
                <p14:modId xmlns:p14="http://schemas.microsoft.com/office/powerpoint/2010/main" val="3751746748"/>
              </p:ext>
            </p:extLst>
          </p:nvPr>
        </p:nvGraphicFramePr>
        <p:xfrm>
          <a:off x="904440" y="2184399"/>
          <a:ext cx="10383120" cy="2961420"/>
        </p:xfrm>
        <a:graphic>
          <a:graphicData uri="http://schemas.openxmlformats.org/drawingml/2006/table">
            <a:tbl>
              <a:tblPr firstRow="1" bandRow="1">
                <a:tableStyleId>{5C22544A-7EE6-4342-B048-85BDC9FD1C3A}</a:tableStyleId>
              </a:tblPr>
              <a:tblGrid>
                <a:gridCol w="702366">
                  <a:extLst>
                    <a:ext uri="{9D8B030D-6E8A-4147-A177-3AD203B41FA5}">
                      <a16:colId xmlns:a16="http://schemas.microsoft.com/office/drawing/2014/main" val="3931586725"/>
                    </a:ext>
                  </a:extLst>
                </a:gridCol>
                <a:gridCol w="2875722">
                  <a:extLst>
                    <a:ext uri="{9D8B030D-6E8A-4147-A177-3AD203B41FA5}">
                      <a16:colId xmlns:a16="http://schemas.microsoft.com/office/drawing/2014/main" val="916831841"/>
                    </a:ext>
                  </a:extLst>
                </a:gridCol>
                <a:gridCol w="2345635">
                  <a:extLst>
                    <a:ext uri="{9D8B030D-6E8A-4147-A177-3AD203B41FA5}">
                      <a16:colId xmlns:a16="http://schemas.microsoft.com/office/drawing/2014/main" val="1412312442"/>
                    </a:ext>
                  </a:extLst>
                </a:gridCol>
                <a:gridCol w="2382773">
                  <a:extLst>
                    <a:ext uri="{9D8B030D-6E8A-4147-A177-3AD203B41FA5}">
                      <a16:colId xmlns:a16="http://schemas.microsoft.com/office/drawing/2014/main" val="3679187554"/>
                    </a:ext>
                  </a:extLst>
                </a:gridCol>
                <a:gridCol w="2076624">
                  <a:extLst>
                    <a:ext uri="{9D8B030D-6E8A-4147-A177-3AD203B41FA5}">
                      <a16:colId xmlns:a16="http://schemas.microsoft.com/office/drawing/2014/main" val="2947631314"/>
                    </a:ext>
                  </a:extLst>
                </a:gridCol>
              </a:tblGrid>
              <a:tr h="464268">
                <a:tc>
                  <a:txBody>
                    <a:bodyPr/>
                    <a:lstStyle/>
                    <a:p>
                      <a:r>
                        <a:rPr lang="en-US" dirty="0" err="1"/>
                        <a:t>S.No</a:t>
                      </a:r>
                      <a:endParaRPr lang="en-IN" dirty="0"/>
                    </a:p>
                  </a:txBody>
                  <a:tcPr/>
                </a:tc>
                <a:tc>
                  <a:txBody>
                    <a:bodyPr/>
                    <a:lstStyle/>
                    <a:p>
                      <a:pPr algn="ctr"/>
                      <a:r>
                        <a:rPr lang="en-US" dirty="0" err="1"/>
                        <a:t>Alogrithm</a:t>
                      </a:r>
                      <a:r>
                        <a:rPr lang="en-US" dirty="0"/>
                        <a:t> Used </a:t>
                      </a:r>
                      <a:endParaRPr lang="en-IN" dirty="0"/>
                    </a:p>
                  </a:txBody>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1800" b="1" u="none" strike="noStrike" cap="none" dirty="0"/>
                        <a:t>Accuracy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u="none" strike="noStrike" cap="none" dirty="0"/>
                        <a:t>Precision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cap="none" dirty="0"/>
                        <a:t>Recall</a:t>
                      </a:r>
                    </a:p>
                  </a:txBody>
                  <a:tcPr/>
                </a:tc>
                <a:extLst>
                  <a:ext uri="{0D108BD9-81ED-4DB2-BD59-A6C34878D82A}">
                    <a16:rowId xmlns:a16="http://schemas.microsoft.com/office/drawing/2014/main" val="4218537620"/>
                  </a:ext>
                </a:extLst>
              </a:tr>
              <a:tr h="464268">
                <a:tc>
                  <a:txBody>
                    <a:bodyPr/>
                    <a:lstStyle/>
                    <a:p>
                      <a:r>
                        <a:rPr lang="en-US" sz="1800" b="1" u="none" strike="noStrike" kern="1200" cap="none" dirty="0">
                          <a:solidFill>
                            <a:schemeClr val="tx1"/>
                          </a:solidFill>
                          <a:latin typeface="+mn-lt"/>
                          <a:ea typeface="+mn-ea"/>
                          <a:cs typeface="+mn-cs"/>
                        </a:rPr>
                        <a:t>01</a:t>
                      </a:r>
                      <a:endParaRPr lang="en-IN" sz="1800" b="1" u="none" strike="noStrike" kern="1200" cap="none"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Logistic Regression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0.7752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0.7887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0.7752</a:t>
                      </a:r>
                    </a:p>
                  </a:txBody>
                  <a:tcPr/>
                </a:tc>
                <a:extLst>
                  <a:ext uri="{0D108BD9-81ED-4DB2-BD59-A6C34878D82A}">
                    <a16:rowId xmlns:a16="http://schemas.microsoft.com/office/drawing/2014/main" val="2343954712"/>
                  </a:ext>
                </a:extLst>
              </a:tr>
              <a:tr h="464268">
                <a:tc>
                  <a:txBody>
                    <a:bodyPr/>
                    <a:lstStyle/>
                    <a:p>
                      <a:r>
                        <a:rPr lang="en-US" sz="1800" b="1" u="none" strike="noStrike" kern="1200" cap="none" dirty="0">
                          <a:solidFill>
                            <a:schemeClr val="tx1"/>
                          </a:solidFill>
                          <a:latin typeface="+mn-lt"/>
                          <a:ea typeface="+mn-ea"/>
                          <a:cs typeface="+mn-cs"/>
                        </a:rPr>
                        <a:t>02</a:t>
                      </a:r>
                      <a:endParaRPr lang="en-IN" sz="1800" b="1" u="none" strike="noStrike" kern="1200" cap="none"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Passive Aggressive Classifier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0.7396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0.7474</a:t>
                      </a:r>
                    </a:p>
                  </a:txBody>
                  <a:tcPr/>
                </a:tc>
                <a:tc>
                  <a:txBody>
                    <a:bodyPr/>
                    <a:lstStyle/>
                    <a:p>
                      <a:pPr algn="ctr"/>
                      <a:r>
                        <a:rPr lang="en-IN" sz="1800" b="1" u="none" strike="noStrike" cap="none" dirty="0">
                          <a:solidFill>
                            <a:schemeClr val="tx1"/>
                          </a:solidFill>
                        </a:rPr>
                        <a:t>0.7396</a:t>
                      </a:r>
                      <a:endParaRPr lang="en-IN" dirty="0">
                        <a:solidFill>
                          <a:schemeClr val="tx1"/>
                        </a:solidFill>
                      </a:endParaRPr>
                    </a:p>
                  </a:txBody>
                  <a:tcPr/>
                </a:tc>
                <a:extLst>
                  <a:ext uri="{0D108BD9-81ED-4DB2-BD59-A6C34878D82A}">
                    <a16:rowId xmlns:a16="http://schemas.microsoft.com/office/drawing/2014/main" val="2957468766"/>
                  </a:ext>
                </a:extLst>
              </a:tr>
              <a:tr h="464268">
                <a:tc>
                  <a:txBody>
                    <a:bodyPr/>
                    <a:lstStyle/>
                    <a:p>
                      <a:r>
                        <a:rPr lang="en-US" sz="1800" b="1" u="none" strike="noStrike" kern="1200" cap="none" dirty="0">
                          <a:solidFill>
                            <a:schemeClr val="tx1"/>
                          </a:solidFill>
                          <a:latin typeface="+mn-lt"/>
                          <a:ea typeface="+mn-ea"/>
                          <a:cs typeface="+mn-cs"/>
                        </a:rPr>
                        <a:t>03</a:t>
                      </a:r>
                      <a:endParaRPr lang="en-IN" sz="1800" b="1" u="none" strike="noStrike" kern="1200" cap="none"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cap="none" dirty="0">
                          <a:solidFill>
                            <a:schemeClr val="tx1"/>
                          </a:solidFill>
                          <a:latin typeface="Arial"/>
                          <a:ea typeface="Arial"/>
                          <a:cs typeface="Arial"/>
                          <a:sym typeface="Arial"/>
                        </a:rPr>
                        <a:t>Stochastic Gradient Descent Classifier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0.7692</a:t>
                      </a:r>
                    </a:p>
                    <a:p>
                      <a:pPr algn="ctr"/>
                      <a:endParaRPr lang="en-IN"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0.8050</a:t>
                      </a:r>
                    </a:p>
                    <a:p>
                      <a:pPr algn="ctr"/>
                      <a:endParaRPr lang="en-IN"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0.7692</a:t>
                      </a:r>
                    </a:p>
                    <a:p>
                      <a:pPr algn="ctr"/>
                      <a:endParaRPr lang="en-IN" dirty="0">
                        <a:solidFill>
                          <a:schemeClr val="tx1"/>
                        </a:solidFill>
                      </a:endParaRPr>
                    </a:p>
                  </a:txBody>
                  <a:tcPr/>
                </a:tc>
                <a:extLst>
                  <a:ext uri="{0D108BD9-81ED-4DB2-BD59-A6C34878D82A}">
                    <a16:rowId xmlns:a16="http://schemas.microsoft.com/office/drawing/2014/main" val="4167843703"/>
                  </a:ext>
                </a:extLst>
              </a:tr>
              <a:tr h="464268">
                <a:tc>
                  <a:txBody>
                    <a:bodyPr/>
                    <a:lstStyle/>
                    <a:p>
                      <a:r>
                        <a:rPr lang="en-US" sz="1800" b="1" u="none" strike="noStrike" kern="1200" cap="none" dirty="0">
                          <a:solidFill>
                            <a:schemeClr val="tx1"/>
                          </a:solidFill>
                          <a:latin typeface="+mn-lt"/>
                          <a:ea typeface="+mn-ea"/>
                          <a:cs typeface="+mn-cs"/>
                        </a:rPr>
                        <a:t>04</a:t>
                      </a:r>
                      <a:endParaRPr lang="en-IN" sz="1800" b="1" u="none" strike="noStrike" kern="1200" cap="none"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Support Vector machine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0.7692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0.8050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0.7692</a:t>
                      </a:r>
                    </a:p>
                  </a:txBody>
                  <a:tcPr/>
                </a:tc>
                <a:extLst>
                  <a:ext uri="{0D108BD9-81ED-4DB2-BD59-A6C34878D82A}">
                    <a16:rowId xmlns:a16="http://schemas.microsoft.com/office/drawing/2014/main" val="3901817433"/>
                  </a:ext>
                </a:extLst>
              </a:tr>
              <a:tr h="464268">
                <a:tc>
                  <a:txBody>
                    <a:bodyPr/>
                    <a:lstStyle/>
                    <a:p>
                      <a:r>
                        <a:rPr lang="en-US" sz="1800" b="1" u="none" strike="noStrike" kern="1200" cap="none" dirty="0">
                          <a:solidFill>
                            <a:schemeClr val="tx1"/>
                          </a:solidFill>
                          <a:latin typeface="+mn-lt"/>
                          <a:ea typeface="+mn-ea"/>
                          <a:cs typeface="+mn-cs"/>
                        </a:rPr>
                        <a:t>05</a:t>
                      </a:r>
                      <a:endParaRPr lang="en-IN" sz="1800" b="1" u="none" strike="noStrike" kern="1200" cap="none"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Random Forest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0.7359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0.7410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0.7359</a:t>
                      </a:r>
                    </a:p>
                  </a:txBody>
                  <a:tcPr/>
                </a:tc>
                <a:extLst>
                  <a:ext uri="{0D108BD9-81ED-4DB2-BD59-A6C34878D82A}">
                    <a16:rowId xmlns:a16="http://schemas.microsoft.com/office/drawing/2014/main" val="346602289"/>
                  </a:ext>
                </a:extLst>
              </a:tr>
            </a:tbl>
          </a:graphicData>
        </a:graphic>
      </p:graphicFrame>
      <p:sp>
        <p:nvSpPr>
          <p:cNvPr id="14" name="Rectangle 13">
            <a:extLst>
              <a:ext uri="{FF2B5EF4-FFF2-40B4-BE49-F238E27FC236}">
                <a16:creationId xmlns:a16="http://schemas.microsoft.com/office/drawing/2014/main" id="{392188FD-B601-497F-8FD3-6FDA5D0C8255}"/>
              </a:ext>
            </a:extLst>
          </p:cNvPr>
          <p:cNvSpPr/>
          <p:nvPr/>
        </p:nvSpPr>
        <p:spPr>
          <a:xfrm>
            <a:off x="3040942" y="888867"/>
            <a:ext cx="5503430" cy="584775"/>
          </a:xfrm>
          <a:prstGeom prst="rect">
            <a:avLst/>
          </a:prstGeom>
        </p:spPr>
        <p:txBody>
          <a:bodyPr wrap="none">
            <a:spAutoFit/>
          </a:bodyPr>
          <a:lstStyle/>
          <a:p>
            <a:r>
              <a:rPr lang="en-US" sz="3200" b="1" dirty="0">
                <a:solidFill>
                  <a:srgbClr val="C00000"/>
                </a:solidFill>
                <a:latin typeface="Arial Rounded MT Bold" panose="020F0704030504030204" pitchFamily="34" charset="0"/>
              </a:rPr>
              <a:t>Model Output Comparison</a:t>
            </a:r>
            <a:endParaRPr lang="en-IN" sz="3200" b="1" dirty="0">
              <a:solidFill>
                <a:srgbClr val="C00000"/>
              </a:solidFill>
              <a:latin typeface="Arial Rounded MT Bold" panose="020F0704030504030204" pitchFamily="34" charset="0"/>
            </a:endParaRPr>
          </a:p>
        </p:txBody>
      </p:sp>
    </p:spTree>
    <p:extLst>
      <p:ext uri="{BB962C8B-B14F-4D97-AF65-F5344CB8AC3E}">
        <p14:creationId xmlns:p14="http://schemas.microsoft.com/office/powerpoint/2010/main" val="894251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7DA6B4-B0C3-4ED4-B3CD-9C356C81F526}"/>
              </a:ext>
            </a:extLst>
          </p:cNvPr>
          <p:cNvSpPr/>
          <p:nvPr/>
        </p:nvSpPr>
        <p:spPr>
          <a:xfrm>
            <a:off x="357809" y="315734"/>
            <a:ext cx="11502887" cy="62749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92791E3E-6134-489E-ABE9-1D834D01329E}"/>
              </a:ext>
            </a:extLst>
          </p:cNvPr>
          <p:cNvSpPr/>
          <p:nvPr/>
        </p:nvSpPr>
        <p:spPr>
          <a:xfrm>
            <a:off x="3093443" y="1653006"/>
            <a:ext cx="5750306" cy="3139321"/>
          </a:xfrm>
          <a:prstGeom prst="rect">
            <a:avLst/>
          </a:prstGeom>
        </p:spPr>
        <p:txBody>
          <a:bodyPr wrap="square">
            <a:spAutoFit/>
          </a:bodyPr>
          <a:lstStyle/>
          <a:p>
            <a:pPr algn="ctr"/>
            <a:r>
              <a:rPr lang="en-GB" sz="6600" b="1" dirty="0">
                <a:solidFill>
                  <a:srgbClr val="C00000"/>
                </a:solidFill>
                <a:latin typeface="Arial Rounded MT Bold" panose="020F0704030504030204" pitchFamily="34" charset="0"/>
              </a:rPr>
              <a:t>Challenges and Conclusions</a:t>
            </a:r>
            <a:endParaRPr lang="en-IN" sz="6600" b="1" dirty="0">
              <a:solidFill>
                <a:srgbClr val="C00000"/>
              </a:solidFill>
              <a:latin typeface="Arial Rounded MT Bold" panose="020F0704030504030204" pitchFamily="34" charset="0"/>
            </a:endParaRPr>
          </a:p>
        </p:txBody>
      </p:sp>
      <p:pic>
        <p:nvPicPr>
          <p:cNvPr id="4" name="Picture 2" descr="https://tse2.mm.bing.net/th?id=OIP.WzdLmPaOr1jJuEiekpXwWAHaHa&amp;pid=Api&amp;P=0&amp;h=180">
            <a:extLst>
              <a:ext uri="{FF2B5EF4-FFF2-40B4-BE49-F238E27FC236}">
                <a16:creationId xmlns:a16="http://schemas.microsoft.com/office/drawing/2014/main" id="{0788B68B-361D-4DDC-B896-DAD7C8926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8008" y="253141"/>
            <a:ext cx="781878" cy="78187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Lightbulb">
            <a:extLst>
              <a:ext uri="{FF2B5EF4-FFF2-40B4-BE49-F238E27FC236}">
                <a16:creationId xmlns:a16="http://schemas.microsoft.com/office/drawing/2014/main" id="{597A5C86-E836-44D6-B416-B064D1664EE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08245" y="1035019"/>
            <a:ext cx="1908412" cy="1908412"/>
          </a:xfrm>
          <a:prstGeom prst="rect">
            <a:avLst/>
          </a:prstGeom>
        </p:spPr>
      </p:pic>
    </p:spTree>
    <p:extLst>
      <p:ext uri="{BB962C8B-B14F-4D97-AF65-F5344CB8AC3E}">
        <p14:creationId xmlns:p14="http://schemas.microsoft.com/office/powerpoint/2010/main" val="4259082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DC870A-EF1D-4757-9703-CDAE26A005A9}"/>
              </a:ext>
            </a:extLst>
          </p:cNvPr>
          <p:cNvSpPr txBox="1"/>
          <p:nvPr/>
        </p:nvSpPr>
        <p:spPr>
          <a:xfrm>
            <a:off x="4591062" y="742631"/>
            <a:ext cx="2771336"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Challenges</a:t>
            </a:r>
          </a:p>
        </p:txBody>
      </p:sp>
      <p:sp>
        <p:nvSpPr>
          <p:cNvPr id="6" name="TextBox 5">
            <a:extLst>
              <a:ext uri="{FF2B5EF4-FFF2-40B4-BE49-F238E27FC236}">
                <a16:creationId xmlns:a16="http://schemas.microsoft.com/office/drawing/2014/main" id="{FEFFF9F4-AE65-43E8-AF59-3F15605EE508}"/>
              </a:ext>
            </a:extLst>
          </p:cNvPr>
          <p:cNvSpPr txBox="1"/>
          <p:nvPr/>
        </p:nvSpPr>
        <p:spPr>
          <a:xfrm>
            <a:off x="1053388" y="1941670"/>
            <a:ext cx="6646126" cy="1487330"/>
          </a:xfrm>
          <a:prstGeom prst="rect">
            <a:avLst/>
          </a:prstGeom>
          <a:noFill/>
        </p:spPr>
        <p:txBody>
          <a:bodyPr wrap="square" rtlCol="0">
            <a:spAutoFit/>
          </a:bodyPr>
          <a:lstStyle/>
          <a:p>
            <a:pPr>
              <a:lnSpc>
                <a:spcPct val="115000"/>
              </a:lnSpc>
              <a:buClr>
                <a:srgbClr val="073763"/>
              </a:buClr>
              <a:buSzPts val="2000"/>
            </a:pPr>
            <a:r>
              <a:rPr lang="en-US" sz="2000" dirty="0">
                <a:solidFill>
                  <a:srgbClr val="212121"/>
                </a:solidFill>
              </a:rPr>
              <a:t>1. Removing the missing values</a:t>
            </a:r>
          </a:p>
          <a:p>
            <a:pPr>
              <a:lnSpc>
                <a:spcPct val="115000"/>
              </a:lnSpc>
              <a:buClr>
                <a:srgbClr val="073763"/>
              </a:buClr>
              <a:buSzPts val="2000"/>
            </a:pPr>
            <a:r>
              <a:rPr lang="en-US" sz="2000" dirty="0">
                <a:solidFill>
                  <a:srgbClr val="212121"/>
                </a:solidFill>
              </a:rPr>
              <a:t>2. Cleaning the Original tweets</a:t>
            </a:r>
          </a:p>
          <a:p>
            <a:pPr>
              <a:lnSpc>
                <a:spcPct val="115000"/>
              </a:lnSpc>
              <a:buClr>
                <a:srgbClr val="073763"/>
              </a:buClr>
              <a:buSzPts val="2000"/>
            </a:pPr>
            <a:r>
              <a:rPr lang="en-US" sz="2000" dirty="0">
                <a:solidFill>
                  <a:srgbClr val="212121"/>
                </a:solidFill>
              </a:rPr>
              <a:t>3. Selection of best model</a:t>
            </a:r>
          </a:p>
          <a:p>
            <a:pPr marL="101600" lvl="0">
              <a:lnSpc>
                <a:spcPct val="115000"/>
              </a:lnSpc>
              <a:buClr>
                <a:srgbClr val="073763"/>
              </a:buClr>
              <a:buSzPts val="2000"/>
            </a:pPr>
            <a:endParaRPr lang="en-IN" sz="2000" dirty="0">
              <a:solidFill>
                <a:srgbClr val="212121"/>
              </a:solidFill>
            </a:endParaRPr>
          </a:p>
        </p:txBody>
      </p:sp>
      <p:pic>
        <p:nvPicPr>
          <p:cNvPr id="13" name="Picture 2" descr="https://tse2.mm.bing.net/th?id=OIP.WzdLmPaOr1jJuEiekpXwWAHaHa&amp;pid=Api&amp;P=0&amp;h=180">
            <a:extLst>
              <a:ext uri="{FF2B5EF4-FFF2-40B4-BE49-F238E27FC236}">
                <a16:creationId xmlns:a16="http://schemas.microsoft.com/office/drawing/2014/main" id="{BAE66DC0-2866-4FD9-81EE-1A9A490789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8008" y="253141"/>
            <a:ext cx="781878" cy="7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620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DC870A-EF1D-4757-9703-CDAE26A005A9}"/>
              </a:ext>
            </a:extLst>
          </p:cNvPr>
          <p:cNvSpPr txBox="1"/>
          <p:nvPr/>
        </p:nvSpPr>
        <p:spPr>
          <a:xfrm>
            <a:off x="4591062" y="742631"/>
            <a:ext cx="2771336"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Conclusion</a:t>
            </a:r>
          </a:p>
        </p:txBody>
      </p:sp>
      <p:sp>
        <p:nvSpPr>
          <p:cNvPr id="6" name="TextBox 5">
            <a:extLst>
              <a:ext uri="{FF2B5EF4-FFF2-40B4-BE49-F238E27FC236}">
                <a16:creationId xmlns:a16="http://schemas.microsoft.com/office/drawing/2014/main" id="{FEFFF9F4-AE65-43E8-AF59-3F15605EE508}"/>
              </a:ext>
            </a:extLst>
          </p:cNvPr>
          <p:cNvSpPr txBox="1"/>
          <p:nvPr/>
        </p:nvSpPr>
        <p:spPr>
          <a:xfrm>
            <a:off x="337770" y="1813058"/>
            <a:ext cx="11662116" cy="2903102"/>
          </a:xfrm>
          <a:prstGeom prst="rect">
            <a:avLst/>
          </a:prstGeom>
          <a:noFill/>
        </p:spPr>
        <p:txBody>
          <a:bodyPr wrap="square" rtlCol="0">
            <a:spAutoFit/>
          </a:bodyPr>
          <a:lstStyle/>
          <a:p>
            <a:pPr marL="101600" lvl="0">
              <a:lnSpc>
                <a:spcPct val="115000"/>
              </a:lnSpc>
              <a:buClr>
                <a:srgbClr val="073763"/>
              </a:buClr>
              <a:buSzPts val="2000"/>
            </a:pPr>
            <a:r>
              <a:rPr lang="en-US" sz="2000" dirty="0">
                <a:solidFill>
                  <a:srgbClr val="212121"/>
                </a:solidFill>
              </a:rPr>
              <a:t>1. Original Dataset contains 6 columns and 41157 rows.</a:t>
            </a:r>
          </a:p>
          <a:p>
            <a:pPr marL="101600" lvl="0">
              <a:lnSpc>
                <a:spcPct val="115000"/>
              </a:lnSpc>
              <a:buClr>
                <a:srgbClr val="073763"/>
              </a:buClr>
              <a:buSzPts val="2000"/>
            </a:pPr>
            <a:r>
              <a:rPr lang="en-US" sz="2000" dirty="0">
                <a:solidFill>
                  <a:srgbClr val="212121"/>
                </a:solidFill>
              </a:rPr>
              <a:t>2. ‘Location’ column contains approx. 21% of Null values. </a:t>
            </a:r>
          </a:p>
          <a:p>
            <a:pPr marL="101600" lvl="0">
              <a:lnSpc>
                <a:spcPct val="115000"/>
              </a:lnSpc>
              <a:buClr>
                <a:srgbClr val="073763"/>
              </a:buClr>
              <a:buSzPts val="2000"/>
            </a:pPr>
            <a:r>
              <a:rPr lang="en-US" sz="2000" dirty="0">
                <a:solidFill>
                  <a:srgbClr val="212121"/>
                </a:solidFill>
              </a:rPr>
              <a:t>3. The columns such as “</a:t>
            </a:r>
            <a:r>
              <a:rPr lang="en-US" sz="2000" dirty="0" err="1">
                <a:solidFill>
                  <a:srgbClr val="212121"/>
                </a:solidFill>
              </a:rPr>
              <a:t>UserName</a:t>
            </a:r>
            <a:r>
              <a:rPr lang="en-US" sz="2000" dirty="0">
                <a:solidFill>
                  <a:srgbClr val="212121"/>
                </a:solidFill>
              </a:rPr>
              <a:t>” and “</a:t>
            </a:r>
            <a:r>
              <a:rPr lang="en-US" sz="2000" dirty="0" err="1">
                <a:solidFill>
                  <a:srgbClr val="212121"/>
                </a:solidFill>
              </a:rPr>
              <a:t>ScreenName</a:t>
            </a:r>
            <a:r>
              <a:rPr lang="en-US" sz="2000" dirty="0">
                <a:solidFill>
                  <a:srgbClr val="212121"/>
                </a:solidFill>
              </a:rPr>
              <a:t>” does not give any meaningful insights for our analysis.</a:t>
            </a:r>
          </a:p>
          <a:p>
            <a:pPr marL="101600" lvl="0">
              <a:lnSpc>
                <a:spcPct val="115000"/>
              </a:lnSpc>
              <a:buClr>
                <a:srgbClr val="073763"/>
              </a:buClr>
              <a:buSzPts val="2000"/>
            </a:pPr>
            <a:r>
              <a:rPr lang="en-US" sz="2000" dirty="0">
                <a:solidFill>
                  <a:srgbClr val="212121"/>
                </a:solidFill>
              </a:rPr>
              <a:t>4. There are five types of sentiments- Extremely Negative, Negative, Neutral, Positive and Extremely Positive. So, we merged Extremely Positive with positive and Extremely Negative with Negative.</a:t>
            </a:r>
          </a:p>
          <a:p>
            <a:pPr marL="101600" lvl="0">
              <a:lnSpc>
                <a:spcPct val="115000"/>
              </a:lnSpc>
              <a:buClr>
                <a:srgbClr val="073763"/>
              </a:buClr>
              <a:buSzPts val="2000"/>
            </a:pPr>
            <a:r>
              <a:rPr lang="en-US" sz="2000" dirty="0">
                <a:solidFill>
                  <a:srgbClr val="212121"/>
                </a:solidFill>
              </a:rPr>
              <a:t>6. All tweets data collected from months March and April 2020</a:t>
            </a:r>
          </a:p>
          <a:p>
            <a:pPr marL="101600" lvl="0">
              <a:lnSpc>
                <a:spcPct val="115000"/>
              </a:lnSpc>
              <a:buClr>
                <a:srgbClr val="073763"/>
              </a:buClr>
              <a:buSzPts val="2000"/>
            </a:pPr>
            <a:r>
              <a:rPr lang="en-US" sz="2000" dirty="0">
                <a:solidFill>
                  <a:srgbClr val="212121"/>
                </a:solidFill>
              </a:rPr>
              <a:t>7. Most of the tweets came from London followed by U.S.</a:t>
            </a:r>
            <a:endParaRPr lang="en-IN" sz="2000" dirty="0">
              <a:solidFill>
                <a:srgbClr val="212121"/>
              </a:solidFill>
            </a:endParaRPr>
          </a:p>
        </p:txBody>
      </p:sp>
      <p:pic>
        <p:nvPicPr>
          <p:cNvPr id="13" name="Picture 2" descr="https://tse2.mm.bing.net/th?id=OIP.WzdLmPaOr1jJuEiekpXwWAHaHa&amp;pid=Api&amp;P=0&amp;h=180">
            <a:extLst>
              <a:ext uri="{FF2B5EF4-FFF2-40B4-BE49-F238E27FC236}">
                <a16:creationId xmlns:a16="http://schemas.microsoft.com/office/drawing/2014/main" id="{BAE66DC0-2866-4FD9-81EE-1A9A490789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8008" y="253141"/>
            <a:ext cx="781878" cy="7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468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s://imgscf.slidemembers.com/docs/1/1/365/thank_you_page_364440.jpg">
            <a:extLst>
              <a:ext uri="{FF2B5EF4-FFF2-40B4-BE49-F238E27FC236}">
                <a16:creationId xmlns:a16="http://schemas.microsoft.com/office/drawing/2014/main" id="{6CF8BE0D-2E34-48CF-ADD7-8019C321CF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000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55D1AA-ACF7-4C1E-9BCF-D6FA1D55F0F3}"/>
              </a:ext>
            </a:extLst>
          </p:cNvPr>
          <p:cNvSpPr txBox="1"/>
          <p:nvPr/>
        </p:nvSpPr>
        <p:spPr>
          <a:xfrm>
            <a:off x="3670853" y="632039"/>
            <a:ext cx="5764696"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PROBLEM STATEMENTS</a:t>
            </a:r>
          </a:p>
        </p:txBody>
      </p:sp>
      <p:sp>
        <p:nvSpPr>
          <p:cNvPr id="5" name="Rectangle 4">
            <a:extLst>
              <a:ext uri="{FF2B5EF4-FFF2-40B4-BE49-F238E27FC236}">
                <a16:creationId xmlns:a16="http://schemas.microsoft.com/office/drawing/2014/main" id="{9C0DEEB3-3E5F-4246-B806-059B954D9BDF}"/>
              </a:ext>
            </a:extLst>
          </p:cNvPr>
          <p:cNvSpPr/>
          <p:nvPr/>
        </p:nvSpPr>
        <p:spPr>
          <a:xfrm>
            <a:off x="430697" y="1679134"/>
            <a:ext cx="5546033" cy="4370427"/>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rgbClr val="212121"/>
                </a:solidFill>
              </a:rPr>
              <a:t>Coronavirus disease (COVID-19) is an infectious disease caused by the SARS-CoV-2 virus</a:t>
            </a:r>
            <a:r>
              <a:rPr lang="en-US" dirty="0"/>
              <a:t>. </a:t>
            </a:r>
            <a:r>
              <a:rPr lang="en-US" sz="2000" dirty="0">
                <a:solidFill>
                  <a:srgbClr val="212121"/>
                </a:solidFill>
              </a:rPr>
              <a:t>There is lot of misuse of social media platform, in which Twitter is one of them. Many user intentionally send negative tweets to create fear and negativity in the society or environment.</a:t>
            </a:r>
          </a:p>
          <a:p>
            <a:pPr marL="342900" indent="-342900" algn="just">
              <a:buFont typeface="Arial" panose="020B0604020202020204" pitchFamily="34" charset="0"/>
              <a:buChar char="•"/>
            </a:pPr>
            <a:endParaRPr lang="en-US" sz="2000" b="0" i="0" dirty="0">
              <a:solidFill>
                <a:srgbClr val="212121"/>
              </a:solidFill>
              <a:effectLst/>
            </a:endParaRPr>
          </a:p>
          <a:p>
            <a:pPr marL="342900" indent="-342900" algn="just">
              <a:buFont typeface="Arial" panose="020B0604020202020204" pitchFamily="34" charset="0"/>
              <a:buChar char="•"/>
            </a:pPr>
            <a:endParaRPr lang="en-US" sz="2000" dirty="0">
              <a:solidFill>
                <a:srgbClr val="212121"/>
              </a:solidFill>
            </a:endParaRPr>
          </a:p>
          <a:p>
            <a:pPr marL="342900" indent="-342900" algn="just">
              <a:buFont typeface="Arial" panose="020B0604020202020204" pitchFamily="34" charset="0"/>
              <a:buChar char="•"/>
            </a:pPr>
            <a:r>
              <a:rPr lang="en-US" sz="2000" dirty="0">
                <a:solidFill>
                  <a:srgbClr val="212121"/>
                </a:solidFill>
              </a:rPr>
              <a:t>Our objective is to build a machine learning model to predict the sentiment of COVID-19 tweets. If tweets had been found negative then tweets would be removed from twitter.</a:t>
            </a:r>
          </a:p>
          <a:p>
            <a:pPr marL="342900" indent="-342900" algn="just">
              <a:buFont typeface="Arial" panose="020B0604020202020204" pitchFamily="34" charset="0"/>
              <a:buChar char="•"/>
            </a:pPr>
            <a:endParaRPr lang="en-US" sz="2000" dirty="0">
              <a:solidFill>
                <a:srgbClr val="212121"/>
              </a:solidFill>
              <a:sym typeface="Roboto"/>
            </a:endParaRPr>
          </a:p>
          <a:p>
            <a:endParaRPr lang="en-IN" sz="2000" dirty="0">
              <a:latin typeface="+mj-lt"/>
            </a:endParaRPr>
          </a:p>
        </p:txBody>
      </p:sp>
      <p:pic>
        <p:nvPicPr>
          <p:cNvPr id="10" name="Picture 2" descr="https://tse2.mm.bing.net/th?id=OIP.WzdLmPaOr1jJuEiekpXwWAHaHa&amp;pid=Api&amp;P=0&amp;h=180">
            <a:extLst>
              <a:ext uri="{FF2B5EF4-FFF2-40B4-BE49-F238E27FC236}">
                <a16:creationId xmlns:a16="http://schemas.microsoft.com/office/drawing/2014/main" id="{EAACB0A0-21D5-4ECA-97C3-AB7C78B26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health.maryland.gov/Pictures/covid-19.png">
            <a:extLst>
              <a:ext uri="{FF2B5EF4-FFF2-40B4-BE49-F238E27FC236}">
                <a16:creationId xmlns:a16="http://schemas.microsoft.com/office/drawing/2014/main" id="{4CCD7E26-9F7C-4D12-BC52-10A6B4F164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4665" y="1679134"/>
            <a:ext cx="5546031" cy="4200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10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fade">
                                      <p:cBhvr>
                                        <p:cTn id="14" dur="1000"/>
                                        <p:tgtEl>
                                          <p:spTgt spid="5">
                                            <p:txEl>
                                              <p:pRg st="3" end="3"/>
                                            </p:txEl>
                                          </p:spTgt>
                                        </p:tgtEl>
                                      </p:cBhvr>
                                    </p:animEffect>
                                    <p:anim calcmode="lin" valueType="num">
                                      <p:cBhvr>
                                        <p:cTn id="1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B39320-12C9-4212-9F12-1A081B7E946B}"/>
              </a:ext>
            </a:extLst>
          </p:cNvPr>
          <p:cNvSpPr txBox="1"/>
          <p:nvPr/>
        </p:nvSpPr>
        <p:spPr>
          <a:xfrm>
            <a:off x="4267198" y="600532"/>
            <a:ext cx="3657600"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DATA SUMMARY</a:t>
            </a:r>
          </a:p>
        </p:txBody>
      </p:sp>
      <p:sp>
        <p:nvSpPr>
          <p:cNvPr id="5" name="TextBox 4">
            <a:extLst>
              <a:ext uri="{FF2B5EF4-FFF2-40B4-BE49-F238E27FC236}">
                <a16:creationId xmlns:a16="http://schemas.microsoft.com/office/drawing/2014/main" id="{87363517-761B-4107-8C04-66C2FF6716FF}"/>
              </a:ext>
            </a:extLst>
          </p:cNvPr>
          <p:cNvSpPr txBox="1"/>
          <p:nvPr/>
        </p:nvSpPr>
        <p:spPr>
          <a:xfrm>
            <a:off x="3326294" y="1369396"/>
            <a:ext cx="5539408" cy="1077218"/>
          </a:xfrm>
          <a:prstGeom prst="rect">
            <a:avLst/>
          </a:prstGeom>
          <a:noFill/>
        </p:spPr>
        <p:txBody>
          <a:bodyPr wrap="square" rtlCol="0">
            <a:spAutoFit/>
          </a:bodyPr>
          <a:lstStyle/>
          <a:p>
            <a:pPr algn="ctr"/>
            <a:r>
              <a:rPr lang="en-IN" sz="2000" dirty="0">
                <a:solidFill>
                  <a:srgbClr val="212121"/>
                </a:solidFill>
              </a:rPr>
              <a:t>We are using single data set for analysis </a:t>
            </a:r>
          </a:p>
          <a:p>
            <a:pPr algn="ctr"/>
            <a:r>
              <a:rPr lang="en-IN" sz="2000" dirty="0">
                <a:solidFill>
                  <a:srgbClr val="212121"/>
                </a:solidFill>
              </a:rPr>
              <a:t> </a:t>
            </a:r>
            <a:r>
              <a:rPr lang="en-IN" sz="2400" b="1" dirty="0">
                <a:solidFill>
                  <a:srgbClr val="212121"/>
                </a:solidFill>
              </a:rPr>
              <a:t>Coronavirus_Tweets.csv </a:t>
            </a:r>
            <a:r>
              <a:rPr lang="en-IN" sz="2000" b="1" dirty="0">
                <a:solidFill>
                  <a:srgbClr val="212121"/>
                </a:solidFill>
              </a:rPr>
              <a:t>:-</a:t>
            </a:r>
            <a:r>
              <a:rPr lang="en-IN" sz="2000" dirty="0">
                <a:solidFill>
                  <a:srgbClr val="212121"/>
                </a:solidFill>
              </a:rPr>
              <a:t> Tweets sentiments during COVID-19 details</a:t>
            </a:r>
          </a:p>
        </p:txBody>
      </p:sp>
      <p:pic>
        <p:nvPicPr>
          <p:cNvPr id="6" name="Picture 2" descr="https://tse2.mm.bing.net/th?id=OIP.WzdLmPaOr1jJuEiekpXwWAHaHa&amp;pid=Api&amp;P=0&amp;h=180">
            <a:extLst>
              <a:ext uri="{FF2B5EF4-FFF2-40B4-BE49-F238E27FC236}">
                <a16:creationId xmlns:a16="http://schemas.microsoft.com/office/drawing/2014/main" id="{0ECAB944-C2E9-488F-A63E-388B987F58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50AC960-007F-4853-9987-3336A5FF0A8E}"/>
              </a:ext>
            </a:extLst>
          </p:cNvPr>
          <p:cNvSpPr txBox="1"/>
          <p:nvPr/>
        </p:nvSpPr>
        <p:spPr>
          <a:xfrm>
            <a:off x="2623928" y="3226785"/>
            <a:ext cx="6944139"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DETAILS OF DATA SET PROVIDED</a:t>
            </a:r>
          </a:p>
        </p:txBody>
      </p:sp>
      <p:graphicFrame>
        <p:nvGraphicFramePr>
          <p:cNvPr id="9" name="Table 8">
            <a:extLst>
              <a:ext uri="{FF2B5EF4-FFF2-40B4-BE49-F238E27FC236}">
                <a16:creationId xmlns:a16="http://schemas.microsoft.com/office/drawing/2014/main" id="{22DA0664-989C-495D-BEFD-A8570AA55602}"/>
              </a:ext>
            </a:extLst>
          </p:cNvPr>
          <p:cNvGraphicFramePr>
            <a:graphicFrameLocks noGrp="1"/>
          </p:cNvGraphicFramePr>
          <p:nvPr>
            <p:extLst>
              <p:ext uri="{D42A27DB-BD31-4B8C-83A1-F6EECF244321}">
                <p14:modId xmlns:p14="http://schemas.microsoft.com/office/powerpoint/2010/main" val="2566751099"/>
              </p:ext>
            </p:extLst>
          </p:nvPr>
        </p:nvGraphicFramePr>
        <p:xfrm>
          <a:off x="1017560" y="4231170"/>
          <a:ext cx="10156874" cy="1554480"/>
        </p:xfrm>
        <a:graphic>
          <a:graphicData uri="http://schemas.openxmlformats.org/drawingml/2006/table">
            <a:tbl>
              <a:tblPr firstRow="1" bandRow="1">
                <a:tableStyleId>{BDBED569-4797-4DF1-A0F4-6AAB3CD982D8}</a:tableStyleId>
              </a:tblPr>
              <a:tblGrid>
                <a:gridCol w="928467">
                  <a:extLst>
                    <a:ext uri="{9D8B030D-6E8A-4147-A177-3AD203B41FA5}">
                      <a16:colId xmlns:a16="http://schemas.microsoft.com/office/drawing/2014/main" val="1963125974"/>
                    </a:ext>
                  </a:extLst>
                </a:gridCol>
                <a:gridCol w="2148894">
                  <a:extLst>
                    <a:ext uri="{9D8B030D-6E8A-4147-A177-3AD203B41FA5}">
                      <a16:colId xmlns:a16="http://schemas.microsoft.com/office/drawing/2014/main" val="981274199"/>
                    </a:ext>
                  </a:extLst>
                </a:gridCol>
                <a:gridCol w="3421913">
                  <a:extLst>
                    <a:ext uri="{9D8B030D-6E8A-4147-A177-3AD203B41FA5}">
                      <a16:colId xmlns:a16="http://schemas.microsoft.com/office/drawing/2014/main" val="2123717084"/>
                    </a:ext>
                  </a:extLst>
                </a:gridCol>
                <a:gridCol w="1378633">
                  <a:extLst>
                    <a:ext uri="{9D8B030D-6E8A-4147-A177-3AD203B41FA5}">
                      <a16:colId xmlns:a16="http://schemas.microsoft.com/office/drawing/2014/main" val="2554549280"/>
                    </a:ext>
                  </a:extLst>
                </a:gridCol>
                <a:gridCol w="2278967">
                  <a:extLst>
                    <a:ext uri="{9D8B030D-6E8A-4147-A177-3AD203B41FA5}">
                      <a16:colId xmlns:a16="http://schemas.microsoft.com/office/drawing/2014/main" val="1352221116"/>
                    </a:ext>
                  </a:extLst>
                </a:gridCol>
              </a:tblGrid>
              <a:tr h="370840">
                <a:tc>
                  <a:txBody>
                    <a:bodyPr/>
                    <a:lstStyle/>
                    <a:p>
                      <a:r>
                        <a:rPr lang="en-IN" dirty="0"/>
                        <a:t>SR.NO.</a:t>
                      </a:r>
                    </a:p>
                  </a:txBody>
                  <a:tcPr/>
                </a:tc>
                <a:tc>
                  <a:txBody>
                    <a:bodyPr/>
                    <a:lstStyle/>
                    <a:p>
                      <a:r>
                        <a:rPr lang="en-IN" dirty="0"/>
                        <a:t>DATA SET</a:t>
                      </a:r>
                    </a:p>
                  </a:txBody>
                  <a:tcPr/>
                </a:tc>
                <a:tc>
                  <a:txBody>
                    <a:bodyPr/>
                    <a:lstStyle/>
                    <a:p>
                      <a:r>
                        <a:rPr lang="en-IN" dirty="0"/>
                        <a:t>VARIABLES</a:t>
                      </a:r>
                    </a:p>
                  </a:txBody>
                  <a:tcPr/>
                </a:tc>
                <a:tc>
                  <a:txBody>
                    <a:bodyPr/>
                    <a:lstStyle/>
                    <a:p>
                      <a:r>
                        <a:rPr lang="en-IN" dirty="0"/>
                        <a:t>NO. OF VARIABLES</a:t>
                      </a:r>
                    </a:p>
                  </a:txBody>
                  <a:tcPr/>
                </a:tc>
                <a:tc>
                  <a:txBody>
                    <a:bodyPr/>
                    <a:lstStyle/>
                    <a:p>
                      <a:r>
                        <a:rPr lang="en-IN" dirty="0"/>
                        <a:t>NO. OF OBSERVATIONS</a:t>
                      </a:r>
                    </a:p>
                  </a:txBody>
                  <a:tcPr/>
                </a:tc>
                <a:extLst>
                  <a:ext uri="{0D108BD9-81ED-4DB2-BD59-A6C34878D82A}">
                    <a16:rowId xmlns:a16="http://schemas.microsoft.com/office/drawing/2014/main" val="3991962882"/>
                  </a:ext>
                </a:extLst>
              </a:tr>
              <a:tr h="370840">
                <a:tc>
                  <a:txBody>
                    <a:bodyPr/>
                    <a:lstStyle/>
                    <a:p>
                      <a:r>
                        <a:rPr lang="en-IN" dirty="0"/>
                        <a:t>1</a:t>
                      </a:r>
                    </a:p>
                  </a:txBody>
                  <a:tcPr/>
                </a:tc>
                <a:tc>
                  <a:txBody>
                    <a:bodyPr/>
                    <a:lstStyle/>
                    <a:p>
                      <a:r>
                        <a:rPr lang="en-US" dirty="0"/>
                        <a:t>C</a:t>
                      </a:r>
                      <a:r>
                        <a:rPr lang="en-IN" dirty="0" err="1"/>
                        <a:t>oronavirus_Tweets</a:t>
                      </a:r>
                      <a:endParaRPr lang="en-IN" dirty="0"/>
                    </a:p>
                  </a:txBody>
                  <a:tcPr/>
                </a:tc>
                <a:tc>
                  <a:txBody>
                    <a:bodyPr/>
                    <a:lstStyle/>
                    <a:p>
                      <a:r>
                        <a:rPr lang="en-IN" dirty="0"/>
                        <a:t>Username, Screen Name, Tweet at, Location, Original Tweet , Sentiments </a:t>
                      </a:r>
                    </a:p>
                  </a:txBody>
                  <a:tcPr/>
                </a:tc>
                <a:tc>
                  <a:txBody>
                    <a:bodyPr/>
                    <a:lstStyle/>
                    <a:p>
                      <a:pPr algn="ctr"/>
                      <a:r>
                        <a:rPr lang="en-US" dirty="0"/>
                        <a:t>6</a:t>
                      </a:r>
                      <a:endParaRPr lang="en-IN" dirty="0"/>
                    </a:p>
                  </a:txBody>
                  <a:tcPr anchor="ctr"/>
                </a:tc>
                <a:tc>
                  <a:txBody>
                    <a:bodyPr/>
                    <a:lstStyle/>
                    <a:p>
                      <a:pPr algn="ctr"/>
                      <a:endParaRPr lang="en-IN" dirty="0"/>
                    </a:p>
                    <a:p>
                      <a:pPr algn="ctr"/>
                      <a:r>
                        <a:rPr lang="en-US" dirty="0"/>
                        <a:t>4</a:t>
                      </a:r>
                      <a:r>
                        <a:rPr lang="en-IN" dirty="0"/>
                        <a:t>1157</a:t>
                      </a:r>
                    </a:p>
                  </a:txBody>
                  <a:tcPr/>
                </a:tc>
                <a:extLst>
                  <a:ext uri="{0D108BD9-81ED-4DB2-BD59-A6C34878D82A}">
                    <a16:rowId xmlns:a16="http://schemas.microsoft.com/office/drawing/2014/main" val="1805337752"/>
                  </a:ext>
                </a:extLst>
              </a:tr>
            </a:tbl>
          </a:graphicData>
        </a:graphic>
      </p:graphicFrame>
    </p:spTree>
    <p:extLst>
      <p:ext uri="{BB962C8B-B14F-4D97-AF65-F5344CB8AC3E}">
        <p14:creationId xmlns:p14="http://schemas.microsoft.com/office/powerpoint/2010/main" val="121847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tse2.mm.bing.net/th?id=OIP.WzdLmPaOr1jJuEiekpXwWAHaHa&amp;pid=Api&amp;P=0&amp;h=180">
            <a:extLst>
              <a:ext uri="{FF2B5EF4-FFF2-40B4-BE49-F238E27FC236}">
                <a16:creationId xmlns:a16="http://schemas.microsoft.com/office/drawing/2014/main" id="{091CFEA0-26E6-49AA-9BBE-DBE488026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0628C45-D2E0-47B4-970C-737135440286}"/>
              </a:ext>
            </a:extLst>
          </p:cNvPr>
          <p:cNvSpPr txBox="1"/>
          <p:nvPr/>
        </p:nvSpPr>
        <p:spPr>
          <a:xfrm>
            <a:off x="3255141" y="706673"/>
            <a:ext cx="5681718" cy="584775"/>
          </a:xfrm>
          <a:prstGeom prst="rect">
            <a:avLst/>
          </a:prstGeom>
          <a:noFill/>
        </p:spPr>
        <p:txBody>
          <a:bodyPr wrap="square" rtlCol="0">
            <a:spAutoFit/>
          </a:bodyPr>
          <a:lstStyle/>
          <a:p>
            <a:r>
              <a:rPr lang="en-GB" sz="3200" b="1" dirty="0">
                <a:solidFill>
                  <a:srgbClr val="C00000"/>
                </a:solidFill>
                <a:latin typeface="Arial Rounded MT Bold" panose="020F0704030504030204" pitchFamily="34" charset="0"/>
              </a:rPr>
              <a:t>Looking for Missing Values</a:t>
            </a:r>
            <a:endParaRPr lang="en-IN" sz="3200" b="1" dirty="0">
              <a:solidFill>
                <a:srgbClr val="C00000"/>
              </a:solidFill>
              <a:latin typeface="Arial Rounded MT Bold" panose="020F0704030504030204" pitchFamily="34" charset="0"/>
            </a:endParaRPr>
          </a:p>
        </p:txBody>
      </p:sp>
      <p:sp>
        <p:nvSpPr>
          <p:cNvPr id="6" name="TextBox 5">
            <a:extLst>
              <a:ext uri="{FF2B5EF4-FFF2-40B4-BE49-F238E27FC236}">
                <a16:creationId xmlns:a16="http://schemas.microsoft.com/office/drawing/2014/main" id="{99CB4580-0A47-4F83-BDE9-1A69C47B6376}"/>
              </a:ext>
            </a:extLst>
          </p:cNvPr>
          <p:cNvSpPr txBox="1"/>
          <p:nvPr/>
        </p:nvSpPr>
        <p:spPr>
          <a:xfrm>
            <a:off x="463111" y="1993137"/>
            <a:ext cx="5964194" cy="4158190"/>
          </a:xfrm>
          <a:prstGeom prst="rect">
            <a:avLst/>
          </a:prstGeom>
          <a:noFill/>
        </p:spPr>
        <p:txBody>
          <a:bodyPr wrap="square" rtlCol="0">
            <a:spAutoFit/>
          </a:bodyPr>
          <a:lstStyle/>
          <a:p>
            <a:pPr>
              <a:lnSpc>
                <a:spcPct val="150000"/>
              </a:lnSpc>
              <a:buClr>
                <a:schemeClr val="bg1"/>
              </a:buClr>
            </a:pPr>
            <a:r>
              <a:rPr lang="en-IN" sz="2000" dirty="0">
                <a:solidFill>
                  <a:srgbClr val="212121"/>
                </a:solidFill>
              </a:rPr>
              <a:t>1- On looking the dataset we found that feature ‘Location’ has missing values.</a:t>
            </a:r>
          </a:p>
          <a:p>
            <a:pPr>
              <a:lnSpc>
                <a:spcPct val="150000"/>
              </a:lnSpc>
              <a:buClr>
                <a:schemeClr val="bg1"/>
              </a:buClr>
            </a:pPr>
            <a:r>
              <a:rPr lang="en-IN" sz="2000" dirty="0">
                <a:solidFill>
                  <a:srgbClr val="212121"/>
                </a:solidFill>
              </a:rPr>
              <a:t>2- We don’t have any idea about that tweets whose location is missing.</a:t>
            </a:r>
          </a:p>
          <a:p>
            <a:pPr>
              <a:lnSpc>
                <a:spcPct val="150000"/>
              </a:lnSpc>
              <a:buClr>
                <a:schemeClr val="bg1"/>
              </a:buClr>
            </a:pPr>
            <a:r>
              <a:rPr lang="en-IN" sz="2000" dirty="0">
                <a:solidFill>
                  <a:srgbClr val="212121"/>
                </a:solidFill>
              </a:rPr>
              <a:t>3- So we have ap option to fill that missing values by Mode or another way is to fill randomly.</a:t>
            </a:r>
          </a:p>
          <a:p>
            <a:pPr>
              <a:lnSpc>
                <a:spcPct val="150000"/>
              </a:lnSpc>
              <a:buClr>
                <a:schemeClr val="bg1"/>
              </a:buClr>
            </a:pPr>
            <a:r>
              <a:rPr lang="en-IN" sz="2000" dirty="0">
                <a:solidFill>
                  <a:srgbClr val="212121"/>
                </a:solidFill>
              </a:rPr>
              <a:t>4- Also, one way is to drop those columns to get rid off missing values.</a:t>
            </a:r>
          </a:p>
          <a:p>
            <a:pPr>
              <a:lnSpc>
                <a:spcPct val="150000"/>
              </a:lnSpc>
            </a:pPr>
            <a:r>
              <a:rPr lang="en-US" dirty="0"/>
              <a:t>	</a:t>
            </a:r>
            <a:endParaRPr lang="en-IN" dirty="0"/>
          </a:p>
        </p:txBody>
      </p:sp>
      <p:pic>
        <p:nvPicPr>
          <p:cNvPr id="7" name="Picture 6">
            <a:extLst>
              <a:ext uri="{FF2B5EF4-FFF2-40B4-BE49-F238E27FC236}">
                <a16:creationId xmlns:a16="http://schemas.microsoft.com/office/drawing/2014/main" id="{E368EF65-E44B-40B0-90A4-46269EC7EDF0}"/>
              </a:ext>
            </a:extLst>
          </p:cNvPr>
          <p:cNvPicPr>
            <a:picLocks noChangeAspect="1"/>
          </p:cNvPicPr>
          <p:nvPr/>
        </p:nvPicPr>
        <p:blipFill rotWithShape="1">
          <a:blip r:embed="rId3"/>
          <a:srcRect b="2782"/>
          <a:stretch/>
        </p:blipFill>
        <p:spPr>
          <a:xfrm>
            <a:off x="7582085" y="2471616"/>
            <a:ext cx="3377461" cy="2888350"/>
          </a:xfrm>
          <a:prstGeom prst="rect">
            <a:avLst/>
          </a:prstGeom>
          <a:ln w="19050">
            <a:solidFill>
              <a:schemeClr val="accent2"/>
            </a:solidFill>
          </a:ln>
        </p:spPr>
      </p:pic>
    </p:spTree>
    <p:extLst>
      <p:ext uri="{BB962C8B-B14F-4D97-AF65-F5344CB8AC3E}">
        <p14:creationId xmlns:p14="http://schemas.microsoft.com/office/powerpoint/2010/main" val="1079474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deeptechbytes.com/wp-content/uploads/2021/02/Exploratory-Data-Analysis.jpg">
            <a:extLst>
              <a:ext uri="{FF2B5EF4-FFF2-40B4-BE49-F238E27FC236}">
                <a16:creationId xmlns:a16="http://schemas.microsoft.com/office/drawing/2014/main" id="{48AE2583-1FA4-46C9-BB2C-1B0933CB8B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077" t="3040" r="14154" b="15001"/>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2E3091D-FA76-41D1-A967-DE1F69BC99C8}"/>
              </a:ext>
            </a:extLst>
          </p:cNvPr>
          <p:cNvSpPr txBox="1"/>
          <p:nvPr/>
        </p:nvSpPr>
        <p:spPr>
          <a:xfrm>
            <a:off x="2114843" y="126609"/>
            <a:ext cx="7962313" cy="2123658"/>
          </a:xfrm>
          <a:prstGeom prst="rect">
            <a:avLst/>
          </a:prstGeom>
          <a:noFill/>
        </p:spPr>
        <p:txBody>
          <a:bodyPr wrap="square" rtlCol="0">
            <a:spAutoFit/>
          </a:bodyPr>
          <a:lstStyle/>
          <a:p>
            <a:pPr algn="ctr"/>
            <a:r>
              <a:rPr lang="en-GB" sz="6600" b="1" dirty="0">
                <a:solidFill>
                  <a:srgbClr val="C00000"/>
                </a:solidFill>
                <a:latin typeface="Arial Rounded MT Bold" panose="020F0704030504030204" pitchFamily="34" charset="0"/>
              </a:rPr>
              <a:t>Exploratory Data Analysis</a:t>
            </a:r>
            <a:endParaRPr lang="en-IN" sz="6600" b="1" dirty="0">
              <a:solidFill>
                <a:srgbClr val="C00000"/>
              </a:solidFill>
              <a:latin typeface="Arial Rounded MT Bold" panose="020F0704030504030204" pitchFamily="34" charset="0"/>
            </a:endParaRPr>
          </a:p>
        </p:txBody>
      </p:sp>
      <p:pic>
        <p:nvPicPr>
          <p:cNvPr id="4" name="Picture 2" descr="https://tse2.mm.bing.net/th?id=OIP.WzdLmPaOr1jJuEiekpXwWAHaHa&amp;pid=Api&amp;P=0&amp;h=180">
            <a:extLst>
              <a:ext uri="{FF2B5EF4-FFF2-40B4-BE49-F238E27FC236}">
                <a16:creationId xmlns:a16="http://schemas.microsoft.com/office/drawing/2014/main" id="{DBEF8C37-0346-4ABE-A0FC-7F0400CBBB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839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ADA2F5-D077-49D7-BCB6-11BE161C1DA4}"/>
              </a:ext>
            </a:extLst>
          </p:cNvPr>
          <p:cNvSpPr/>
          <p:nvPr/>
        </p:nvSpPr>
        <p:spPr>
          <a:xfrm>
            <a:off x="1298713" y="1554198"/>
            <a:ext cx="9669397" cy="48142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0A5FA9E7-FA7E-4080-B964-D41682B68921}"/>
              </a:ext>
            </a:extLst>
          </p:cNvPr>
          <p:cNvSpPr txBox="1"/>
          <p:nvPr/>
        </p:nvSpPr>
        <p:spPr>
          <a:xfrm>
            <a:off x="3286334" y="656352"/>
            <a:ext cx="9523828" cy="584775"/>
          </a:xfrm>
          <a:prstGeom prst="rect">
            <a:avLst/>
          </a:prstGeom>
          <a:noFill/>
        </p:spPr>
        <p:txBody>
          <a:bodyPr wrap="square" rtlCol="0">
            <a:spAutoFit/>
          </a:bodyPr>
          <a:lstStyle/>
          <a:p>
            <a:r>
              <a:rPr lang="en-US" sz="3200" b="1" dirty="0">
                <a:solidFill>
                  <a:srgbClr val="C00000"/>
                </a:solidFill>
                <a:latin typeface="Arial Rounded MT Bold" panose="020F0704030504030204" pitchFamily="34" charset="0"/>
              </a:rPr>
              <a:t>Number of Unique features</a:t>
            </a:r>
            <a:endParaRPr lang="en-IN" sz="3200" b="1" dirty="0">
              <a:solidFill>
                <a:srgbClr val="C00000"/>
              </a:solidFill>
              <a:latin typeface="Arial Rounded MT Bold" panose="020F0704030504030204" pitchFamily="34" charset="0"/>
            </a:endParaRPr>
          </a:p>
        </p:txBody>
      </p:sp>
      <p:pic>
        <p:nvPicPr>
          <p:cNvPr id="5" name="Picture 2" descr="https://tse2.mm.bing.net/th?id=OIP.WzdLmPaOr1jJuEiekpXwWAHaHa&amp;pid=Api&amp;P=0&amp;h=180">
            <a:extLst>
              <a:ext uri="{FF2B5EF4-FFF2-40B4-BE49-F238E27FC236}">
                <a16:creationId xmlns:a16="http://schemas.microsoft.com/office/drawing/2014/main" id="{3A7A174C-6220-423B-A0F0-711D867071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50D87F9-FCCE-4FD1-AE41-C6FF79CE6BA3}"/>
              </a:ext>
            </a:extLst>
          </p:cNvPr>
          <p:cNvPicPr>
            <a:picLocks noChangeAspect="1"/>
          </p:cNvPicPr>
          <p:nvPr/>
        </p:nvPicPr>
        <p:blipFill>
          <a:blip r:embed="rId3"/>
          <a:stretch>
            <a:fillRect/>
          </a:stretch>
        </p:blipFill>
        <p:spPr>
          <a:xfrm>
            <a:off x="1727063" y="1841226"/>
            <a:ext cx="8812696" cy="4240175"/>
          </a:xfrm>
          <a:prstGeom prst="rect">
            <a:avLst/>
          </a:prstGeom>
        </p:spPr>
      </p:pic>
    </p:spTree>
    <p:extLst>
      <p:ext uri="{BB962C8B-B14F-4D97-AF65-F5344CB8AC3E}">
        <p14:creationId xmlns:p14="http://schemas.microsoft.com/office/powerpoint/2010/main" val="1830599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ADA2F5-D077-49D7-BCB6-11BE161C1DA4}"/>
              </a:ext>
            </a:extLst>
          </p:cNvPr>
          <p:cNvSpPr/>
          <p:nvPr/>
        </p:nvSpPr>
        <p:spPr>
          <a:xfrm>
            <a:off x="1353964" y="1447523"/>
            <a:ext cx="9658592" cy="48736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0A5FA9E7-FA7E-4080-B964-D41682B68921}"/>
              </a:ext>
            </a:extLst>
          </p:cNvPr>
          <p:cNvSpPr txBox="1"/>
          <p:nvPr/>
        </p:nvSpPr>
        <p:spPr>
          <a:xfrm>
            <a:off x="4258228" y="560906"/>
            <a:ext cx="4633980"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Sentiment Count</a:t>
            </a:r>
          </a:p>
        </p:txBody>
      </p:sp>
      <p:pic>
        <p:nvPicPr>
          <p:cNvPr id="6" name="Picture 2" descr="https://tse2.mm.bing.net/th?id=OIP.WzdLmPaOr1jJuEiekpXwWAHaHa&amp;pid=Api&amp;P=0&amp;h=180">
            <a:extLst>
              <a:ext uri="{FF2B5EF4-FFF2-40B4-BE49-F238E27FC236}">
                <a16:creationId xmlns:a16="http://schemas.microsoft.com/office/drawing/2014/main" id="{6780E87F-1FB0-4F27-9255-86D75560D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FCC3810-0084-4676-8155-73072AAB8FA7}"/>
              </a:ext>
            </a:extLst>
          </p:cNvPr>
          <p:cNvPicPr>
            <a:picLocks noChangeAspect="1"/>
          </p:cNvPicPr>
          <p:nvPr/>
        </p:nvPicPr>
        <p:blipFill rotWithShape="1">
          <a:blip r:embed="rId3"/>
          <a:srcRect l="2242" r="3828"/>
          <a:stretch/>
        </p:blipFill>
        <p:spPr>
          <a:xfrm>
            <a:off x="1810043" y="1764010"/>
            <a:ext cx="8746435" cy="4240696"/>
          </a:xfrm>
          <a:prstGeom prst="rect">
            <a:avLst/>
          </a:prstGeom>
        </p:spPr>
      </p:pic>
    </p:spTree>
    <p:extLst>
      <p:ext uri="{BB962C8B-B14F-4D97-AF65-F5344CB8AC3E}">
        <p14:creationId xmlns:p14="http://schemas.microsoft.com/office/powerpoint/2010/main" val="3674436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ADA2F5-D077-49D7-BCB6-11BE161C1DA4}"/>
              </a:ext>
            </a:extLst>
          </p:cNvPr>
          <p:cNvSpPr/>
          <p:nvPr/>
        </p:nvSpPr>
        <p:spPr>
          <a:xfrm>
            <a:off x="1994452" y="1447523"/>
            <a:ext cx="7845287" cy="5194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0A5FA9E7-FA7E-4080-B964-D41682B68921}"/>
              </a:ext>
            </a:extLst>
          </p:cNvPr>
          <p:cNvSpPr txBox="1"/>
          <p:nvPr/>
        </p:nvSpPr>
        <p:spPr>
          <a:xfrm>
            <a:off x="3447706" y="512837"/>
            <a:ext cx="5296588"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Proportion of Sentiments</a:t>
            </a:r>
          </a:p>
        </p:txBody>
      </p:sp>
      <p:pic>
        <p:nvPicPr>
          <p:cNvPr id="6" name="Picture 2" descr="https://tse2.mm.bing.net/th?id=OIP.WzdLmPaOr1jJuEiekpXwWAHaHa&amp;pid=Api&amp;P=0&amp;h=180">
            <a:extLst>
              <a:ext uri="{FF2B5EF4-FFF2-40B4-BE49-F238E27FC236}">
                <a16:creationId xmlns:a16="http://schemas.microsoft.com/office/drawing/2014/main" id="{6780E87F-1FB0-4F27-9255-86D75560D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CFBE497-67A2-4F8E-9185-B8A0114AA601}"/>
              </a:ext>
            </a:extLst>
          </p:cNvPr>
          <p:cNvPicPr>
            <a:picLocks noChangeAspect="1"/>
          </p:cNvPicPr>
          <p:nvPr/>
        </p:nvPicPr>
        <p:blipFill>
          <a:blip r:embed="rId3"/>
          <a:stretch>
            <a:fillRect/>
          </a:stretch>
        </p:blipFill>
        <p:spPr>
          <a:xfrm>
            <a:off x="2279373" y="1643270"/>
            <a:ext cx="7275443" cy="4838514"/>
          </a:xfrm>
          <a:prstGeom prst="rect">
            <a:avLst/>
          </a:prstGeom>
        </p:spPr>
      </p:pic>
    </p:spTree>
    <p:extLst>
      <p:ext uri="{BB962C8B-B14F-4D97-AF65-F5344CB8AC3E}">
        <p14:creationId xmlns:p14="http://schemas.microsoft.com/office/powerpoint/2010/main" val="1271475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6469</TotalTime>
  <Words>778</Words>
  <Application>Microsoft Office PowerPoint</Application>
  <PresentationFormat>Widescreen</PresentationFormat>
  <Paragraphs>141</Paragraphs>
  <Slides>28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Rounded MT Bold</vt:lpstr>
      <vt:lpstr>Bernard MT Condensed</vt:lpstr>
      <vt:lpstr>Calibri</vt:lpstr>
      <vt:lpstr>Calibri Light</vt:lpstr>
      <vt:lpstr>Montserrat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53</cp:revision>
  <dcterms:created xsi:type="dcterms:W3CDTF">2023-05-24T20:04:34Z</dcterms:created>
  <dcterms:modified xsi:type="dcterms:W3CDTF">2023-08-04T19:57:07Z</dcterms:modified>
</cp:coreProperties>
</file>