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Old Standard TT"/>
      <p:regular r:id="rId50"/>
      <p:bold r:id="rId51"/>
      <p: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ldStandardTT-bold.fntdata"/><Relationship Id="rId50" Type="http://schemas.openxmlformats.org/officeDocument/2006/relationships/font" Target="fonts/OldStandardTT-regular.fntdata"/><Relationship Id="rId52"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83e028d9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83e028d9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83e028d9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83e028d9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83e028d9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83e028d9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83e028d9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83e028d9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74fd0d15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74fd0d15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83e028d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83e028d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74fd0d15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74fd0d15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74fd0d15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74fd0d15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74fd0d15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74fd0d15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74fd0d15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74fd0d15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74fd0d15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74fd0d15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83e028d9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83e028d9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83e028d9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83e028d9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74fd0d15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74fd0d15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74fd0d15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74fd0d15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74fd0d15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74fd0d15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74fd0d15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74fd0d15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74fd0d155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74fd0d15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74fd0d155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f74fd0d155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f83e028d9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f83e028d9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83e028d9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f83e028d9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74fd0d15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74fd0d15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74fd0d15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74fd0d15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74fd0d15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f74fd0d15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f83e028d9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f83e028d9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f83e028d9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f83e028d9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f83e028d9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f83e028d9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f83e028d9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f83e028d9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74fd0d15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f74fd0d15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f74fd0d15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f74fd0d15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f74fd0d15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f74fd0d15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f74fd0d155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f74fd0d155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74fd0d15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74fd0d15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f74fd0d155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f74fd0d15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cb648c657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cb648c657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cb648c657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cb648c657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f83e028d9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f83e028d9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cb648c65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cb648c65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74fd0d15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74fd0d15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74fd0d15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74fd0d15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74fd0d15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74fd0d15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83e028d9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83e028d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83e028d9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83e028d9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localhost:8888/notebooks/Desktop/a1_dcc_core_comp.ipynb"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plotly.com/python-api-reference/generated/plotly.graph_objects.Figure.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plotly.com/python-api-reference/generated/plotly.express.data.html" TargetMode="External"/><Relationship Id="rId4" Type="http://schemas.openxmlformats.org/officeDocument/2006/relationships/hyperlink" Target="https://plotly.com/python/reference/?_ga=2.10538674.704611116.1633196374-2052468828.163069138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localhost:8888/notebooks/Desktop/plotly-dash-training/day_1/assignments/a2_dcc_graph_data_table.ipynb"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localhost:8888/notebooks/Desktop/plotly-dash-training/day_1/assignments/a3_basic_dash_callbacks.ipynb"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localhost:8888/notebooks/Desktop/plotly-dash-training/day_2/a5_advanced_dash_callbacks.ipynb"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localhost:8888/notebooks/Desktop/plotly-dash-training/day_1/assignments/a4_editable_dash_tables.ipynb" TargetMode="External"/><Relationship Id="rId4" Type="http://schemas.openxmlformats.org/officeDocument/2006/relationships/hyperlink" Target="https://dash.plotly.com/datatable/reference"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github.com/plotly/dash-component-boilerplate" TargetMode="External"/><Relationship Id="rId4" Type="http://schemas.openxmlformats.org/officeDocument/2006/relationships/hyperlink" Target="https://blog.ag-grid.com/react-get-started-with-react-grid-in-5-minutes/" TargetMode="External"/><Relationship Id="rId5" Type="http://schemas.openxmlformats.org/officeDocument/2006/relationships/hyperlink" Target="https://jackylishi.medium.com/build-a-realtime-dash-app-with-websockets-5d25fa627c7a" TargetMode="External"/><Relationship Id="rId6" Type="http://schemas.openxmlformats.org/officeDocument/2006/relationships/hyperlink" Target="https://dash.plotly.com/dash-ag-grid/usag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ash.gallery/dash-uber-rides-demo/"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devcenter.heroku.com/articles/scheduled-jobs-custom-clock-processes" TargetMode="External"/><Relationship Id="rId4" Type="http://schemas.openxmlformats.org/officeDocument/2006/relationships/hyperlink" Target="https://devcenter.heroku.com/articles/release-phas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plot.ly/dash"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dash.plotly.com/dash-core-components" TargetMode="External"/><Relationship Id="rId4" Type="http://schemas.openxmlformats.org/officeDocument/2006/relationships/hyperlink" Target="https://dash.plotly.com/dash-html-components" TargetMode="External"/><Relationship Id="rId5" Type="http://schemas.openxmlformats.org/officeDocument/2006/relationships/hyperlink" Target="https://dash.plotly.com/dash-core-components/inpu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plotly/dash/blob/dev/dash/dash.py" TargetMode="External"/><Relationship Id="rId4" Type="http://schemas.openxmlformats.org/officeDocument/2006/relationships/hyperlink" Target="https://plot.ly/products/dash/"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Python with Plotly and Dash</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Instructor - Kritika Versha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 Architecture in Python</a:t>
            </a:r>
            <a:endParaRPr/>
          </a:p>
        </p:txBody>
      </p:sp>
      <p:sp>
        <p:nvSpPr>
          <p:cNvPr id="115" name="Google Shape;115;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Applications run on Flask web application framework.</a:t>
            </a:r>
            <a:endParaRPr/>
          </a:p>
          <a:p>
            <a:pPr indent="-342900" lvl="0" marL="457200" rtl="0" algn="l">
              <a:spcBef>
                <a:spcPts val="0"/>
              </a:spcBef>
              <a:spcAft>
                <a:spcPts val="0"/>
              </a:spcAft>
              <a:buSzPts val="1800"/>
              <a:buChar char="●"/>
            </a:pPr>
            <a:r>
              <a:rPr lang="en"/>
              <a:t>Communication happens using JSON payloads via http packets</a:t>
            </a:r>
            <a:endParaRPr/>
          </a:p>
          <a:p>
            <a:pPr indent="-342900" lvl="0" marL="457200" rtl="0" algn="l">
              <a:spcBef>
                <a:spcPts val="0"/>
              </a:spcBef>
              <a:spcAft>
                <a:spcPts val="0"/>
              </a:spcAft>
              <a:buSzPts val="1800"/>
              <a:buChar char="●"/>
            </a:pPr>
            <a:r>
              <a:rPr lang="en"/>
              <a:t>U</a:t>
            </a:r>
            <a:r>
              <a:rPr lang="en"/>
              <a:t>nderlying instance of Flask and all of its configurable properties is accessible to Dash app developers</a:t>
            </a:r>
            <a:r>
              <a:rPr lang="en"/>
              <a:t> </a:t>
            </a:r>
            <a:endParaRPr/>
          </a:p>
          <a:p>
            <a:pPr indent="-342900" lvl="0" marL="457200" rtl="0" algn="l">
              <a:spcBef>
                <a:spcPts val="0"/>
              </a:spcBef>
              <a:spcAft>
                <a:spcPts val="0"/>
              </a:spcAft>
              <a:buSzPts val="1800"/>
              <a:buChar char="●"/>
            </a:pPr>
            <a:r>
              <a:rPr lang="en"/>
              <a:t>Dash apps can be extended through the rich set of Flask Plugins</a:t>
            </a:r>
            <a:endParaRPr/>
          </a:p>
          <a:p>
            <a:pPr indent="-342900" lvl="0" marL="457200" rtl="0" algn="l">
              <a:spcBef>
                <a:spcPts val="0"/>
              </a:spcBef>
              <a:spcAft>
                <a:spcPts val="0"/>
              </a:spcAft>
              <a:buSzPts val="1800"/>
              <a:buChar char="●"/>
            </a:pPr>
            <a:r>
              <a:rPr lang="en"/>
              <a:t>Front-end renders components using React</a:t>
            </a:r>
            <a:endParaRPr/>
          </a:p>
          <a:p>
            <a:pPr indent="-342900" lvl="0" marL="457200" rtl="0" algn="l">
              <a:spcBef>
                <a:spcPts val="0"/>
              </a:spcBef>
              <a:spcAft>
                <a:spcPts val="0"/>
              </a:spcAft>
              <a:buSzPts val="1800"/>
              <a:buChar char="●"/>
            </a:pPr>
            <a:r>
              <a:rPr lang="en"/>
              <a:t>Hot-reloading (default/optional)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 App Structure - </a:t>
            </a:r>
            <a:r>
              <a:rPr lang="en"/>
              <a:t>Inside app.py file</a:t>
            </a:r>
            <a:endParaRPr/>
          </a:p>
        </p:txBody>
      </p:sp>
      <p:sp>
        <p:nvSpPr>
          <p:cNvPr id="121" name="Google Shape;121;p23"/>
          <p:cNvSpPr/>
          <p:nvPr/>
        </p:nvSpPr>
        <p:spPr>
          <a:xfrm>
            <a:off x="311700" y="1186350"/>
            <a:ext cx="7569900" cy="374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a:off x="818975" y="1523150"/>
            <a:ext cx="3115200" cy="25257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lt1"/>
                </a:solidFill>
              </a:rPr>
              <a:t>LAYOUT</a:t>
            </a:r>
            <a:endParaRPr u="sng">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Dash Core Components</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Dash HTML Components</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Graph components using Plotly compatible data structures</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Data Tables</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Bootstrapping Components</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CSS Default Styling, DAQ</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Custom React Components</a:t>
            </a:r>
            <a:endParaRPr>
              <a:solidFill>
                <a:schemeClr val="lt1"/>
              </a:solidFill>
            </a:endParaRPr>
          </a:p>
        </p:txBody>
      </p:sp>
      <p:sp>
        <p:nvSpPr>
          <p:cNvPr id="123" name="Google Shape;123;p23"/>
          <p:cNvSpPr/>
          <p:nvPr/>
        </p:nvSpPr>
        <p:spPr>
          <a:xfrm>
            <a:off x="4109525" y="1591350"/>
            <a:ext cx="3192300" cy="25257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lt1"/>
                </a:solidFill>
              </a:rPr>
              <a:t>CALLBACKS</a:t>
            </a:r>
            <a:endParaRPr u="sng">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Single i/p - Single o/p</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Multiple i/p - Single o/p</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Single i/p - Multiple o/p</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Multiple i/p - Multiple o/p</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Chained</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Circular</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Long</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State dependencies</a:t>
            </a:r>
            <a:endParaRPr>
              <a:solidFill>
                <a:schemeClr val="lt1"/>
              </a:solidFill>
            </a:endParaRPr>
          </a:p>
        </p:txBody>
      </p:sp>
      <p:sp>
        <p:nvSpPr>
          <p:cNvPr id="124" name="Google Shape;124;p23"/>
          <p:cNvSpPr/>
          <p:nvPr/>
        </p:nvSpPr>
        <p:spPr>
          <a:xfrm>
            <a:off x="979725" y="4278600"/>
            <a:ext cx="6153900" cy="405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run_server() / gunicorn (for production)</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 Components</a:t>
            </a:r>
            <a:endParaRPr/>
          </a:p>
        </p:txBody>
      </p:sp>
      <p:sp>
        <p:nvSpPr>
          <p:cNvPr id="130" name="Google Shape;130;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Dash Core Components -&gt; </a:t>
            </a:r>
            <a:r>
              <a:rPr lang="en"/>
              <a:t>Interactive HTML elements implemented in dash-core-components</a:t>
            </a:r>
            <a:endParaRPr/>
          </a:p>
          <a:p>
            <a:pPr indent="-342900" lvl="0" marL="457200" rtl="0" algn="l">
              <a:spcBef>
                <a:spcPts val="0"/>
              </a:spcBef>
              <a:spcAft>
                <a:spcPts val="0"/>
              </a:spcAft>
              <a:buSzPts val="1800"/>
              <a:buChar char="●"/>
            </a:pPr>
            <a:r>
              <a:rPr lang="en"/>
              <a:t>HTML Components -&gt; Component class for every HTML tag as well as keyword arguments for all of the HTML arguments implemented in dash_html_components package</a:t>
            </a:r>
            <a:endParaRPr/>
          </a:p>
          <a:p>
            <a:pPr indent="-342900" lvl="0" marL="457200" rtl="0" algn="l">
              <a:spcBef>
                <a:spcPts val="0"/>
              </a:spcBef>
              <a:spcAft>
                <a:spcPts val="0"/>
              </a:spcAft>
              <a:buSzPts val="1800"/>
              <a:buChar char="●"/>
            </a:pPr>
            <a:r>
              <a:rPr lang="en"/>
              <a:t>Plotly python API implemented in dash-core-components is available through Graph class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 HTML Components</a:t>
            </a:r>
            <a:endParaRPr/>
          </a:p>
        </p:txBody>
      </p:sp>
      <p:sp>
        <p:nvSpPr>
          <p:cNvPr id="136" name="Google Shape;136;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t>
            </a:r>
            <a:r>
              <a:rPr lang="en"/>
              <a:t>he layout is composed of a tree of "components" such as html.Div and dcc.Graph.</a:t>
            </a:r>
            <a:endParaRPr/>
          </a:p>
          <a:p>
            <a:pPr indent="-342900" lvl="0" marL="457200" rtl="0" algn="l">
              <a:spcBef>
                <a:spcPts val="0"/>
              </a:spcBef>
              <a:spcAft>
                <a:spcPts val="0"/>
              </a:spcAft>
              <a:buSzPts val="1800"/>
              <a:buChar char="●"/>
            </a:pPr>
            <a:r>
              <a:rPr lang="en"/>
              <a:t>The dash_html_components (dash.html as of Dash v2.0) function has a component for every HTML tag. </a:t>
            </a:r>
            <a:endParaRPr/>
          </a:p>
          <a:p>
            <a:pPr indent="-342900" lvl="0" marL="457200" rtl="0" algn="l">
              <a:spcBef>
                <a:spcPts val="0"/>
              </a:spcBef>
              <a:spcAft>
                <a:spcPts val="0"/>
              </a:spcAft>
              <a:buSzPts val="1800"/>
              <a:buChar char="●"/>
            </a:pPr>
            <a:r>
              <a:rPr lang="en"/>
              <a:t>Not all components are pure HTML. The dash_core_components describe higher-level components that are interactive and are generated with JavaScript, HTML, and CSS through the React.js library.</a:t>
            </a:r>
            <a:endParaRPr/>
          </a:p>
          <a:p>
            <a:pPr indent="-342900" lvl="0" marL="457200" rtl="0" algn="l">
              <a:spcBef>
                <a:spcPts val="0"/>
              </a:spcBef>
              <a:spcAft>
                <a:spcPts val="0"/>
              </a:spcAft>
              <a:buSzPts val="1800"/>
              <a:buChar char="●"/>
            </a:pPr>
            <a:r>
              <a:rPr lang="en"/>
              <a:t>Each component is described entirely through keyword attributes. Dash is declarative: you will primarily describe your application through these attributes.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1</a:t>
            </a:r>
            <a:endParaRPr/>
          </a:p>
        </p:txBody>
      </p:sp>
      <p:sp>
        <p:nvSpPr>
          <p:cNvPr id="142" name="Google Shape;142;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Open the notebook: </a:t>
            </a:r>
            <a:r>
              <a:rPr lang="en" sz="1100">
                <a:uFill>
                  <a:noFill/>
                </a:uFill>
                <a:latin typeface="Arial"/>
                <a:ea typeface="Arial"/>
                <a:cs typeface="Arial"/>
                <a:sym typeface="Arial"/>
                <a:hlinkClick r:id="rId3"/>
              </a:rPr>
              <a:t>a1_dcc_core_comp.ipynb</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Plotly - Figures and Graphs</a:t>
            </a:r>
            <a:endParaRPr/>
          </a:p>
        </p:txBody>
      </p:sp>
      <p:sp>
        <p:nvSpPr>
          <p:cNvPr id="148" name="Google Shape;148;p2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Plotly.js</a:t>
            </a:r>
            <a:endParaRPr/>
          </a:p>
          <a:p>
            <a:pPr indent="-342900" lvl="0" marL="457200" rtl="0" algn="l">
              <a:spcBef>
                <a:spcPts val="1200"/>
              </a:spcBef>
              <a:spcAft>
                <a:spcPts val="0"/>
              </a:spcAft>
              <a:buSzPts val="1800"/>
              <a:buChar char="-"/>
            </a:pPr>
            <a:r>
              <a:rPr lang="en"/>
              <a:t>Built on top of d3.js and stack.gl</a:t>
            </a:r>
            <a:endParaRPr/>
          </a:p>
          <a:p>
            <a:pPr indent="-342900" lvl="0" marL="457200" rtl="0" algn="l">
              <a:spcBef>
                <a:spcPts val="0"/>
              </a:spcBef>
              <a:spcAft>
                <a:spcPts val="0"/>
              </a:spcAft>
              <a:buSzPts val="1800"/>
              <a:buChar char="-"/>
            </a:pPr>
            <a:r>
              <a:rPr lang="en"/>
              <a:t>High-level declarative charting library.</a:t>
            </a:r>
            <a:endParaRPr/>
          </a:p>
          <a:p>
            <a:pPr indent="-342900" lvl="0" marL="457200" rtl="0" algn="l">
              <a:spcBef>
                <a:spcPts val="0"/>
              </a:spcBef>
              <a:spcAft>
                <a:spcPts val="0"/>
              </a:spcAft>
              <a:buSzPts val="1800"/>
              <a:buChar char="-"/>
            </a:pPr>
            <a:r>
              <a:rPr lang="en"/>
              <a:t>Free and open source</a:t>
            </a:r>
            <a:endParaRPr/>
          </a:p>
          <a:p>
            <a:pPr indent="0" lvl="0" marL="0" rtl="0" algn="l">
              <a:spcBef>
                <a:spcPts val="1200"/>
              </a:spcBef>
              <a:spcAft>
                <a:spcPts val="0"/>
              </a:spcAft>
              <a:buNone/>
            </a:pPr>
            <a:r>
              <a:rPr lang="en"/>
              <a:t>Plotly in Python</a:t>
            </a:r>
            <a:endParaRPr/>
          </a:p>
          <a:p>
            <a:pPr indent="-342900" lvl="0" marL="457200" rtl="0" algn="l">
              <a:spcBef>
                <a:spcPts val="1200"/>
              </a:spcBef>
              <a:spcAft>
                <a:spcPts val="0"/>
              </a:spcAft>
              <a:buSzPts val="1800"/>
              <a:buChar char="-"/>
            </a:pPr>
            <a:r>
              <a:rPr lang="en"/>
              <a:t>Graphs are rendered by data structure also known as figures</a:t>
            </a:r>
            <a:endParaRPr/>
          </a:p>
          <a:p>
            <a:pPr indent="-342900" lvl="0" marL="457200" rtl="0" algn="l">
              <a:spcBef>
                <a:spcPts val="0"/>
              </a:spcBef>
              <a:spcAft>
                <a:spcPts val="0"/>
              </a:spcAft>
              <a:buSzPts val="1800"/>
              <a:buChar char="-"/>
            </a:pPr>
            <a:r>
              <a:rPr lang="en"/>
              <a:t>Figures are represented as dictionaries or instances of plotly.graph_objects</a:t>
            </a:r>
            <a:endParaRPr/>
          </a:p>
          <a:p>
            <a:pPr indent="-342900" lvl="0" marL="457200" rtl="0" algn="l">
              <a:spcBef>
                <a:spcPts val="0"/>
              </a:spcBef>
              <a:spcAft>
                <a:spcPts val="0"/>
              </a:spcAft>
              <a:buSzPts val="1800"/>
              <a:buChar char="-"/>
            </a:pPr>
            <a:r>
              <a:rPr lang="en"/>
              <a:t>Rendering process uses Plotly.js library under the hood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Objects</a:t>
            </a:r>
            <a:endParaRPr/>
          </a:p>
        </p:txBody>
      </p:sp>
      <p:sp>
        <p:nvSpPr>
          <p:cNvPr id="154" name="Google Shape;154;p2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API References: </a:t>
            </a:r>
            <a:r>
              <a:rPr lang="en" sz="1300" u="sng">
                <a:solidFill>
                  <a:schemeClr val="hlink"/>
                </a:solidFill>
                <a:hlinkClick r:id="rId3"/>
              </a:rPr>
              <a:t>https://plotly.com/python-api-reference/generated/plotly.graph_objects.Figure.html</a:t>
            </a:r>
            <a:endParaRPr sz="1300"/>
          </a:p>
          <a:p>
            <a:pPr indent="-342900" lvl="0" marL="457200" rtl="0" algn="l">
              <a:spcBef>
                <a:spcPts val="1200"/>
              </a:spcBef>
              <a:spcAft>
                <a:spcPts val="0"/>
              </a:spcAft>
              <a:buSzPts val="1800"/>
              <a:buChar char="-"/>
            </a:pPr>
            <a:r>
              <a:rPr lang="en"/>
              <a:t>plotly.graph_objects module are typically imported as go </a:t>
            </a:r>
            <a:endParaRPr/>
          </a:p>
          <a:p>
            <a:pPr indent="-342900" lvl="0" marL="457200" rtl="0" algn="l">
              <a:spcBef>
                <a:spcPts val="0"/>
              </a:spcBef>
              <a:spcAft>
                <a:spcPts val="0"/>
              </a:spcAft>
              <a:buSzPts val="1800"/>
              <a:buChar char="-"/>
            </a:pPr>
            <a:r>
              <a:rPr lang="en"/>
              <a:t>contains an automatically-generated hierarchy of Python classes</a:t>
            </a:r>
            <a:endParaRPr/>
          </a:p>
          <a:p>
            <a:pPr indent="-342900" lvl="0" marL="457200" rtl="0" algn="l">
              <a:spcBef>
                <a:spcPts val="0"/>
              </a:spcBef>
              <a:spcAft>
                <a:spcPts val="0"/>
              </a:spcAft>
              <a:buSzPts val="1800"/>
              <a:buChar char="-"/>
            </a:pPr>
            <a:r>
              <a:rPr lang="en"/>
              <a:t>classes represent non-leaf nodes in this figure schema</a:t>
            </a:r>
            <a:endParaRPr/>
          </a:p>
          <a:p>
            <a:pPr indent="-342900" lvl="0" marL="457200" rtl="0" algn="l">
              <a:spcBef>
                <a:spcPts val="0"/>
              </a:spcBef>
              <a:spcAft>
                <a:spcPts val="0"/>
              </a:spcAft>
              <a:buSzPts val="1800"/>
              <a:buChar char="-"/>
            </a:pPr>
            <a:r>
              <a:rPr lang="en"/>
              <a:t>term "graph objects" refers to instances of these classes</a:t>
            </a:r>
            <a:endParaRPr/>
          </a:p>
          <a:p>
            <a:pPr indent="-342900" lvl="0" marL="457200" rtl="0" algn="l">
              <a:spcBef>
                <a:spcPts val="0"/>
              </a:spcBef>
              <a:spcAft>
                <a:spcPts val="0"/>
              </a:spcAft>
              <a:buSzPts val="1800"/>
              <a:buChar char="-"/>
            </a:pPr>
            <a:r>
              <a:rPr lang="en"/>
              <a:t>primary classes defined in the plotly.graph_objects module are Figure</a:t>
            </a:r>
            <a:endParaRPr/>
          </a:p>
          <a:p>
            <a:pPr indent="-342900" lvl="0" marL="457200" rtl="0" algn="l">
              <a:spcBef>
                <a:spcPts val="0"/>
              </a:spcBef>
              <a:spcAft>
                <a:spcPts val="0"/>
              </a:spcAft>
              <a:buSzPts val="1800"/>
              <a:buChar char="-"/>
            </a:pPr>
            <a:r>
              <a:rPr lang="en"/>
              <a:t>an ipywidgets-compatible variant called FigureWidget also exists for plotting figures (not covered in the training)</a:t>
            </a:r>
            <a:endParaRPr/>
          </a:p>
          <a:p>
            <a:pPr indent="-342900" lvl="0" marL="457200" rtl="0" algn="l">
              <a:spcBef>
                <a:spcPts val="0"/>
              </a:spcBef>
              <a:spcAft>
                <a:spcPts val="0"/>
              </a:spcAft>
              <a:buSzPts val="1800"/>
              <a:buChar char="-"/>
            </a:pPr>
            <a:r>
              <a:rPr lang="en"/>
              <a:t>Instances of these classes have methods like add_trace(), update_layout(), show(), write_html(), write_json() etc.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objects continued….and plotly express</a:t>
            </a:r>
            <a:endParaRPr/>
          </a:p>
        </p:txBody>
      </p:sp>
      <p:sp>
        <p:nvSpPr>
          <p:cNvPr id="160" name="Google Shape;160;p2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Old Standard TT"/>
              <a:buChar char="●"/>
            </a:pPr>
            <a:r>
              <a:rPr lang="en" sz="1500"/>
              <a:t>Graph objects provides users with customizing plot ability</a:t>
            </a:r>
            <a:endParaRPr sz="1500"/>
          </a:p>
          <a:p>
            <a:pPr indent="-323850" lvl="0" marL="457200" rtl="0" algn="l">
              <a:spcBef>
                <a:spcPts val="0"/>
              </a:spcBef>
              <a:spcAft>
                <a:spcPts val="0"/>
              </a:spcAft>
              <a:buSzPts val="1500"/>
              <a:buFont typeface="Old Standard TT"/>
              <a:buChar char="●"/>
            </a:pPr>
            <a:r>
              <a:rPr lang="en" sz="1500"/>
              <a:t>Dataset used from: </a:t>
            </a:r>
            <a:r>
              <a:rPr lang="en" sz="1500" u="sng">
                <a:solidFill>
                  <a:srgbClr val="296EAA"/>
                </a:solidFill>
                <a:hlinkClick r:id="rId3">
                  <a:extLst>
                    <a:ext uri="{A12FA001-AC4F-418D-AE19-62706E023703}">
                      <ahyp:hlinkClr val="tx"/>
                    </a:ext>
                  </a:extLst>
                </a:hlinkClick>
              </a:rPr>
              <a:t>https://plotly.com/python-api-reference/generated/plotly.express.data.html</a:t>
            </a:r>
            <a:endParaRPr sz="1500" u="sng">
              <a:solidFill>
                <a:srgbClr val="296EAA"/>
              </a:solidFill>
            </a:endParaRPr>
          </a:p>
          <a:p>
            <a:pPr indent="-323850" lvl="0" marL="457200" rtl="0" algn="l">
              <a:spcBef>
                <a:spcPts val="0"/>
              </a:spcBef>
              <a:spcAft>
                <a:spcPts val="0"/>
              </a:spcAft>
              <a:buSzPts val="1500"/>
              <a:buFont typeface="Old Standard TT"/>
              <a:buChar char="●"/>
            </a:pPr>
            <a:r>
              <a:rPr lang="en" sz="1500"/>
              <a:t>add_trace: New traces can be added to a graph object figure using the add_trace() method. This method accepts a graph object trace (an instance of go.Scatter, go.Bar, etc.) and adds it to the figure. This allows you to start with an empty figure, and add traces to it sequentially. The append_trace() method does the same thing, although it does not return the figure.</a:t>
            </a:r>
            <a:endParaRPr sz="1500"/>
          </a:p>
          <a:p>
            <a:pPr indent="-323850" lvl="0" marL="457200" rtl="0" algn="l">
              <a:spcBef>
                <a:spcPts val="0"/>
              </a:spcBef>
              <a:spcAft>
                <a:spcPts val="0"/>
              </a:spcAft>
              <a:buSzPts val="1500"/>
              <a:buFont typeface="Old Standard TT"/>
              <a:buChar char="●"/>
            </a:pPr>
            <a:r>
              <a:rPr lang="en" sz="1500"/>
              <a:t>Trace type reference: </a:t>
            </a:r>
            <a:r>
              <a:rPr lang="en" sz="1500" u="sng">
                <a:solidFill>
                  <a:srgbClr val="296EAA"/>
                </a:solidFill>
                <a:hlinkClick r:id="rId4">
                  <a:extLst>
                    <a:ext uri="{A12FA001-AC4F-418D-AE19-62706E023703}">
                      <ahyp:hlinkClr val="tx"/>
                    </a:ext>
                  </a:extLst>
                </a:hlinkClick>
              </a:rPr>
              <a:t>https://plotly.com/python/reference/?_ga=2.10538674.704611116.1633196374-2052468828.1630691380</a:t>
            </a:r>
            <a:endParaRPr sz="1500"/>
          </a:p>
          <a:p>
            <a:pPr indent="-323850" lvl="0" marL="457200" rtl="0" algn="l">
              <a:spcBef>
                <a:spcPts val="0"/>
              </a:spcBef>
              <a:spcAft>
                <a:spcPts val="0"/>
              </a:spcAft>
              <a:buSzPts val="1500"/>
              <a:buFont typeface="Arial"/>
              <a:buChar char="●"/>
            </a:pPr>
            <a:r>
              <a:rPr lang="en" sz="1600"/>
              <a:t>Plotly Express is built on top of graph objects which provides users an ability to create graphs with less lines of code.</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2</a:t>
            </a:r>
            <a:endParaRPr/>
          </a:p>
        </p:txBody>
      </p:sp>
      <p:sp>
        <p:nvSpPr>
          <p:cNvPr id="166" name="Google Shape;166;p3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Open the notebook: </a:t>
            </a:r>
            <a:r>
              <a:rPr lang="en">
                <a:uFill>
                  <a:noFill/>
                </a:uFill>
                <a:hlinkClick r:id="rId3"/>
              </a:rPr>
              <a:t>a2_dcc_graph_data_table.ipynb</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objects vs Plotly Express</a:t>
            </a:r>
            <a:endParaRPr/>
          </a:p>
        </p:txBody>
      </p:sp>
      <p:sp>
        <p:nvSpPr>
          <p:cNvPr id="172" name="Google Shape;172;p31"/>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 Objects</a:t>
            </a:r>
            <a:endParaRPr/>
          </a:p>
          <a:p>
            <a:pPr indent="0" lvl="0" marL="0" rtl="0" algn="l">
              <a:spcBef>
                <a:spcPts val="1200"/>
              </a:spcBef>
              <a:spcAft>
                <a:spcPts val="0"/>
              </a:spcAft>
              <a:buClr>
                <a:schemeClr val="dk1"/>
              </a:buClr>
              <a:buSzPts val="1100"/>
              <a:buFont typeface="Arial"/>
              <a:buNone/>
            </a:pPr>
            <a:r>
              <a:rPr lang="en" sz="1100" u="sng">
                <a:latin typeface="Arial"/>
                <a:ea typeface="Arial"/>
                <a:cs typeface="Arial"/>
                <a:sym typeface="Arial"/>
              </a:rPr>
              <a:t>Good</a:t>
            </a:r>
            <a:endParaRPr sz="1100" u="sng">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Graph objects provide the ability to customize plots. It is not always possible to provide deep customizations using plotly express in comparison with graph objects.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u="sng">
                <a:latin typeface="Arial"/>
                <a:ea typeface="Arial"/>
                <a:cs typeface="Arial"/>
                <a:sym typeface="Arial"/>
              </a:rPr>
              <a:t>Bad and Ugly</a:t>
            </a:r>
            <a:endParaRPr sz="1100" u="sng">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Implementation is a multi- line code in comparison with plotly express</a:t>
            </a:r>
            <a:endParaRPr sz="1100">
              <a:latin typeface="Arial"/>
              <a:ea typeface="Arial"/>
              <a:cs typeface="Arial"/>
              <a:sym typeface="Arial"/>
            </a:endParaRPr>
          </a:p>
          <a:p>
            <a:pPr indent="0" lvl="0" marL="0" rtl="0" algn="l">
              <a:spcBef>
                <a:spcPts val="0"/>
              </a:spcBef>
              <a:spcAft>
                <a:spcPts val="1200"/>
              </a:spcAft>
              <a:buNone/>
            </a:pPr>
            <a:r>
              <a:t/>
            </a:r>
            <a:endParaRPr/>
          </a:p>
        </p:txBody>
      </p:sp>
      <p:sp>
        <p:nvSpPr>
          <p:cNvPr id="173" name="Google Shape;173;p31"/>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Plotly Express</a:t>
            </a:r>
            <a:endParaRPr/>
          </a:p>
          <a:p>
            <a:pPr indent="0" lvl="0" marL="0" rtl="0" algn="l">
              <a:spcBef>
                <a:spcPts val="1200"/>
              </a:spcBef>
              <a:spcAft>
                <a:spcPts val="0"/>
              </a:spcAft>
              <a:buClr>
                <a:schemeClr val="dk1"/>
              </a:buClr>
              <a:buSzPts val="1100"/>
              <a:buFont typeface="Arial"/>
              <a:buNone/>
            </a:pPr>
            <a:r>
              <a:rPr lang="en" sz="1100" u="sng">
                <a:latin typeface="Arial"/>
                <a:ea typeface="Arial"/>
                <a:cs typeface="Arial"/>
                <a:sym typeface="Arial"/>
              </a:rPr>
              <a:t>Good</a:t>
            </a:r>
            <a:endParaRPr sz="1100" u="sng">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The entire visualization can be created with one line of code (kind of).</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You can animate change.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You can isolate certain information</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It’s interactive</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u="sng">
                <a:latin typeface="Arial"/>
                <a:ea typeface="Arial"/>
                <a:cs typeface="Arial"/>
                <a:sym typeface="Arial"/>
              </a:rPr>
              <a:t>Bad</a:t>
            </a:r>
            <a:endParaRPr sz="1100" u="sng">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Plotly Express is still relatively new, so there’s not a lot of online help available.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You need to set the color every single time you create a new graph.</a:t>
            </a:r>
            <a:endParaRPr sz="1100">
              <a:latin typeface="Arial"/>
              <a:ea typeface="Arial"/>
              <a:cs typeface="Arial"/>
              <a:sym typeface="Arial"/>
            </a:endParaRPr>
          </a:p>
          <a:p>
            <a:pPr indent="0" lvl="0" marL="0" rtl="0" algn="l">
              <a:spcBef>
                <a:spcPts val="0"/>
              </a:spcBef>
              <a:spcAft>
                <a:spcPts val="0"/>
              </a:spcAft>
              <a:buNone/>
            </a:pPr>
            <a:r>
              <a:rPr lang="en" sz="1100" u="sng">
                <a:latin typeface="Arial"/>
                <a:ea typeface="Arial"/>
                <a:cs typeface="Arial"/>
                <a:sym typeface="Arial"/>
              </a:rPr>
              <a:t>Ugly</a:t>
            </a:r>
            <a:endParaRPr sz="1100" u="sng">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Styling limitations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Pre-requisites</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Programming knowledge in Python</a:t>
            </a:r>
            <a:endParaRPr/>
          </a:p>
          <a:p>
            <a:pPr indent="-342900" lvl="0" marL="457200" rtl="0" algn="l">
              <a:spcBef>
                <a:spcPts val="0"/>
              </a:spcBef>
              <a:spcAft>
                <a:spcPts val="0"/>
              </a:spcAft>
              <a:buSzPts val="1800"/>
              <a:buChar char="●"/>
            </a:pPr>
            <a:r>
              <a:rPr lang="en"/>
              <a:t>Experience working with Pandas library</a:t>
            </a:r>
            <a:endParaRPr/>
          </a:p>
          <a:p>
            <a:pPr indent="-342900" lvl="0" marL="457200" rtl="0" algn="l">
              <a:spcBef>
                <a:spcPts val="0"/>
              </a:spcBef>
              <a:spcAft>
                <a:spcPts val="0"/>
              </a:spcAft>
              <a:buSzPts val="1800"/>
              <a:buChar char="●"/>
            </a:pPr>
            <a:r>
              <a:rPr lang="en"/>
              <a:t>Experience working with Numpy library</a:t>
            </a:r>
            <a:endParaRPr/>
          </a:p>
          <a:p>
            <a:pPr indent="-342900" lvl="0" marL="457200" rtl="0" algn="l">
              <a:spcBef>
                <a:spcPts val="0"/>
              </a:spcBef>
              <a:spcAft>
                <a:spcPts val="0"/>
              </a:spcAft>
              <a:buSzPts val="1800"/>
              <a:buChar char="●"/>
            </a:pPr>
            <a:r>
              <a:rPr lang="en"/>
              <a:t>Experience with basic HTML</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Sharing Plots and Reports</a:t>
            </a:r>
            <a:endParaRPr/>
          </a:p>
        </p:txBody>
      </p:sp>
      <p:sp>
        <p:nvSpPr>
          <p:cNvPr id="179" name="Google Shape;179;p3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Using ChartStudio </a:t>
            </a:r>
            <a:endParaRPr/>
          </a:p>
          <a:p>
            <a:pPr indent="-342900" lvl="0" marL="457200" rtl="0" algn="l">
              <a:spcBef>
                <a:spcPts val="0"/>
              </a:spcBef>
              <a:spcAft>
                <a:spcPts val="0"/>
              </a:spcAft>
              <a:buSzPts val="1800"/>
              <a:buChar char="●"/>
            </a:pPr>
            <a:r>
              <a:rPr lang="en"/>
              <a:t>- to save your plots</a:t>
            </a:r>
            <a:endParaRPr/>
          </a:p>
          <a:p>
            <a:pPr indent="-342900" lvl="0" marL="457200" rtl="0" algn="l">
              <a:spcBef>
                <a:spcPts val="0"/>
              </a:spcBef>
              <a:spcAft>
                <a:spcPts val="0"/>
              </a:spcAft>
              <a:buSzPts val="1800"/>
              <a:buChar char="●"/>
            </a:pPr>
            <a:r>
              <a:rPr lang="en"/>
              <a:t>- save them as static files as export them </a:t>
            </a:r>
            <a:endParaRPr/>
          </a:p>
          <a:p>
            <a:pPr indent="-342900" lvl="0" marL="457200" rtl="0" algn="l">
              <a:spcBef>
                <a:spcPts val="0"/>
              </a:spcBef>
              <a:spcAft>
                <a:spcPts val="0"/>
              </a:spcAft>
              <a:buSzPts val="1800"/>
              <a:buChar char="●"/>
            </a:pPr>
            <a:r>
              <a:rPr lang="en"/>
              <a:t>- create urls/links.</a:t>
            </a:r>
            <a:endParaRPr/>
          </a:p>
          <a:p>
            <a:pPr indent="-342900" lvl="0" marL="457200" rtl="0" algn="l">
              <a:spcBef>
                <a:spcPts val="0"/>
              </a:spcBef>
              <a:spcAft>
                <a:spcPts val="0"/>
              </a:spcAft>
              <a:buSzPts val="1800"/>
              <a:buAutoNum type="arabicPeriod"/>
            </a:pPr>
            <a:r>
              <a:rPr lang="en"/>
              <a:t>Plotly Express - HTML file example -&gt; plotly.offline.plot(fig, filename='')</a:t>
            </a:r>
            <a:endParaRPr/>
          </a:p>
          <a:p>
            <a:pPr indent="-342900" lvl="0" marL="457200" rtl="0" algn="l">
              <a:spcBef>
                <a:spcPts val="0"/>
              </a:spcBef>
              <a:spcAft>
                <a:spcPts val="0"/>
              </a:spcAft>
              <a:buSzPts val="1800"/>
              <a:buAutoNum type="arabicPeriod"/>
            </a:pPr>
            <a:r>
              <a:rPr lang="en"/>
              <a:t>Plotly Express - Generating URL -&gt; url=py.iplot(fig,filename='your_filename', auto_open=[True,False])</a:t>
            </a:r>
            <a:endParaRPr/>
          </a:p>
          <a:p>
            <a:pPr indent="0" lvl="0" marL="45720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 Extensions and Leaflet</a:t>
            </a:r>
            <a:endParaRPr/>
          </a:p>
        </p:txBody>
      </p:sp>
      <p:sp>
        <p:nvSpPr>
          <p:cNvPr id="185" name="Google Shape;185;p33"/>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dash_extensions</a:t>
            </a:r>
            <a:endParaRPr b="1"/>
          </a:p>
          <a:p>
            <a:pPr indent="-317500" lvl="0" marL="457200" rtl="0" algn="l">
              <a:spcBef>
                <a:spcPts val="1200"/>
              </a:spcBef>
              <a:spcAft>
                <a:spcPts val="0"/>
              </a:spcAft>
              <a:buSzPts val="1400"/>
              <a:buChar char="●"/>
            </a:pPr>
            <a:r>
              <a:rPr lang="en"/>
              <a:t>The snippets module -&gt; collection of utility functions</a:t>
            </a:r>
            <a:endParaRPr/>
          </a:p>
          <a:p>
            <a:pPr indent="-317500" lvl="0" marL="457200" rtl="0" algn="l">
              <a:spcBef>
                <a:spcPts val="0"/>
              </a:spcBef>
              <a:spcAft>
                <a:spcPts val="0"/>
              </a:spcAft>
              <a:buSzPts val="1400"/>
              <a:buChar char="●"/>
            </a:pPr>
            <a:r>
              <a:rPr lang="en"/>
              <a:t>The javascript module -&gt; functionality to ease the interplay between Dash and JavaScript</a:t>
            </a:r>
            <a:endParaRPr/>
          </a:p>
          <a:p>
            <a:pPr indent="-317500" lvl="0" marL="457200" rtl="0" algn="l">
              <a:spcBef>
                <a:spcPts val="0"/>
              </a:spcBef>
              <a:spcAft>
                <a:spcPts val="0"/>
              </a:spcAft>
              <a:buSzPts val="1400"/>
              <a:buChar char="●"/>
            </a:pPr>
            <a:r>
              <a:rPr lang="en"/>
              <a:t>The enrich module -&gt; enriched versions of Dash components</a:t>
            </a:r>
            <a:endParaRPr/>
          </a:p>
          <a:p>
            <a:pPr indent="-317500" lvl="0" marL="457200" rtl="0" algn="l">
              <a:spcBef>
                <a:spcPts val="0"/>
              </a:spcBef>
              <a:spcAft>
                <a:spcPts val="0"/>
              </a:spcAft>
              <a:buSzPts val="1400"/>
              <a:buChar char="●"/>
            </a:pPr>
            <a:r>
              <a:rPr lang="en"/>
              <a:t>The multipage module -&gt; utilities for multi page apps</a:t>
            </a:r>
            <a:endParaRPr/>
          </a:p>
          <a:p>
            <a:pPr indent="-317500" lvl="0" marL="457200" rtl="0" algn="l">
              <a:spcBef>
                <a:spcPts val="0"/>
              </a:spcBef>
              <a:spcAft>
                <a:spcPts val="0"/>
              </a:spcAft>
              <a:buSzPts val="1400"/>
              <a:buChar char="●"/>
            </a:pPr>
            <a:r>
              <a:rPr lang="en"/>
              <a:t>A number of custom components, e.g. the Download component</a:t>
            </a:r>
            <a:endParaRPr/>
          </a:p>
        </p:txBody>
      </p:sp>
      <p:sp>
        <p:nvSpPr>
          <p:cNvPr id="186" name="Google Shape;186;p33"/>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dash-leaflet</a:t>
            </a:r>
            <a:endParaRPr b="1"/>
          </a:p>
          <a:p>
            <a:pPr indent="-317500" lvl="0" marL="457200" rtl="0" algn="l">
              <a:spcBef>
                <a:spcPts val="1200"/>
              </a:spcBef>
              <a:spcAft>
                <a:spcPts val="0"/>
              </a:spcAft>
              <a:buSzPts val="1400"/>
              <a:buChar char="●"/>
            </a:pPr>
            <a:r>
              <a:rPr lang="en"/>
              <a:t>light wrapper around React-Leaflet to be utilized in dash for geo-json objects</a:t>
            </a:r>
            <a:endParaRPr/>
          </a:p>
          <a:p>
            <a:pPr indent="0" lvl="0" marL="0" rtl="0" algn="l">
              <a:spcBef>
                <a:spcPts val="1200"/>
              </a:spcBef>
              <a:spcAft>
                <a:spcPts val="0"/>
              </a:spcAft>
              <a:buNone/>
            </a:pPr>
            <a:r>
              <a:rPr b="1" lang="en"/>
              <a:t>dash_daq</a:t>
            </a:r>
            <a:endParaRPr b="1"/>
          </a:p>
          <a:p>
            <a:pPr indent="-317500" lvl="0" marL="457200" rtl="0" algn="l">
              <a:spcBef>
                <a:spcPts val="1200"/>
              </a:spcBef>
              <a:spcAft>
                <a:spcPts val="0"/>
              </a:spcAft>
              <a:buSzPts val="1400"/>
              <a:buChar char="●"/>
            </a:pPr>
            <a:r>
              <a:rPr lang="en"/>
              <a:t>comprises a robust set of controls that make it simpler to integrate data acquisition and controls into your Dash applications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callbacks?</a:t>
            </a:r>
            <a:endParaRPr/>
          </a:p>
        </p:txBody>
      </p:sp>
      <p:sp>
        <p:nvSpPr>
          <p:cNvPr id="192" name="Google Shape;192;p3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Callback functions are the most important elements in Dash that make your visualizations interactive. They are ways to update different elements dynamically on the fly.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246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callback functions work? What are Dash dependencies?</a:t>
            </a:r>
            <a:endParaRPr/>
          </a:p>
          <a:p>
            <a:pPr indent="0" lvl="0" marL="0" rtl="0" algn="l">
              <a:spcBef>
                <a:spcPts val="0"/>
              </a:spcBef>
              <a:spcAft>
                <a:spcPts val="0"/>
              </a:spcAft>
              <a:buNone/>
            </a:pPr>
            <a:r>
              <a:t/>
            </a:r>
            <a:endParaRPr/>
          </a:p>
        </p:txBody>
      </p:sp>
      <p:sp>
        <p:nvSpPr>
          <p:cNvPr id="198" name="Google Shape;198;p3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lang="en" sz="1700"/>
              <a:t>Callbacks need the component id and component property of your input and output components. </a:t>
            </a:r>
            <a:endParaRPr sz="1700"/>
          </a:p>
          <a:p>
            <a:pPr indent="-336550" lvl="0" marL="457200" rtl="0" algn="l">
              <a:spcBef>
                <a:spcPts val="0"/>
              </a:spcBef>
              <a:spcAft>
                <a:spcPts val="0"/>
              </a:spcAft>
              <a:buSzPts val="1700"/>
              <a:buAutoNum type="arabicPeriod"/>
            </a:pPr>
            <a:r>
              <a:rPr lang="en" sz="1700"/>
              <a:t>You need to then create a function which you can customize to return an output to the location of the output component id.</a:t>
            </a:r>
            <a:endParaRPr sz="1700"/>
          </a:p>
          <a:p>
            <a:pPr indent="-336550" lvl="0" marL="457200" rtl="0" algn="l">
              <a:spcBef>
                <a:spcPts val="0"/>
              </a:spcBef>
              <a:spcAft>
                <a:spcPts val="0"/>
              </a:spcAft>
              <a:buSzPts val="1700"/>
              <a:buAutoNum type="arabicPeriod"/>
            </a:pPr>
            <a:r>
              <a:rPr lang="en" sz="1700"/>
              <a:t>You need to wrap around a callback decorator to know that it is a call back function. This decorator differentiates a callback function from regular functions</a:t>
            </a:r>
            <a:endParaRPr sz="1700"/>
          </a:p>
          <a:p>
            <a:pPr indent="-336550" lvl="0" marL="457200" rtl="0" algn="l">
              <a:spcBef>
                <a:spcPts val="0"/>
              </a:spcBef>
              <a:spcAft>
                <a:spcPts val="0"/>
              </a:spcAft>
              <a:buSzPts val="1700"/>
              <a:buAutoNum type="arabicPeriod"/>
            </a:pPr>
            <a:r>
              <a:rPr lang="en" sz="1700"/>
              <a:t>Callback functions are defined outside the app layout.</a:t>
            </a:r>
            <a:endParaRPr sz="1700"/>
          </a:p>
          <a:p>
            <a:pPr indent="-336550" lvl="0" marL="457200" rtl="0" algn="l">
              <a:spcBef>
                <a:spcPts val="0"/>
              </a:spcBef>
              <a:spcAft>
                <a:spcPts val="0"/>
              </a:spcAft>
              <a:buSzPts val="1700"/>
              <a:buAutoNum type="arabicPeriod"/>
            </a:pPr>
            <a:r>
              <a:rPr lang="en" sz="1700"/>
              <a:t>In some cases, you might have a "form"-like pattern in your application. In such a situation, you may want to read the value of an input component, but only when the user is finished entering all of their information in the form rather than immediately after it changes.</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are callback functions called?</a:t>
            </a:r>
            <a:endParaRPr/>
          </a:p>
        </p:txBody>
      </p:sp>
      <p:sp>
        <p:nvSpPr>
          <p:cNvPr id="204" name="Google Shape;204;p3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1000"/>
              </a:spcBef>
              <a:spcAft>
                <a:spcPts val="0"/>
              </a:spcAft>
              <a:buSzPts val="1800"/>
              <a:buAutoNum type="arabicPeriod"/>
            </a:pPr>
            <a:r>
              <a:rPr lang="en"/>
              <a:t>When A Dash App First Loads</a:t>
            </a:r>
            <a:endParaRPr/>
          </a:p>
          <a:p>
            <a:pPr indent="-342900" lvl="0" marL="457200" rtl="0" algn="l">
              <a:lnSpc>
                <a:spcPct val="100000"/>
              </a:lnSpc>
              <a:spcBef>
                <a:spcPts val="0"/>
              </a:spcBef>
              <a:spcAft>
                <a:spcPts val="0"/>
              </a:spcAft>
              <a:buSzPts val="1800"/>
              <a:buAutoNum type="arabicPeriod"/>
            </a:pPr>
            <a:r>
              <a:rPr lang="en"/>
              <a:t>As a Direct Result of User Interaction</a:t>
            </a:r>
            <a:endParaRPr/>
          </a:p>
          <a:p>
            <a:pPr indent="-342900" lvl="0" marL="457200" rtl="0" algn="l">
              <a:lnSpc>
                <a:spcPct val="100000"/>
              </a:lnSpc>
              <a:spcBef>
                <a:spcPts val="0"/>
              </a:spcBef>
              <a:spcAft>
                <a:spcPts val="0"/>
              </a:spcAft>
              <a:buSzPts val="1800"/>
              <a:buAutoNum type="arabicPeriod"/>
            </a:pPr>
            <a:r>
              <a:rPr lang="en"/>
              <a:t>As an Indirect Result of User Interaction</a:t>
            </a:r>
            <a:endParaRPr/>
          </a:p>
          <a:p>
            <a:pPr indent="-342900" lvl="0" marL="457200" rtl="0" algn="l">
              <a:lnSpc>
                <a:spcPct val="100000"/>
              </a:lnSpc>
              <a:spcBef>
                <a:spcPts val="0"/>
              </a:spcBef>
              <a:spcAft>
                <a:spcPts val="0"/>
              </a:spcAft>
              <a:buSzPts val="1800"/>
              <a:buAutoNum type="arabicPeriod"/>
            </a:pPr>
            <a:r>
              <a:rPr lang="en"/>
              <a:t>When Dash Components Are Added To The Layout</a:t>
            </a:r>
            <a:endParaRPr/>
          </a:p>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3</a:t>
            </a:r>
            <a:endParaRPr/>
          </a:p>
        </p:txBody>
      </p:sp>
      <p:sp>
        <p:nvSpPr>
          <p:cNvPr id="210" name="Google Shape;210;p3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Open the notebook: </a:t>
            </a:r>
            <a:r>
              <a:rPr lang="en">
                <a:uFill>
                  <a:noFill/>
                </a:uFill>
                <a:hlinkClick r:id="rId3"/>
              </a:rPr>
              <a:t>a3_basic_dash_callbacks.ipynb</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idx="1" type="body"/>
          </p:nvPr>
        </p:nvSpPr>
        <p:spPr>
          <a:xfrm>
            <a:off x="3026325" y="2104250"/>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DAY 2</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5</a:t>
            </a:r>
            <a:endParaRPr/>
          </a:p>
        </p:txBody>
      </p:sp>
      <p:sp>
        <p:nvSpPr>
          <p:cNvPr id="221" name="Google Shape;221;p3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Advanced callbacks.</a:t>
            </a:r>
            <a:endParaRPr/>
          </a:p>
          <a:p>
            <a:pPr indent="0" lvl="0" marL="0" rtl="0" algn="l">
              <a:spcBef>
                <a:spcPts val="1200"/>
              </a:spcBef>
              <a:spcAft>
                <a:spcPts val="1200"/>
              </a:spcAft>
              <a:buNone/>
            </a:pPr>
            <a:r>
              <a:rPr lang="en"/>
              <a:t>Open the notebook: </a:t>
            </a:r>
            <a:r>
              <a:rPr lang="en">
                <a:uFill>
                  <a:noFill/>
                </a:uFill>
                <a:hlinkClick r:id="rId3"/>
              </a:rPr>
              <a:t>a5_advanced_dash_callbacks.ipynb</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on callbacks</a:t>
            </a:r>
            <a:endParaRPr/>
          </a:p>
        </p:txBody>
      </p:sp>
      <p:sp>
        <p:nvSpPr>
          <p:cNvPr id="227" name="Google Shape;227;p4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python app.py or gunicorn app:server is run, all of the files in a Dash app are executed. You can provide data via a periodic task or by setting app.layout as a function to regenerate the layout with each page load.</a:t>
            </a:r>
            <a:endParaRPr/>
          </a:p>
          <a:p>
            <a:pPr indent="-342900" lvl="0" marL="457200" rtl="0" algn="l">
              <a:spcBef>
                <a:spcPts val="0"/>
              </a:spcBef>
              <a:spcAft>
                <a:spcPts val="0"/>
              </a:spcAft>
              <a:buSzPts val="1800"/>
              <a:buChar char="●"/>
            </a:pPr>
            <a:r>
              <a:rPr lang="en"/>
              <a:t>This list of callbacks is only provided at page load and can't be modified later, so the app needs to know about all of its callbacks from the beginning even for components that do not exist in the initial layout.</a:t>
            </a:r>
            <a:endParaRPr/>
          </a:p>
          <a:p>
            <a:pPr indent="-342900" lvl="0" marL="457200" rtl="0" algn="l">
              <a:spcBef>
                <a:spcPts val="0"/>
              </a:spcBef>
              <a:spcAft>
                <a:spcPts val="0"/>
              </a:spcAft>
              <a:buSzPts val="1800"/>
              <a:buChar char="●"/>
            </a:pPr>
            <a:r>
              <a:rPr lang="en"/>
              <a:t>Dash-renderer recursively collects not only those callbacks whose inputs can be changed directly through user interaction, but also those callbacks whose inputs are outputs of another callback that has already been collected.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…..callbacks(continued) </a:t>
            </a:r>
            <a:endParaRPr/>
          </a:p>
        </p:txBody>
      </p:sp>
      <p:sp>
        <p:nvSpPr>
          <p:cNvPr id="233" name="Google Shape;233;p4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If a Dash app has multiple callbacks, the dash-renderer requests callbacks to be executed based on whether or not their inputs might be changed as a result of another callback.</a:t>
            </a:r>
            <a:endParaRPr/>
          </a:p>
          <a:p>
            <a:pPr indent="-334327" lvl="0" marL="457200" rtl="0" algn="l">
              <a:spcBef>
                <a:spcPts val="0"/>
              </a:spcBef>
              <a:spcAft>
                <a:spcPts val="0"/>
              </a:spcAft>
              <a:buSzPct val="100000"/>
              <a:buChar char="●"/>
            </a:pPr>
            <a:r>
              <a:rPr lang="en"/>
              <a:t>Components in the layout communicate with the dash-renderer whenever their state changes. When this occurs, the dash-renderer looks to see which callbacks need to be executed as a response to the user input. This can include both callbacks that use the input directly and callbacks whose inputs are outputs of callbacks that use the input directly.</a:t>
            </a:r>
            <a:endParaRPr/>
          </a:p>
          <a:p>
            <a:pPr indent="-334327" lvl="0" marL="457200" rtl="0" algn="l">
              <a:spcBef>
                <a:spcPts val="0"/>
              </a:spcBef>
              <a:spcAft>
                <a:spcPts val="0"/>
              </a:spcAft>
              <a:buSzPct val="100000"/>
              <a:buChar char="●"/>
            </a:pPr>
            <a:r>
              <a:rPr lang="en"/>
              <a:t>It is possible for new components to be added to the app.layout dynamically as the output of a callback. If these new components are themselves inputs to callback functions, then their appearance in the layout triggers the execution of those callbacks.</a:t>
            </a:r>
            <a:endParaRPr/>
          </a:p>
          <a:p>
            <a:pPr indent="-334327" lvl="0" marL="457200" rtl="0" algn="l">
              <a:spcBef>
                <a:spcPts val="0"/>
              </a:spcBef>
              <a:spcAft>
                <a:spcPts val="0"/>
              </a:spcAft>
              <a:buSzPct val="100000"/>
              <a:buChar char="●"/>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Topics covered in this training</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Day 1</a:t>
            </a:r>
            <a:endParaRPr/>
          </a:p>
          <a:p>
            <a:pPr indent="-342900" lvl="0" marL="457200" rtl="0" algn="l">
              <a:spcBef>
                <a:spcPts val="1200"/>
              </a:spcBef>
              <a:spcAft>
                <a:spcPts val="0"/>
              </a:spcAft>
              <a:buSzPts val="1800"/>
              <a:buChar char="●"/>
            </a:pPr>
            <a:r>
              <a:rPr lang="en"/>
              <a:t>Plotly in Python - Introduction</a:t>
            </a:r>
            <a:endParaRPr/>
          </a:p>
          <a:p>
            <a:pPr indent="-342900" lvl="0" marL="457200" rtl="0" algn="l">
              <a:spcBef>
                <a:spcPts val="0"/>
              </a:spcBef>
              <a:spcAft>
                <a:spcPts val="0"/>
              </a:spcAft>
              <a:buSzPts val="1800"/>
              <a:buChar char="●"/>
            </a:pPr>
            <a:r>
              <a:rPr lang="en"/>
              <a:t>Dash - Brief Introduction</a:t>
            </a:r>
            <a:endParaRPr/>
          </a:p>
          <a:p>
            <a:pPr indent="-342900" lvl="0" marL="457200" rtl="0" algn="l">
              <a:spcBef>
                <a:spcPts val="0"/>
              </a:spcBef>
              <a:spcAft>
                <a:spcPts val="0"/>
              </a:spcAft>
              <a:buSzPts val="1800"/>
              <a:buChar char="●"/>
            </a:pPr>
            <a:r>
              <a:rPr lang="en"/>
              <a:t>Dash - Open Architecture (general and for python)</a:t>
            </a:r>
            <a:endParaRPr/>
          </a:p>
          <a:p>
            <a:pPr indent="-342900" lvl="0" marL="457200" rtl="0" algn="l">
              <a:spcBef>
                <a:spcPts val="0"/>
              </a:spcBef>
              <a:spcAft>
                <a:spcPts val="0"/>
              </a:spcAft>
              <a:buSzPts val="1800"/>
              <a:buChar char="●"/>
            </a:pPr>
            <a:r>
              <a:rPr lang="en"/>
              <a:t>Inside app.py file</a:t>
            </a:r>
            <a:endParaRPr/>
          </a:p>
          <a:p>
            <a:pPr indent="-342900" lvl="0" marL="457200" rtl="0" algn="l">
              <a:spcBef>
                <a:spcPts val="0"/>
              </a:spcBef>
              <a:spcAft>
                <a:spcPts val="0"/>
              </a:spcAft>
              <a:buSzPts val="1800"/>
              <a:buChar char="●"/>
            </a:pPr>
            <a:r>
              <a:rPr lang="en"/>
              <a:t>Introduction to Dash Components</a:t>
            </a:r>
            <a:endParaRPr/>
          </a:p>
          <a:p>
            <a:pPr indent="-342900" lvl="0" marL="457200" rtl="0" algn="l">
              <a:spcBef>
                <a:spcPts val="0"/>
              </a:spcBef>
              <a:spcAft>
                <a:spcPts val="0"/>
              </a:spcAft>
              <a:buSzPts val="1800"/>
              <a:buChar char="●"/>
            </a:pPr>
            <a:r>
              <a:rPr lang="en"/>
              <a:t>Plotly Graph Objects</a:t>
            </a:r>
            <a:endParaRPr/>
          </a:p>
          <a:p>
            <a:pPr indent="-342900" lvl="0" marL="457200" rtl="0" algn="l">
              <a:spcBef>
                <a:spcPts val="0"/>
              </a:spcBef>
              <a:spcAft>
                <a:spcPts val="0"/>
              </a:spcAft>
              <a:buSzPts val="1800"/>
              <a:buChar char="●"/>
            </a:pPr>
            <a:r>
              <a:rPr lang="en"/>
              <a:t>Plotly Express</a:t>
            </a:r>
            <a:endParaRPr/>
          </a:p>
          <a:p>
            <a:pPr indent="-342900" lvl="0" marL="457200" rtl="0" algn="l">
              <a:spcBef>
                <a:spcPts val="0"/>
              </a:spcBef>
              <a:spcAft>
                <a:spcPts val="0"/>
              </a:spcAft>
              <a:buSzPts val="1800"/>
              <a:buChar char="●"/>
            </a:pPr>
            <a:r>
              <a:rPr lang="en"/>
              <a:t>Basic Callbacks</a:t>
            </a:r>
            <a:endParaRPr/>
          </a:p>
          <a:p>
            <a:pPr indent="-342900" lvl="0" marL="457200" rtl="0" algn="l">
              <a:spcBef>
                <a:spcPts val="0"/>
              </a:spcBef>
              <a:spcAft>
                <a:spcPts val="0"/>
              </a:spcAft>
              <a:buSzPts val="1800"/>
              <a:buChar char="●"/>
            </a:pPr>
            <a:r>
              <a:rPr lang="en"/>
              <a:t>Advanced Callback functions</a:t>
            </a:r>
            <a:endParaRPr/>
          </a:p>
          <a:p>
            <a:pPr indent="-342900" lvl="0" marL="457200" rtl="0" algn="l">
              <a:spcBef>
                <a:spcPts val="0"/>
              </a:spcBef>
              <a:spcAft>
                <a:spcPts val="0"/>
              </a:spcAft>
              <a:buSzPts val="1800"/>
              <a:buChar char="●"/>
            </a:pPr>
            <a:r>
              <a:rPr lang="en"/>
              <a:t>Sharing data between callback functions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 how do we share data between callbacks?</a:t>
            </a:r>
            <a:endParaRPr/>
          </a:p>
        </p:txBody>
      </p:sp>
      <p:sp>
        <p:nvSpPr>
          <p:cNvPr id="239" name="Google Shape;239;p4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In order to share data safely across multiple Python processes or servers, we need to store the data somewhere that is accessible to each of the processes.</a:t>
            </a:r>
            <a:endParaRPr/>
          </a:p>
          <a:p>
            <a:pPr indent="0" lvl="0" marL="0" rtl="0" algn="l">
              <a:spcBef>
                <a:spcPts val="0"/>
              </a:spcBef>
              <a:spcAft>
                <a:spcPts val="0"/>
              </a:spcAft>
              <a:buClr>
                <a:schemeClr val="dk1"/>
              </a:buClr>
              <a:buSzPts val="1100"/>
              <a:buFont typeface="Arial"/>
              <a:buNone/>
            </a:pPr>
            <a:r>
              <a:rPr lang="en"/>
              <a:t>There are three main places to store this data:</a:t>
            </a:r>
            <a:endParaRPr/>
          </a:p>
          <a:p>
            <a:pPr indent="-342900" lvl="0" marL="457200" rtl="0" algn="l">
              <a:lnSpc>
                <a:spcPct val="100000"/>
              </a:lnSpc>
              <a:spcBef>
                <a:spcPts val="0"/>
              </a:spcBef>
              <a:spcAft>
                <a:spcPts val="0"/>
              </a:spcAft>
              <a:buSzPts val="1800"/>
              <a:buChar char="-"/>
            </a:pPr>
            <a:r>
              <a:rPr lang="en"/>
              <a:t>In the user's browser session via dcc.Store</a:t>
            </a:r>
            <a:endParaRPr/>
          </a:p>
          <a:p>
            <a:pPr indent="-342900" lvl="0" marL="457200" rtl="0" algn="l">
              <a:lnSpc>
                <a:spcPct val="100000"/>
              </a:lnSpc>
              <a:spcBef>
                <a:spcPts val="0"/>
              </a:spcBef>
              <a:spcAft>
                <a:spcPts val="0"/>
              </a:spcAft>
              <a:buSzPts val="1800"/>
              <a:buChar char="-"/>
            </a:pPr>
            <a:r>
              <a:rPr lang="en"/>
              <a:t>On the disk (e.g. on a file or in a database)</a:t>
            </a:r>
            <a:endParaRPr/>
          </a:p>
          <a:p>
            <a:pPr indent="-342900" lvl="0" marL="457200" rtl="0" algn="l">
              <a:lnSpc>
                <a:spcPct val="100000"/>
              </a:lnSpc>
              <a:spcBef>
                <a:spcPts val="0"/>
              </a:spcBef>
              <a:spcAft>
                <a:spcPts val="0"/>
              </a:spcAft>
              <a:buSzPts val="1800"/>
              <a:buChar char="-"/>
            </a:pPr>
            <a:r>
              <a:rPr lang="en"/>
              <a:t>In server-side memory shared across processes and servers like a Redis database. Dash Enterprise includes onboard, one-click Redis databases for this purpose.</a:t>
            </a:r>
            <a:endParaRPr sz="25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Sharing data between callbacks</a:t>
            </a:r>
            <a:endParaRPr/>
          </a:p>
        </p:txBody>
      </p:sp>
      <p:sp>
        <p:nvSpPr>
          <p:cNvPr id="245" name="Google Shape;245;p4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
              <a:t>But we can use global variables, right?</a:t>
            </a:r>
            <a:endParaRPr b="1"/>
          </a:p>
          <a:p>
            <a:pPr indent="-342900" lvl="0" marL="457200" rtl="0" algn="l">
              <a:spcBef>
                <a:spcPts val="0"/>
              </a:spcBef>
              <a:spcAft>
                <a:spcPts val="0"/>
              </a:spcAft>
              <a:buSzPts val="1800"/>
              <a:buChar char="-"/>
            </a:pPr>
            <a:r>
              <a:rPr lang="en"/>
              <a:t>Dash is stateless. With a stateless framework, user sessions are not mapped 1-1 with server processes. Each callback request can be executed on any of the available processes</a:t>
            </a:r>
            <a:endParaRPr/>
          </a:p>
          <a:p>
            <a:pPr indent="-342900" lvl="0" marL="457200" rtl="0" algn="l">
              <a:spcBef>
                <a:spcPts val="0"/>
              </a:spcBef>
              <a:spcAft>
                <a:spcPts val="0"/>
              </a:spcAft>
              <a:buSzPts val="1800"/>
              <a:buChar char="-"/>
            </a:pPr>
            <a:r>
              <a:rPr lang="en"/>
              <a:t>Dash is designed to work in multi-user environments where multiple people may view the application at the same time and will have independent sessions.</a:t>
            </a:r>
            <a:endParaRPr/>
          </a:p>
          <a:p>
            <a:pPr indent="-342900" lvl="0" marL="457200" rtl="0" algn="l">
              <a:spcBef>
                <a:spcPts val="0"/>
              </a:spcBef>
              <a:spcAft>
                <a:spcPts val="0"/>
              </a:spcAft>
              <a:buSzPts val="1800"/>
              <a:buChar char="-"/>
            </a:pPr>
            <a:r>
              <a:rPr lang="en"/>
              <a:t>If your app uses modified global variables, then one user's session could set the variable to one value which would affect the next user's session.</a:t>
            </a:r>
            <a:endParaRPr/>
          </a:p>
          <a:p>
            <a:pPr indent="-342900" lvl="0" marL="457200" rtl="0" algn="l">
              <a:spcBef>
                <a:spcPts val="0"/>
              </a:spcBef>
              <a:spcAft>
                <a:spcPts val="0"/>
              </a:spcAft>
              <a:buSzPts val="1800"/>
              <a:buChar char="-"/>
            </a:pPr>
            <a:r>
              <a:rPr lang="en"/>
              <a:t>Dash is also designed to be able to run with multiple python workers so that callbacks can be executed in parallel.</a:t>
            </a:r>
            <a:endParaRPr/>
          </a:p>
          <a:p>
            <a:pPr indent="0" lvl="0" marL="0" rtl="0" algn="l">
              <a:spcBef>
                <a:spcPts val="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Overriding</a:t>
            </a:r>
            <a:r>
              <a:rPr lang="en"/>
              <a:t> the defaults</a:t>
            </a:r>
            <a:endParaRPr/>
          </a:p>
        </p:txBody>
      </p:sp>
      <p:sp>
        <p:nvSpPr>
          <p:cNvPr id="251" name="Google Shape;251;p44"/>
          <p:cNvSpPr txBox="1"/>
          <p:nvPr>
            <p:ph idx="1" type="body"/>
          </p:nvPr>
        </p:nvSpPr>
        <p:spPr>
          <a:xfrm>
            <a:off x="311700" y="1171675"/>
            <a:ext cx="8276100" cy="3397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a:t>To add your own </a:t>
            </a:r>
            <a:r>
              <a:rPr b="1" lang="en"/>
              <a:t>local CSS &amp; Javascript and Overriding Page-load Template</a:t>
            </a:r>
            <a:endParaRPr b="1"/>
          </a:p>
          <a:p>
            <a:pPr indent="-317500" lvl="0" marL="457200" rtl="0" algn="l">
              <a:spcBef>
                <a:spcPts val="0"/>
              </a:spcBef>
              <a:spcAft>
                <a:spcPts val="0"/>
              </a:spcAft>
              <a:buSzPts val="1400"/>
              <a:buChar char="-"/>
            </a:pPr>
            <a:r>
              <a:rPr lang="en"/>
              <a:t>Create a folder named ‘assets’ in your dash project. Dash will serve all the .css and js files from this folder by default</a:t>
            </a:r>
            <a:endParaRPr/>
          </a:p>
          <a:p>
            <a:pPr indent="-317500" lvl="0" marL="457200" rtl="0" algn="l">
              <a:spcBef>
                <a:spcPts val="0"/>
              </a:spcBef>
              <a:spcAft>
                <a:spcPts val="0"/>
              </a:spcAft>
              <a:buSzPts val="1400"/>
              <a:buChar char="-"/>
            </a:pPr>
            <a:r>
              <a:rPr lang="en"/>
              <a:t>To point to other folders, use ‘assets_url_path’ in dash.Dash argument</a:t>
            </a:r>
            <a:endParaRPr/>
          </a:p>
          <a:p>
            <a:pPr indent="-317500" lvl="0" marL="457200" rtl="0" algn="l">
              <a:spcBef>
                <a:spcPts val="0"/>
              </a:spcBef>
              <a:spcAft>
                <a:spcPts val="0"/>
              </a:spcAft>
              <a:buSzPts val="1400"/>
              <a:buAutoNum type="arabicPeriod"/>
            </a:pPr>
            <a:r>
              <a:rPr lang="en"/>
              <a:t>Adding </a:t>
            </a:r>
            <a:r>
              <a:rPr b="1" lang="en"/>
              <a:t>external CSS and Javascript</a:t>
            </a:r>
            <a:endParaRPr b="1"/>
          </a:p>
          <a:p>
            <a:pPr indent="-317500" lvl="0" marL="457200" rtl="0" algn="l">
              <a:spcBef>
                <a:spcPts val="0"/>
              </a:spcBef>
              <a:spcAft>
                <a:spcPts val="0"/>
              </a:spcAft>
              <a:buSzPts val="1400"/>
              <a:buChar char="-"/>
            </a:pPr>
            <a:r>
              <a:rPr lang="en"/>
              <a:t>external_scripts -&gt; Users should be able to pass in external javascript scripts with external_scripts </a:t>
            </a:r>
            <a:r>
              <a:rPr lang="en"/>
              <a:t>parameter</a:t>
            </a:r>
            <a:r>
              <a:rPr lang="en"/>
              <a:t> inside dash.Dash(__name__)</a:t>
            </a:r>
            <a:endParaRPr/>
          </a:p>
          <a:p>
            <a:pPr indent="-317500" lvl="0" marL="457200" rtl="0" algn="l">
              <a:spcBef>
                <a:spcPts val="0"/>
              </a:spcBef>
              <a:spcAft>
                <a:spcPts val="0"/>
              </a:spcAft>
              <a:buSzPts val="1400"/>
              <a:buChar char="-"/>
            </a:pPr>
            <a:r>
              <a:rPr lang="en"/>
              <a:t>external_stylesheets -&gt; Users should be able to pass in external .css files with external_stylesheets parameter inside dash.Dash(__name__)</a:t>
            </a:r>
            <a:endParaRPr/>
          </a:p>
          <a:p>
            <a:pPr indent="-317500" lvl="0" marL="457200" rtl="0" algn="l">
              <a:spcBef>
                <a:spcPts val="0"/>
              </a:spcBef>
              <a:spcAft>
                <a:spcPts val="0"/>
              </a:spcAft>
              <a:buSzPts val="1400"/>
              <a:buAutoNum type="arabicPeriod"/>
            </a:pPr>
            <a:r>
              <a:rPr lang="en"/>
              <a:t>The dcc.Graph component leverages the Plotly.js library to render visualizations. The dcc.Graph component comes with its own version of the Plotly.js library, but this can be overridden by placing a Plotly.js bundle in the assets directory.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Customizing Dash's HTML Index Template</a:t>
            </a:r>
            <a:endParaRPr/>
          </a:p>
          <a:p>
            <a:pPr indent="0" lvl="0" marL="0" rtl="0" algn="l">
              <a:spcBef>
                <a:spcPts val="0"/>
              </a:spcBef>
              <a:spcAft>
                <a:spcPts val="0"/>
              </a:spcAft>
              <a:buNone/>
            </a:pPr>
            <a:r>
              <a:t/>
            </a:r>
            <a:endParaRPr/>
          </a:p>
        </p:txBody>
      </p:sp>
      <p:sp>
        <p:nvSpPr>
          <p:cNvPr id="257" name="Google Shape;257;p4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Dash's UI is generated dynamically with Dash's React.js front-end. So, on page load, Dash serves a very small HTML template string that includes the CSS and JavaScript that is necessary to render the page and some simple HTML meta tags. To customize the index page, there are 3 available options:</a:t>
            </a:r>
            <a:endParaRPr/>
          </a:p>
          <a:p>
            <a:pPr indent="-342900" lvl="0" marL="457200" rtl="0" algn="l">
              <a:spcBef>
                <a:spcPts val="1200"/>
              </a:spcBef>
              <a:spcAft>
                <a:spcPts val="0"/>
              </a:spcAft>
              <a:buSzPts val="1800"/>
              <a:buChar char="-"/>
            </a:pPr>
            <a:r>
              <a:rPr lang="en"/>
              <a:t>Use ‘app.index_string’ to modify the default HTML index template</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6"/>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780"/>
              <a:t>Customizing Dash Renderer using hooks</a:t>
            </a:r>
            <a:endParaRPr sz="2780"/>
          </a:p>
        </p:txBody>
      </p:sp>
      <p:sp>
        <p:nvSpPr>
          <p:cNvPr id="263" name="Google Shape;263;p46"/>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fontScale="77500" lnSpcReduction="10000"/>
          </a:bodyPr>
          <a:lstStyle/>
          <a:p>
            <a:pPr indent="-331946" lvl="0" marL="457200" rtl="0" algn="l">
              <a:spcBef>
                <a:spcPts val="0"/>
              </a:spcBef>
              <a:spcAft>
                <a:spcPts val="0"/>
              </a:spcAft>
              <a:buSzPct val="100000"/>
              <a:buChar char="●"/>
            </a:pPr>
            <a:r>
              <a:rPr lang="en"/>
              <a:t>request_pre: takes the payload of the request being sent as its arg</a:t>
            </a:r>
            <a:r>
              <a:rPr lang="en"/>
              <a:t>ument </a:t>
            </a:r>
            <a:endParaRPr/>
          </a:p>
          <a:p>
            <a:pPr indent="-331946" lvl="0" marL="457200" rtl="0" algn="l">
              <a:spcBef>
                <a:spcPts val="0"/>
              </a:spcBef>
              <a:spcAft>
                <a:spcPts val="0"/>
              </a:spcAft>
              <a:buSzPct val="100000"/>
              <a:buChar char="●"/>
            </a:pPr>
            <a:r>
              <a:rPr lang="en"/>
              <a:t>request_post: takes both the payload and the response of the server as arguments.</a:t>
            </a:r>
            <a:endParaRPr/>
          </a:p>
        </p:txBody>
      </p:sp>
      <p:sp>
        <p:nvSpPr>
          <p:cNvPr id="264" name="Google Shape;264;p46"/>
          <p:cNvSpPr txBox="1"/>
          <p:nvPr/>
        </p:nvSpPr>
        <p:spPr>
          <a:xfrm>
            <a:off x="5212375" y="1308825"/>
            <a:ext cx="3000000" cy="23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50">
                <a:solidFill>
                  <a:srgbClr val="A0AABA"/>
                </a:solidFill>
                <a:highlight>
                  <a:srgbClr val="161A1D"/>
                </a:highlight>
                <a:latin typeface="Courier New"/>
                <a:ea typeface="Courier New"/>
                <a:cs typeface="Courier New"/>
                <a:sym typeface="Courier New"/>
              </a:rPr>
              <a:t>app.renderer = </a:t>
            </a:r>
            <a:r>
              <a:rPr lang="en" sz="950">
                <a:solidFill>
                  <a:srgbClr val="2186F4"/>
                </a:solidFill>
                <a:latin typeface="Courier New"/>
                <a:ea typeface="Courier New"/>
                <a:cs typeface="Courier New"/>
                <a:sym typeface="Courier New"/>
              </a:rPr>
              <a:t>'''</a:t>
            </a:r>
            <a:endParaRPr sz="950">
              <a:solidFill>
                <a:srgbClr val="2186F4"/>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86F4"/>
                </a:solidFill>
                <a:latin typeface="Courier New"/>
                <a:ea typeface="Courier New"/>
                <a:cs typeface="Courier New"/>
                <a:sym typeface="Courier New"/>
              </a:rPr>
              <a:t>var renderer = new DashRenderer({</a:t>
            </a:r>
            <a:endParaRPr sz="950">
              <a:solidFill>
                <a:srgbClr val="2186F4"/>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86F4"/>
                </a:solidFill>
                <a:latin typeface="Courier New"/>
                <a:ea typeface="Courier New"/>
                <a:cs typeface="Courier New"/>
                <a:sym typeface="Courier New"/>
              </a:rPr>
              <a:t>    request_pre: (payload) =&gt; {</a:t>
            </a:r>
            <a:endParaRPr sz="950">
              <a:solidFill>
                <a:srgbClr val="2186F4"/>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86F4"/>
                </a:solidFill>
                <a:latin typeface="Courier New"/>
                <a:ea typeface="Courier New"/>
                <a:cs typeface="Courier New"/>
                <a:sym typeface="Courier New"/>
              </a:rPr>
              <a:t>        // print out payload parameter</a:t>
            </a:r>
            <a:endParaRPr sz="950">
              <a:solidFill>
                <a:srgbClr val="2186F4"/>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86F4"/>
                </a:solidFill>
                <a:latin typeface="Courier New"/>
                <a:ea typeface="Courier New"/>
                <a:cs typeface="Courier New"/>
                <a:sym typeface="Courier New"/>
              </a:rPr>
              <a:t>        console.log(payload);</a:t>
            </a:r>
            <a:endParaRPr sz="950">
              <a:solidFill>
                <a:srgbClr val="2186F4"/>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86F4"/>
                </a:solidFill>
                <a:latin typeface="Courier New"/>
                <a:ea typeface="Courier New"/>
                <a:cs typeface="Courier New"/>
                <a:sym typeface="Courier New"/>
              </a:rPr>
              <a:t>    },</a:t>
            </a:r>
            <a:endParaRPr sz="950">
              <a:solidFill>
                <a:srgbClr val="2186F4"/>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86F4"/>
                </a:solidFill>
                <a:latin typeface="Courier New"/>
                <a:ea typeface="Courier New"/>
                <a:cs typeface="Courier New"/>
                <a:sym typeface="Courier New"/>
              </a:rPr>
              <a:t>    request_post: (payload, response) =&gt; {</a:t>
            </a:r>
            <a:endParaRPr sz="950">
              <a:solidFill>
                <a:srgbClr val="2186F4"/>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86F4"/>
                </a:solidFill>
                <a:latin typeface="Courier New"/>
                <a:ea typeface="Courier New"/>
                <a:cs typeface="Courier New"/>
                <a:sym typeface="Courier New"/>
              </a:rPr>
              <a:t>        // print out payload and response parameter</a:t>
            </a:r>
            <a:endParaRPr sz="950">
              <a:solidFill>
                <a:srgbClr val="2186F4"/>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86F4"/>
                </a:solidFill>
                <a:latin typeface="Courier New"/>
                <a:ea typeface="Courier New"/>
                <a:cs typeface="Courier New"/>
                <a:sym typeface="Courier New"/>
              </a:rPr>
              <a:t>        console.log(payload);</a:t>
            </a:r>
            <a:endParaRPr sz="950">
              <a:solidFill>
                <a:srgbClr val="2186F4"/>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86F4"/>
                </a:solidFill>
                <a:latin typeface="Courier New"/>
                <a:ea typeface="Courier New"/>
                <a:cs typeface="Courier New"/>
                <a:sym typeface="Courier New"/>
              </a:rPr>
              <a:t>        console.log(response);</a:t>
            </a:r>
            <a:endParaRPr sz="950">
              <a:solidFill>
                <a:srgbClr val="2186F4"/>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86F4"/>
                </a:solidFill>
                <a:latin typeface="Courier New"/>
                <a:ea typeface="Courier New"/>
                <a:cs typeface="Courier New"/>
                <a:sym typeface="Courier New"/>
              </a:rPr>
              <a:t>    }</a:t>
            </a:r>
            <a:endParaRPr sz="950">
              <a:solidFill>
                <a:srgbClr val="2186F4"/>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86F4"/>
                </a:solidFill>
                <a:latin typeface="Courier New"/>
                <a:ea typeface="Courier New"/>
                <a:cs typeface="Courier New"/>
                <a:sym typeface="Courier New"/>
              </a:rPr>
              <a:t>})</a:t>
            </a:r>
            <a:endParaRPr sz="950">
              <a:solidFill>
                <a:srgbClr val="2186F4"/>
              </a:solidFill>
              <a:latin typeface="Courier New"/>
              <a:ea typeface="Courier New"/>
              <a:cs typeface="Courier New"/>
              <a:sym typeface="Courier New"/>
            </a:endParaRPr>
          </a:p>
          <a:p>
            <a:pPr indent="0" lvl="0" marL="0" rtl="0" algn="l">
              <a:spcBef>
                <a:spcPts val="0"/>
              </a:spcBef>
              <a:spcAft>
                <a:spcPts val="0"/>
              </a:spcAft>
              <a:buNone/>
            </a:pPr>
            <a:r>
              <a:rPr lang="en" sz="950">
                <a:solidFill>
                  <a:srgbClr val="2186F4"/>
                </a:solidFill>
                <a:latin typeface="Courier New"/>
                <a:ea typeface="Courier New"/>
                <a:cs typeface="Courier New"/>
                <a:sym typeface="Courier New"/>
              </a:rP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7"/>
          <p:cNvSpPr txBox="1"/>
          <p:nvPr>
            <p:ph type="title"/>
          </p:nvPr>
        </p:nvSpPr>
        <p:spPr>
          <a:xfrm>
            <a:off x="265500" y="1382350"/>
            <a:ext cx="4045200" cy="1333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More customizations</a:t>
            </a:r>
            <a:endParaRPr/>
          </a:p>
        </p:txBody>
      </p:sp>
      <p:pic>
        <p:nvPicPr>
          <p:cNvPr id="270" name="Google Shape;270;p47"/>
          <p:cNvPicPr preferRelativeResize="0"/>
          <p:nvPr/>
        </p:nvPicPr>
        <p:blipFill>
          <a:blip r:embed="rId3">
            <a:alphaModFix/>
          </a:blip>
          <a:stretch>
            <a:fillRect/>
          </a:stretch>
        </p:blipFill>
        <p:spPr>
          <a:xfrm>
            <a:off x="5092611" y="0"/>
            <a:ext cx="3443680" cy="51435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 Data Tables</a:t>
            </a:r>
            <a:endParaRPr/>
          </a:p>
        </p:txBody>
      </p:sp>
      <p:sp>
        <p:nvSpPr>
          <p:cNvPr id="276" name="Google Shape;276;p4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a:t>
            </a:r>
            <a:r>
              <a:rPr lang="en"/>
              <a:t>nteractive table component designed for viewing, editing, and exploring large datasets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Styling Features of Dash Data Tables</a:t>
            </a:r>
            <a:endParaRPr/>
          </a:p>
        </p:txBody>
      </p:sp>
      <p:sp>
        <p:nvSpPr>
          <p:cNvPr id="282" name="Google Shape;282;p4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Updating table height</a:t>
            </a:r>
            <a:endParaRPr/>
          </a:p>
          <a:p>
            <a:pPr indent="-342900" lvl="0" marL="457200" rtl="0" algn="l">
              <a:spcBef>
                <a:spcPts val="0"/>
              </a:spcBef>
              <a:spcAft>
                <a:spcPts val="0"/>
              </a:spcAft>
              <a:buSzPts val="1800"/>
              <a:buChar char="-"/>
            </a:pPr>
            <a:r>
              <a:rPr lang="en"/>
              <a:t>Updating table width and columns</a:t>
            </a:r>
            <a:endParaRPr/>
          </a:p>
          <a:p>
            <a:pPr indent="-342900" lvl="0" marL="457200" rtl="0" algn="l">
              <a:spcBef>
                <a:spcPts val="0"/>
              </a:spcBef>
              <a:spcAft>
                <a:spcPts val="0"/>
              </a:spcAft>
              <a:buSzPts val="1800"/>
              <a:buChar char="-"/>
            </a:pPr>
            <a:r>
              <a:rPr lang="en"/>
              <a:t>Styling</a:t>
            </a:r>
            <a:endParaRPr/>
          </a:p>
          <a:p>
            <a:pPr indent="-342900" lvl="0" marL="457200" rtl="0" algn="l">
              <a:spcBef>
                <a:spcPts val="0"/>
              </a:spcBef>
              <a:spcAft>
                <a:spcPts val="0"/>
              </a:spcAft>
              <a:buSzPts val="1800"/>
              <a:buChar char="-"/>
            </a:pPr>
            <a:r>
              <a:rPr lang="en"/>
              <a:t>Conditional formatting</a:t>
            </a:r>
            <a:endParaRPr/>
          </a:p>
          <a:p>
            <a:pPr indent="-342900" lvl="0" marL="457200" rtl="0" algn="l">
              <a:spcBef>
                <a:spcPts val="0"/>
              </a:spcBef>
              <a:spcAft>
                <a:spcPts val="0"/>
              </a:spcAft>
              <a:buSzPts val="1800"/>
              <a:buChar char="-"/>
            </a:pPr>
            <a:r>
              <a:rPr lang="en"/>
              <a:t>Number formatting</a:t>
            </a:r>
            <a:endParaRPr/>
          </a:p>
          <a:p>
            <a:pPr indent="-342900" lvl="0" marL="457200" rtl="0" algn="l">
              <a:spcBef>
                <a:spcPts val="0"/>
              </a:spcBef>
              <a:spcAft>
                <a:spcPts val="0"/>
              </a:spcAft>
              <a:buSzPts val="1800"/>
              <a:buChar char="-"/>
            </a:pPr>
            <a:r>
              <a:rPr lang="en"/>
              <a:t>Sorting filtering and paging</a:t>
            </a:r>
            <a:endParaRPr/>
          </a:p>
          <a:p>
            <a:pPr indent="-342900" lvl="0" marL="457200" rtl="0" algn="l">
              <a:spcBef>
                <a:spcPts val="0"/>
              </a:spcBef>
              <a:spcAft>
                <a:spcPts val="0"/>
              </a:spcAft>
              <a:buSzPts val="1800"/>
              <a:buChar char="-"/>
            </a:pPr>
            <a:r>
              <a:rPr lang="en"/>
              <a:t>Adding Datatable Tooltips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4</a:t>
            </a:r>
            <a:endParaRPr/>
          </a:p>
        </p:txBody>
      </p:sp>
      <p:sp>
        <p:nvSpPr>
          <p:cNvPr id="288" name="Google Shape;288;p5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Open the notebook: </a:t>
            </a:r>
            <a:r>
              <a:rPr lang="en">
                <a:uFill>
                  <a:noFill/>
                </a:uFill>
                <a:hlinkClick r:id="rId3"/>
              </a:rPr>
              <a:t>a4_editable_dash_tables.ipynb</a:t>
            </a:r>
            <a:endParaRPr/>
          </a:p>
          <a:p>
            <a:pPr indent="0" lvl="0" marL="0" rtl="0" algn="l">
              <a:spcBef>
                <a:spcPts val="1200"/>
              </a:spcBef>
              <a:spcAft>
                <a:spcPts val="0"/>
              </a:spcAft>
              <a:buClr>
                <a:schemeClr val="dk1"/>
              </a:buClr>
              <a:buSzPts val="1100"/>
              <a:buFont typeface="Arial"/>
              <a:buNone/>
            </a:pPr>
            <a:r>
              <a:rPr lang="en"/>
              <a:t>Documentation Reference: </a:t>
            </a:r>
            <a:r>
              <a:rPr lang="en" u="sng">
                <a:solidFill>
                  <a:schemeClr val="hlink"/>
                </a:solidFill>
                <a:hlinkClick r:id="rId4"/>
              </a:rPr>
              <a:t>https://dash.plotly.com/datatable/reference</a:t>
            </a:r>
            <a:endParaRPr/>
          </a:p>
          <a:p>
            <a:pPr indent="0" lvl="0" marL="0" rtl="0" algn="l">
              <a:spcBef>
                <a:spcPts val="1200"/>
              </a:spcBef>
              <a:spcAft>
                <a:spcPts val="1200"/>
              </a:spcAft>
              <a:buClr>
                <a:schemeClr val="dk1"/>
              </a:buClr>
              <a:buSzPts val="1100"/>
              <a:buFont typeface="Arial"/>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a:t>
            </a:r>
            <a:r>
              <a:rPr lang="en"/>
              <a:t> your own Dash components</a:t>
            </a:r>
            <a:endParaRPr/>
          </a:p>
        </p:txBody>
      </p:sp>
      <p:sp>
        <p:nvSpPr>
          <p:cNvPr id="294" name="Google Shape;294;p5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04800" lvl="0" marL="457200" rtl="0" algn="l">
              <a:lnSpc>
                <a:spcPct val="95000"/>
              </a:lnSpc>
              <a:spcBef>
                <a:spcPts val="1100"/>
              </a:spcBef>
              <a:spcAft>
                <a:spcPts val="0"/>
              </a:spcAft>
              <a:buSzPts val="1200"/>
              <a:buChar char="-"/>
            </a:pPr>
            <a:r>
              <a:rPr lang="en" sz="1200"/>
              <a:t>Components in Dash are serialized as JSON. </a:t>
            </a:r>
            <a:endParaRPr sz="1200"/>
          </a:p>
          <a:p>
            <a:pPr indent="-304800" lvl="0" marL="457200" rtl="0" algn="l">
              <a:lnSpc>
                <a:spcPct val="95000"/>
              </a:lnSpc>
              <a:spcBef>
                <a:spcPts val="0"/>
              </a:spcBef>
              <a:spcAft>
                <a:spcPts val="0"/>
              </a:spcAft>
              <a:buSzPts val="1200"/>
              <a:buChar char="-"/>
            </a:pPr>
            <a:r>
              <a:rPr lang="en" sz="1200"/>
              <a:t>Annotating components with React docstrings - React Docgen. </a:t>
            </a:r>
            <a:endParaRPr sz="1200"/>
          </a:p>
          <a:p>
            <a:pPr indent="-304800" lvl="0" marL="457200" rtl="0" algn="l">
              <a:lnSpc>
                <a:spcPct val="95000"/>
              </a:lnSpc>
              <a:spcBef>
                <a:spcPts val="0"/>
              </a:spcBef>
              <a:spcAft>
                <a:spcPts val="0"/>
              </a:spcAft>
              <a:buSzPts val="1200"/>
              <a:buChar char="-"/>
            </a:pPr>
            <a:r>
              <a:rPr lang="en" sz="1200"/>
              <a:t>At build time, Dash reads this JSON file and dynamically creates Python classes that subclass a core Dash component.</a:t>
            </a:r>
            <a:endParaRPr sz="1200"/>
          </a:p>
          <a:p>
            <a:pPr indent="-304800" lvl="0" marL="457200" rtl="0" algn="l">
              <a:lnSpc>
                <a:spcPct val="95000"/>
              </a:lnSpc>
              <a:spcBef>
                <a:spcPts val="0"/>
              </a:spcBef>
              <a:spcAft>
                <a:spcPts val="0"/>
              </a:spcAft>
              <a:buSzPts val="1200"/>
              <a:buChar char="-"/>
            </a:pPr>
            <a:r>
              <a:rPr lang="en" sz="1200"/>
              <a:t>MANIFEST.in needs to contain each JavaScript, JSON, and CSS file that you have included in your my_dash_component/ folder. In the dash-component-boilerplate repository, you can see that all the JavaScript for your React component is included in the build.js file.</a:t>
            </a:r>
            <a:endParaRPr sz="1200"/>
          </a:p>
          <a:p>
            <a:pPr indent="-304800" lvl="0" marL="457200" rtl="0" algn="l">
              <a:lnSpc>
                <a:spcPct val="95000"/>
              </a:lnSpc>
              <a:spcBef>
                <a:spcPts val="0"/>
              </a:spcBef>
              <a:spcAft>
                <a:spcPts val="0"/>
              </a:spcAft>
              <a:buSzPts val="1200"/>
              <a:buChar char="-"/>
            </a:pPr>
            <a:r>
              <a:rPr lang="en" sz="1200"/>
              <a:t>The Dash app crawls through the app's layout property and checks which component packages are included in the layout; then it extracts that component's necessary JavaScript or CSS bundles. Dash serves these bundles to Dash's front-end. These JavaScript bundles are used to render the components.</a:t>
            </a:r>
            <a:endParaRPr sz="1200"/>
          </a:p>
          <a:p>
            <a:pPr indent="-304800" lvl="0" marL="457200" rtl="0" algn="l">
              <a:lnSpc>
                <a:spcPct val="95000"/>
              </a:lnSpc>
              <a:spcBef>
                <a:spcPts val="0"/>
              </a:spcBef>
              <a:spcAft>
                <a:spcPts val="0"/>
              </a:spcAft>
              <a:buSzPts val="1200"/>
              <a:buChar char="-"/>
            </a:pPr>
            <a:r>
              <a:rPr lang="en" sz="1200"/>
              <a:t>Dash's layout is serialized as JSON and served to Dash's front-end. This layout is recursively rendered with these JavaScript bundles and React.</a:t>
            </a:r>
            <a:endParaRPr sz="1200"/>
          </a:p>
          <a:p>
            <a:pPr indent="-304800" lvl="0" marL="457200" rtl="0" algn="l">
              <a:lnSpc>
                <a:spcPct val="95000"/>
              </a:lnSpc>
              <a:spcBef>
                <a:spcPts val="0"/>
              </a:spcBef>
              <a:spcAft>
                <a:spcPts val="0"/>
              </a:spcAft>
              <a:buSzPts val="1200"/>
              <a:buChar char="-"/>
            </a:pPr>
            <a:r>
              <a:rPr lang="en" sz="1200"/>
              <a:t>Checkout</a:t>
            </a:r>
            <a:r>
              <a:rPr lang="en" sz="1200"/>
              <a:t> python package: cookiecutter: </a:t>
            </a:r>
            <a:r>
              <a:rPr lang="en" sz="1200" u="sng">
                <a:solidFill>
                  <a:schemeClr val="hlink"/>
                </a:solidFill>
                <a:hlinkClick r:id="rId3"/>
              </a:rPr>
              <a:t>https://github.com/plotly/dash-component-boilerplate</a:t>
            </a:r>
            <a:endParaRPr sz="1200"/>
          </a:p>
          <a:p>
            <a:pPr indent="-304800" lvl="0" marL="457200" rtl="0" algn="l">
              <a:lnSpc>
                <a:spcPct val="95000"/>
              </a:lnSpc>
              <a:spcBef>
                <a:spcPts val="0"/>
              </a:spcBef>
              <a:spcAft>
                <a:spcPts val="0"/>
              </a:spcAft>
              <a:buSzPts val="1200"/>
              <a:buChar char="-"/>
            </a:pPr>
            <a:r>
              <a:rPr lang="en" sz="1200"/>
              <a:t>Examples: </a:t>
            </a:r>
            <a:endParaRPr sz="1200"/>
          </a:p>
          <a:p>
            <a:pPr indent="0" lvl="0" marL="914400" rtl="0" algn="l">
              <a:lnSpc>
                <a:spcPct val="80000"/>
              </a:lnSpc>
              <a:spcBef>
                <a:spcPts val="1100"/>
              </a:spcBef>
              <a:spcAft>
                <a:spcPts val="0"/>
              </a:spcAft>
              <a:buSzPts val="275"/>
              <a:buNone/>
            </a:pPr>
            <a:r>
              <a:rPr lang="en" sz="1200"/>
              <a:t>-	</a:t>
            </a:r>
            <a:r>
              <a:rPr lang="en" sz="1200" u="sng">
                <a:solidFill>
                  <a:schemeClr val="hlink"/>
                </a:solidFill>
                <a:hlinkClick r:id="rId4"/>
              </a:rPr>
              <a:t>https://blog.ag-grid.com/react-get-started-with-react-grid-in-5-minutes/</a:t>
            </a:r>
            <a:endParaRPr sz="1200"/>
          </a:p>
          <a:p>
            <a:pPr indent="0" lvl="0" marL="914400" rtl="0" algn="l">
              <a:lnSpc>
                <a:spcPct val="80000"/>
              </a:lnSpc>
              <a:spcBef>
                <a:spcPts val="1100"/>
              </a:spcBef>
              <a:spcAft>
                <a:spcPts val="0"/>
              </a:spcAft>
              <a:buSzPts val="275"/>
              <a:buNone/>
            </a:pPr>
            <a:r>
              <a:rPr lang="en" sz="1200"/>
              <a:t>-	</a:t>
            </a:r>
            <a:r>
              <a:rPr lang="en" sz="1200" u="sng">
                <a:solidFill>
                  <a:srgbClr val="1155CC"/>
                </a:solidFill>
                <a:hlinkClick r:id="rId5">
                  <a:extLst>
                    <a:ext uri="{A12FA001-AC4F-418D-AE19-62706E023703}">
                      <ahyp:hlinkClr val="tx"/>
                    </a:ext>
                  </a:extLst>
                </a:hlinkClick>
              </a:rPr>
              <a:t>https://jackylishi.medium.com/build-a-realtime-dash-app-with-websockets-5d25fa627c7a</a:t>
            </a:r>
            <a:endParaRPr sz="1200"/>
          </a:p>
          <a:p>
            <a:pPr indent="0" lvl="0" marL="914400" rtl="0" algn="l">
              <a:lnSpc>
                <a:spcPct val="80000"/>
              </a:lnSpc>
              <a:spcBef>
                <a:spcPts val="1100"/>
              </a:spcBef>
              <a:spcAft>
                <a:spcPts val="0"/>
              </a:spcAft>
              <a:buSzPts val="275"/>
              <a:buNone/>
            </a:pPr>
            <a:r>
              <a:rPr lang="en" sz="1200"/>
              <a:t>-	</a:t>
            </a:r>
            <a:r>
              <a:rPr lang="en" sz="1200" u="sng">
                <a:solidFill>
                  <a:schemeClr val="hlink"/>
                </a:solidFill>
                <a:hlinkClick r:id="rId6"/>
              </a:rPr>
              <a:t>https://dash.plotly.com/dash-ag-grid/usage</a:t>
            </a:r>
            <a:endParaRPr sz="1200"/>
          </a:p>
          <a:p>
            <a:pPr indent="0" lvl="0" marL="914400" rtl="0" algn="l">
              <a:lnSpc>
                <a:spcPct val="80000"/>
              </a:lnSpc>
              <a:spcBef>
                <a:spcPts val="1100"/>
              </a:spcBef>
              <a:spcAft>
                <a:spcPts val="0"/>
              </a:spcAft>
              <a:buSzPts val="275"/>
              <a:buNone/>
            </a:pPr>
            <a:r>
              <a:t/>
            </a:r>
            <a:endParaRPr sz="1200"/>
          </a:p>
          <a:p>
            <a:pPr indent="0" lvl="0" marL="914400" rtl="0" algn="l">
              <a:lnSpc>
                <a:spcPct val="95000"/>
              </a:lnSpc>
              <a:spcBef>
                <a:spcPts val="1100"/>
              </a:spcBef>
              <a:spcAft>
                <a:spcPts val="0"/>
              </a:spcAft>
              <a:buSzPts val="275"/>
              <a:buNone/>
            </a:pPr>
            <a:r>
              <a:t/>
            </a:r>
            <a:endParaRPr sz="1300"/>
          </a:p>
          <a:p>
            <a:pPr indent="0" lvl="0" marL="914400" rtl="0" algn="l">
              <a:lnSpc>
                <a:spcPct val="95000"/>
              </a:lnSpc>
              <a:spcBef>
                <a:spcPts val="1100"/>
              </a:spcBef>
              <a:spcAft>
                <a:spcPts val="0"/>
              </a:spcAft>
              <a:buSzPts val="275"/>
              <a:buNone/>
            </a:pPr>
            <a:r>
              <a:t/>
            </a:r>
            <a:endParaRPr sz="1300"/>
          </a:p>
          <a:p>
            <a:pPr indent="0" lvl="0" marL="457200" rtl="0" algn="l">
              <a:lnSpc>
                <a:spcPct val="95000"/>
              </a:lnSpc>
              <a:spcBef>
                <a:spcPts val="1100"/>
              </a:spcBef>
              <a:spcAft>
                <a:spcPts val="0"/>
              </a:spcAft>
              <a:buSzPts val="275"/>
              <a:buNone/>
            </a:pPr>
            <a:r>
              <a:t/>
            </a:r>
            <a:endParaRPr sz="175"/>
          </a:p>
          <a:p>
            <a:pPr indent="0" lvl="0" marL="0" rtl="0" algn="l">
              <a:lnSpc>
                <a:spcPct val="80000"/>
              </a:lnSpc>
              <a:spcBef>
                <a:spcPts val="1100"/>
              </a:spcBef>
              <a:spcAft>
                <a:spcPts val="700"/>
              </a:spcAft>
              <a:buClr>
                <a:schemeClr val="dk1"/>
              </a:buClr>
              <a:buSzPts val="275"/>
              <a:buFont typeface="Arial"/>
              <a:buNone/>
            </a:pPr>
            <a:r>
              <a:t/>
            </a:r>
            <a:endParaRPr sz="3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a:t>
            </a:r>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Day 2</a:t>
            </a:r>
            <a:endParaRPr/>
          </a:p>
          <a:p>
            <a:pPr indent="-342900" lvl="0" marL="457200" rtl="0" algn="l">
              <a:spcBef>
                <a:spcPts val="1200"/>
              </a:spcBef>
              <a:spcAft>
                <a:spcPts val="0"/>
              </a:spcAft>
              <a:buSzPts val="1800"/>
              <a:buChar char="●"/>
            </a:pPr>
            <a:r>
              <a:rPr lang="en"/>
              <a:t>Introduction to Dash Editable Tables</a:t>
            </a:r>
            <a:endParaRPr/>
          </a:p>
          <a:p>
            <a:pPr indent="-342900" lvl="0" marL="457200" rtl="0" algn="l">
              <a:lnSpc>
                <a:spcPct val="100000"/>
              </a:lnSpc>
              <a:spcBef>
                <a:spcPts val="0"/>
              </a:spcBef>
              <a:spcAft>
                <a:spcPts val="0"/>
              </a:spcAft>
              <a:buSzPts val="1800"/>
              <a:buChar char="●"/>
            </a:pPr>
            <a:r>
              <a:rPr lang="en"/>
              <a:t>Overriding stylesheets, theming and template creation</a:t>
            </a:r>
            <a:endParaRPr/>
          </a:p>
          <a:p>
            <a:pPr indent="-342900" lvl="0" marL="457200" rtl="0" algn="l">
              <a:spcBef>
                <a:spcPts val="0"/>
              </a:spcBef>
              <a:spcAft>
                <a:spcPts val="0"/>
              </a:spcAft>
              <a:buSzPts val="1800"/>
              <a:buChar char="●"/>
            </a:pPr>
            <a:r>
              <a:rPr lang="en"/>
              <a:t>Hands-on project based on Plotly’s Uber Rideshare </a:t>
            </a:r>
            <a:r>
              <a:rPr lang="en" u="sng">
                <a:solidFill>
                  <a:schemeClr val="accent5"/>
                </a:solidFill>
                <a:hlinkClick r:id="rId3">
                  <a:extLst>
                    <a:ext uri="{A12FA001-AC4F-418D-AE19-62706E023703}">
                      <ahyp:hlinkClr val="tx"/>
                    </a:ext>
                  </a:extLst>
                </a:hlinkClick>
              </a:rPr>
              <a:t>demo</a:t>
            </a:r>
            <a:endParaRPr/>
          </a:p>
          <a:p>
            <a:pPr indent="-342900" lvl="0" marL="457200" rtl="0" algn="l">
              <a:spcBef>
                <a:spcPts val="0"/>
              </a:spcBef>
              <a:spcAft>
                <a:spcPts val="0"/>
              </a:spcAft>
              <a:buSzPts val="1800"/>
              <a:buChar char="●"/>
            </a:pPr>
            <a:r>
              <a:rPr lang="en"/>
              <a:t>Integrating React components with Dash</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 the Project-Uber_Ride.pdf document and follow the instructions.</a:t>
            </a:r>
            <a:endParaRPr/>
          </a:p>
          <a:p>
            <a:pPr indent="0" lvl="0" marL="0" rtl="0" algn="l">
              <a:spcBef>
                <a:spcPts val="1200"/>
              </a:spcBef>
              <a:spcAft>
                <a:spcPts val="0"/>
              </a:spcAft>
              <a:buNone/>
            </a:pPr>
            <a:r>
              <a:rPr lang="en"/>
              <a:t>Open project-uber-ride folder.</a:t>
            </a:r>
            <a:endParaRPr/>
          </a:p>
          <a:p>
            <a:pPr indent="0" lvl="0" marL="0" rtl="0" algn="l">
              <a:spcBef>
                <a:spcPts val="1200"/>
              </a:spcBef>
              <a:spcAft>
                <a:spcPts val="1200"/>
              </a:spcAft>
              <a:buNone/>
            </a:pPr>
            <a:r>
              <a:rPr lang="en"/>
              <a:t>Create a file named app.py</a:t>
            </a:r>
            <a:endParaRPr/>
          </a:p>
        </p:txBody>
      </p:sp>
      <p:sp>
        <p:nvSpPr>
          <p:cNvPr id="300" name="Google Shape;300;p5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Uber Rides - Project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 App Deployment</a:t>
            </a:r>
            <a:endParaRPr/>
          </a:p>
        </p:txBody>
      </p:sp>
      <p:sp>
        <p:nvSpPr>
          <p:cNvPr id="306" name="Google Shape;306;p5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rPr lang="en"/>
              <a:t>Files needed for deployment:</a:t>
            </a:r>
            <a:endParaRPr/>
          </a:p>
          <a:p>
            <a:pPr indent="-342900" lvl="0" marL="457200" rtl="0" algn="l">
              <a:spcBef>
                <a:spcPts val="1200"/>
              </a:spcBef>
              <a:spcAft>
                <a:spcPts val="0"/>
              </a:spcAft>
              <a:buSzPts val="1800"/>
              <a:buChar char="-"/>
            </a:pPr>
            <a:r>
              <a:rPr lang="en"/>
              <a:t>sample app (app.py) - Application code </a:t>
            </a:r>
            <a:endParaRPr/>
          </a:p>
          <a:p>
            <a:pPr indent="-342900" lvl="0" marL="457200" rtl="0" algn="l">
              <a:spcBef>
                <a:spcPts val="0"/>
              </a:spcBef>
              <a:spcAft>
                <a:spcPts val="0"/>
              </a:spcAft>
              <a:buSzPts val="1800"/>
              <a:buChar char="-"/>
            </a:pPr>
            <a:r>
              <a:rPr lang="en"/>
              <a:t>.gitignore file - </a:t>
            </a:r>
            <a:r>
              <a:rPr lang="en">
                <a:solidFill>
                  <a:srgbClr val="202124"/>
                </a:solidFill>
              </a:rPr>
              <a:t>The . gitignore file tells Git which files to ignore when committing your project to the GitHub repository. gitignore is located in the root directory of your repo.</a:t>
            </a:r>
            <a:endParaRPr/>
          </a:p>
          <a:p>
            <a:pPr indent="-342900" lvl="0" marL="457200" rtl="0" algn="l">
              <a:spcBef>
                <a:spcPts val="0"/>
              </a:spcBef>
              <a:spcAft>
                <a:spcPts val="0"/>
              </a:spcAft>
              <a:buSzPts val="1800"/>
              <a:buChar char="-"/>
            </a:pPr>
            <a:r>
              <a:rPr lang="en"/>
              <a:t>requirements.txt - describes your Python dependencies.</a:t>
            </a:r>
            <a:endParaRPr/>
          </a:p>
          <a:p>
            <a:pPr indent="-342900" lvl="0" marL="457200" rtl="0" algn="l">
              <a:spcBef>
                <a:spcPts val="0"/>
              </a:spcBef>
              <a:spcAft>
                <a:spcPts val="0"/>
              </a:spcAft>
              <a:buSzPts val="1800"/>
              <a:buChar char="-"/>
            </a:pPr>
            <a:r>
              <a:rPr lang="en"/>
              <a:t>Procfile - specifies the commands that are executed by the app on startup</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Procfile</a:t>
            </a:r>
            <a:endParaRPr/>
          </a:p>
        </p:txBody>
      </p:sp>
      <p:sp>
        <p:nvSpPr>
          <p:cNvPr id="312" name="Google Shape;312;p5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3300"/>
              </a:spcBef>
              <a:spcAft>
                <a:spcPts val="0"/>
              </a:spcAft>
              <a:buSzPts val="1800"/>
              <a:buChar char="-"/>
            </a:pPr>
            <a:r>
              <a:rPr lang="en"/>
              <a:t>Your app’s web server</a:t>
            </a:r>
            <a:endParaRPr/>
          </a:p>
          <a:p>
            <a:pPr indent="-342900" lvl="0" marL="457200" rtl="0" algn="l">
              <a:spcBef>
                <a:spcPts val="0"/>
              </a:spcBef>
              <a:spcAft>
                <a:spcPts val="0"/>
              </a:spcAft>
              <a:buSzPts val="1800"/>
              <a:buChar char="-"/>
            </a:pPr>
            <a:r>
              <a:rPr lang="en"/>
              <a:t>Multiple types of worker processes</a:t>
            </a:r>
            <a:endParaRPr/>
          </a:p>
          <a:p>
            <a:pPr indent="-342900" lvl="0" marL="457200" rtl="0" algn="l">
              <a:spcBef>
                <a:spcPts val="0"/>
              </a:spcBef>
              <a:spcAft>
                <a:spcPts val="0"/>
              </a:spcAft>
              <a:buSzPts val="1800"/>
              <a:buChar char="-"/>
            </a:pPr>
            <a:r>
              <a:rPr lang="en"/>
              <a:t>A singleton process, such as a </a:t>
            </a:r>
            <a:r>
              <a:rPr lang="en">
                <a:uFill>
                  <a:noFill/>
                </a:uFill>
                <a:hlinkClick r:id="rId3"/>
              </a:rPr>
              <a:t>clock</a:t>
            </a:r>
            <a:endParaRPr/>
          </a:p>
          <a:p>
            <a:pPr indent="-342900" lvl="0" marL="457200" rtl="0" algn="l">
              <a:spcBef>
                <a:spcPts val="0"/>
              </a:spcBef>
              <a:spcAft>
                <a:spcPts val="0"/>
              </a:spcAft>
              <a:buSzPts val="1800"/>
              <a:buChar char="-"/>
            </a:pPr>
            <a:r>
              <a:rPr lang="en"/>
              <a:t>Tasks to run </a:t>
            </a:r>
            <a:r>
              <a:rPr lang="en">
                <a:uFill>
                  <a:noFill/>
                </a:uFill>
                <a:hlinkClick r:id="rId4"/>
              </a:rPr>
              <a:t>before a new release is deployed</a:t>
            </a:r>
            <a:endParaRPr/>
          </a:p>
          <a:p>
            <a:pPr indent="0" lvl="0" marL="0" rtl="0" algn="l">
              <a:spcBef>
                <a:spcPts val="33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References</a:t>
            </a:r>
            <a:endParaRPr sz="2700"/>
          </a:p>
        </p:txBody>
      </p:sp>
      <p:sp>
        <p:nvSpPr>
          <p:cNvPr id="318" name="Google Shape;318;p5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a:t>Dash backend:</a:t>
            </a:r>
            <a:r>
              <a:rPr lang="en"/>
              <a:t> https://github.com/plotly/dash</a:t>
            </a:r>
            <a:endParaRPr/>
          </a:p>
          <a:p>
            <a:pPr indent="-342900" lvl="0" marL="457200" rtl="0" algn="l">
              <a:spcBef>
                <a:spcPts val="0"/>
              </a:spcBef>
              <a:spcAft>
                <a:spcPts val="0"/>
              </a:spcAft>
              <a:buSzPts val="1800"/>
              <a:buChar char="-"/>
            </a:pPr>
            <a:r>
              <a:rPr b="1" lang="en"/>
              <a:t>Dash frontend:</a:t>
            </a:r>
            <a:r>
              <a:rPr lang="en"/>
              <a:t> https://github.com/plotly/dash-renderer</a:t>
            </a:r>
            <a:endParaRPr/>
          </a:p>
          <a:p>
            <a:pPr indent="-342900" lvl="0" marL="457200" rtl="0" algn="l">
              <a:spcBef>
                <a:spcPts val="0"/>
              </a:spcBef>
              <a:spcAft>
                <a:spcPts val="0"/>
              </a:spcAft>
              <a:buSzPts val="1800"/>
              <a:buChar char="-"/>
            </a:pPr>
            <a:r>
              <a:rPr b="1" lang="en"/>
              <a:t>Dash core component library:</a:t>
            </a:r>
            <a:r>
              <a:rPr lang="en"/>
              <a:t> https://github.com/plotly/dash-core-components</a:t>
            </a:r>
            <a:endParaRPr/>
          </a:p>
          <a:p>
            <a:pPr indent="-342900" lvl="0" marL="457200" rtl="0" algn="l">
              <a:spcBef>
                <a:spcPts val="0"/>
              </a:spcBef>
              <a:spcAft>
                <a:spcPts val="0"/>
              </a:spcAft>
              <a:buSzPts val="1800"/>
              <a:buChar char="-"/>
            </a:pPr>
            <a:r>
              <a:rPr b="1" lang="en"/>
              <a:t>Dash HTML component library</a:t>
            </a:r>
            <a:r>
              <a:rPr lang="en"/>
              <a:t>: https://github.com/plotly/dash-html-components</a:t>
            </a:r>
            <a:endParaRPr/>
          </a:p>
          <a:p>
            <a:pPr indent="-342900" lvl="0" marL="457200" rtl="0" algn="l">
              <a:spcBef>
                <a:spcPts val="0"/>
              </a:spcBef>
              <a:spcAft>
                <a:spcPts val="0"/>
              </a:spcAft>
              <a:buSzPts val="1800"/>
              <a:buChar char="-"/>
            </a:pPr>
            <a:r>
              <a:rPr b="1" lang="en"/>
              <a:t>Dash docs and user guide</a:t>
            </a:r>
            <a:r>
              <a:rPr lang="en"/>
              <a:t>: https://github.com/plotly/dash-docs, hosted at </a:t>
            </a:r>
            <a:r>
              <a:rPr lang="en" u="sng">
                <a:solidFill>
                  <a:schemeClr val="hlink"/>
                </a:solidFill>
                <a:hlinkClick r:id="rId3"/>
              </a:rPr>
              <a:t>https://plot.ly/dash</a:t>
            </a:r>
            <a:endParaRPr/>
          </a:p>
          <a:p>
            <a:pPr indent="-342900" lvl="0" marL="457200" rtl="0" algn="l">
              <a:spcBef>
                <a:spcPts val="0"/>
              </a:spcBef>
              <a:spcAft>
                <a:spcPts val="0"/>
              </a:spcAft>
              <a:buSzPts val="1800"/>
              <a:buChar char="-"/>
            </a:pPr>
            <a:r>
              <a:rPr b="1" lang="en"/>
              <a:t>Plotly.js — the graphing library used by Dash</a:t>
            </a:r>
            <a:r>
              <a:rPr lang="en"/>
              <a:t>: https://github.com/plotly/plotly.js</a:t>
            </a:r>
            <a:endParaRPr/>
          </a:p>
          <a:p>
            <a:pPr indent="0" lvl="0" marL="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List of all dash core components (community version): </a:t>
            </a:r>
            <a:r>
              <a:rPr lang="en" u="sng">
                <a:solidFill>
                  <a:srgbClr val="1155CC"/>
                </a:solidFill>
                <a:hlinkClick r:id="rId3">
                  <a:extLst>
                    <a:ext uri="{A12FA001-AC4F-418D-AE19-62706E023703}">
                      <ahyp:hlinkClr val="tx"/>
                    </a:ext>
                  </a:extLst>
                </a:hlinkClick>
              </a:rPr>
              <a:t>https://dash.plotly.com/dash-core-components</a:t>
            </a:r>
            <a:endParaRPr sz="2500"/>
          </a:p>
          <a:p>
            <a:pPr indent="-342900" lvl="0" marL="457200" rtl="0" algn="l">
              <a:spcBef>
                <a:spcPts val="0"/>
              </a:spcBef>
              <a:spcAft>
                <a:spcPts val="0"/>
              </a:spcAft>
              <a:buSzPts val="1800"/>
              <a:buChar char="-"/>
            </a:pPr>
            <a:r>
              <a:rPr lang="en"/>
              <a:t>List of all dash html components: </a:t>
            </a:r>
            <a:r>
              <a:rPr lang="en" u="sng">
                <a:solidFill>
                  <a:schemeClr val="hlink"/>
                </a:solidFill>
                <a:hlinkClick r:id="rId4"/>
              </a:rPr>
              <a:t>https://dash.plotly.com/dash-html-components</a:t>
            </a:r>
            <a:endParaRPr/>
          </a:p>
          <a:p>
            <a:pPr indent="-342900" lvl="0" marL="457200" rtl="0" algn="l">
              <a:spcBef>
                <a:spcPts val="0"/>
              </a:spcBef>
              <a:spcAft>
                <a:spcPts val="0"/>
              </a:spcAft>
              <a:buSzPts val="1800"/>
              <a:buChar char="-"/>
            </a:pPr>
            <a:r>
              <a:rPr lang="en"/>
              <a:t>Documentation for properties can be accessed using the command: help(dash.html.[add-component-name]) in python or help(dash.dcc.[add-component-name]) </a:t>
            </a:r>
            <a:r>
              <a:rPr lang="en" u="sng">
                <a:solidFill>
                  <a:schemeClr val="hlink"/>
                </a:solidFill>
                <a:hlinkClick r:id="rId5"/>
              </a:rPr>
              <a:t>here</a:t>
            </a:r>
            <a:r>
              <a:rPr lang="en"/>
              <a:t> (for properties of input component)</a:t>
            </a:r>
            <a:endParaRPr/>
          </a:p>
          <a:p>
            <a:pPr indent="-342900" lvl="0" marL="457200" rtl="0" algn="l">
              <a:spcBef>
                <a:spcPts val="0"/>
              </a:spcBef>
              <a:spcAft>
                <a:spcPts val="0"/>
              </a:spcAft>
              <a:buSzPts val="1800"/>
              <a:buChar char="-"/>
            </a:pPr>
            <a:r>
              <a:rPr lang="en"/>
              <a:t>dash_extensions:https://pypi.org/project/dash-extensions/</a:t>
            </a:r>
            <a:endParaRPr/>
          </a:p>
          <a:p>
            <a:pPr indent="-342900" lvl="0" marL="457200" rtl="0" algn="l">
              <a:spcBef>
                <a:spcPts val="0"/>
              </a:spcBef>
              <a:spcAft>
                <a:spcPts val="0"/>
              </a:spcAft>
              <a:buSzPts val="1800"/>
              <a:buChar char="-"/>
            </a:pPr>
            <a:r>
              <a:rPr lang="en"/>
              <a:t>Dash bootstrap components: https://dash-bootstrap-components.opensource.faculty.ai/</a:t>
            </a:r>
            <a:endParaRPr/>
          </a:p>
          <a:p>
            <a:pPr indent="-342900" lvl="0" marL="457200" rtl="0" algn="l">
              <a:spcBef>
                <a:spcPts val="0"/>
              </a:spcBef>
              <a:spcAft>
                <a:spcPts val="0"/>
              </a:spcAft>
              <a:buSzPts val="1800"/>
              <a:buChar char="-"/>
            </a:pPr>
            <a:r>
              <a:rPr lang="en"/>
              <a:t>Dash Leaflet: Dash bootstrap components: https://dash-leaflet.herokuapp.com/</a:t>
            </a:r>
            <a:endParaRPr/>
          </a:p>
        </p:txBody>
      </p:sp>
      <p:sp>
        <p:nvSpPr>
          <p:cNvPr id="324" name="Google Shape;324;p5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 Guide</a:t>
            </a:r>
            <a:endParaRPr/>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In this course, we will be using Jupyter notebooks and spyder from Anaconda Navigator. </a:t>
            </a:r>
            <a:r>
              <a:rPr lang="en"/>
              <a:t>Trainees will be provided with sessions that have pre-installed software and libraries.</a:t>
            </a:r>
            <a:endParaRPr/>
          </a:p>
          <a:p>
            <a:pPr indent="0" lvl="0" marL="0" rtl="0" algn="l">
              <a:spcBef>
                <a:spcPts val="1200"/>
              </a:spcBef>
              <a:spcAft>
                <a:spcPts val="0"/>
              </a:spcAft>
              <a:buNone/>
            </a:pPr>
            <a:r>
              <a:rPr lang="en"/>
              <a:t>However, </a:t>
            </a:r>
            <a:r>
              <a:rPr lang="en"/>
              <a:t>feel free to use other IDEs. </a:t>
            </a:r>
            <a:endParaRPr/>
          </a:p>
          <a:p>
            <a:pPr indent="0" lvl="0" marL="0" rtl="0" algn="l">
              <a:spcBef>
                <a:spcPts val="1200"/>
              </a:spcBef>
              <a:spcAft>
                <a:spcPts val="0"/>
              </a:spcAft>
              <a:buNone/>
            </a:pPr>
            <a:r>
              <a:rPr lang="en"/>
              <a:t>Library Installations</a:t>
            </a:r>
            <a:endParaRPr/>
          </a:p>
          <a:p>
            <a:pPr indent="-308610" lvl="0" marL="457200" rtl="0" algn="l">
              <a:spcBef>
                <a:spcPts val="1200"/>
              </a:spcBef>
              <a:spcAft>
                <a:spcPts val="0"/>
              </a:spcAft>
              <a:buSzPct val="100000"/>
              <a:buChar char="-"/>
            </a:pPr>
            <a:r>
              <a:rPr lang="en"/>
              <a:t>dash-  v2.0.0</a:t>
            </a:r>
            <a:endParaRPr/>
          </a:p>
          <a:p>
            <a:pPr indent="-308610" lvl="0" marL="457200" rtl="0" algn="l">
              <a:spcBef>
                <a:spcPts val="0"/>
              </a:spcBef>
              <a:spcAft>
                <a:spcPts val="0"/>
              </a:spcAft>
              <a:buSzPct val="100000"/>
              <a:buChar char="-"/>
            </a:pPr>
            <a:r>
              <a:rPr lang="en"/>
              <a:t>jupyter_dash</a:t>
            </a:r>
            <a:endParaRPr/>
          </a:p>
          <a:p>
            <a:pPr indent="-308610" lvl="0" marL="457200" rtl="0" algn="l">
              <a:spcBef>
                <a:spcPts val="0"/>
              </a:spcBef>
              <a:spcAft>
                <a:spcPts val="0"/>
              </a:spcAft>
              <a:buSzPct val="100000"/>
              <a:buChar char="-"/>
            </a:pPr>
            <a:r>
              <a:rPr lang="en"/>
              <a:t>plotly</a:t>
            </a:r>
            <a:endParaRPr/>
          </a:p>
          <a:p>
            <a:pPr indent="-308610" lvl="0" marL="457200" rtl="0" algn="l">
              <a:spcBef>
                <a:spcPts val="0"/>
              </a:spcBef>
              <a:spcAft>
                <a:spcPts val="0"/>
              </a:spcAft>
              <a:buSzPct val="100000"/>
              <a:buChar char="-"/>
            </a:pPr>
            <a:r>
              <a:rPr lang="en"/>
              <a:t>pandas</a:t>
            </a:r>
            <a:endParaRPr/>
          </a:p>
          <a:p>
            <a:pPr indent="-308610" lvl="0" marL="457200" rtl="0" algn="l">
              <a:spcBef>
                <a:spcPts val="0"/>
              </a:spcBef>
              <a:spcAft>
                <a:spcPts val="0"/>
              </a:spcAft>
              <a:buSzPct val="100000"/>
              <a:buChar char="-"/>
            </a:pPr>
            <a:r>
              <a:rPr lang="en"/>
              <a:t>numpy</a:t>
            </a:r>
            <a:endParaRPr/>
          </a:p>
          <a:p>
            <a:pPr indent="-308610" lvl="0" marL="457200" rtl="0" algn="l">
              <a:spcBef>
                <a:spcPts val="0"/>
              </a:spcBef>
              <a:spcAft>
                <a:spcPts val="0"/>
              </a:spcAft>
              <a:buSzPct val="100000"/>
              <a:buChar char="-"/>
            </a:pPr>
            <a:r>
              <a:rPr lang="en"/>
              <a:t>multiprocess</a:t>
            </a:r>
            <a:endParaRPr/>
          </a:p>
          <a:p>
            <a:pPr indent="-308610" lvl="0" marL="457200" rtl="0" algn="l">
              <a:spcBef>
                <a:spcPts val="0"/>
              </a:spcBef>
              <a:spcAft>
                <a:spcPts val="0"/>
              </a:spcAft>
              <a:buSzPct val="100000"/>
              <a:buChar char="-"/>
            </a:pPr>
            <a:r>
              <a:rPr lang="en"/>
              <a:t>diskcache</a:t>
            </a:r>
            <a:endParaRPr/>
          </a:p>
          <a:p>
            <a:pPr indent="-308610" lvl="0" marL="457200" rtl="0" algn="l">
              <a:spcBef>
                <a:spcPts val="0"/>
              </a:spcBef>
              <a:spcAft>
                <a:spcPts val="0"/>
              </a:spcAft>
              <a:buSzPct val="100000"/>
              <a:buChar char="-"/>
            </a:pPr>
            <a:r>
              <a:rPr lang="en"/>
              <a:t>Psutil</a:t>
            </a:r>
            <a:endParaRPr/>
          </a:p>
          <a:p>
            <a:pPr indent="-308610" lvl="0" marL="457200" rtl="0" algn="l">
              <a:spcBef>
                <a:spcPts val="0"/>
              </a:spcBef>
              <a:spcAft>
                <a:spcPts val="0"/>
              </a:spcAft>
              <a:buSzPct val="100000"/>
              <a:buChar char="-"/>
            </a:pPr>
            <a:r>
              <a:rPr lang="en"/>
              <a:t>cookiecutter</a:t>
            </a:r>
            <a:endParaRPr/>
          </a:p>
          <a:p>
            <a:pPr indent="-308610" lvl="0" marL="457200" rtl="0" algn="l">
              <a:spcBef>
                <a:spcPts val="0"/>
              </a:spcBef>
              <a:spcAft>
                <a:spcPts val="0"/>
              </a:spcAft>
              <a:buSzPct val="100000"/>
              <a:buChar char="-"/>
            </a:pPr>
            <a:r>
              <a:rPr lang="en"/>
              <a:t>node/node.js (installation varies depending on 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Plotly</a:t>
            </a:r>
            <a:endParaRPr/>
          </a:p>
        </p:txBody>
      </p:sp>
      <p:sp>
        <p:nvSpPr>
          <p:cNvPr id="90" name="Google Shape;90;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Plotly is an organization that develops analytical and visualization tool.</a:t>
            </a:r>
            <a:endParaRPr/>
          </a:p>
          <a:p>
            <a:pPr indent="0" lvl="0" marL="0" rtl="0" algn="l">
              <a:spcBef>
                <a:spcPts val="1200"/>
              </a:spcBef>
              <a:spcAft>
                <a:spcPts val="0"/>
              </a:spcAft>
              <a:buNone/>
            </a:pPr>
            <a:r>
              <a:rPr lang="en"/>
              <a:t>Products by Plotly</a:t>
            </a:r>
            <a:endParaRPr/>
          </a:p>
          <a:p>
            <a:pPr indent="-342900" lvl="0" marL="457200" rtl="0" algn="l">
              <a:spcBef>
                <a:spcPts val="1200"/>
              </a:spcBef>
              <a:spcAft>
                <a:spcPts val="0"/>
              </a:spcAft>
              <a:buSzPts val="1800"/>
              <a:buChar char="●"/>
            </a:pPr>
            <a:r>
              <a:rPr lang="en"/>
              <a:t>Plotly Javascript Graphing Library (plotly.js)</a:t>
            </a:r>
            <a:endParaRPr/>
          </a:p>
          <a:p>
            <a:pPr indent="-342900" lvl="0" marL="457200" rtl="0" algn="l">
              <a:spcBef>
                <a:spcPts val="0"/>
              </a:spcBef>
              <a:spcAft>
                <a:spcPts val="0"/>
              </a:spcAft>
              <a:buSzPts val="1800"/>
              <a:buChar char="●"/>
            </a:pPr>
            <a:r>
              <a:rPr lang="en"/>
              <a:t>Dash (Community and Enterprise versions)</a:t>
            </a:r>
            <a:endParaRPr/>
          </a:p>
          <a:p>
            <a:pPr indent="-342900" lvl="0" marL="457200" rtl="0" algn="l">
              <a:spcBef>
                <a:spcPts val="0"/>
              </a:spcBef>
              <a:spcAft>
                <a:spcPts val="0"/>
              </a:spcAft>
              <a:buSzPts val="1800"/>
              <a:buChar char="●"/>
            </a:pPr>
            <a:r>
              <a:rPr lang="en"/>
              <a:t>ChartStudio (Community and Enterprise versions)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Dash</a:t>
            </a:r>
            <a:endParaRPr/>
          </a:p>
        </p:txBody>
      </p:sp>
      <p:sp>
        <p:nvSpPr>
          <p:cNvPr id="96" name="Google Shape;96;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Written on top of plotly.js and React</a:t>
            </a:r>
            <a:endParaRPr/>
          </a:p>
          <a:p>
            <a:pPr indent="-342900" lvl="0" marL="457200" rtl="0" algn="l">
              <a:spcBef>
                <a:spcPts val="0"/>
              </a:spcBef>
              <a:spcAft>
                <a:spcPts val="0"/>
              </a:spcAft>
              <a:buSzPts val="1800"/>
              <a:buChar char="●"/>
            </a:pPr>
            <a:r>
              <a:rPr lang="en"/>
              <a:t>Abstracts protocols needed to build full-stack app so that developers can customize them.</a:t>
            </a:r>
            <a:endParaRPr/>
          </a:p>
          <a:p>
            <a:pPr indent="-342900" lvl="0" marL="457200" rtl="0" algn="l">
              <a:spcBef>
                <a:spcPts val="0"/>
              </a:spcBef>
              <a:spcAft>
                <a:spcPts val="0"/>
              </a:spcAft>
              <a:buSzPts val="1800"/>
              <a:buChar char="●"/>
            </a:pPr>
            <a:r>
              <a:rPr lang="en"/>
              <a:t>Available as libraries and packages in python, R, Julia, Matlab</a:t>
            </a:r>
            <a:endParaRPr/>
          </a:p>
          <a:p>
            <a:pPr indent="-342900" lvl="0" marL="457200" rtl="0" algn="l">
              <a:spcBef>
                <a:spcPts val="0"/>
              </a:spcBef>
              <a:spcAft>
                <a:spcPts val="0"/>
              </a:spcAft>
              <a:buSzPts val="1800"/>
              <a:buChar char="●"/>
            </a:pPr>
            <a:r>
              <a:rPr lang="en"/>
              <a:t>Dash apps are rendered in web-browser</a:t>
            </a:r>
            <a:endParaRPr/>
          </a:p>
          <a:p>
            <a:pPr indent="-342900" lvl="0" marL="457200" rtl="0" algn="l">
              <a:spcBef>
                <a:spcPts val="0"/>
              </a:spcBef>
              <a:spcAft>
                <a:spcPts val="0"/>
              </a:spcAft>
              <a:buSzPts val="1800"/>
              <a:buChar char="●"/>
            </a:pPr>
            <a:r>
              <a:rPr lang="en"/>
              <a:t>Dash apps can be deployed on virtual machines/Kubernetes.</a:t>
            </a:r>
            <a:endParaRPr/>
          </a:p>
          <a:p>
            <a:pPr indent="-342900" lvl="0" marL="457200" rtl="0" algn="l">
              <a:spcBef>
                <a:spcPts val="0"/>
              </a:spcBef>
              <a:spcAft>
                <a:spcPts val="0"/>
              </a:spcAft>
              <a:buSzPts val="1800"/>
              <a:buChar char="●"/>
            </a:pPr>
            <a:r>
              <a:rPr lang="en"/>
              <a:t>Dash apps are cross-platform and mobile friendly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 in Python (Open-source)</a:t>
            </a:r>
            <a:endParaRPr/>
          </a:p>
        </p:txBody>
      </p:sp>
      <p:sp>
        <p:nvSpPr>
          <p:cNvPr id="102" name="Google Shape;102;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Dash is a </a:t>
            </a:r>
            <a:r>
              <a:rPr lang="en" u="sng">
                <a:solidFill>
                  <a:schemeClr val="hlink"/>
                </a:solidFill>
                <a:hlinkClick r:id="rId3"/>
              </a:rPr>
              <a:t>Python framework</a:t>
            </a:r>
            <a:r>
              <a:rPr lang="en"/>
              <a:t> for building web applications.</a:t>
            </a:r>
            <a:endParaRPr/>
          </a:p>
          <a:p>
            <a:pPr indent="-342900" lvl="0" marL="457200" rtl="0" algn="l">
              <a:spcBef>
                <a:spcPts val="0"/>
              </a:spcBef>
              <a:spcAft>
                <a:spcPts val="0"/>
              </a:spcAft>
              <a:buSzPts val="1800"/>
              <a:buChar char="●"/>
            </a:pPr>
            <a:r>
              <a:rPr lang="en"/>
              <a:t>Created and maintained by </a:t>
            </a:r>
            <a:r>
              <a:rPr lang="en" u="sng">
                <a:solidFill>
                  <a:schemeClr val="hlink"/>
                </a:solidFill>
                <a:hlinkClick r:id="rId4"/>
              </a:rPr>
              <a:t>Plotly</a:t>
            </a:r>
            <a:r>
              <a:rPr lang="en"/>
              <a:t>. </a:t>
            </a:r>
            <a:endParaRPr/>
          </a:p>
          <a:p>
            <a:pPr indent="-342900" lvl="0" marL="457200" rtl="0" algn="l">
              <a:spcBef>
                <a:spcPts val="0"/>
              </a:spcBef>
              <a:spcAft>
                <a:spcPts val="0"/>
              </a:spcAft>
              <a:buSzPts val="1800"/>
              <a:buChar char="●"/>
            </a:pPr>
            <a:r>
              <a:rPr lang="en"/>
              <a:t>Written on top of Flask, Plotly.js, and React.js.</a:t>
            </a:r>
            <a:endParaRPr/>
          </a:p>
          <a:p>
            <a:pPr indent="-342900" lvl="0" marL="457200" rtl="0" algn="l">
              <a:spcBef>
                <a:spcPts val="0"/>
              </a:spcBef>
              <a:spcAft>
                <a:spcPts val="0"/>
              </a:spcAft>
              <a:buSzPts val="1800"/>
              <a:buChar char="●"/>
            </a:pPr>
            <a:r>
              <a:rPr lang="en"/>
              <a:t>Dashboard is implemented in pure Python.</a:t>
            </a:r>
            <a:endParaRPr/>
          </a:p>
          <a:p>
            <a:pPr indent="-342900" lvl="0" marL="457200" rtl="0" algn="l">
              <a:spcBef>
                <a:spcPts val="0"/>
              </a:spcBef>
              <a:spcAft>
                <a:spcPts val="0"/>
              </a:spcAft>
              <a:buSzPts val="1800"/>
              <a:buChar char="●"/>
            </a:pPr>
            <a:r>
              <a:rPr lang="en"/>
              <a:t>Concurrency - Multi-user Application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380"/>
              <a:t>Dash - Open Source vs Enterprise</a:t>
            </a:r>
            <a:endParaRPr sz="3380"/>
          </a:p>
        </p:txBody>
      </p:sp>
      <p:sp>
        <p:nvSpPr>
          <p:cNvPr id="108" name="Google Shape;108;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1"/>
          <p:cNvPicPr preferRelativeResize="0"/>
          <p:nvPr/>
        </p:nvPicPr>
        <p:blipFill>
          <a:blip r:embed="rId3">
            <a:alphaModFix/>
          </a:blip>
          <a:stretch>
            <a:fillRect/>
          </a:stretch>
        </p:blipFill>
        <p:spPr>
          <a:xfrm>
            <a:off x="4417441" y="0"/>
            <a:ext cx="4647967"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