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Old Standard TT"/>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ldStandardTT-italic.fntdata"/><Relationship Id="rId10" Type="http://schemas.openxmlformats.org/officeDocument/2006/relationships/slide" Target="slides/slide5.xml"/><Relationship Id="rId32"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74fd0d15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74fd0d15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74fd0d15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74fd0d15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74fd0d15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74fd0d15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74fd0d15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74fd0d15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74fd0d15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74fd0d15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74fd0d15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74fd0d15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74fd0d15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74fd0d15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74fd0d15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74fd0d15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74fd0d15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74fd0d15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74fd0d15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74fd0d15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74fd0d15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74fd0d15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74fd0d15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74fd0d15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74fd0d15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74fd0d15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74fd0d15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74fd0d15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74fd0d15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74fd0d15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74fd0d15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74fd0d15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74fd0d15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74fd0d15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74fd0d15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74fd0d15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74fd0d15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74fd0d15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74fd0d15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74fd0d15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74fd0d15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74fd0d15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74fd0d15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74fd0d15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74fd0d15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74fd0d15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74fd0d15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74fd0d15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lotly.com/python-api-reference/generated/plotly.express.data.html" TargetMode="External"/><Relationship Id="rId4" Type="http://schemas.openxmlformats.org/officeDocument/2006/relationships/hyperlink" Target="https://plotly.com/python/reference/?_ga=2.10538674.704611116.1633196374-2052468828.163069138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localhost:8888/notebooks/Desktop/plotly-dash-training/day_1/assignments/a2_dcc_graph_data_table.ipyn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localhost:8888/notebooks/Desktop/plotly-dash-training/day_1/assignments/a3_basic_dash_callbacks.ipynb"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localhost:8888/notebooks/Desktop/plotly-dash-training/day_1/assignments/a4_editable_dash_tables.ipynb"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localhost:8888/notebooks/Desktop/plotly-dash-training/day_2/a5_advanced_dash_callbacks.ipynb"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plotly/dash-component-boilerplate" TargetMode="External"/><Relationship Id="rId4" Type="http://schemas.openxmlformats.org/officeDocument/2006/relationships/hyperlink" Target="https://jackylishi.medium.com/build-a-custom-dash-component-5d0059c97a8e" TargetMode="External"/><Relationship Id="rId5" Type="http://schemas.openxmlformats.org/officeDocument/2006/relationships/hyperlink" Target="https://jackylishi.medium.com/build-a-realtime-dash-app-with-websockets-5d25fa627c7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ash.gallery/dash-uber-rides-dem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localhost:8888/notebooks/Desktop/a1_dcc_core_comp.ipyn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lotly.com/python-api-reference/generated/plotly.graph_objects.Figure.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Python with Plotly and Dash</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Instructor - Kritika Versha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objects continued….and plotly express</a:t>
            </a:r>
            <a:endParaRPr/>
          </a:p>
        </p:txBody>
      </p:sp>
      <p:sp>
        <p:nvSpPr>
          <p:cNvPr id="114" name="Google Shape;114;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Old Standard TT"/>
              <a:buChar char="●"/>
            </a:pPr>
            <a:r>
              <a:rPr lang="en" sz="1500"/>
              <a:t>Graph objects provides users with customizing plot ability</a:t>
            </a:r>
            <a:endParaRPr sz="1500"/>
          </a:p>
          <a:p>
            <a:pPr indent="-323850" lvl="0" marL="457200" rtl="0" algn="l">
              <a:spcBef>
                <a:spcPts val="0"/>
              </a:spcBef>
              <a:spcAft>
                <a:spcPts val="0"/>
              </a:spcAft>
              <a:buSzPts val="1500"/>
              <a:buFont typeface="Old Standard TT"/>
              <a:buChar char="●"/>
            </a:pPr>
            <a:r>
              <a:rPr lang="en" sz="1500"/>
              <a:t>Dataset used from: </a:t>
            </a:r>
            <a:r>
              <a:rPr lang="en" sz="1500" u="sng">
                <a:solidFill>
                  <a:srgbClr val="296EAA"/>
                </a:solidFill>
                <a:hlinkClick r:id="rId3">
                  <a:extLst>
                    <a:ext uri="{A12FA001-AC4F-418D-AE19-62706E023703}">
                      <ahyp:hlinkClr val="tx"/>
                    </a:ext>
                  </a:extLst>
                </a:hlinkClick>
              </a:rPr>
              <a:t>https://plotly.com/python-api-reference/generated/plotly.express.data.html</a:t>
            </a:r>
            <a:endParaRPr sz="1500" u="sng">
              <a:solidFill>
                <a:srgbClr val="296EAA"/>
              </a:solidFill>
            </a:endParaRPr>
          </a:p>
          <a:p>
            <a:pPr indent="-323850" lvl="0" marL="457200" rtl="0" algn="l">
              <a:spcBef>
                <a:spcPts val="0"/>
              </a:spcBef>
              <a:spcAft>
                <a:spcPts val="0"/>
              </a:spcAft>
              <a:buSzPts val="1500"/>
              <a:buFont typeface="Old Standard TT"/>
              <a:buChar char="●"/>
            </a:pPr>
            <a:r>
              <a:rPr lang="en" sz="1500"/>
              <a:t>add_trace: New traces can be added to a graph object figure using the add_trace() method. This method accepts a graph object trace (an instance of go.Scatter, go.Bar, etc.) and adds it to the figure. This allows you to start with an empty figure, and add traces to it sequentially. The append_trace() method does the same thing, although it does not return the figure.</a:t>
            </a:r>
            <a:endParaRPr sz="1500"/>
          </a:p>
          <a:p>
            <a:pPr indent="-323850" lvl="0" marL="457200" rtl="0" algn="l">
              <a:spcBef>
                <a:spcPts val="0"/>
              </a:spcBef>
              <a:spcAft>
                <a:spcPts val="0"/>
              </a:spcAft>
              <a:buSzPts val="1500"/>
              <a:buFont typeface="Old Standard TT"/>
              <a:buChar char="●"/>
            </a:pPr>
            <a:r>
              <a:rPr lang="en" sz="1500"/>
              <a:t>Trace type reference: </a:t>
            </a:r>
            <a:r>
              <a:rPr lang="en" sz="1500" u="sng">
                <a:solidFill>
                  <a:srgbClr val="296EAA"/>
                </a:solidFill>
                <a:hlinkClick r:id="rId4">
                  <a:extLst>
                    <a:ext uri="{A12FA001-AC4F-418D-AE19-62706E023703}">
                      <ahyp:hlinkClr val="tx"/>
                    </a:ext>
                  </a:extLst>
                </a:hlinkClick>
              </a:rPr>
              <a:t>https://plotly.com/python/reference/?_ga=2.10538674.704611116.1633196374-2052468828.1630691380</a:t>
            </a:r>
            <a:endParaRPr sz="1500"/>
          </a:p>
          <a:p>
            <a:pPr indent="-323850" lvl="0" marL="457200" rtl="0" algn="l">
              <a:spcBef>
                <a:spcPts val="0"/>
              </a:spcBef>
              <a:spcAft>
                <a:spcPts val="0"/>
              </a:spcAft>
              <a:buSzPts val="1500"/>
              <a:buFont typeface="Arial"/>
              <a:buChar char="●"/>
            </a:pPr>
            <a:r>
              <a:rPr lang="en" sz="1600"/>
              <a:t>Plotly Express is built on top of graph objects which provides users an ability to create graphs with less lines of code.</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2</a:t>
            </a:r>
            <a:endParaRPr/>
          </a:p>
        </p:txBody>
      </p:sp>
      <p:sp>
        <p:nvSpPr>
          <p:cNvPr id="120" name="Google Shape;120;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Open the notebook: </a:t>
            </a:r>
            <a:r>
              <a:rPr lang="en">
                <a:uFill>
                  <a:noFill/>
                </a:uFill>
                <a:hlinkClick r:id="rId3"/>
              </a:rPr>
              <a:t>a2_dcc_graph_data_table.ipynb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objects vs Plotly Express</a:t>
            </a:r>
            <a:endParaRPr/>
          </a:p>
        </p:txBody>
      </p:sp>
      <p:sp>
        <p:nvSpPr>
          <p:cNvPr id="126" name="Google Shape;126;p24"/>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 Objects</a:t>
            </a:r>
            <a:endParaRPr/>
          </a:p>
          <a:p>
            <a:pPr indent="0" lvl="0" marL="0" rtl="0" algn="l">
              <a:spcBef>
                <a:spcPts val="1200"/>
              </a:spcBef>
              <a:spcAft>
                <a:spcPts val="0"/>
              </a:spcAft>
              <a:buClr>
                <a:schemeClr val="dk1"/>
              </a:buClr>
              <a:buSzPts val="1100"/>
              <a:buFont typeface="Arial"/>
              <a:buNone/>
            </a:pPr>
            <a:r>
              <a:rPr lang="en" sz="1100" u="sng">
                <a:latin typeface="Arial"/>
                <a:ea typeface="Arial"/>
                <a:cs typeface="Arial"/>
                <a:sym typeface="Arial"/>
              </a:rPr>
              <a:t>Good</a:t>
            </a:r>
            <a:endParaRPr sz="1100" u="sng">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Graph objects provide the ability to customize plots. It is not always possible to provide deep customizations using plotly express in comparison with graph objects.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u="sng">
                <a:latin typeface="Arial"/>
                <a:ea typeface="Arial"/>
                <a:cs typeface="Arial"/>
                <a:sym typeface="Arial"/>
              </a:rPr>
              <a:t>Bad and Ugly</a:t>
            </a:r>
            <a:endParaRPr sz="1100" u="sng">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Implementation is a multi- line code in comparison with plotly express</a:t>
            </a:r>
            <a:endParaRPr sz="1100">
              <a:latin typeface="Arial"/>
              <a:ea typeface="Arial"/>
              <a:cs typeface="Arial"/>
              <a:sym typeface="Arial"/>
            </a:endParaRPr>
          </a:p>
          <a:p>
            <a:pPr indent="0" lvl="0" marL="0" rtl="0" algn="l">
              <a:spcBef>
                <a:spcPts val="0"/>
              </a:spcBef>
              <a:spcAft>
                <a:spcPts val="1200"/>
              </a:spcAft>
              <a:buNone/>
            </a:pPr>
            <a:r>
              <a:t/>
            </a:r>
            <a:endParaRPr/>
          </a:p>
        </p:txBody>
      </p:sp>
      <p:sp>
        <p:nvSpPr>
          <p:cNvPr id="127" name="Google Shape;127;p24"/>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Plotly Express</a:t>
            </a:r>
            <a:endParaRPr/>
          </a:p>
          <a:p>
            <a:pPr indent="0" lvl="0" marL="0" rtl="0" algn="l">
              <a:spcBef>
                <a:spcPts val="1200"/>
              </a:spcBef>
              <a:spcAft>
                <a:spcPts val="0"/>
              </a:spcAft>
              <a:buClr>
                <a:schemeClr val="dk1"/>
              </a:buClr>
              <a:buSzPts val="1100"/>
              <a:buFont typeface="Arial"/>
              <a:buNone/>
            </a:pPr>
            <a:r>
              <a:rPr lang="en" sz="1100" u="sng">
                <a:latin typeface="Arial"/>
                <a:ea typeface="Arial"/>
                <a:cs typeface="Arial"/>
                <a:sym typeface="Arial"/>
              </a:rPr>
              <a:t>Good</a:t>
            </a:r>
            <a:endParaRPr sz="1100" u="sng">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The entire visualization can be created with one line of code (kind of).</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You can animate change.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You can isolate certain information</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It’s interactive</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u="sng">
                <a:latin typeface="Arial"/>
                <a:ea typeface="Arial"/>
                <a:cs typeface="Arial"/>
                <a:sym typeface="Arial"/>
              </a:rPr>
              <a:t>Bad</a:t>
            </a:r>
            <a:endParaRPr sz="1100" u="sng">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Plotly Express is still relatively new, so there’s not a lot of online help available.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You need to set the color every single time you create a new graph.</a:t>
            </a:r>
            <a:endParaRPr sz="1100">
              <a:latin typeface="Arial"/>
              <a:ea typeface="Arial"/>
              <a:cs typeface="Arial"/>
              <a:sym typeface="Arial"/>
            </a:endParaRPr>
          </a:p>
          <a:p>
            <a:pPr indent="0" lvl="0" marL="0" rtl="0" algn="l">
              <a:spcBef>
                <a:spcPts val="0"/>
              </a:spcBef>
              <a:spcAft>
                <a:spcPts val="0"/>
              </a:spcAft>
              <a:buNone/>
            </a:pPr>
            <a:r>
              <a:rPr lang="en" sz="1100" u="sng">
                <a:latin typeface="Arial"/>
                <a:ea typeface="Arial"/>
                <a:cs typeface="Arial"/>
                <a:sym typeface="Arial"/>
              </a:rPr>
              <a:t>Ugly</a:t>
            </a:r>
            <a:endParaRPr sz="1100" u="sng">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Styling limitations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callbacks?</a:t>
            </a:r>
            <a:endParaRPr/>
          </a:p>
        </p:txBody>
      </p:sp>
      <p:sp>
        <p:nvSpPr>
          <p:cNvPr id="133" name="Google Shape;133;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Callback functions are the most important elements in Dash that make your visualizations interactive. They are ways to update different elements dynamically on the fly.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callback functions work?</a:t>
            </a:r>
            <a:endParaRPr/>
          </a:p>
        </p:txBody>
      </p:sp>
      <p:sp>
        <p:nvSpPr>
          <p:cNvPr id="139" name="Google Shape;139;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 sz="1700"/>
              <a:t>Callbacks need the component id and component property of your input and output components. </a:t>
            </a:r>
            <a:endParaRPr sz="1700"/>
          </a:p>
          <a:p>
            <a:pPr indent="-336550" lvl="0" marL="457200" rtl="0" algn="l">
              <a:spcBef>
                <a:spcPts val="0"/>
              </a:spcBef>
              <a:spcAft>
                <a:spcPts val="0"/>
              </a:spcAft>
              <a:buSzPts val="1700"/>
              <a:buAutoNum type="arabicPeriod"/>
            </a:pPr>
            <a:r>
              <a:rPr lang="en" sz="1700"/>
              <a:t>You need to then create a function which you can customize to return an output to the location of the output component id.</a:t>
            </a:r>
            <a:endParaRPr sz="1700"/>
          </a:p>
          <a:p>
            <a:pPr indent="-336550" lvl="0" marL="457200" rtl="0" algn="l">
              <a:spcBef>
                <a:spcPts val="0"/>
              </a:spcBef>
              <a:spcAft>
                <a:spcPts val="0"/>
              </a:spcAft>
              <a:buSzPts val="1700"/>
              <a:buAutoNum type="arabicPeriod"/>
            </a:pPr>
            <a:r>
              <a:rPr lang="en" sz="1700"/>
              <a:t>You need to wrap around a callback decorator to know that it is a call back function. This decorator differentiates a callback function from regular functions</a:t>
            </a:r>
            <a:endParaRPr sz="1700"/>
          </a:p>
          <a:p>
            <a:pPr indent="-336550" lvl="0" marL="457200" rtl="0" algn="l">
              <a:spcBef>
                <a:spcPts val="0"/>
              </a:spcBef>
              <a:spcAft>
                <a:spcPts val="0"/>
              </a:spcAft>
              <a:buSzPts val="1700"/>
              <a:buAutoNum type="arabicPeriod"/>
            </a:pPr>
            <a:r>
              <a:rPr lang="en" sz="1700"/>
              <a:t>Callback functions are defined outside the app layout.</a:t>
            </a:r>
            <a:endParaRPr sz="1700"/>
          </a:p>
          <a:p>
            <a:pPr indent="-336550" lvl="0" marL="457200" rtl="0" algn="l">
              <a:spcBef>
                <a:spcPts val="0"/>
              </a:spcBef>
              <a:spcAft>
                <a:spcPts val="0"/>
              </a:spcAft>
              <a:buSzPts val="1700"/>
              <a:buAutoNum type="arabicPeriod"/>
            </a:pPr>
            <a:r>
              <a:rPr lang="en" sz="1700"/>
              <a:t>In some cases, you might have a "form"-like pattern in your application. In such a situation, you may want to read the value of an input component, but only when the user is finished entering all of their information in the form rather than immediately after it changes.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are callback functions called?</a:t>
            </a:r>
            <a:endParaRPr/>
          </a:p>
        </p:txBody>
      </p:sp>
      <p:sp>
        <p:nvSpPr>
          <p:cNvPr id="145" name="Google Shape;145;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1000"/>
              </a:spcBef>
              <a:spcAft>
                <a:spcPts val="0"/>
              </a:spcAft>
              <a:buSzPts val="1800"/>
              <a:buAutoNum type="arabicPeriod"/>
            </a:pPr>
            <a:r>
              <a:rPr lang="en"/>
              <a:t>When A Dash App First Loads</a:t>
            </a:r>
            <a:endParaRPr/>
          </a:p>
          <a:p>
            <a:pPr indent="-342900" lvl="0" marL="457200" rtl="0" algn="l">
              <a:lnSpc>
                <a:spcPct val="100000"/>
              </a:lnSpc>
              <a:spcBef>
                <a:spcPts val="0"/>
              </a:spcBef>
              <a:spcAft>
                <a:spcPts val="0"/>
              </a:spcAft>
              <a:buSzPts val="1800"/>
              <a:buAutoNum type="arabicPeriod"/>
            </a:pPr>
            <a:r>
              <a:rPr lang="en"/>
              <a:t>As a Direct Result of User Interaction</a:t>
            </a:r>
            <a:endParaRPr/>
          </a:p>
          <a:p>
            <a:pPr indent="-342900" lvl="0" marL="457200" rtl="0" algn="l">
              <a:lnSpc>
                <a:spcPct val="100000"/>
              </a:lnSpc>
              <a:spcBef>
                <a:spcPts val="0"/>
              </a:spcBef>
              <a:spcAft>
                <a:spcPts val="0"/>
              </a:spcAft>
              <a:buSzPts val="1800"/>
              <a:buAutoNum type="arabicPeriod"/>
            </a:pPr>
            <a:r>
              <a:rPr lang="en"/>
              <a:t>As an Indirect Result of User Interaction</a:t>
            </a:r>
            <a:endParaRPr/>
          </a:p>
          <a:p>
            <a:pPr indent="-342900" lvl="0" marL="457200" rtl="0" algn="l">
              <a:lnSpc>
                <a:spcPct val="100000"/>
              </a:lnSpc>
              <a:spcBef>
                <a:spcPts val="0"/>
              </a:spcBef>
              <a:spcAft>
                <a:spcPts val="0"/>
              </a:spcAft>
              <a:buSzPts val="1800"/>
              <a:buAutoNum type="arabicPeriod"/>
            </a:pPr>
            <a:r>
              <a:rPr lang="en"/>
              <a:t>When Dash Components Are Added To The Layout</a:t>
            </a:r>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3</a:t>
            </a:r>
            <a:endParaRPr/>
          </a:p>
        </p:txBody>
      </p:sp>
      <p:sp>
        <p:nvSpPr>
          <p:cNvPr id="151" name="Google Shape;151;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Open the notebook: </a:t>
            </a:r>
            <a:r>
              <a:rPr lang="en">
                <a:uFill>
                  <a:noFill/>
                </a:uFill>
                <a:hlinkClick r:id="rId3"/>
              </a:rPr>
              <a:t>a3_basic_dash_callbacks.ipynb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 Data Tables</a:t>
            </a:r>
            <a:endParaRPr/>
          </a:p>
        </p:txBody>
      </p:sp>
      <p:sp>
        <p:nvSpPr>
          <p:cNvPr id="157" name="Google Shape;157;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a:t>
            </a:r>
            <a:r>
              <a:rPr lang="en"/>
              <a:t>nteractive table component designed for viewing, editing, and exploring large datasets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4</a:t>
            </a:r>
            <a:endParaRPr/>
          </a:p>
        </p:txBody>
      </p:sp>
      <p:sp>
        <p:nvSpPr>
          <p:cNvPr id="163" name="Google Shape;163;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Open the notebook: </a:t>
            </a:r>
            <a:r>
              <a:rPr lang="en">
                <a:uFill>
                  <a:noFill/>
                </a:uFill>
                <a:hlinkClick r:id="rId3"/>
              </a:rPr>
              <a:t>a4_editable_dash_tables.ipynb</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Styling Features of Dash Data Tables</a:t>
            </a:r>
            <a:endParaRPr/>
          </a:p>
        </p:txBody>
      </p:sp>
      <p:sp>
        <p:nvSpPr>
          <p:cNvPr id="169" name="Google Shape;169;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Updating table height</a:t>
            </a:r>
            <a:endParaRPr/>
          </a:p>
          <a:p>
            <a:pPr indent="-342900" lvl="0" marL="457200" rtl="0" algn="l">
              <a:spcBef>
                <a:spcPts val="0"/>
              </a:spcBef>
              <a:spcAft>
                <a:spcPts val="0"/>
              </a:spcAft>
              <a:buSzPts val="1800"/>
              <a:buChar char="-"/>
            </a:pPr>
            <a:r>
              <a:rPr lang="en"/>
              <a:t>Updating table width and columns</a:t>
            </a:r>
            <a:endParaRPr/>
          </a:p>
          <a:p>
            <a:pPr indent="-342900" lvl="0" marL="457200" rtl="0" algn="l">
              <a:spcBef>
                <a:spcPts val="0"/>
              </a:spcBef>
              <a:spcAft>
                <a:spcPts val="0"/>
              </a:spcAft>
              <a:buSzPts val="1800"/>
              <a:buChar char="-"/>
            </a:pPr>
            <a:r>
              <a:rPr lang="en"/>
              <a:t>Styling</a:t>
            </a:r>
            <a:endParaRPr/>
          </a:p>
          <a:p>
            <a:pPr indent="-342900" lvl="0" marL="457200" rtl="0" algn="l">
              <a:spcBef>
                <a:spcPts val="0"/>
              </a:spcBef>
              <a:spcAft>
                <a:spcPts val="0"/>
              </a:spcAft>
              <a:buSzPts val="1800"/>
              <a:buChar char="-"/>
            </a:pPr>
            <a:r>
              <a:rPr lang="en"/>
              <a:t>Conditional formatting</a:t>
            </a:r>
            <a:endParaRPr/>
          </a:p>
          <a:p>
            <a:pPr indent="-342900" lvl="0" marL="457200" rtl="0" algn="l">
              <a:spcBef>
                <a:spcPts val="0"/>
              </a:spcBef>
              <a:spcAft>
                <a:spcPts val="0"/>
              </a:spcAft>
              <a:buSzPts val="1800"/>
              <a:buChar char="-"/>
            </a:pPr>
            <a:r>
              <a:rPr lang="en"/>
              <a:t>Number formatting</a:t>
            </a:r>
            <a:endParaRPr/>
          </a:p>
          <a:p>
            <a:pPr indent="-342900" lvl="0" marL="457200" rtl="0" algn="l">
              <a:spcBef>
                <a:spcPts val="0"/>
              </a:spcBef>
              <a:spcAft>
                <a:spcPts val="0"/>
              </a:spcAft>
              <a:buSzPts val="1800"/>
              <a:buChar char="-"/>
            </a:pPr>
            <a:r>
              <a:rPr lang="en"/>
              <a:t>Sorting filtering and paging</a:t>
            </a:r>
            <a:endParaRPr/>
          </a:p>
          <a:p>
            <a:pPr indent="-342900" lvl="0" marL="457200" rtl="0" algn="l">
              <a:spcBef>
                <a:spcPts val="0"/>
              </a:spcBef>
              <a:spcAft>
                <a:spcPts val="0"/>
              </a:spcAft>
              <a:buSzPts val="1800"/>
              <a:buChar char="-"/>
            </a:pPr>
            <a:r>
              <a:rPr lang="en"/>
              <a:t>Adding Datatable Tooltips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Pre-requisites</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Programming knowledge in Python</a:t>
            </a:r>
            <a:endParaRPr/>
          </a:p>
          <a:p>
            <a:pPr indent="-342900" lvl="0" marL="457200" rtl="0" algn="l">
              <a:spcBef>
                <a:spcPts val="0"/>
              </a:spcBef>
              <a:spcAft>
                <a:spcPts val="0"/>
              </a:spcAft>
              <a:buSzPts val="1800"/>
              <a:buChar char="-"/>
            </a:pPr>
            <a:r>
              <a:rPr lang="en"/>
              <a:t>Experience working with Pandas library</a:t>
            </a:r>
            <a:endParaRPr/>
          </a:p>
          <a:p>
            <a:pPr indent="-342900" lvl="0" marL="457200" rtl="0" algn="l">
              <a:spcBef>
                <a:spcPts val="0"/>
              </a:spcBef>
              <a:spcAft>
                <a:spcPts val="0"/>
              </a:spcAft>
              <a:buSzPts val="1800"/>
              <a:buChar char="-"/>
            </a:pPr>
            <a:r>
              <a:rPr lang="en"/>
              <a:t>Experience working with Numpy library</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idx="1" type="body"/>
          </p:nvPr>
        </p:nvSpPr>
        <p:spPr>
          <a:xfrm>
            <a:off x="3026325" y="2104250"/>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DAY 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 the Project-Uber_Ride.pdf document and follow the instructions.</a:t>
            </a:r>
            <a:endParaRPr/>
          </a:p>
          <a:p>
            <a:pPr indent="0" lvl="0" marL="0" rtl="0" algn="l">
              <a:spcBef>
                <a:spcPts val="1200"/>
              </a:spcBef>
              <a:spcAft>
                <a:spcPts val="0"/>
              </a:spcAft>
              <a:buNone/>
            </a:pPr>
            <a:r>
              <a:rPr lang="en"/>
              <a:t>Open project-uber-ride folder.</a:t>
            </a:r>
            <a:endParaRPr/>
          </a:p>
          <a:p>
            <a:pPr indent="0" lvl="0" marL="0" rtl="0" algn="l">
              <a:spcBef>
                <a:spcPts val="1200"/>
              </a:spcBef>
              <a:spcAft>
                <a:spcPts val="1200"/>
              </a:spcAft>
              <a:buNone/>
            </a:pPr>
            <a:r>
              <a:rPr lang="en"/>
              <a:t>Create a file named app.py</a:t>
            </a:r>
            <a:endParaRPr/>
          </a:p>
        </p:txBody>
      </p:sp>
      <p:sp>
        <p:nvSpPr>
          <p:cNvPr id="180" name="Google Shape;180;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Uber Rides - Project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5</a:t>
            </a:r>
            <a:endParaRPr/>
          </a:p>
        </p:txBody>
      </p:sp>
      <p:sp>
        <p:nvSpPr>
          <p:cNvPr id="186" name="Google Shape;186;p3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Advanced callbacks.</a:t>
            </a:r>
            <a:endParaRPr/>
          </a:p>
          <a:p>
            <a:pPr indent="0" lvl="0" marL="0" rtl="0" algn="l">
              <a:spcBef>
                <a:spcPts val="1200"/>
              </a:spcBef>
              <a:spcAft>
                <a:spcPts val="1200"/>
              </a:spcAft>
              <a:buNone/>
            </a:pPr>
            <a:r>
              <a:rPr lang="en"/>
              <a:t>Open the notebook: </a:t>
            </a:r>
            <a:r>
              <a:rPr lang="en">
                <a:uFill>
                  <a:noFill/>
                </a:uFill>
                <a:hlinkClick r:id="rId3"/>
              </a:rPr>
              <a:t>a5_advanced_dash_callbacks.ipynb</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Sharing data between callbacks</a:t>
            </a:r>
            <a:endParaRPr/>
          </a:p>
        </p:txBody>
      </p:sp>
      <p:sp>
        <p:nvSpPr>
          <p:cNvPr id="192" name="Google Shape;192;p3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a:t>But we can use global variables, right?</a:t>
            </a:r>
            <a:endParaRPr b="1"/>
          </a:p>
          <a:p>
            <a:pPr indent="-342900" lvl="0" marL="457200" rtl="0" algn="l">
              <a:spcBef>
                <a:spcPts val="0"/>
              </a:spcBef>
              <a:spcAft>
                <a:spcPts val="0"/>
              </a:spcAft>
              <a:buSzPts val="1800"/>
              <a:buChar char="-"/>
            </a:pPr>
            <a:r>
              <a:rPr lang="en"/>
              <a:t>Dash is stateless. With a stateless framework, user sessions are not mapped 1-1 with server processes. Each callback request can be executed on any of the available processes</a:t>
            </a:r>
            <a:endParaRPr/>
          </a:p>
          <a:p>
            <a:pPr indent="-342900" lvl="0" marL="457200" rtl="0" algn="l">
              <a:spcBef>
                <a:spcPts val="0"/>
              </a:spcBef>
              <a:spcAft>
                <a:spcPts val="0"/>
              </a:spcAft>
              <a:buSzPts val="1800"/>
              <a:buChar char="-"/>
            </a:pPr>
            <a:r>
              <a:rPr lang="en"/>
              <a:t>Dash is designed to work in multi-user environments where multiple people may view the application at the same time and will have independent sessions.</a:t>
            </a:r>
            <a:endParaRPr/>
          </a:p>
          <a:p>
            <a:pPr indent="-342900" lvl="0" marL="457200" rtl="0" algn="l">
              <a:spcBef>
                <a:spcPts val="0"/>
              </a:spcBef>
              <a:spcAft>
                <a:spcPts val="0"/>
              </a:spcAft>
              <a:buSzPts val="1800"/>
              <a:buChar char="-"/>
            </a:pPr>
            <a:r>
              <a:rPr lang="en"/>
              <a:t>If your app uses modified global variables, then one user's session could set the variable to one value which would affect the next user's session.</a:t>
            </a:r>
            <a:endParaRPr/>
          </a:p>
          <a:p>
            <a:pPr indent="-342900" lvl="0" marL="457200" rtl="0" algn="l">
              <a:spcBef>
                <a:spcPts val="0"/>
              </a:spcBef>
              <a:spcAft>
                <a:spcPts val="0"/>
              </a:spcAft>
              <a:buSzPts val="1800"/>
              <a:buChar char="-"/>
            </a:pPr>
            <a:r>
              <a:rPr lang="en"/>
              <a:t>Dash is also designed to be able to run with multiple python workers so that callbacks can be executed in parallel.</a:t>
            </a:r>
            <a:endParaRPr/>
          </a:p>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how do we share data between callbacks?</a:t>
            </a:r>
            <a:endParaRPr/>
          </a:p>
        </p:txBody>
      </p:sp>
      <p:sp>
        <p:nvSpPr>
          <p:cNvPr id="198" name="Google Shape;198;p3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 order to share data safely across multiple Python processes or servers, we need to store the data somewhere that is accessible to each of the processes.</a:t>
            </a:r>
            <a:endParaRPr/>
          </a:p>
          <a:p>
            <a:pPr indent="0" lvl="0" marL="0" rtl="0" algn="l">
              <a:spcBef>
                <a:spcPts val="0"/>
              </a:spcBef>
              <a:spcAft>
                <a:spcPts val="0"/>
              </a:spcAft>
              <a:buClr>
                <a:schemeClr val="dk1"/>
              </a:buClr>
              <a:buSzPts val="1100"/>
              <a:buFont typeface="Arial"/>
              <a:buNone/>
            </a:pPr>
            <a:r>
              <a:rPr lang="en"/>
              <a:t>There are three main places to store this data:</a:t>
            </a:r>
            <a:endParaRPr/>
          </a:p>
          <a:p>
            <a:pPr indent="-342900" lvl="0" marL="457200" rtl="0" algn="l">
              <a:lnSpc>
                <a:spcPct val="100000"/>
              </a:lnSpc>
              <a:spcBef>
                <a:spcPts val="0"/>
              </a:spcBef>
              <a:spcAft>
                <a:spcPts val="0"/>
              </a:spcAft>
              <a:buSzPts val="1800"/>
              <a:buChar char="-"/>
            </a:pPr>
            <a:r>
              <a:rPr lang="en"/>
              <a:t>In the user's browser session via dcc.Store</a:t>
            </a:r>
            <a:endParaRPr/>
          </a:p>
          <a:p>
            <a:pPr indent="-342900" lvl="0" marL="457200" rtl="0" algn="l">
              <a:lnSpc>
                <a:spcPct val="100000"/>
              </a:lnSpc>
              <a:spcBef>
                <a:spcPts val="0"/>
              </a:spcBef>
              <a:spcAft>
                <a:spcPts val="0"/>
              </a:spcAft>
              <a:buSzPts val="1800"/>
              <a:buChar char="-"/>
            </a:pPr>
            <a:r>
              <a:rPr lang="en"/>
              <a:t>On the disk (e.g. on a file or in a database)</a:t>
            </a:r>
            <a:endParaRPr/>
          </a:p>
          <a:p>
            <a:pPr indent="-342900" lvl="0" marL="457200" rtl="0" algn="l">
              <a:lnSpc>
                <a:spcPct val="100000"/>
              </a:lnSpc>
              <a:spcBef>
                <a:spcPts val="0"/>
              </a:spcBef>
              <a:spcAft>
                <a:spcPts val="0"/>
              </a:spcAft>
              <a:buSzPts val="1800"/>
              <a:buChar char="-"/>
            </a:pPr>
            <a:r>
              <a:rPr lang="en"/>
              <a:t>In server-side memory shared across processes and servers like a Redis database. Dash Enterprise includes onboard, one-click Redis databases for this purpose.</a:t>
            </a:r>
            <a:endParaRPr sz="2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a:t>
            </a:r>
            <a:r>
              <a:rPr lang="en"/>
              <a:t> your own Dash components</a:t>
            </a:r>
            <a:endParaRPr/>
          </a:p>
        </p:txBody>
      </p:sp>
      <p:sp>
        <p:nvSpPr>
          <p:cNvPr id="204" name="Google Shape;204;p3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25000" lnSpcReduction="20000"/>
          </a:bodyPr>
          <a:lstStyle/>
          <a:p>
            <a:pPr indent="-317500" lvl="0" marL="457200" rtl="0" algn="l">
              <a:spcBef>
                <a:spcPts val="1100"/>
              </a:spcBef>
              <a:spcAft>
                <a:spcPts val="0"/>
              </a:spcAft>
              <a:buSzPct val="100000"/>
              <a:buChar char="-"/>
            </a:pPr>
            <a:r>
              <a:rPr lang="en" sz="5600"/>
              <a:t>Components in Dash are serialized as JSON. </a:t>
            </a:r>
            <a:endParaRPr sz="5600"/>
          </a:p>
          <a:p>
            <a:pPr indent="-317500" lvl="0" marL="457200" rtl="0" algn="l">
              <a:spcBef>
                <a:spcPts val="0"/>
              </a:spcBef>
              <a:spcAft>
                <a:spcPts val="0"/>
              </a:spcAft>
              <a:buSzPct val="100000"/>
              <a:buChar char="-"/>
            </a:pPr>
            <a:r>
              <a:rPr lang="en" sz="5600"/>
              <a:t>Annotating components with React docstrings - React Docgen. </a:t>
            </a:r>
            <a:endParaRPr sz="5600"/>
          </a:p>
          <a:p>
            <a:pPr indent="-317500" lvl="0" marL="457200" rtl="0" algn="l">
              <a:spcBef>
                <a:spcPts val="0"/>
              </a:spcBef>
              <a:spcAft>
                <a:spcPts val="0"/>
              </a:spcAft>
              <a:buSzPct val="100000"/>
              <a:buChar char="-"/>
            </a:pPr>
            <a:r>
              <a:rPr lang="en" sz="5600"/>
              <a:t>At build time, Dash reads this JSON file and dynamically creates Python classes that subclass a core Dash component.</a:t>
            </a:r>
            <a:endParaRPr sz="5600"/>
          </a:p>
          <a:p>
            <a:pPr indent="-317500" lvl="0" marL="457200" rtl="0" algn="l">
              <a:spcBef>
                <a:spcPts val="0"/>
              </a:spcBef>
              <a:spcAft>
                <a:spcPts val="0"/>
              </a:spcAft>
              <a:buSzPct val="100000"/>
              <a:buChar char="-"/>
            </a:pPr>
            <a:r>
              <a:rPr lang="en" sz="5600"/>
              <a:t>MANIFEST.in needs to contain each JavaScript, JSON, and CSS file that you have included in your my_dash_component/ folder. In the dash-component-boilerplate repository, you can see that all the JavaScript for your React component is included in the build.js file.</a:t>
            </a:r>
            <a:endParaRPr sz="5600"/>
          </a:p>
          <a:p>
            <a:pPr indent="-317500" lvl="0" marL="457200" rtl="0" algn="l">
              <a:spcBef>
                <a:spcPts val="0"/>
              </a:spcBef>
              <a:spcAft>
                <a:spcPts val="0"/>
              </a:spcAft>
              <a:buSzPct val="100000"/>
              <a:buChar char="-"/>
            </a:pPr>
            <a:r>
              <a:rPr lang="en" sz="5600"/>
              <a:t>The Dash app crawls through the app's layout property and checks which component packages are included in the layout; then it extracts that component's necessary JavaScript or CSS bundles. Dash serves these bundles to Dash's front-end. These JavaScript bundles are used to render the components.</a:t>
            </a:r>
            <a:endParaRPr sz="5600"/>
          </a:p>
          <a:p>
            <a:pPr indent="-317500" lvl="0" marL="457200" rtl="0" algn="l">
              <a:spcBef>
                <a:spcPts val="0"/>
              </a:spcBef>
              <a:spcAft>
                <a:spcPts val="0"/>
              </a:spcAft>
              <a:buSzPct val="100000"/>
              <a:buChar char="-"/>
            </a:pPr>
            <a:r>
              <a:rPr lang="en" sz="5600"/>
              <a:t>Dash's layout is serialized as JSON and served to Dash's front-end. This layout is recursively rendered with these JavaScript bundles and React.</a:t>
            </a:r>
            <a:endParaRPr sz="5600"/>
          </a:p>
          <a:p>
            <a:pPr indent="-317500" lvl="0" marL="457200" rtl="0" algn="l">
              <a:spcBef>
                <a:spcPts val="0"/>
              </a:spcBef>
              <a:spcAft>
                <a:spcPts val="0"/>
              </a:spcAft>
              <a:buSzPct val="100000"/>
              <a:buChar char="-"/>
            </a:pPr>
            <a:r>
              <a:rPr lang="en" sz="5600"/>
              <a:t>Checkout</a:t>
            </a:r>
            <a:r>
              <a:rPr lang="en" sz="5600"/>
              <a:t> python package: cookiecutter: </a:t>
            </a:r>
            <a:r>
              <a:rPr lang="en" sz="5600" u="sng">
                <a:solidFill>
                  <a:schemeClr val="hlink"/>
                </a:solidFill>
                <a:hlinkClick r:id="rId3"/>
              </a:rPr>
              <a:t>https://github.com/plotly/dash-component-boilerplate</a:t>
            </a:r>
            <a:endParaRPr sz="5600"/>
          </a:p>
          <a:p>
            <a:pPr indent="-317500" lvl="0" marL="457200" rtl="0" algn="l">
              <a:spcBef>
                <a:spcPts val="0"/>
              </a:spcBef>
              <a:spcAft>
                <a:spcPts val="0"/>
              </a:spcAft>
              <a:buSzPct val="100000"/>
              <a:buChar char="-"/>
            </a:pPr>
            <a:r>
              <a:rPr lang="en" sz="5600"/>
              <a:t>Examples: </a:t>
            </a:r>
            <a:r>
              <a:rPr lang="en" sz="5600" u="sng">
                <a:solidFill>
                  <a:srgbClr val="1155CC"/>
                </a:solidFill>
                <a:hlinkClick r:id="rId4">
                  <a:extLst>
                    <a:ext uri="{A12FA001-AC4F-418D-AE19-62706E023703}">
                      <ahyp:hlinkClr val="tx"/>
                    </a:ext>
                  </a:extLst>
                </a:hlinkClick>
              </a:rPr>
              <a:t>https://jackylishi.medium.com/build-a-custom-dash-component-5d0059c97a8e</a:t>
            </a:r>
            <a:endParaRPr sz="5600"/>
          </a:p>
          <a:p>
            <a:pPr indent="-317500" lvl="0" marL="457200" rtl="0" algn="l">
              <a:spcBef>
                <a:spcPts val="0"/>
              </a:spcBef>
              <a:spcAft>
                <a:spcPts val="0"/>
              </a:spcAft>
              <a:buSzPct val="100000"/>
              <a:buChar char="-"/>
            </a:pPr>
            <a:r>
              <a:rPr lang="en" sz="5600" u="sng">
                <a:solidFill>
                  <a:srgbClr val="1155CC"/>
                </a:solidFill>
                <a:hlinkClick r:id="rId5">
                  <a:extLst>
                    <a:ext uri="{A12FA001-AC4F-418D-AE19-62706E023703}">
                      <ahyp:hlinkClr val="tx"/>
                    </a:ext>
                  </a:extLst>
                </a:hlinkClick>
              </a:rPr>
              <a:t>https://jackylishi.medium.com/build-a-realtime-dash-app-with-websockets-5d25fa627c7a</a:t>
            </a:r>
            <a:endParaRPr sz="5600"/>
          </a:p>
          <a:p>
            <a:pPr indent="0" lvl="0" marL="457200" rtl="0" algn="l">
              <a:spcBef>
                <a:spcPts val="1100"/>
              </a:spcBef>
              <a:spcAft>
                <a:spcPts val="0"/>
              </a:spcAft>
              <a:buNone/>
            </a:pPr>
            <a:r>
              <a:t/>
            </a:r>
            <a:endParaRPr sz="1100"/>
          </a:p>
          <a:p>
            <a:pPr indent="0" lvl="0" marL="0" rtl="0" algn="l">
              <a:lnSpc>
                <a:spcPct val="100000"/>
              </a:lnSpc>
              <a:spcBef>
                <a:spcPts val="1100"/>
              </a:spcBef>
              <a:spcAft>
                <a:spcPts val="700"/>
              </a:spcAft>
              <a:buClr>
                <a:schemeClr val="dk1"/>
              </a:buClr>
              <a:buSzPct val="61111"/>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 Guide</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this course, we will be using Jupyter notebooks and spyder from Anaconda Navigator. </a:t>
            </a:r>
            <a:r>
              <a:rPr lang="en"/>
              <a:t>Trainees will be provided with sessions that have pre-installed software and libraries.</a:t>
            </a:r>
            <a:endParaRPr/>
          </a:p>
          <a:p>
            <a:pPr indent="0" lvl="0" marL="0" rtl="0" algn="l">
              <a:spcBef>
                <a:spcPts val="1200"/>
              </a:spcBef>
              <a:spcAft>
                <a:spcPts val="0"/>
              </a:spcAft>
              <a:buNone/>
            </a:pPr>
            <a:r>
              <a:rPr lang="en"/>
              <a:t>However, </a:t>
            </a:r>
            <a:r>
              <a:rPr lang="en"/>
              <a:t>feel free to use other IDEs. </a:t>
            </a:r>
            <a:endParaRPr/>
          </a:p>
          <a:p>
            <a:pPr indent="0" lvl="0" marL="0" rtl="0" algn="l">
              <a:spcBef>
                <a:spcPts val="1200"/>
              </a:spcBef>
              <a:spcAft>
                <a:spcPts val="0"/>
              </a:spcAft>
              <a:buNone/>
            </a:pPr>
            <a:r>
              <a:rPr lang="en"/>
              <a:t>Library Installations</a:t>
            </a:r>
            <a:endParaRPr/>
          </a:p>
          <a:p>
            <a:pPr indent="-325755" lvl="0" marL="457200" rtl="0" algn="l">
              <a:spcBef>
                <a:spcPts val="1200"/>
              </a:spcBef>
              <a:spcAft>
                <a:spcPts val="0"/>
              </a:spcAft>
              <a:buSzPct val="100000"/>
              <a:buChar char="-"/>
            </a:pPr>
            <a:r>
              <a:rPr lang="en"/>
              <a:t>dash-  v2.0.0</a:t>
            </a:r>
            <a:endParaRPr/>
          </a:p>
          <a:p>
            <a:pPr indent="-325755" lvl="0" marL="457200" rtl="0" algn="l">
              <a:spcBef>
                <a:spcPts val="0"/>
              </a:spcBef>
              <a:spcAft>
                <a:spcPts val="0"/>
              </a:spcAft>
              <a:buSzPct val="100000"/>
              <a:buChar char="-"/>
            </a:pPr>
            <a:r>
              <a:rPr lang="en"/>
              <a:t>jupyter_dash</a:t>
            </a:r>
            <a:endParaRPr/>
          </a:p>
          <a:p>
            <a:pPr indent="-325755" lvl="0" marL="457200" rtl="0" algn="l">
              <a:spcBef>
                <a:spcPts val="0"/>
              </a:spcBef>
              <a:spcAft>
                <a:spcPts val="0"/>
              </a:spcAft>
              <a:buSzPct val="100000"/>
              <a:buChar char="-"/>
            </a:pPr>
            <a:r>
              <a:rPr lang="en"/>
              <a:t>plotly</a:t>
            </a:r>
            <a:endParaRPr/>
          </a:p>
          <a:p>
            <a:pPr indent="-325755" lvl="0" marL="457200" rtl="0" algn="l">
              <a:spcBef>
                <a:spcPts val="0"/>
              </a:spcBef>
              <a:spcAft>
                <a:spcPts val="0"/>
              </a:spcAft>
              <a:buSzPct val="100000"/>
              <a:buChar char="-"/>
            </a:pPr>
            <a:r>
              <a:rPr lang="en"/>
              <a:t>pandas</a:t>
            </a:r>
            <a:endParaRPr/>
          </a:p>
          <a:p>
            <a:pPr indent="-325755" lvl="0" marL="457200" rtl="0" algn="l">
              <a:spcBef>
                <a:spcPts val="0"/>
              </a:spcBef>
              <a:spcAft>
                <a:spcPts val="0"/>
              </a:spcAft>
              <a:buSzPct val="100000"/>
              <a:buChar char="-"/>
            </a:pPr>
            <a:r>
              <a:rPr lang="en"/>
              <a:t>numpy</a:t>
            </a:r>
            <a:endParaRPr/>
          </a:p>
          <a:p>
            <a:pPr indent="-325755" lvl="0" marL="457200" rtl="0" algn="l">
              <a:spcBef>
                <a:spcPts val="0"/>
              </a:spcBef>
              <a:spcAft>
                <a:spcPts val="0"/>
              </a:spcAft>
              <a:buSzPct val="100000"/>
              <a:buChar char="-"/>
            </a:pPr>
            <a:r>
              <a:rPr lang="en"/>
              <a:t>multiprocess</a:t>
            </a:r>
            <a:endParaRPr/>
          </a:p>
          <a:p>
            <a:pPr indent="-325755" lvl="0" marL="457200" rtl="0" algn="l">
              <a:spcBef>
                <a:spcPts val="0"/>
              </a:spcBef>
              <a:spcAft>
                <a:spcPts val="0"/>
              </a:spcAft>
              <a:buSzPct val="100000"/>
              <a:buChar char="-"/>
            </a:pPr>
            <a:r>
              <a:rPr lang="en"/>
              <a:t>diskcache</a:t>
            </a:r>
            <a:endParaRPr/>
          </a:p>
          <a:p>
            <a:pPr indent="-325755" lvl="0" marL="457200" rtl="0" algn="l">
              <a:spcBef>
                <a:spcPts val="0"/>
              </a:spcBef>
              <a:spcAft>
                <a:spcPts val="0"/>
              </a:spcAft>
              <a:buSzPct val="100000"/>
              <a:buChar char="-"/>
            </a:pPr>
            <a:r>
              <a:rPr lang="en"/>
              <a:t>psutils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Plotly</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Plotly is an organization that develops analytical and visualization tool.</a:t>
            </a:r>
            <a:endParaRPr/>
          </a:p>
          <a:p>
            <a:pPr indent="0" lvl="0" marL="0" rtl="0" algn="l">
              <a:spcBef>
                <a:spcPts val="1200"/>
              </a:spcBef>
              <a:spcAft>
                <a:spcPts val="0"/>
              </a:spcAft>
              <a:buNone/>
            </a:pPr>
            <a:r>
              <a:rPr lang="en"/>
              <a:t>Products by Plotly</a:t>
            </a:r>
            <a:endParaRPr/>
          </a:p>
          <a:p>
            <a:pPr indent="-342900" lvl="0" marL="457200" rtl="0" algn="l">
              <a:spcBef>
                <a:spcPts val="1200"/>
              </a:spcBef>
              <a:spcAft>
                <a:spcPts val="0"/>
              </a:spcAft>
              <a:buSzPts val="1800"/>
              <a:buChar char="-"/>
            </a:pPr>
            <a:r>
              <a:rPr lang="en"/>
              <a:t>Plotly Javascript Graphing Library (plotly.js)</a:t>
            </a:r>
            <a:endParaRPr/>
          </a:p>
          <a:p>
            <a:pPr indent="-342900" lvl="0" marL="457200" rtl="0" algn="l">
              <a:spcBef>
                <a:spcPts val="0"/>
              </a:spcBef>
              <a:spcAft>
                <a:spcPts val="0"/>
              </a:spcAft>
              <a:buSzPts val="1800"/>
              <a:buChar char="-"/>
            </a:pPr>
            <a:r>
              <a:rPr lang="en"/>
              <a:t>Dash (Community and Enterprise versions)</a:t>
            </a:r>
            <a:endParaRPr/>
          </a:p>
          <a:p>
            <a:pPr indent="-342900" lvl="0" marL="457200" rtl="0" algn="l">
              <a:spcBef>
                <a:spcPts val="0"/>
              </a:spcBef>
              <a:spcAft>
                <a:spcPts val="0"/>
              </a:spcAft>
              <a:buSzPts val="1800"/>
              <a:buChar char="-"/>
            </a:pPr>
            <a:r>
              <a:rPr lang="en"/>
              <a:t>ChartStudio (Community and Enterprise versions)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Dash</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Written on top of plotly.js and react</a:t>
            </a:r>
            <a:endParaRPr/>
          </a:p>
          <a:p>
            <a:pPr indent="-342900" lvl="0" marL="457200" rtl="0" algn="l">
              <a:spcBef>
                <a:spcPts val="0"/>
              </a:spcBef>
              <a:spcAft>
                <a:spcPts val="0"/>
              </a:spcAft>
              <a:buSzPts val="1800"/>
              <a:buChar char="-"/>
            </a:pPr>
            <a:r>
              <a:rPr lang="en"/>
              <a:t>Available as libraries and packages in python, R, Julia, Matlab</a:t>
            </a:r>
            <a:endParaRPr/>
          </a:p>
          <a:p>
            <a:pPr indent="-342900" lvl="0" marL="457200" rtl="0" algn="l">
              <a:spcBef>
                <a:spcPts val="0"/>
              </a:spcBef>
              <a:spcAft>
                <a:spcPts val="0"/>
              </a:spcAft>
              <a:buSzPts val="1800"/>
              <a:buChar char="-"/>
            </a:pPr>
            <a:r>
              <a:rPr lang="en"/>
              <a:t>Abstracts protocols needed to build full-stack app so that developers can customize them.</a:t>
            </a:r>
            <a:endParaRPr/>
          </a:p>
          <a:p>
            <a:pPr indent="-342900" lvl="0" marL="457200" rtl="0" algn="l">
              <a:spcBef>
                <a:spcPts val="0"/>
              </a:spcBef>
              <a:spcAft>
                <a:spcPts val="0"/>
              </a:spcAft>
              <a:buSzPts val="1800"/>
              <a:buChar char="-"/>
            </a:pPr>
            <a:r>
              <a:rPr lang="en"/>
              <a:t>Dash apps are rendered in web-browser</a:t>
            </a:r>
            <a:endParaRPr/>
          </a:p>
          <a:p>
            <a:pPr indent="-342900" lvl="0" marL="457200" rtl="0" algn="l">
              <a:spcBef>
                <a:spcPts val="0"/>
              </a:spcBef>
              <a:spcAft>
                <a:spcPts val="0"/>
              </a:spcAft>
              <a:buSzPts val="1800"/>
              <a:buChar char="-"/>
            </a:pPr>
            <a:r>
              <a:rPr lang="en"/>
              <a:t>Dash apps can be deployed on virtual machines/Kubernetes.</a:t>
            </a:r>
            <a:endParaRPr/>
          </a:p>
          <a:p>
            <a:pPr indent="-342900" lvl="0" marL="457200" rtl="0" algn="l">
              <a:spcBef>
                <a:spcPts val="0"/>
              </a:spcBef>
              <a:spcAft>
                <a:spcPts val="0"/>
              </a:spcAft>
              <a:buSzPts val="1800"/>
              <a:buChar char="-"/>
            </a:pPr>
            <a:r>
              <a:rPr lang="en"/>
              <a:t>Dash apps are cross-platform and mobile friendly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 covered in this training</a:t>
            </a:r>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Day 1</a:t>
            </a:r>
            <a:endParaRPr/>
          </a:p>
          <a:p>
            <a:pPr indent="-342900" lvl="0" marL="457200" rtl="0" algn="l">
              <a:spcBef>
                <a:spcPts val="1200"/>
              </a:spcBef>
              <a:spcAft>
                <a:spcPts val="0"/>
              </a:spcAft>
              <a:buSzPts val="1800"/>
              <a:buChar char="-"/>
            </a:pPr>
            <a:r>
              <a:rPr lang="en"/>
              <a:t>Plotly - Brief Introduction</a:t>
            </a:r>
            <a:endParaRPr/>
          </a:p>
          <a:p>
            <a:pPr indent="-342900" lvl="0" marL="457200" rtl="0" algn="l">
              <a:spcBef>
                <a:spcPts val="0"/>
              </a:spcBef>
              <a:spcAft>
                <a:spcPts val="0"/>
              </a:spcAft>
              <a:buSzPts val="1800"/>
              <a:buChar char="-"/>
            </a:pPr>
            <a:r>
              <a:rPr lang="en"/>
              <a:t>Dash - Brief Introduction</a:t>
            </a:r>
            <a:endParaRPr/>
          </a:p>
          <a:p>
            <a:pPr indent="-342900" lvl="0" marL="457200" rtl="0" algn="l">
              <a:spcBef>
                <a:spcPts val="0"/>
              </a:spcBef>
              <a:spcAft>
                <a:spcPts val="0"/>
              </a:spcAft>
              <a:buSzPts val="1800"/>
              <a:buChar char="-"/>
            </a:pPr>
            <a:r>
              <a:rPr lang="en"/>
              <a:t>Introduction to Dash Core Components</a:t>
            </a:r>
            <a:endParaRPr/>
          </a:p>
          <a:p>
            <a:pPr indent="-342900" lvl="0" marL="457200" rtl="0" algn="l">
              <a:spcBef>
                <a:spcPts val="0"/>
              </a:spcBef>
              <a:spcAft>
                <a:spcPts val="0"/>
              </a:spcAft>
              <a:buSzPts val="1800"/>
              <a:buChar char="-"/>
            </a:pPr>
            <a:r>
              <a:rPr lang="en"/>
              <a:t>Plotly Graph Objects</a:t>
            </a:r>
            <a:endParaRPr/>
          </a:p>
          <a:p>
            <a:pPr indent="-342900" lvl="0" marL="457200" rtl="0" algn="l">
              <a:spcBef>
                <a:spcPts val="0"/>
              </a:spcBef>
              <a:spcAft>
                <a:spcPts val="0"/>
              </a:spcAft>
              <a:buSzPts val="1800"/>
              <a:buChar char="-"/>
            </a:pPr>
            <a:r>
              <a:rPr lang="en"/>
              <a:t>Plotly Express</a:t>
            </a:r>
            <a:endParaRPr/>
          </a:p>
          <a:p>
            <a:pPr indent="-342900" lvl="0" marL="457200" rtl="0" algn="l">
              <a:spcBef>
                <a:spcPts val="0"/>
              </a:spcBef>
              <a:spcAft>
                <a:spcPts val="0"/>
              </a:spcAft>
              <a:buSzPts val="1800"/>
              <a:buChar char="-"/>
            </a:pPr>
            <a:r>
              <a:rPr lang="en"/>
              <a:t>Basic Callbacks</a:t>
            </a:r>
            <a:endParaRPr/>
          </a:p>
          <a:p>
            <a:pPr indent="-342900" lvl="0" marL="457200" rtl="0" algn="l">
              <a:spcBef>
                <a:spcPts val="0"/>
              </a:spcBef>
              <a:spcAft>
                <a:spcPts val="0"/>
              </a:spcAft>
              <a:buSzPts val="1800"/>
              <a:buChar char="-"/>
            </a:pPr>
            <a:r>
              <a:rPr lang="en"/>
              <a:t>Introduction to Dash Editable Tables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96" name="Google Shape;96;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Day 2</a:t>
            </a:r>
            <a:endParaRPr/>
          </a:p>
          <a:p>
            <a:pPr indent="-342900" lvl="0" marL="457200" rtl="0" algn="l">
              <a:spcBef>
                <a:spcPts val="1200"/>
              </a:spcBef>
              <a:spcAft>
                <a:spcPts val="0"/>
              </a:spcAft>
              <a:buSzPts val="1800"/>
              <a:buChar char="-"/>
            </a:pPr>
            <a:r>
              <a:rPr lang="en"/>
              <a:t>Hands-on project based on Plotly’s Uber </a:t>
            </a:r>
            <a:r>
              <a:rPr lang="en"/>
              <a:t>Rideshare</a:t>
            </a:r>
            <a:r>
              <a:rPr lang="en"/>
              <a:t> </a:t>
            </a:r>
            <a:r>
              <a:rPr lang="en" u="sng">
                <a:solidFill>
                  <a:schemeClr val="hlink"/>
                </a:solidFill>
                <a:hlinkClick r:id="rId3"/>
              </a:rPr>
              <a:t>demo</a:t>
            </a:r>
            <a:endParaRPr/>
          </a:p>
          <a:p>
            <a:pPr indent="-342900" lvl="0" marL="457200" rtl="0" algn="l">
              <a:spcBef>
                <a:spcPts val="0"/>
              </a:spcBef>
              <a:spcAft>
                <a:spcPts val="0"/>
              </a:spcAft>
              <a:buSzPts val="1800"/>
              <a:buChar char="-"/>
            </a:pPr>
            <a:r>
              <a:rPr lang="en"/>
              <a:t>Advanced Callback functions</a:t>
            </a:r>
            <a:endParaRPr/>
          </a:p>
          <a:p>
            <a:pPr indent="-342900" lvl="0" marL="457200" rtl="0" algn="l">
              <a:spcBef>
                <a:spcPts val="0"/>
              </a:spcBef>
              <a:spcAft>
                <a:spcPts val="0"/>
              </a:spcAft>
              <a:buSzPts val="1800"/>
              <a:buChar char="-"/>
            </a:pPr>
            <a:r>
              <a:rPr lang="en"/>
              <a:t>Sharing data between callback functions</a:t>
            </a:r>
            <a:endParaRPr/>
          </a:p>
          <a:p>
            <a:pPr indent="-342900" lvl="0" marL="457200" rtl="0" algn="l">
              <a:spcBef>
                <a:spcPts val="0"/>
              </a:spcBef>
              <a:spcAft>
                <a:spcPts val="0"/>
              </a:spcAft>
              <a:buSzPts val="1800"/>
              <a:buChar char="-"/>
            </a:pPr>
            <a:r>
              <a:rPr lang="en"/>
              <a:t>Introduction to building your own core components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1</a:t>
            </a:r>
            <a:endParaRPr/>
          </a:p>
        </p:txBody>
      </p:sp>
      <p:sp>
        <p:nvSpPr>
          <p:cNvPr id="102" name="Google Shape;102;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Open the notebook: </a:t>
            </a:r>
            <a:r>
              <a:rPr lang="en" sz="1100">
                <a:uFill>
                  <a:noFill/>
                </a:uFill>
                <a:latin typeface="Arial"/>
                <a:ea typeface="Arial"/>
                <a:cs typeface="Arial"/>
                <a:sym typeface="Arial"/>
                <a:hlinkClick r:id="rId3"/>
              </a:rPr>
              <a:t>a1_dcc_core_comp.ipynb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Objects</a:t>
            </a:r>
            <a:endParaRPr/>
          </a:p>
        </p:txBody>
      </p:sp>
      <p:sp>
        <p:nvSpPr>
          <p:cNvPr id="108" name="Google Shape;108;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API References: </a:t>
            </a:r>
            <a:r>
              <a:rPr lang="en" sz="1300" u="sng">
                <a:solidFill>
                  <a:schemeClr val="hlink"/>
                </a:solidFill>
                <a:hlinkClick r:id="rId3"/>
              </a:rPr>
              <a:t>https://plotly.com/python-api-reference/generated/plotly.graph_objects.Figure.html</a:t>
            </a:r>
            <a:endParaRPr sz="1300"/>
          </a:p>
          <a:p>
            <a:pPr indent="-342900" lvl="0" marL="457200" rtl="0" algn="l">
              <a:spcBef>
                <a:spcPts val="1200"/>
              </a:spcBef>
              <a:spcAft>
                <a:spcPts val="0"/>
              </a:spcAft>
              <a:buSzPts val="1800"/>
              <a:buChar char="-"/>
            </a:pPr>
            <a:r>
              <a:rPr lang="en"/>
              <a:t>plotly.graph_objects module are typically imported as go </a:t>
            </a:r>
            <a:endParaRPr/>
          </a:p>
          <a:p>
            <a:pPr indent="-342900" lvl="0" marL="457200" rtl="0" algn="l">
              <a:spcBef>
                <a:spcPts val="0"/>
              </a:spcBef>
              <a:spcAft>
                <a:spcPts val="0"/>
              </a:spcAft>
              <a:buSzPts val="1800"/>
              <a:buChar char="-"/>
            </a:pPr>
            <a:r>
              <a:rPr lang="en"/>
              <a:t>contains an automatically-generated hierarchy of Python classes</a:t>
            </a:r>
            <a:endParaRPr/>
          </a:p>
          <a:p>
            <a:pPr indent="-342900" lvl="0" marL="457200" rtl="0" algn="l">
              <a:spcBef>
                <a:spcPts val="0"/>
              </a:spcBef>
              <a:spcAft>
                <a:spcPts val="0"/>
              </a:spcAft>
              <a:buSzPts val="1800"/>
              <a:buChar char="-"/>
            </a:pPr>
            <a:r>
              <a:rPr lang="en"/>
              <a:t>classes represent non-leaf nodes in this figure schema</a:t>
            </a:r>
            <a:endParaRPr/>
          </a:p>
          <a:p>
            <a:pPr indent="-342900" lvl="0" marL="457200" rtl="0" algn="l">
              <a:spcBef>
                <a:spcPts val="0"/>
              </a:spcBef>
              <a:spcAft>
                <a:spcPts val="0"/>
              </a:spcAft>
              <a:buSzPts val="1800"/>
              <a:buChar char="-"/>
            </a:pPr>
            <a:r>
              <a:rPr lang="en"/>
              <a:t>term "graph objects" refers to instances of these classes</a:t>
            </a:r>
            <a:endParaRPr/>
          </a:p>
          <a:p>
            <a:pPr indent="-342900" lvl="0" marL="457200" rtl="0" algn="l">
              <a:spcBef>
                <a:spcPts val="0"/>
              </a:spcBef>
              <a:spcAft>
                <a:spcPts val="0"/>
              </a:spcAft>
              <a:buSzPts val="1800"/>
              <a:buChar char="-"/>
            </a:pPr>
            <a:r>
              <a:rPr lang="en"/>
              <a:t>primary classes defined in the plotly.graph_objects module are Figure</a:t>
            </a:r>
            <a:endParaRPr/>
          </a:p>
          <a:p>
            <a:pPr indent="-342900" lvl="0" marL="457200" rtl="0" algn="l">
              <a:spcBef>
                <a:spcPts val="0"/>
              </a:spcBef>
              <a:spcAft>
                <a:spcPts val="0"/>
              </a:spcAft>
              <a:buSzPts val="1800"/>
              <a:buChar char="-"/>
            </a:pPr>
            <a:r>
              <a:rPr lang="en"/>
              <a:t>an ipywidgets-compatible variant called FigureWidget also exists for plotting figures (not covered in the training)</a:t>
            </a:r>
            <a:endParaRPr/>
          </a:p>
          <a:p>
            <a:pPr indent="-342900" lvl="0" marL="457200" rtl="0" algn="l">
              <a:spcBef>
                <a:spcPts val="0"/>
              </a:spcBef>
              <a:spcAft>
                <a:spcPts val="0"/>
              </a:spcAft>
              <a:buSzPts val="1800"/>
              <a:buChar char="-"/>
            </a:pPr>
            <a:r>
              <a:rPr lang="en"/>
              <a:t>Instances of these classes have methods like add_trace(), update_layout(), show(), write_html(), write_json() etc.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