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9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4F57-8C4A-4233-B34F-C0C3AA552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894E2-5CAD-BA7A-62CA-F0CC4E5E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14C1-5852-42D1-9B90-A2790437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280D-FA39-0B17-E4B9-2008DCBD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9113-572E-6947-E746-59CC1837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86A8-9F67-6BF5-1AFA-163A13D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2AF54-8536-F55F-D653-D7BFD2F2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69102-92F1-EE7D-B0D4-F2CDD68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4929-2E41-B3D9-8AFC-C0150B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53FC-0342-8AFA-E3AD-F71DF9D0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14780-A7CC-667D-E98F-E9319144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ECF3F-1FCF-EECF-1E6E-01072377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3848-1304-5C72-628E-ECE07F54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055D-4A29-A6A1-9954-9241B775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E0AD-7235-6D5F-AF53-D86612D7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07A0-6BA3-4784-A1FF-98DFB535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C0C-6C68-002C-1F58-2CDB51BA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80C1-7C77-04FC-C5A7-2EF0552D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DF04-194E-7549-095D-99A002FA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37BB-4C63-C025-833A-A0E4BB20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93B0-7B66-611D-60CC-8AED1A4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E842F-BD5F-282E-B01E-4D3D768D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32E1-157A-F3FB-BA9D-A0FFCB20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C4B9-7337-530A-81AF-8528C6D9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19F3-36BE-D259-1F0B-222109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F089-2111-9377-0643-AF9B153D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8E88-A520-9AFB-463E-118070301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A319E-B1E5-04AF-8C1F-B1810337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64AD-F0E1-A615-E1EA-4DA1381C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3952D-4A48-7D6E-4B54-E98D5412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B26D-559D-393F-537B-8B2F07C1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BADE-04C9-C827-91EF-A2952F6E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A22F-848B-D293-9EEA-D11E91D7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9E624-146C-4259-9FDC-CFE606DA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6066-9892-C79C-9F32-5BBADBCFF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EC321-9F87-5B34-4B02-F7162212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29B02-6C6D-F03E-E2A7-428BF1FE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499E3-CE58-B5F9-2AE2-2B0A4C3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21E45-AB0F-48EA-F0ED-1C97A14F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14A-88F1-5EE9-547E-79BEE04D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DC425-B4AD-8358-4FFC-108365F0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2D49-73CE-2117-9E7B-DA97769D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0CB52-27D2-88A6-9E84-B45C976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E1F8E-7675-9139-65A8-3B19BF0D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64E8-4AB7-2D52-DA65-B09C7BB8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AA3F-64D1-AAB4-B550-7062837C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7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346-CE4E-7951-E21B-D0515D09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B8AB-5343-F241-87B6-A4D8DB37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F5D5-7C8A-3820-7858-E36683DDB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FC18-82C6-E4EC-67C3-CA3A409A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1B25-F666-A3AC-06B9-3BCE8CA5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94B7-3A1B-891E-F0DF-638462F7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CBB3-B5CA-ECAC-92B5-779370CA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3B30-52B7-9279-4FD4-EA39DDBD0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26F5-9558-6858-BE6D-CC55C40E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8BD4-4930-3EA1-10AB-83E4C9C1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15DF1-A25C-0504-D322-FF75B757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46BC-BA6B-D361-81A5-9BBCDC3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6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A9C52-BFCE-A0F1-3BFB-BA94A8CB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712B5-4F3C-AD3A-2D16-DBA31A3D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04F8-555B-216A-B0D3-927368DF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2E10-97BE-2EB3-0CEE-5B758B064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02A4-A4CB-65BE-21DF-417D3F2C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4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aph-pie-chart-business-finance-96301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7463" y="2438400"/>
            <a:ext cx="4600575" cy="132151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9560" marR="5080" indent="-277495">
              <a:lnSpc>
                <a:spcPts val="4750"/>
              </a:lnSpc>
              <a:spcBef>
                <a:spcPts val="705"/>
              </a:spcBef>
            </a:pPr>
            <a:r>
              <a:rPr sz="4400" spc="12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Lead</a:t>
            </a:r>
            <a:r>
              <a:rPr sz="4400" spc="-7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</a:t>
            </a:r>
            <a:r>
              <a:rPr sz="4400" spc="15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Scoring</a:t>
            </a:r>
            <a:br>
              <a:rPr lang="en-IN" sz="4400" spc="150" dirty="0">
                <a:solidFill>
                  <a:schemeClr val="tx1"/>
                </a:solidFill>
                <a:latin typeface="Copperplate Gothic Bold" panose="020E0705020206020404" pitchFamily="34" charset="0"/>
              </a:rPr>
            </a:br>
            <a:r>
              <a:rPr sz="4400" spc="135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Case</a:t>
            </a:r>
            <a:r>
              <a:rPr sz="4400" spc="-16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</a:t>
            </a:r>
            <a:r>
              <a:rPr sz="4400" spc="125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Study</a:t>
            </a:r>
            <a:endParaRPr sz="44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600" y="4191000"/>
            <a:ext cx="2612899" cy="5796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IN" b="1" dirty="0">
                <a:latin typeface="Times New Roman"/>
                <a:cs typeface="Times New Roman"/>
              </a:rPr>
              <a:t>Kritisha Panda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IN" b="1" dirty="0" err="1">
                <a:latin typeface="Times New Roman"/>
                <a:cs typeface="Times New Roman"/>
              </a:rPr>
              <a:t>Uttej</a:t>
            </a:r>
            <a:r>
              <a:rPr lang="en-IN" b="1" dirty="0">
                <a:latin typeface="Times New Roman"/>
                <a:cs typeface="Times New Roman"/>
              </a:rPr>
              <a:t> Gaikwad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208" y="266700"/>
            <a:ext cx="8777605" cy="1066800"/>
            <a:chOff x="1744208" y="266700"/>
            <a:chExt cx="8777605" cy="106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208" y="376428"/>
              <a:ext cx="8777487" cy="72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5388" y="266700"/>
              <a:ext cx="5274564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1076" y="402336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320"/>
              </a:lnSpc>
            </a:pPr>
            <a:r>
              <a:rPr sz="3600" spc="-200" dirty="0"/>
              <a:t>BIVARIATE</a:t>
            </a:r>
            <a:r>
              <a:rPr sz="3600" spc="-15" dirty="0"/>
              <a:t> </a:t>
            </a:r>
            <a:r>
              <a:rPr sz="3600" spc="-60" dirty="0"/>
              <a:t>ANALYSIS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76427" y="1103375"/>
            <a:ext cx="3228340" cy="5478780"/>
          </a:xfrm>
          <a:custGeom>
            <a:avLst/>
            <a:gdLst/>
            <a:ahLst/>
            <a:cxnLst/>
            <a:rect l="l" t="t" r="r" b="b"/>
            <a:pathLst>
              <a:path w="3228340" h="5478780">
                <a:moveTo>
                  <a:pt x="3227832" y="0"/>
                </a:moveTo>
                <a:lnTo>
                  <a:pt x="0" y="0"/>
                </a:lnTo>
                <a:lnTo>
                  <a:pt x="0" y="5478780"/>
                </a:lnTo>
                <a:lnTo>
                  <a:pt x="3227832" y="5478780"/>
                </a:lnTo>
                <a:lnTo>
                  <a:pt x="3227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427" y="1103375"/>
            <a:ext cx="3228340" cy="54787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above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infer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that</a:t>
            </a:r>
            <a:endParaRPr sz="1400">
              <a:latin typeface="Carlito"/>
              <a:cs typeface="Carlito"/>
            </a:endParaRPr>
          </a:p>
          <a:p>
            <a:pPr marL="377825" marR="248285" indent="-28702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above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plot,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infer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that </a:t>
            </a:r>
            <a:r>
              <a:rPr sz="1400" spc="-10" dirty="0">
                <a:latin typeface="Carlito"/>
                <a:cs typeface="Carlito"/>
              </a:rPr>
              <a:t>Working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Professionals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higher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</a:t>
            </a:r>
            <a:endParaRPr sz="1400">
              <a:latin typeface="Carlito"/>
              <a:cs typeface="Carlito"/>
            </a:endParaRPr>
          </a:p>
          <a:p>
            <a:pPr marL="377825" marR="22796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Unemployed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highest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count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category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additional </a:t>
            </a:r>
            <a:r>
              <a:rPr sz="1400" dirty="0">
                <a:latin typeface="Carlito"/>
                <a:cs typeface="Carlito"/>
              </a:rPr>
              <a:t>focus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given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them</a:t>
            </a:r>
            <a:r>
              <a:rPr sz="1400" spc="-25" dirty="0">
                <a:latin typeface="Carlito"/>
                <a:cs typeface="Carlito"/>
              </a:rPr>
              <a:t> in </a:t>
            </a:r>
            <a:r>
              <a:rPr sz="1400" spc="-10" dirty="0">
                <a:latin typeface="Carlito"/>
                <a:cs typeface="Carlito"/>
              </a:rPr>
              <a:t>conversion</a:t>
            </a:r>
            <a:endParaRPr sz="1400">
              <a:latin typeface="Carlito"/>
              <a:cs typeface="Carlito"/>
            </a:endParaRPr>
          </a:p>
          <a:p>
            <a:pPr marL="377825" marR="204470" indent="-287020">
              <a:lnSpc>
                <a:spcPct val="100000"/>
              </a:lnSpc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Google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source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highest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top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dirty="0">
                <a:latin typeface="Carlito"/>
                <a:cs typeface="Carlito"/>
              </a:rPr>
              <a:t>count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Direct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Traffic </a:t>
            </a:r>
            <a:r>
              <a:rPr sz="1400" dirty="0">
                <a:latin typeface="Carlito"/>
                <a:cs typeface="Carlito"/>
              </a:rPr>
              <a:t>or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Google</a:t>
            </a:r>
            <a:endParaRPr sz="1400">
              <a:latin typeface="Carlito"/>
              <a:cs typeface="Carlito"/>
            </a:endParaRPr>
          </a:p>
          <a:p>
            <a:pPr marL="377825" marR="243204" indent="-287020">
              <a:lnSpc>
                <a:spcPct val="100000"/>
              </a:lnSpc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Lead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Origin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Landing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Page </a:t>
            </a:r>
            <a:r>
              <a:rPr sz="1400" dirty="0">
                <a:latin typeface="Carlito"/>
                <a:cs typeface="Carlito"/>
              </a:rPr>
              <a:t>Submission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highest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count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of </a:t>
            </a:r>
            <a:r>
              <a:rPr sz="1400" dirty="0">
                <a:latin typeface="Carlito"/>
                <a:cs typeface="Carlito"/>
              </a:rPr>
              <a:t>leads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along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most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conversions</a:t>
            </a:r>
            <a:endParaRPr sz="1400">
              <a:latin typeface="Carlito"/>
              <a:cs typeface="Carlito"/>
            </a:endParaRPr>
          </a:p>
          <a:p>
            <a:pPr marL="377825" marR="179705" indent="-287020">
              <a:lnSpc>
                <a:spcPct val="100000"/>
              </a:lnSpc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city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conversion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rate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same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for </a:t>
            </a:r>
            <a:r>
              <a:rPr sz="1400" dirty="0">
                <a:latin typeface="Carlito"/>
                <a:cs typeface="Carlito"/>
              </a:rPr>
              <a:t>Other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cities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Maharashtra,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can </a:t>
            </a:r>
            <a:r>
              <a:rPr sz="1400" dirty="0">
                <a:latin typeface="Carlito"/>
                <a:cs typeface="Carlito"/>
              </a:rPr>
              <a:t>put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more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emphasis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on </a:t>
            </a:r>
            <a:r>
              <a:rPr sz="1400" spc="-10" dirty="0">
                <a:latin typeface="Carlito"/>
                <a:cs typeface="Carlito"/>
              </a:rPr>
              <a:t>advertisements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other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states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get </a:t>
            </a:r>
            <a:r>
              <a:rPr sz="1400" dirty="0">
                <a:latin typeface="Carlito"/>
                <a:cs typeface="Carlito"/>
              </a:rPr>
              <a:t>more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leads</a:t>
            </a:r>
            <a:endParaRPr sz="1400">
              <a:latin typeface="Carlito"/>
              <a:cs typeface="Carlito"/>
            </a:endParaRPr>
          </a:p>
          <a:p>
            <a:pPr marL="377825" marR="8763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People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who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said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No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Free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copy</a:t>
            </a:r>
            <a:r>
              <a:rPr sz="1400" spc="-25" dirty="0">
                <a:latin typeface="Carlito"/>
                <a:cs typeface="Carlito"/>
              </a:rPr>
              <a:t> of </a:t>
            </a:r>
            <a:r>
              <a:rPr sz="1400" spc="-10" dirty="0">
                <a:latin typeface="Carlito"/>
                <a:cs typeface="Carlito"/>
              </a:rPr>
              <a:t>Mastering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interview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highest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in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6471" y="1168906"/>
            <a:ext cx="7914132" cy="5564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208" y="266700"/>
            <a:ext cx="8777605" cy="1066800"/>
            <a:chOff x="1744208" y="266700"/>
            <a:chExt cx="8777605" cy="106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208" y="376428"/>
              <a:ext cx="8777487" cy="72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8563" y="266700"/>
              <a:ext cx="6268212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1076" y="402336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4320"/>
              </a:lnSpc>
            </a:pPr>
            <a:r>
              <a:rPr sz="3600" spc="-200" dirty="0"/>
              <a:t>MULTIVARIATE</a:t>
            </a:r>
            <a:r>
              <a:rPr sz="3600" spc="-20" dirty="0"/>
              <a:t> </a:t>
            </a:r>
            <a:r>
              <a:rPr sz="3600" spc="-55" dirty="0"/>
              <a:t>ANALYSIS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43255" y="1103375"/>
            <a:ext cx="3461385" cy="2894330"/>
          </a:xfrm>
          <a:custGeom>
            <a:avLst/>
            <a:gdLst/>
            <a:ahLst/>
            <a:cxnLst/>
            <a:rect l="l" t="t" r="r" b="b"/>
            <a:pathLst>
              <a:path w="3461385" h="2894329">
                <a:moveTo>
                  <a:pt x="3461004" y="0"/>
                </a:moveTo>
                <a:lnTo>
                  <a:pt x="0" y="0"/>
                </a:lnTo>
                <a:lnTo>
                  <a:pt x="0" y="2894076"/>
                </a:lnTo>
                <a:lnTo>
                  <a:pt x="3461004" y="2894076"/>
                </a:lnTo>
                <a:lnTo>
                  <a:pt x="3461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1103375"/>
            <a:ext cx="3461385" cy="28943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above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infer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that</a:t>
            </a:r>
            <a:endParaRPr sz="1400">
              <a:latin typeface="Carlito"/>
              <a:cs typeface="Carlito"/>
            </a:endParaRPr>
          </a:p>
          <a:p>
            <a:pPr marL="377825" marR="149860" indent="-28702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Students/Others </a:t>
            </a:r>
            <a:r>
              <a:rPr sz="1400" dirty="0">
                <a:latin typeface="Carlito"/>
                <a:cs typeface="Carlito"/>
              </a:rPr>
              <a:t>who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visited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site </a:t>
            </a:r>
            <a:r>
              <a:rPr sz="1400" dirty="0">
                <a:latin typeface="Carlito"/>
                <a:cs typeface="Carlito"/>
              </a:rPr>
              <a:t>regularly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more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likely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converted leads</a:t>
            </a:r>
            <a:endParaRPr sz="1400">
              <a:latin typeface="Carlito"/>
              <a:cs typeface="Carlito"/>
            </a:endParaRPr>
          </a:p>
          <a:p>
            <a:pPr marL="377825" marR="28257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spending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more </a:t>
            </a:r>
            <a:r>
              <a:rPr sz="1400" dirty="0">
                <a:latin typeface="Carlito"/>
                <a:cs typeface="Carlito"/>
              </a:rPr>
              <a:t>time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website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majorly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converted irrespective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Specialization.</a:t>
            </a:r>
            <a:endParaRPr sz="1400">
              <a:latin typeface="Carlito"/>
              <a:cs typeface="Carlito"/>
            </a:endParaRPr>
          </a:p>
          <a:p>
            <a:pPr marL="377825" marR="189865" indent="-287020">
              <a:lnSpc>
                <a:spcPct val="100000"/>
              </a:lnSpc>
              <a:buChar char="•"/>
              <a:tabLst>
                <a:tab pos="377825" algn="l"/>
                <a:tab pos="417195" algn="l"/>
              </a:tabLst>
            </a:pP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Source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Wellingak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Website, </a:t>
            </a:r>
            <a:r>
              <a:rPr sz="1400" dirty="0">
                <a:latin typeface="Carlito"/>
                <a:cs typeface="Carlito"/>
              </a:rPr>
              <a:t>ClarkChat,</a:t>
            </a:r>
            <a:r>
              <a:rPr sz="1400" spc="28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Referral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Sites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&amp;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Organic </a:t>
            </a:r>
            <a:r>
              <a:rPr sz="1400" dirty="0">
                <a:latin typeface="Carlito"/>
                <a:cs typeface="Carlito"/>
              </a:rPr>
              <a:t>Search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ones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who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most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of </a:t>
            </a:r>
            <a:r>
              <a:rPr sz="1400" dirty="0">
                <a:latin typeface="Carlito"/>
                <a:cs typeface="Carlito"/>
              </a:rPr>
              <a:t>them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converted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amongst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other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lead </a:t>
            </a:r>
            <a:r>
              <a:rPr sz="1400" spc="-10" dirty="0">
                <a:latin typeface="Carlito"/>
                <a:cs typeface="Carlito"/>
              </a:rPr>
              <a:t>source.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10940" y="1103375"/>
            <a:ext cx="8338184" cy="5558155"/>
            <a:chOff x="3710940" y="1103375"/>
            <a:chExt cx="8338184" cy="55581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8060" y="1103375"/>
              <a:ext cx="4710684" cy="32217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0940" y="1103375"/>
              <a:ext cx="3669791" cy="2644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0940" y="3998975"/>
              <a:ext cx="5084064" cy="2662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208" y="266700"/>
            <a:ext cx="8777605" cy="1066800"/>
            <a:chOff x="1744208" y="266700"/>
            <a:chExt cx="8777605" cy="106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208" y="376428"/>
              <a:ext cx="8777487" cy="72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395" y="266700"/>
              <a:ext cx="5907024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1076" y="402336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320"/>
              </a:lnSpc>
            </a:pPr>
            <a:r>
              <a:rPr sz="3600" spc="-90" dirty="0"/>
              <a:t>CORRELATION</a:t>
            </a:r>
            <a:r>
              <a:rPr sz="3600" spc="-135" dirty="0"/>
              <a:t> </a:t>
            </a:r>
            <a:r>
              <a:rPr sz="3600" spc="-10" dirty="0"/>
              <a:t>MATRIX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43255" y="1103375"/>
            <a:ext cx="4689475" cy="954405"/>
          </a:xfrm>
          <a:custGeom>
            <a:avLst/>
            <a:gdLst/>
            <a:ahLst/>
            <a:cxnLst/>
            <a:rect l="l" t="t" r="r" b="b"/>
            <a:pathLst>
              <a:path w="4689475" h="954405">
                <a:moveTo>
                  <a:pt x="4689348" y="0"/>
                </a:moveTo>
                <a:lnTo>
                  <a:pt x="0" y="0"/>
                </a:lnTo>
                <a:lnTo>
                  <a:pt x="0" y="954024"/>
                </a:lnTo>
                <a:lnTo>
                  <a:pt x="4689348" y="954024"/>
                </a:lnTo>
                <a:lnTo>
                  <a:pt x="4689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1103375"/>
            <a:ext cx="4689475" cy="9544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above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Correlation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Matrix,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that</a:t>
            </a:r>
            <a:endParaRPr sz="1400">
              <a:latin typeface="Carlito"/>
              <a:cs typeface="Carlito"/>
            </a:endParaRPr>
          </a:p>
          <a:p>
            <a:pPr marL="377825" marR="297180" indent="-287020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Converted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positive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correlation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Total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Time </a:t>
            </a:r>
            <a:r>
              <a:rPr sz="1400" dirty="0">
                <a:latin typeface="Carlito"/>
                <a:cs typeface="Carlito"/>
              </a:rPr>
              <a:t>Spent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Website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negative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relationship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Page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Views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Visit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6067" y="1103375"/>
            <a:ext cx="6556248" cy="51328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236680"/>
            <a:ext cx="10058400" cy="1500077"/>
          </a:xfrm>
          <a:prstGeom prst="rect">
            <a:avLst/>
          </a:prstGeom>
        </p:spPr>
        <p:txBody>
          <a:bodyPr vert="horz" wrap="square" lIns="0" tIns="754049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0"/>
              </a:spcBef>
            </a:pPr>
            <a:r>
              <a:rPr b="1" spc="-60" dirty="0"/>
              <a:t>MODEL</a:t>
            </a:r>
            <a:r>
              <a:rPr b="1" spc="-250" dirty="0"/>
              <a:t> </a:t>
            </a:r>
            <a:r>
              <a:rPr b="1" spc="-10" dirty="0"/>
              <a:t>BUILDING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8140"/>
            <a:ext cx="8914130" cy="960119"/>
            <a:chOff x="0" y="358140"/>
            <a:chExt cx="8914130" cy="960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9" y="409314"/>
              <a:ext cx="8777487" cy="7093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58140"/>
              <a:ext cx="5871972" cy="960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55" y="416051"/>
            <a:ext cx="8689975" cy="622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3200" spc="-195" dirty="0"/>
              <a:t>DATA</a:t>
            </a:r>
            <a:r>
              <a:rPr sz="3200" spc="-130" dirty="0"/>
              <a:t> </a:t>
            </a:r>
            <a:r>
              <a:rPr sz="3200" spc="-75" dirty="0"/>
              <a:t>PREPARATION</a:t>
            </a:r>
            <a:r>
              <a:rPr sz="3200" spc="-80" dirty="0"/>
              <a:t> </a:t>
            </a:r>
            <a:r>
              <a:rPr sz="3200" spc="-10" dirty="0"/>
              <a:t>STEPS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43255" y="1103375"/>
            <a:ext cx="11224260" cy="524510"/>
          </a:xfrm>
          <a:custGeom>
            <a:avLst/>
            <a:gdLst/>
            <a:ahLst/>
            <a:cxnLst/>
            <a:rect l="l" t="t" r="r" b="b"/>
            <a:pathLst>
              <a:path w="11224260" h="524510">
                <a:moveTo>
                  <a:pt x="11224260" y="0"/>
                </a:moveTo>
                <a:lnTo>
                  <a:pt x="0" y="0"/>
                </a:lnTo>
                <a:lnTo>
                  <a:pt x="0" y="524256"/>
                </a:lnTo>
                <a:lnTo>
                  <a:pt x="11224260" y="524256"/>
                </a:lnTo>
                <a:lnTo>
                  <a:pt x="11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1103375"/>
            <a:ext cx="11224260" cy="52451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70"/>
              </a:spcBef>
              <a:buFont typeface="Wingdings"/>
              <a:buChar char="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Converted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binary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variables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(Yes/No)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0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1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building.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Created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Dummy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variables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all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category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columns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using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pd.get_dummies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353055"/>
            <a:ext cx="8914130" cy="960119"/>
            <a:chOff x="0" y="2353055"/>
            <a:chExt cx="8914130" cy="96011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9" y="2404230"/>
              <a:ext cx="8777487" cy="7093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353055"/>
              <a:ext cx="4229100" cy="9601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3255" y="2410967"/>
            <a:ext cx="8689975" cy="622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3200" b="1" spc="-55" dirty="0">
                <a:latin typeface="Times New Roman"/>
                <a:cs typeface="Times New Roman"/>
              </a:rPr>
              <a:t>TRAIN-</a:t>
            </a:r>
            <a:r>
              <a:rPr sz="3200" b="1" spc="-175" dirty="0">
                <a:latin typeface="Times New Roman"/>
                <a:cs typeface="Times New Roman"/>
              </a:rPr>
              <a:t>TEST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SPLIT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5" y="3293364"/>
            <a:ext cx="11224260" cy="307975"/>
          </a:xfrm>
          <a:custGeom>
            <a:avLst/>
            <a:gdLst/>
            <a:ahLst/>
            <a:cxnLst/>
            <a:rect l="l" t="t" r="r" b="b"/>
            <a:pathLst>
              <a:path w="11224260" h="307975">
                <a:moveTo>
                  <a:pt x="11224260" y="0"/>
                </a:moveTo>
                <a:lnTo>
                  <a:pt x="0" y="0"/>
                </a:lnTo>
                <a:lnTo>
                  <a:pt x="0" y="307848"/>
                </a:lnTo>
                <a:lnTo>
                  <a:pt x="11224260" y="307848"/>
                </a:lnTo>
                <a:lnTo>
                  <a:pt x="11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55" y="3293364"/>
            <a:ext cx="11224260" cy="30797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Split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data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into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train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test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data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frame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using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70-</a:t>
            </a:r>
            <a:r>
              <a:rPr sz="1400" dirty="0">
                <a:latin typeface="Carlito"/>
                <a:cs typeface="Carlito"/>
              </a:rPr>
              <a:t>30%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ratio.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stage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imported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train-</a:t>
            </a:r>
            <a:r>
              <a:rPr sz="1400" spc="-20" dirty="0">
                <a:latin typeface="Carlito"/>
                <a:cs typeface="Carlito"/>
              </a:rPr>
              <a:t>test-</a:t>
            </a:r>
            <a:r>
              <a:rPr sz="1400" dirty="0">
                <a:latin typeface="Carlito"/>
                <a:cs typeface="Carlito"/>
              </a:rPr>
              <a:t>split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library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sklearn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4020311"/>
            <a:ext cx="8914130" cy="960119"/>
            <a:chOff x="0" y="4020311"/>
            <a:chExt cx="8914130" cy="96011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89" y="4050791"/>
              <a:ext cx="8777487" cy="7299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020311"/>
              <a:ext cx="4235196" cy="9601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3255" y="4076700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54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15"/>
              </a:spcBef>
            </a:pPr>
            <a:r>
              <a:rPr sz="3200" b="1" spc="-150" dirty="0">
                <a:latin typeface="Times New Roman"/>
                <a:cs typeface="Times New Roman"/>
              </a:rPr>
              <a:t>FEATURE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SCALING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3255" y="4960620"/>
            <a:ext cx="11224260" cy="739140"/>
          </a:xfrm>
          <a:custGeom>
            <a:avLst/>
            <a:gdLst/>
            <a:ahLst/>
            <a:cxnLst/>
            <a:rect l="l" t="t" r="r" b="b"/>
            <a:pathLst>
              <a:path w="11224260" h="739139">
                <a:moveTo>
                  <a:pt x="11224260" y="0"/>
                </a:moveTo>
                <a:lnTo>
                  <a:pt x="0" y="0"/>
                </a:lnTo>
                <a:lnTo>
                  <a:pt x="0" y="739139"/>
                </a:lnTo>
                <a:lnTo>
                  <a:pt x="11224260" y="739139"/>
                </a:lnTo>
                <a:lnTo>
                  <a:pt x="11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255" y="4960620"/>
            <a:ext cx="11224260" cy="7391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825" marR="135890" indent="-287020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MinMax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Scaler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convert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numerical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columns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so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comparable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scales.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If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don't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comparable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scales,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some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coefficients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obtained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fitting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might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very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large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very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small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compared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other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coefficients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which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not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good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at</a:t>
            </a:r>
            <a:r>
              <a:rPr sz="1400" spc="-25" dirty="0">
                <a:latin typeface="Carlito"/>
                <a:cs typeface="Carlito"/>
              </a:rPr>
              <a:t> the </a:t>
            </a:r>
            <a:r>
              <a:rPr sz="1400" dirty="0">
                <a:latin typeface="Carlito"/>
                <a:cs typeface="Carlito"/>
              </a:rPr>
              <a:t>time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evaluation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389" y="358140"/>
            <a:ext cx="8777605" cy="960119"/>
            <a:chOff x="136389" y="358140"/>
            <a:chExt cx="8777605" cy="960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9" y="409314"/>
              <a:ext cx="8777487" cy="7093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2011" y="358140"/>
              <a:ext cx="4265676" cy="960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55" y="416051"/>
            <a:ext cx="8689975" cy="622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3200" spc="-40" dirty="0"/>
              <a:t>MODEL</a:t>
            </a:r>
            <a:r>
              <a:rPr sz="3200" spc="-160" dirty="0"/>
              <a:t> </a:t>
            </a:r>
            <a:r>
              <a:rPr sz="3200" spc="-10" dirty="0"/>
              <a:t>BUILDING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43255" y="1301496"/>
            <a:ext cx="11224260" cy="1600200"/>
          </a:xfrm>
          <a:custGeom>
            <a:avLst/>
            <a:gdLst/>
            <a:ahLst/>
            <a:cxnLst/>
            <a:rect l="l" t="t" r="r" b="b"/>
            <a:pathLst>
              <a:path w="11224260" h="1600200">
                <a:moveTo>
                  <a:pt x="11224260" y="0"/>
                </a:moveTo>
                <a:lnTo>
                  <a:pt x="0" y="0"/>
                </a:lnTo>
                <a:lnTo>
                  <a:pt x="0" y="1600200"/>
                </a:lnTo>
                <a:lnTo>
                  <a:pt x="11224260" y="1600200"/>
                </a:lnTo>
                <a:lnTo>
                  <a:pt x="11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1301496"/>
            <a:ext cx="11224260" cy="1600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Build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1</a:t>
            </a:r>
            <a:r>
              <a:rPr sz="1350" baseline="24691" dirty="0">
                <a:latin typeface="Carlito"/>
                <a:cs typeface="Carlito"/>
              </a:rPr>
              <a:t>st</a:t>
            </a:r>
            <a:r>
              <a:rPr sz="1350" spc="104" baseline="24691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Logistic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Regression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training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using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all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features.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spc="-65" dirty="0">
                <a:latin typeface="Carlito"/>
                <a:cs typeface="Carlito"/>
              </a:rPr>
              <a:t>To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build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best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fit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model,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Recursive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Feature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Elimination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technique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get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top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20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features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build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next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For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each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build,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checked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p-value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should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less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0.05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spc="-75" dirty="0">
                <a:latin typeface="Carlito"/>
                <a:cs typeface="Carlito"/>
              </a:rPr>
              <a:t>To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remove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Multicollinearity,</a:t>
            </a:r>
            <a:r>
              <a:rPr sz="1400" spc="28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calculated Variance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Inflation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Factor(VIF)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check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if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feature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variables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not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correlated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 each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other.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Dropped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features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which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high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p-value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highly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correlated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recursively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build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get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optimal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model.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623" y="2967227"/>
            <a:ext cx="3192779" cy="33565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32732" y="3029711"/>
            <a:ext cx="3526536" cy="34122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11311" y="3106033"/>
            <a:ext cx="3438144" cy="29860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389" y="358140"/>
            <a:ext cx="8777605" cy="960119"/>
            <a:chOff x="136389" y="358140"/>
            <a:chExt cx="8777605" cy="960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9" y="409314"/>
              <a:ext cx="8777487" cy="7093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56" y="358140"/>
              <a:ext cx="7598664" cy="960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55" y="416051"/>
            <a:ext cx="8689975" cy="622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500"/>
              </a:spcBef>
            </a:pPr>
            <a:r>
              <a:rPr sz="3200" spc="-40" dirty="0"/>
              <a:t>MODEL</a:t>
            </a:r>
            <a:r>
              <a:rPr sz="3200" spc="-145" dirty="0"/>
              <a:t> </a:t>
            </a:r>
            <a:r>
              <a:rPr sz="3200" spc="-165" dirty="0"/>
              <a:t>EVALUATION</a:t>
            </a:r>
            <a:r>
              <a:rPr sz="3200" spc="-75" dirty="0"/>
              <a:t> </a:t>
            </a:r>
            <a:r>
              <a:rPr sz="3200" spc="-185" dirty="0">
                <a:latin typeface="Arial"/>
                <a:cs typeface="Arial"/>
              </a:rPr>
              <a:t>–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45" dirty="0"/>
              <a:t>TRAIN </a:t>
            </a:r>
            <a:r>
              <a:rPr sz="3200" spc="-20" dirty="0"/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255" y="1301496"/>
            <a:ext cx="11224260" cy="2030095"/>
          </a:xfrm>
          <a:custGeom>
            <a:avLst/>
            <a:gdLst/>
            <a:ahLst/>
            <a:cxnLst/>
            <a:rect l="l" t="t" r="r" b="b"/>
            <a:pathLst>
              <a:path w="11224260" h="2030095">
                <a:moveTo>
                  <a:pt x="11224260" y="0"/>
                </a:moveTo>
                <a:lnTo>
                  <a:pt x="0" y="0"/>
                </a:lnTo>
                <a:lnTo>
                  <a:pt x="0" y="2029967"/>
                </a:lnTo>
                <a:lnTo>
                  <a:pt x="11224260" y="2029967"/>
                </a:lnTo>
                <a:lnTo>
                  <a:pt x="11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1301496"/>
            <a:ext cx="11224260" cy="203009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After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getting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optimal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model,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evaluated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performance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metrics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score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Accuracy,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Recall,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Precision,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F1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score.</a:t>
            </a:r>
            <a:endParaRPr sz="1400">
              <a:latin typeface="Carlito"/>
              <a:cs typeface="Carlito"/>
            </a:endParaRPr>
          </a:p>
          <a:p>
            <a:pPr marL="377825" marR="607695" indent="-287020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ROC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curve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plotted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shows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tradeoff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between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sensitivity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specificity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(any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increase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sensitivity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will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accompanied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decrease</a:t>
            </a:r>
            <a:r>
              <a:rPr sz="1400" spc="-25" dirty="0">
                <a:latin typeface="Carlito"/>
                <a:cs typeface="Carlito"/>
              </a:rPr>
              <a:t> in </a:t>
            </a:r>
            <a:r>
              <a:rPr sz="1400" spc="-10" dirty="0">
                <a:latin typeface="Carlito"/>
                <a:cs typeface="Carlito"/>
              </a:rPr>
              <a:t>specificity).</a:t>
            </a:r>
            <a:endParaRPr sz="1400">
              <a:latin typeface="Carlito"/>
              <a:cs typeface="Carlito"/>
            </a:endParaRPr>
          </a:p>
          <a:p>
            <a:pPr marL="874394" lvl="1" indent="-325755">
              <a:lnSpc>
                <a:spcPct val="100000"/>
              </a:lnSpc>
              <a:buFont typeface="Wingdings"/>
              <a:buChar char=""/>
              <a:tabLst>
                <a:tab pos="874394" algn="l"/>
              </a:tabLst>
            </a:pP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closer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curve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follows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left-</a:t>
            </a:r>
            <a:r>
              <a:rPr sz="1400" dirty="0">
                <a:latin typeface="Carlito"/>
                <a:cs typeface="Carlito"/>
              </a:rPr>
              <a:t>hand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border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then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top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border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ROC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space,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more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accurate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test.</a:t>
            </a:r>
            <a:endParaRPr sz="1400">
              <a:latin typeface="Carlito"/>
              <a:cs typeface="Carlito"/>
            </a:endParaRPr>
          </a:p>
          <a:p>
            <a:pPr marL="874394" lvl="1" indent="-325755">
              <a:lnSpc>
                <a:spcPct val="100000"/>
              </a:lnSpc>
              <a:buFont typeface="Wingdings"/>
              <a:buChar char=""/>
              <a:tabLst>
                <a:tab pos="874394" algn="l"/>
              </a:tabLst>
            </a:pP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closer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curve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comes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45-</a:t>
            </a:r>
            <a:r>
              <a:rPr sz="1400" dirty="0">
                <a:latin typeface="Carlito"/>
                <a:cs typeface="Carlito"/>
              </a:rPr>
              <a:t>degree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diagonal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ROC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space,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less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accurate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test.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Calculated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Optimal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cutoff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point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between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sensitivity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&amp;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specificity.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below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received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0.33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optimal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cut-off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point.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Also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checked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Precision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Recall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trade-</a:t>
            </a:r>
            <a:r>
              <a:rPr sz="1400" dirty="0">
                <a:latin typeface="Carlito"/>
                <a:cs typeface="Carlito"/>
              </a:rPr>
              <a:t>off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this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will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help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identify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0" dirty="0">
                <a:latin typeface="Carlito"/>
                <a:cs typeface="Carlito"/>
              </a:rPr>
              <a:t> predicted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CONVERTED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actual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CONVERTED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Precision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Recall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tradeoff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came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0.38,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considered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cut-</a:t>
            </a:r>
            <a:r>
              <a:rPr sz="1400" dirty="0">
                <a:latin typeface="Carlito"/>
                <a:cs typeface="Carlito"/>
              </a:rPr>
              <a:t>off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probability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test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255" y="3429000"/>
            <a:ext cx="3123824" cy="28624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8477" y="3429000"/>
            <a:ext cx="3485392" cy="255663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20000" y="3429000"/>
            <a:ext cx="4429125" cy="3354704"/>
            <a:chOff x="7620000" y="3429000"/>
            <a:chExt cx="4429125" cy="3354704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0" y="3429000"/>
              <a:ext cx="4428744" cy="1767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6483" y="4818886"/>
              <a:ext cx="2842260" cy="1964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389" y="358140"/>
            <a:ext cx="8777605" cy="960119"/>
            <a:chOff x="136389" y="358140"/>
            <a:chExt cx="8777605" cy="960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9" y="409314"/>
              <a:ext cx="8777487" cy="7093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824" y="358140"/>
              <a:ext cx="7272528" cy="960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55" y="416051"/>
            <a:ext cx="8689975" cy="622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3200" spc="-40" dirty="0"/>
              <a:t>MODEL</a:t>
            </a:r>
            <a:r>
              <a:rPr sz="3200" spc="-100" dirty="0"/>
              <a:t> </a:t>
            </a:r>
            <a:r>
              <a:rPr sz="3200" spc="-165" dirty="0"/>
              <a:t>EVALUATION</a:t>
            </a:r>
            <a:r>
              <a:rPr sz="3200" spc="-55" dirty="0"/>
              <a:t> </a:t>
            </a:r>
            <a:r>
              <a:rPr sz="3200" spc="-185" dirty="0">
                <a:latin typeface="Arial"/>
                <a:cs typeface="Arial"/>
              </a:rPr>
              <a:t>–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75" dirty="0"/>
              <a:t>TEST</a:t>
            </a:r>
            <a:r>
              <a:rPr sz="3200" spc="-110" dirty="0"/>
              <a:t> </a:t>
            </a:r>
            <a:r>
              <a:rPr sz="3200" spc="-20" dirty="0"/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255" y="1301496"/>
            <a:ext cx="11224260" cy="1600200"/>
          </a:xfrm>
          <a:custGeom>
            <a:avLst/>
            <a:gdLst/>
            <a:ahLst/>
            <a:cxnLst/>
            <a:rect l="l" t="t" r="r" b="b"/>
            <a:pathLst>
              <a:path w="11224260" h="1600200">
                <a:moveTo>
                  <a:pt x="11224260" y="0"/>
                </a:moveTo>
                <a:lnTo>
                  <a:pt x="0" y="0"/>
                </a:lnTo>
                <a:lnTo>
                  <a:pt x="0" y="1600200"/>
                </a:lnTo>
                <a:lnTo>
                  <a:pt x="11224260" y="1600200"/>
                </a:lnTo>
                <a:lnTo>
                  <a:pt x="11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5" y="1301496"/>
            <a:ext cx="11224260" cy="1600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Run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final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optimal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test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dataset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below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observations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0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ROC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Curve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came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similar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what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got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train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Recall/Sensitivity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Score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85.4%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Accuracy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–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88.9%</a:t>
            </a:r>
            <a:endParaRPr sz="140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Precision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–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86.4%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408" y="3467100"/>
            <a:ext cx="3123824" cy="31238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6911" y="3613403"/>
            <a:ext cx="5798820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389" y="358140"/>
            <a:ext cx="8777605" cy="960119"/>
            <a:chOff x="136389" y="358140"/>
            <a:chExt cx="8777605" cy="960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9" y="409314"/>
              <a:ext cx="8777487" cy="7093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536" y="358140"/>
              <a:ext cx="5786627" cy="960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55" y="416051"/>
            <a:ext cx="8689975" cy="622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00"/>
              </a:spcBef>
            </a:pPr>
            <a:r>
              <a:rPr sz="3200" spc="-135" dirty="0"/>
              <a:t>LEAD</a:t>
            </a:r>
            <a:r>
              <a:rPr sz="3200" spc="-60" dirty="0"/>
              <a:t> </a:t>
            </a:r>
            <a:r>
              <a:rPr sz="3200" spc="-105" dirty="0"/>
              <a:t>SCORE</a:t>
            </a:r>
            <a:r>
              <a:rPr sz="3200" spc="-60" dirty="0"/>
              <a:t> </a:t>
            </a:r>
            <a:r>
              <a:rPr sz="3200" spc="-10" dirty="0"/>
              <a:t>PREDICTION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43255" y="1301496"/>
            <a:ext cx="5523230" cy="1384300"/>
          </a:xfrm>
          <a:custGeom>
            <a:avLst/>
            <a:gdLst/>
            <a:ahLst/>
            <a:cxnLst/>
            <a:rect l="l" t="t" r="r" b="b"/>
            <a:pathLst>
              <a:path w="5523230" h="1384300">
                <a:moveTo>
                  <a:pt x="5522976" y="0"/>
                </a:moveTo>
                <a:lnTo>
                  <a:pt x="0" y="0"/>
                </a:lnTo>
                <a:lnTo>
                  <a:pt x="0" y="1383791"/>
                </a:lnTo>
                <a:lnTo>
                  <a:pt x="5522976" y="1383791"/>
                </a:lnTo>
                <a:lnTo>
                  <a:pt x="5522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54" y="1301496"/>
            <a:ext cx="5724145" cy="12650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825" marR="538480" indent="-28702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77825" algn="l"/>
              </a:tabLst>
            </a:pPr>
            <a:r>
              <a:rPr sz="1600" dirty="0">
                <a:latin typeface="Carlito"/>
                <a:cs typeface="Carlito"/>
              </a:rPr>
              <a:t>The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final_predicted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shows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conversion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probability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prospective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lead</a:t>
            </a:r>
            <a:endParaRPr sz="1600" dirty="0">
              <a:latin typeface="Carlito"/>
              <a:cs typeface="Carlito"/>
            </a:endParaRPr>
          </a:p>
          <a:p>
            <a:pPr marL="377825" indent="-286385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sz="1600" dirty="0">
                <a:latin typeface="Carlito"/>
                <a:cs typeface="Carlito"/>
              </a:rPr>
              <a:t>Lead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Score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above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39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have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high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tendency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converting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Hot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Lead</a:t>
            </a:r>
            <a:endParaRPr sz="1600" dirty="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category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800" y="1274063"/>
            <a:ext cx="4329683" cy="2057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3733800"/>
            <a:ext cx="8915399" cy="27660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2BA4A-91C1-C207-A519-34CA5F011490}"/>
              </a:ext>
            </a:extLst>
          </p:cNvPr>
          <p:cNvSpPr txBox="1"/>
          <p:nvPr/>
        </p:nvSpPr>
        <p:spPr>
          <a:xfrm>
            <a:off x="533400" y="381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8ADBD-8E1E-F3AD-64BA-311F89A7109E}"/>
              </a:ext>
            </a:extLst>
          </p:cNvPr>
          <p:cNvSpPr txBox="1"/>
          <p:nvPr/>
        </p:nvSpPr>
        <p:spPr>
          <a:xfrm>
            <a:off x="685800" y="990600"/>
            <a:ext cx="112014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3CCBE-5AA8-C52A-D7DF-A95AEDB9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10104996" cy="49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520" y="259079"/>
            <a:ext cx="8777605" cy="1280160"/>
            <a:chOff x="1573520" y="259079"/>
            <a:chExt cx="8777605" cy="1280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520" y="339012"/>
              <a:ext cx="8777487" cy="9106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428" y="259079"/>
              <a:ext cx="8103108" cy="1280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0388" y="345947"/>
            <a:ext cx="8689975" cy="822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112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560"/>
              </a:spcBef>
            </a:pPr>
            <a:r>
              <a:rPr sz="4400" spc="-245" dirty="0"/>
              <a:t>CASE</a:t>
            </a:r>
            <a:r>
              <a:rPr sz="4400" spc="-40" dirty="0"/>
              <a:t> </a:t>
            </a:r>
            <a:r>
              <a:rPr sz="4400" spc="-110" dirty="0"/>
              <a:t>STUDY</a:t>
            </a:r>
            <a:r>
              <a:rPr sz="4400" spc="-140" dirty="0"/>
              <a:t> </a:t>
            </a:r>
            <a:r>
              <a:rPr sz="4400" spc="-10" dirty="0"/>
              <a:t>DESCRIPTION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044346" y="1546605"/>
            <a:ext cx="100965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7825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An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education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company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named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Education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sells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online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courses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industry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professionals.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given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day,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professionals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interested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courses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their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website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browse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courses.</a:t>
            </a:r>
            <a:endParaRPr sz="1600" dirty="0">
              <a:latin typeface="Arial"/>
              <a:cs typeface="Arial"/>
            </a:endParaRPr>
          </a:p>
          <a:p>
            <a:pPr marL="12700" marR="60325" algn="just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When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these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people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providing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their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email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address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phone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classified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lead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passed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Sales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team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emails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these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typical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conversion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education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around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30%.</a:t>
            </a:r>
            <a:r>
              <a:rPr lang="en-IN" sz="1600" spc="-20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Now,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although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Education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gets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conversion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poor.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more </a:t>
            </a:r>
            <a:r>
              <a:rPr sz="1600" dirty="0">
                <a:latin typeface="Arial"/>
                <a:cs typeface="Arial"/>
              </a:rPr>
              <a:t>efficient,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company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wishes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potential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known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‘Hot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Leads’.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successfully </a:t>
            </a:r>
            <a:r>
              <a:rPr sz="1600" dirty="0">
                <a:latin typeface="Arial"/>
                <a:cs typeface="Arial"/>
              </a:rPr>
              <a:t>identify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conversion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sales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team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focusing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communicating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potential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rather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everyone.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169" y="4023359"/>
            <a:ext cx="1768774" cy="25898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65D5-8611-0420-0EBC-9D024CE6DC6F}"/>
              </a:ext>
            </a:extLst>
          </p:cNvPr>
          <p:cNvSpPr txBox="1"/>
          <p:nvPr/>
        </p:nvSpPr>
        <p:spPr>
          <a:xfrm>
            <a:off x="533400" y="381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pperplate Gothic Bold" panose="020E0705020206020404" pitchFamily="34" charset="0"/>
              </a:rPr>
              <a:t>RECOMMENDATION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483B4-7AAC-BC92-E2D8-511CD8C5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45775"/>
            <a:ext cx="9448800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520" y="339012"/>
            <a:ext cx="8777605" cy="1139825"/>
            <a:chOff x="1573520" y="339012"/>
            <a:chExt cx="8777605" cy="1139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520" y="339012"/>
              <a:ext cx="8777487" cy="9106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5556" y="411480"/>
              <a:ext cx="5291328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0388" y="345947"/>
            <a:ext cx="8689975" cy="822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3600" spc="190" dirty="0"/>
              <a:t>Problem</a:t>
            </a:r>
            <a:r>
              <a:rPr sz="3600" spc="-75" dirty="0"/>
              <a:t> </a:t>
            </a:r>
            <a:r>
              <a:rPr sz="3600" spc="-70" dirty="0"/>
              <a:t>STATEMENT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4346" y="1546605"/>
            <a:ext cx="9917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209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company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requires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build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wherein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assigned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customers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conversion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chance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customers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lower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score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lower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conversion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chance.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This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case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study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focuses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building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logistic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regression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assign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between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company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target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potential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leads.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would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mean</a:t>
            </a:r>
            <a:r>
              <a:rPr sz="1600" spc="-20" dirty="0">
                <a:latin typeface="Arial"/>
                <a:cs typeface="Arial"/>
              </a:rPr>
              <a:t> that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hot,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i.e.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likely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whereas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lower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would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mostly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converted.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Identification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leads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possible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converted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focus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study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520" y="339012"/>
            <a:ext cx="8777605" cy="1139825"/>
            <a:chOff x="1573520" y="339012"/>
            <a:chExt cx="8777605" cy="1139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520" y="339012"/>
              <a:ext cx="8777487" cy="9106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212" y="411480"/>
              <a:ext cx="3176016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0388" y="345947"/>
            <a:ext cx="8689975" cy="822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00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75"/>
              </a:spcBef>
            </a:pPr>
            <a:r>
              <a:rPr sz="3600" spc="-10" dirty="0"/>
              <a:t>APPROACH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4346" y="1538986"/>
            <a:ext cx="963422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Carlito"/>
                <a:cs typeface="Carlito"/>
              </a:rPr>
              <a:t>To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improve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conversion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rate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around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80%,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Logistic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Regression </a:t>
            </a:r>
            <a:r>
              <a:rPr sz="1600" dirty="0">
                <a:latin typeface="Carlito"/>
                <a:cs typeface="Carlito"/>
              </a:rPr>
              <a:t>model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created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identify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important </a:t>
            </a:r>
            <a:r>
              <a:rPr sz="1600" dirty="0">
                <a:latin typeface="Carlito"/>
                <a:cs typeface="Carlito"/>
              </a:rPr>
              <a:t>variables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derive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insights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how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improve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conversion count.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dirty="0">
                <a:latin typeface="Carlito"/>
                <a:cs typeface="Carlito"/>
              </a:rPr>
              <a:t>Below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Steps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performed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case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study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outcome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: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Data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Loading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&amp;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Cleaning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Data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Quality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&amp;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Missing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Values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Check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Handling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Outliers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spc="-10" dirty="0">
                <a:latin typeface="Carlito"/>
                <a:cs typeface="Carlito"/>
              </a:rPr>
              <a:t>Exploratory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Analysis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Data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Preparation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Modelling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spc="-30" dirty="0">
                <a:latin typeface="Carlito"/>
                <a:cs typeface="Carlito"/>
              </a:rPr>
              <a:t>Train-</a:t>
            </a:r>
            <a:r>
              <a:rPr sz="1600" spc="-45" dirty="0">
                <a:latin typeface="Carlito"/>
                <a:cs typeface="Carlito"/>
              </a:rPr>
              <a:t>Test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Split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spc="-10" dirty="0">
                <a:latin typeface="Carlito"/>
                <a:cs typeface="Carlito"/>
              </a:rPr>
              <a:t>Scaling</a:t>
            </a:r>
            <a:endParaRPr sz="16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600" spc="-10" dirty="0">
                <a:latin typeface="Carlito"/>
                <a:cs typeface="Carlito"/>
              </a:rPr>
              <a:t>Feature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Selection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spc="-10" dirty="0">
                <a:latin typeface="Carlito"/>
                <a:cs typeface="Carlito"/>
              </a:rPr>
              <a:t>Recursive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Model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Building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find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optimal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model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Model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Evaluation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Performance</a:t>
            </a:r>
            <a:r>
              <a:rPr sz="1600" dirty="0">
                <a:latin typeface="Carlito"/>
                <a:cs typeface="Carlito"/>
              </a:rPr>
              <a:t> Metrics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&amp;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Building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ROC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Curve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Finding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Optimal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Cut-</a:t>
            </a:r>
            <a:r>
              <a:rPr sz="1600" dirty="0">
                <a:latin typeface="Carlito"/>
                <a:cs typeface="Carlito"/>
              </a:rPr>
              <a:t>Off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point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Predictions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Test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Final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Model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Final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Evaluation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Performance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Metrics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Test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Carlito"/>
                <a:cs typeface="Carlito"/>
              </a:rPr>
              <a:t>Calculating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Score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520" y="339012"/>
            <a:ext cx="8777605" cy="1139825"/>
            <a:chOff x="1573520" y="339012"/>
            <a:chExt cx="8777605" cy="1139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520" y="339012"/>
              <a:ext cx="8777487" cy="9106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688" y="411480"/>
              <a:ext cx="3942588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0388" y="345947"/>
            <a:ext cx="8689975" cy="822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002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75"/>
              </a:spcBef>
            </a:pPr>
            <a:r>
              <a:rPr sz="3600" spc="-10" dirty="0"/>
              <a:t>ASSUMPTIONS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4346" y="1538986"/>
            <a:ext cx="99599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492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For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case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study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have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dropped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where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missing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value%&gt;40%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('Lead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Quality',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'Asymmetrique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Activity </a:t>
            </a:r>
            <a:r>
              <a:rPr sz="1600" dirty="0">
                <a:latin typeface="Carlito"/>
                <a:cs typeface="Carlito"/>
              </a:rPr>
              <a:t>Index',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'Asymmetrique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Profile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Score',</a:t>
            </a:r>
            <a:r>
              <a:rPr sz="1600" spc="-10" dirty="0">
                <a:latin typeface="Carlito"/>
                <a:cs typeface="Carlito"/>
              </a:rPr>
              <a:t> 'Asymmetrique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Activity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Score',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'Asymmetrique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Profile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Index’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applying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any </a:t>
            </a:r>
            <a:r>
              <a:rPr sz="1600" spc="-10" dirty="0">
                <a:latin typeface="Carlito"/>
                <a:cs typeface="Carlito"/>
              </a:rPr>
              <a:t>imputation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such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huge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missing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impact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overall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analysis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case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study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which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not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recommended.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spc="-10" dirty="0">
                <a:latin typeface="Carlito"/>
                <a:cs typeface="Carlito"/>
              </a:rPr>
              <a:t>Values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coming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‘SELECT’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few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have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been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replaced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null.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For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few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Category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columns,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null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been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replaced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new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Category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“Others”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segregate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For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few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Category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columns,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merged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category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Others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category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which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has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low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volume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records.</a:t>
            </a:r>
            <a:endParaRPr sz="16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For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Numerical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columns,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null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been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imputed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IQR*1.5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variable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those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where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mean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median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same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max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way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out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range.</a:t>
            </a:r>
            <a:endParaRPr sz="16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192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Carlito"/>
                <a:cs typeface="Carlito"/>
              </a:rPr>
              <a:t>Dropped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few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unnecessary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columns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where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was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heavily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skewed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impact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overall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model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building.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208" y="266700"/>
            <a:ext cx="8777605" cy="1066800"/>
            <a:chOff x="1744208" y="266700"/>
            <a:chExt cx="8777605" cy="106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208" y="376428"/>
              <a:ext cx="8777487" cy="72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4972" y="266700"/>
              <a:ext cx="5833872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1076" y="402336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320"/>
              </a:lnSpc>
            </a:pPr>
            <a:r>
              <a:rPr sz="3600" spc="-80" dirty="0"/>
              <a:t>OUTLIERS</a:t>
            </a:r>
            <a:r>
              <a:rPr sz="3600" spc="-85" dirty="0"/>
              <a:t> </a:t>
            </a:r>
            <a:r>
              <a:rPr sz="3600" spc="-40" dirty="0"/>
              <a:t>TREATMENT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38912" y="1792223"/>
            <a:ext cx="4662170" cy="34798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8460" marR="392430" indent="-287020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378460" algn="l"/>
              </a:tabLst>
            </a:pPr>
            <a:r>
              <a:rPr sz="1400" dirty="0">
                <a:latin typeface="Carlito"/>
                <a:cs typeface="Carlito"/>
              </a:rPr>
              <a:t>Observed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Outliers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two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Numerical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columns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which </a:t>
            </a:r>
            <a:r>
              <a:rPr sz="1400" dirty="0">
                <a:latin typeface="Carlito"/>
                <a:cs typeface="Carlito"/>
              </a:rPr>
              <a:t>was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derived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using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BoxPlot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them.</a:t>
            </a:r>
            <a:endParaRPr sz="1400">
              <a:latin typeface="Carlito"/>
              <a:cs typeface="Carlito"/>
            </a:endParaRPr>
          </a:p>
          <a:p>
            <a:pPr marL="378460" marR="426720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400" dirty="0">
                <a:latin typeface="Carlito"/>
                <a:cs typeface="Carlito"/>
              </a:rPr>
              <a:t>For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this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case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study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treated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any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outliers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for </a:t>
            </a:r>
            <a:r>
              <a:rPr sz="1400" dirty="0">
                <a:latin typeface="Carlito"/>
                <a:cs typeface="Carlito"/>
              </a:rPr>
              <a:t>Continuous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variables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using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Upper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Bound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values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be </a:t>
            </a:r>
            <a:r>
              <a:rPr sz="1400" dirty="0">
                <a:latin typeface="Carlito"/>
                <a:cs typeface="Carlito"/>
              </a:rPr>
              <a:t>able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build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proper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model.</a:t>
            </a:r>
            <a:endParaRPr sz="1400">
              <a:latin typeface="Carlito"/>
              <a:cs typeface="Carlito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400" dirty="0">
                <a:latin typeface="Carlito"/>
                <a:cs typeface="Carlito"/>
              </a:rPr>
              <a:t>For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Category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variable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: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below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two</a:t>
            </a:r>
            <a:endParaRPr sz="14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approaches:</a:t>
            </a:r>
            <a:endParaRPr sz="1400">
              <a:latin typeface="Carlito"/>
              <a:cs typeface="Carlito"/>
            </a:endParaRPr>
          </a:p>
          <a:p>
            <a:pPr marL="875030" lvl="1" indent="-32639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75030" algn="l"/>
              </a:tabLst>
            </a:pPr>
            <a:r>
              <a:rPr sz="1400" spc="-10" dirty="0">
                <a:latin typeface="Carlito"/>
                <a:cs typeface="Carlito"/>
              </a:rPr>
              <a:t>Creating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new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category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missing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835660" marR="565785" lvl="1" indent="-287020">
              <a:lnSpc>
                <a:spcPct val="100000"/>
              </a:lnSpc>
              <a:buFont typeface="Wingdings"/>
              <a:buChar char=""/>
              <a:tabLst>
                <a:tab pos="835660" algn="l"/>
              </a:tabLst>
            </a:pPr>
            <a:r>
              <a:rPr sz="1400" spc="-10" dirty="0">
                <a:latin typeface="Carlito"/>
                <a:cs typeface="Carlito"/>
              </a:rPr>
              <a:t>Proportionately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divided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values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existing categories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their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distribution.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5741" y="1459724"/>
            <a:ext cx="4685537" cy="20559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879" y="3813855"/>
            <a:ext cx="4745112" cy="2412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833792"/>
            <a:ext cx="10058400" cy="8267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06905" marR="5080" indent="-1894839">
              <a:lnSpc>
                <a:spcPts val="5840"/>
              </a:lnSpc>
              <a:spcBef>
                <a:spcPts val="830"/>
              </a:spcBef>
            </a:pPr>
            <a:r>
              <a:rPr b="1" spc="-240" dirty="0"/>
              <a:t>EXPLORATORY</a:t>
            </a:r>
            <a:r>
              <a:rPr b="1" spc="-140" dirty="0"/>
              <a:t> </a:t>
            </a:r>
            <a:r>
              <a:rPr b="1" spc="-340" dirty="0"/>
              <a:t>DATA </a:t>
            </a:r>
            <a:r>
              <a:rPr b="1" spc="-305" dirty="0"/>
              <a:t>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208" y="266700"/>
            <a:ext cx="8777605" cy="1066800"/>
            <a:chOff x="1744208" y="266700"/>
            <a:chExt cx="8777605" cy="106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208" y="376428"/>
              <a:ext cx="8777487" cy="72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7267" y="266700"/>
              <a:ext cx="5670803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1076" y="402336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4320"/>
              </a:lnSpc>
            </a:pPr>
            <a:r>
              <a:rPr sz="3600" spc="-145" dirty="0"/>
              <a:t>UNIVARIATE</a:t>
            </a:r>
            <a:r>
              <a:rPr sz="3600" spc="-50" dirty="0"/>
              <a:t> </a:t>
            </a:r>
            <a:r>
              <a:rPr sz="3600" spc="-60" dirty="0"/>
              <a:t>ANALYSIS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38912" y="1168908"/>
            <a:ext cx="4662170" cy="2308860"/>
          </a:xfrm>
          <a:custGeom>
            <a:avLst/>
            <a:gdLst/>
            <a:ahLst/>
            <a:cxnLst/>
            <a:rect l="l" t="t" r="r" b="b"/>
            <a:pathLst>
              <a:path w="4662170" h="2308860">
                <a:moveTo>
                  <a:pt x="4661916" y="0"/>
                </a:moveTo>
                <a:lnTo>
                  <a:pt x="0" y="0"/>
                </a:lnTo>
                <a:lnTo>
                  <a:pt x="0" y="2308860"/>
                </a:lnTo>
                <a:lnTo>
                  <a:pt x="4661916" y="2308860"/>
                </a:lnTo>
                <a:lnTo>
                  <a:pt x="4661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8912" y="1168908"/>
            <a:ext cx="4662170" cy="23088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dirty="0">
                <a:latin typeface="Carlito"/>
                <a:cs typeface="Carlito"/>
              </a:rPr>
              <a:t>From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above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plots,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infer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that</a:t>
            </a:r>
            <a:endParaRPr sz="1600">
              <a:latin typeface="Carlito"/>
              <a:cs typeface="Carlito"/>
            </a:endParaRPr>
          </a:p>
          <a:p>
            <a:pPr marL="377190" indent="-28575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1600" dirty="0">
                <a:latin typeface="Carlito"/>
                <a:cs typeface="Carlito"/>
              </a:rPr>
              <a:t>Majority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people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either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Google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Direct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</a:pPr>
            <a:r>
              <a:rPr sz="1600" spc="-25" dirty="0">
                <a:latin typeface="Carlito"/>
                <a:cs typeface="Carlito"/>
              </a:rPr>
              <a:t>Traffic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source</a:t>
            </a:r>
            <a:endParaRPr sz="1600">
              <a:latin typeface="Carlito"/>
              <a:cs typeface="Carlito"/>
            </a:endParaRPr>
          </a:p>
          <a:p>
            <a:pPr marL="378460" marR="294640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600" spc="-10" dirty="0">
                <a:latin typeface="Carlito"/>
                <a:cs typeface="Carlito"/>
              </a:rPr>
              <a:t>Unemployed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majority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people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who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are </a:t>
            </a:r>
            <a:r>
              <a:rPr sz="1600" dirty="0">
                <a:latin typeface="Carlito"/>
                <a:cs typeface="Carlito"/>
              </a:rPr>
              <a:t>visiting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site</a:t>
            </a:r>
            <a:endParaRPr sz="1600">
              <a:latin typeface="Carlito"/>
              <a:cs typeface="Carlito"/>
            </a:endParaRPr>
          </a:p>
          <a:p>
            <a:pPr marL="378460" marR="288925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last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activity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majority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Email opened</a:t>
            </a:r>
            <a:endParaRPr sz="1600">
              <a:latin typeface="Carlito"/>
              <a:cs typeface="Carlito"/>
            </a:endParaRPr>
          </a:p>
          <a:p>
            <a:pPr marL="378460" marR="343535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600" dirty="0">
                <a:latin typeface="Carlito"/>
                <a:cs typeface="Carlito"/>
              </a:rPr>
              <a:t>Majority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have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Landing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Page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submission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as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Origin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0828" y="3747515"/>
            <a:ext cx="6941820" cy="2554605"/>
            <a:chOff x="5100828" y="3747515"/>
            <a:chExt cx="6941820" cy="25546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1716" y="3791396"/>
              <a:ext cx="3590555" cy="2181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828" y="3747515"/>
              <a:ext cx="3393948" cy="25542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35310" y="1075944"/>
            <a:ext cx="11656695" cy="5453380"/>
            <a:chOff x="535310" y="1075944"/>
            <a:chExt cx="11656695" cy="54533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4731" y="1191768"/>
              <a:ext cx="3287266" cy="25069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7988" y="1075944"/>
              <a:ext cx="3706367" cy="26228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310" y="3742741"/>
              <a:ext cx="4370984" cy="2786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208" y="266700"/>
            <a:ext cx="8777605" cy="1066800"/>
            <a:chOff x="1744208" y="266700"/>
            <a:chExt cx="8777605" cy="106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208" y="376428"/>
              <a:ext cx="8777487" cy="72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5388" y="266700"/>
              <a:ext cx="5274564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1076" y="402336"/>
            <a:ext cx="8689975" cy="623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320"/>
              </a:lnSpc>
            </a:pPr>
            <a:r>
              <a:rPr sz="3600" spc="-200" dirty="0"/>
              <a:t>BIVARIATE</a:t>
            </a:r>
            <a:r>
              <a:rPr sz="3600" spc="-15" dirty="0"/>
              <a:t> </a:t>
            </a:r>
            <a:r>
              <a:rPr sz="3600" spc="-60" dirty="0"/>
              <a:t>ANALYSIS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76427" y="1103375"/>
            <a:ext cx="3228340" cy="5478780"/>
          </a:xfrm>
          <a:custGeom>
            <a:avLst/>
            <a:gdLst/>
            <a:ahLst/>
            <a:cxnLst/>
            <a:rect l="l" t="t" r="r" b="b"/>
            <a:pathLst>
              <a:path w="3228340" h="5478780">
                <a:moveTo>
                  <a:pt x="3227832" y="0"/>
                </a:moveTo>
                <a:lnTo>
                  <a:pt x="0" y="0"/>
                </a:lnTo>
                <a:lnTo>
                  <a:pt x="0" y="5478780"/>
                </a:lnTo>
                <a:lnTo>
                  <a:pt x="3227832" y="5478780"/>
                </a:lnTo>
                <a:lnTo>
                  <a:pt x="3227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427" y="1103375"/>
            <a:ext cx="3228340" cy="54787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above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infer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that</a:t>
            </a:r>
            <a:endParaRPr sz="1400">
              <a:latin typeface="Carlito"/>
              <a:cs typeface="Carlito"/>
            </a:endParaRPr>
          </a:p>
          <a:p>
            <a:pPr marL="377825" marR="248285" indent="-28702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above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plot,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infer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that </a:t>
            </a:r>
            <a:r>
              <a:rPr sz="1400" spc="-10" dirty="0">
                <a:latin typeface="Carlito"/>
                <a:cs typeface="Carlito"/>
              </a:rPr>
              <a:t>Working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Professionals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higher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</a:t>
            </a:r>
            <a:endParaRPr sz="1400">
              <a:latin typeface="Carlito"/>
              <a:cs typeface="Carlito"/>
            </a:endParaRPr>
          </a:p>
          <a:p>
            <a:pPr marL="377825" marR="22796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</a:tabLst>
            </a:pPr>
            <a:r>
              <a:rPr sz="1400" spc="-10" dirty="0">
                <a:latin typeface="Carlito"/>
                <a:cs typeface="Carlito"/>
              </a:rPr>
              <a:t>Unemployed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have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highest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count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category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additional </a:t>
            </a:r>
            <a:r>
              <a:rPr sz="1400" dirty="0">
                <a:latin typeface="Carlito"/>
                <a:cs typeface="Carlito"/>
              </a:rPr>
              <a:t>focus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given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them</a:t>
            </a:r>
            <a:r>
              <a:rPr sz="1400" spc="-25" dirty="0">
                <a:latin typeface="Carlito"/>
                <a:cs typeface="Carlito"/>
              </a:rPr>
              <a:t> in </a:t>
            </a:r>
            <a:r>
              <a:rPr sz="1400" spc="-10" dirty="0">
                <a:latin typeface="Carlito"/>
                <a:cs typeface="Carlito"/>
              </a:rPr>
              <a:t>conversion</a:t>
            </a:r>
            <a:endParaRPr sz="1400">
              <a:latin typeface="Carlito"/>
              <a:cs typeface="Carlito"/>
            </a:endParaRPr>
          </a:p>
          <a:p>
            <a:pPr marL="377825" marR="204470" indent="-287020">
              <a:lnSpc>
                <a:spcPct val="100000"/>
              </a:lnSpc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Google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source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highest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top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dirty="0">
                <a:latin typeface="Carlito"/>
                <a:cs typeface="Carlito"/>
              </a:rPr>
              <a:t>count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Direct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Traffic </a:t>
            </a:r>
            <a:r>
              <a:rPr sz="1400" dirty="0">
                <a:latin typeface="Carlito"/>
                <a:cs typeface="Carlito"/>
              </a:rPr>
              <a:t>or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Google</a:t>
            </a:r>
            <a:endParaRPr sz="1400">
              <a:latin typeface="Carlito"/>
              <a:cs typeface="Carlito"/>
            </a:endParaRPr>
          </a:p>
          <a:p>
            <a:pPr marL="377825" marR="243204" indent="-287020">
              <a:lnSpc>
                <a:spcPct val="100000"/>
              </a:lnSpc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Lead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Origin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Landing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Page </a:t>
            </a:r>
            <a:r>
              <a:rPr sz="1400" dirty="0">
                <a:latin typeface="Carlito"/>
                <a:cs typeface="Carlito"/>
              </a:rPr>
              <a:t>Submission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has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highest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count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of </a:t>
            </a:r>
            <a:r>
              <a:rPr sz="1400" dirty="0">
                <a:latin typeface="Carlito"/>
                <a:cs typeface="Carlito"/>
              </a:rPr>
              <a:t>leads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along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most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conversions</a:t>
            </a:r>
            <a:endParaRPr sz="1400">
              <a:latin typeface="Carlito"/>
              <a:cs typeface="Carlito"/>
            </a:endParaRPr>
          </a:p>
          <a:p>
            <a:pPr marL="377825" marR="179705" indent="-287020">
              <a:lnSpc>
                <a:spcPct val="100000"/>
              </a:lnSpc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From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city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plot,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see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conversion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rate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same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for </a:t>
            </a:r>
            <a:r>
              <a:rPr sz="1400" dirty="0">
                <a:latin typeface="Carlito"/>
                <a:cs typeface="Carlito"/>
              </a:rPr>
              <a:t>Other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cities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Maharashtra,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can </a:t>
            </a:r>
            <a:r>
              <a:rPr sz="1400" dirty="0">
                <a:latin typeface="Carlito"/>
                <a:cs typeface="Carlito"/>
              </a:rPr>
              <a:t>put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more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emphasis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on </a:t>
            </a:r>
            <a:r>
              <a:rPr sz="1400" spc="-10" dirty="0">
                <a:latin typeface="Carlito"/>
                <a:cs typeface="Carlito"/>
              </a:rPr>
              <a:t>advertisements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other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states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get </a:t>
            </a:r>
            <a:r>
              <a:rPr sz="1400" dirty="0">
                <a:latin typeface="Carlito"/>
                <a:cs typeface="Carlito"/>
              </a:rPr>
              <a:t>more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leads</a:t>
            </a:r>
            <a:endParaRPr sz="1400">
              <a:latin typeface="Carlito"/>
              <a:cs typeface="Carlito"/>
            </a:endParaRPr>
          </a:p>
          <a:p>
            <a:pPr marL="377825" marR="8763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</a:tabLst>
            </a:pPr>
            <a:r>
              <a:rPr sz="1400" dirty="0">
                <a:latin typeface="Carlito"/>
                <a:cs typeface="Carlito"/>
              </a:rPr>
              <a:t>People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who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said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No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Free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copy</a:t>
            </a:r>
            <a:r>
              <a:rPr sz="1400" spc="-25" dirty="0">
                <a:latin typeface="Carlito"/>
                <a:cs typeface="Carlito"/>
              </a:rPr>
              <a:t> of </a:t>
            </a:r>
            <a:r>
              <a:rPr sz="1400" spc="-10" dirty="0">
                <a:latin typeface="Carlito"/>
                <a:cs typeface="Carlito"/>
              </a:rPr>
              <a:t>Mastering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interview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are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highest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in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6471" y="1168906"/>
            <a:ext cx="7914132" cy="5564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1538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Carlito</vt:lpstr>
      <vt:lpstr>Copperplate Gothic Bold</vt:lpstr>
      <vt:lpstr>Times New Roman</vt:lpstr>
      <vt:lpstr>Wingdings</vt:lpstr>
      <vt:lpstr>Office Theme</vt:lpstr>
      <vt:lpstr>Lead Scoring Case Study</vt:lpstr>
      <vt:lpstr>CASE STUDY DESCRIPTION</vt:lpstr>
      <vt:lpstr>Problem STATEMENT</vt:lpstr>
      <vt:lpstr>APPROACH</vt:lpstr>
      <vt:lpstr>ASSUMPTIONS</vt:lpstr>
      <vt:lpstr>OUTLIERS TREATMENT</vt:lpstr>
      <vt:lpstr>EXPLORATORY DATA ANALYSIS</vt:lpstr>
      <vt:lpstr>UNIVARIATE ANALYSIS</vt:lpstr>
      <vt:lpstr>BIVARIATE ANALYSIS</vt:lpstr>
      <vt:lpstr>BIVARIATE ANALYSIS</vt:lpstr>
      <vt:lpstr>MULTIVARIATE ANALYSIS</vt:lpstr>
      <vt:lpstr>CORRELATION MATRIX</vt:lpstr>
      <vt:lpstr>MODEL BUILDING</vt:lpstr>
      <vt:lpstr>DATA PREPARATION STEPS</vt:lpstr>
      <vt:lpstr>MODEL BUILDING</vt:lpstr>
      <vt:lpstr>MODEL EVALUATION – TRAIN DATA</vt:lpstr>
      <vt:lpstr>MODEL EVALUATION – TEST DATA</vt:lpstr>
      <vt:lpstr>LEAD SCORE PREDICTION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Kritisha Panda</dc:creator>
  <cp:lastModifiedBy>Kritisha Panda</cp:lastModifiedBy>
  <cp:revision>4</cp:revision>
  <dcterms:created xsi:type="dcterms:W3CDTF">2024-01-12T07:10:38Z</dcterms:created>
  <dcterms:modified xsi:type="dcterms:W3CDTF">2024-01-16T04:06:54Z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2024-01-12T00:00:00Z</vt:filetime>
  </property>
  <property fmtid="{D5CDD505-2E9C-101B-9397-08002B2CF9AE}" pid="5" name="Producer">
    <vt:lpwstr>3-Heights(TM) PDF Security Shell 4.8.25.2 (http://www.pdf-tools.com)</vt:lpwstr>
  </property>
</Properties>
</file>