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3"/>
  </p:sldMasterIdLst>
  <p:notesMasterIdLst>
    <p:notesMasterId r:id="rId24"/>
  </p:notesMasterIdLst>
  <p:sldIdLst>
    <p:sldId id="256" r:id="rId4"/>
    <p:sldId id="274" r:id="rId5"/>
    <p:sldId id="275" r:id="rId6"/>
    <p:sldId id="277" r:id="rId7"/>
    <p:sldId id="278" r:id="rId8"/>
    <p:sldId id="279" r:id="rId9"/>
    <p:sldId id="281" r:id="rId10"/>
    <p:sldId id="280" r:id="rId11"/>
    <p:sldId id="282" r:id="rId12"/>
    <p:sldId id="283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3" r:id="rId21"/>
    <p:sldId id="292" r:id="rId22"/>
    <p:sldId id="276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E44F72-D7B3-41EB-977B-2E401710A9A8}">
  <a:tblStyle styleId="{1FE44F72-D7B3-41EB-977B-2E401710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>
      <p:cViewPr varScale="1">
        <p:scale>
          <a:sx n="142" d="100"/>
          <a:sy n="142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182385" y="0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F7D0F-FE46-C945-87EB-0FD3D35652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95461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28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533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48145-9848-2F4E-A51E-1AF5F3EC5EA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tthika/Kritthika-DS522_GYM_USAGE_ANALYSI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55576" y="1177119"/>
            <a:ext cx="7193492" cy="14432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Impact of Seasonal Changes on Gym Usage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4" name="AutoShape 8" descr="Image result for city university of seattle logo we are all about the finis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Image result for city university of seattl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4241800"/>
            <a:ext cx="901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214;p13"/>
          <p:cNvSpPr txBox="1">
            <a:spLocks/>
          </p:cNvSpPr>
          <p:nvPr/>
        </p:nvSpPr>
        <p:spPr>
          <a:xfrm>
            <a:off x="75175" y="2185568"/>
            <a:ext cx="6404993" cy="153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marR="0" indent="0" algn="ctr">
              <a:buNone/>
            </a:pPr>
            <a:r>
              <a:rPr lang="en-US" sz="180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Kritthika</a:t>
            </a:r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Shanmugan</a:t>
            </a:r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Keerthi </a:t>
            </a:r>
            <a:r>
              <a:rPr lang="en-US" sz="180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Gajjela</a:t>
            </a:r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Sathiyashivani</a:t>
            </a:r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Sathish Kumar</a:t>
            </a:r>
            <a:b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Team: 03, DS522 -Data Acquisition and </a:t>
            </a:r>
            <a:r>
              <a:rPr lang="en-US" sz="180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Analystics</a:t>
            </a:r>
            <a:endParaRPr lang="en-US" sz="1800" dirty="0">
              <a:solidFill>
                <a:schemeClr val="bg1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0" marR="0" indent="0" algn="ctr">
              <a:buNone/>
            </a:pP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1194368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3264620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2229494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26D5-86FE-CC39-B1EA-5FFC1A38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74F98-F449-06C5-5377-DCFA8CE97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487043" cy="3145500"/>
          </a:xfrm>
        </p:spPr>
        <p:txBody>
          <a:bodyPr/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wrangling transforms raw data into a structured format for analysis.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Includes handling missing values, transforming variables, and merging datasets.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Essential for cleaning inconsistent gym attendance data.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Created season column and calculated weekend attendance using existing data.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Reshaped data to highlight seasonal and weekend patterns.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Clean, structured data is key for generating meaningful insights.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60458-26A7-D679-64B8-EB73D65D32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78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8FAA-B0D7-2FAA-179D-D9D26C2D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Average Gym Attendance by season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5C5F3-0CA2-CB03-B653-BF2F1227F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986118"/>
            <a:ext cx="5030713" cy="3486732"/>
          </a:xfrm>
        </p:spPr>
        <p:txBody>
          <a:bodyPr/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Calculated average gym attendance per season using the "Season" column and aggregation.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Grouped data by season and determined the mean of the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number_people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values.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Visualized average attendance by season using a line plot with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sns.lineplot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Gym attendance tends to decrease during the winter season and reaches its peak in the spring.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58854-BFA9-882E-ADD2-AF1B7EC819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7E3FA300-58BA-8056-2EB5-42F2E9AB8D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51" y="1793515"/>
            <a:ext cx="2787015" cy="197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7EFD-EBD2-7DF7-4A6E-2CFF9672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1" y="419469"/>
            <a:ext cx="6877444" cy="766200"/>
          </a:xfrm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Attendance: Weekdays vs. Weekends</a:t>
            </a:r>
            <a:br>
              <a:rPr lang="en-US" sz="20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9D2F6-98E1-8CD5-54C0-7D9DB354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4636266" cy="3145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Analyzed weekend vs. weekday attendance by filtering the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is_weekend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column.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Split data into two groups: weekends and weekdays.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Visualized the comparison with a bar plot using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sns.barplot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sz="105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bar plot indicates higher attendance on weekdays compared to reduced attendance on weekends.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94514-8AB2-34BD-30F1-EFE3216081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 descr="A graph of attendance and type of days&#10;&#10;Description automatically generated">
            <a:extLst>
              <a:ext uri="{FF2B5EF4-FFF2-40B4-BE49-F238E27FC236}">
                <a16:creationId xmlns:a16="http://schemas.microsoft.com/office/drawing/2014/main" id="{87476B37-3659-ADDC-9901-658E082417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36" y="1327350"/>
            <a:ext cx="2826385" cy="233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3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8803-A271-C67D-AEC4-B349EB4D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7" y="437398"/>
            <a:ext cx="6276807" cy="766200"/>
          </a:xfrm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Attendance: Holidays vs. Non-Holidays </a:t>
            </a:r>
            <a:br>
              <a:rPr lang="en-US" sz="20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8B7F5-7028-100E-72C0-41938E46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4896243" cy="3145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Analyzed attendance during holidays by filtering the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is_holiday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column.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pie chart shows that holidays slightly impact gym attendance, with 0.3% attending on holidays and 99.7% on non-holidays.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Prepared the dataset for further analysis and visualization in Power BI.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EB6DF-5F60-B00C-24CA-DDB81C2E32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 descr="A blue circle with red line&#10;&#10;Description automatically generated">
            <a:extLst>
              <a:ext uri="{FF2B5EF4-FFF2-40B4-BE49-F238E27FC236}">
                <a16:creationId xmlns:a16="http://schemas.microsoft.com/office/drawing/2014/main" id="{38FF2272-009B-86C8-1D05-C33804B9D0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278" y="1361993"/>
            <a:ext cx="3234690" cy="208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05AC-A7DD-3D9F-B337-36F0B334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57939-4AB2-F355-894E-ED1937147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158775"/>
            <a:ext cx="6877443" cy="3314075"/>
          </a:xfrm>
        </p:spPr>
        <p:txBody>
          <a:bodyPr/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a pivot table to calculate average attendance by season and weekend/weekday.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Grouped data by season and compared weekday vs. weekend attendance.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Created a bar chart to visualize weekday vs. weekend attendance by season.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a heatmap to show average attendance by season and weekend/weekday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D4C77-0078-DE52-A6D1-873EB6AA82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8984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A4AB-EBBE-C0D3-CD0B-2C886375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41FB1-C5EB-72D5-3BC3-5D69F455E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0493" y="1447498"/>
            <a:ext cx="7191207" cy="313191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Bar chart                                        Heat 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55AAE-7C97-6EC0-42D7-18A70898B7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 descr="A graph of different seasons&#10;&#10;Description automatically generated with medium confidence">
            <a:extLst>
              <a:ext uri="{FF2B5EF4-FFF2-40B4-BE49-F238E27FC236}">
                <a16:creationId xmlns:a16="http://schemas.microsoft.com/office/drawing/2014/main" id="{0A33EBCA-5774-7BE8-F9DD-18E99ABEEC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9" y="2066964"/>
            <a:ext cx="3277166" cy="2128517"/>
          </a:xfrm>
          <a:prstGeom prst="rect">
            <a:avLst/>
          </a:prstGeom>
        </p:spPr>
      </p:pic>
      <p:pic>
        <p:nvPicPr>
          <p:cNvPr id="7" name="Picture 6" descr="A graph of average attendance by season and weekend&#10;&#10;Description automatically generated">
            <a:extLst>
              <a:ext uri="{FF2B5EF4-FFF2-40B4-BE49-F238E27FC236}">
                <a16:creationId xmlns:a16="http://schemas.microsoft.com/office/drawing/2014/main" id="{1ABAF5D5-DA63-D1EF-1710-AB2DE1090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918" y="1945340"/>
            <a:ext cx="3863788" cy="23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1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29CA-8532-BEE1-D2DF-1C89CF12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55FF4-F253-943F-8982-1E5FE0822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976" y="1344000"/>
            <a:ext cx="4833491" cy="3145500"/>
          </a:xfrm>
        </p:spPr>
        <p:txBody>
          <a:bodyPr/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Power BI created dynamic dashboards to visualize patterns and insights.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was merged, cleaned, and transformed in Power BI for consistency.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Line charts showed time-based trends; bar graphs displayed categorical distributions.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 DAX queries calculated metrics like average attendance and seasonal trends.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deliverables, including Power BI files and Python scripts, were hosted on GitHub.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E577D-DB9C-F953-BE3C-A7707E576E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F04A4F-D8BB-D995-9CC0-A2AEC5C14CF1}"/>
              </a:ext>
            </a:extLst>
          </p:cNvPr>
          <p:cNvSpPr txBox="1">
            <a:spLocks/>
          </p:cNvSpPr>
          <p:nvPr/>
        </p:nvSpPr>
        <p:spPr>
          <a:xfrm>
            <a:off x="6757875" y="547362"/>
            <a:ext cx="1991678" cy="456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Font typeface="Roboto Condensed Light"/>
              <a:buNone/>
            </a:pPr>
            <a:r>
              <a:rPr lang="en-US"/>
              <a:t>Line chart</a:t>
            </a:r>
            <a:endParaRPr lang="en-US" dirty="0"/>
          </a:p>
        </p:txBody>
      </p:sp>
      <p:pic>
        <p:nvPicPr>
          <p:cNvPr id="6" name="Picture 5" descr="A graph on a white background&#10;&#10;Description automatically generated">
            <a:extLst>
              <a:ext uri="{FF2B5EF4-FFF2-40B4-BE49-F238E27FC236}">
                <a16:creationId xmlns:a16="http://schemas.microsoft.com/office/drawing/2014/main" id="{6EECED15-78D7-7C71-10E4-FEAC4AEA9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976" y="1158775"/>
            <a:ext cx="3446173" cy="292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84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F98C-3E7C-73DC-F37D-9C1A56CB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FBAB1-48CD-2353-04AF-22CAD789BC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C51E23C-BBBF-D796-5E27-CD30A48964DA}"/>
              </a:ext>
            </a:extLst>
          </p:cNvPr>
          <p:cNvSpPr txBox="1">
            <a:spLocks/>
          </p:cNvSpPr>
          <p:nvPr/>
        </p:nvSpPr>
        <p:spPr>
          <a:xfrm>
            <a:off x="401899" y="1424592"/>
            <a:ext cx="2350266" cy="456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Font typeface="Roboto Condensed Light"/>
              <a:buNone/>
            </a:pPr>
            <a:r>
              <a:rPr lang="en-US" dirty="0"/>
              <a:t>Bar Chart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B9AF9B0-FC15-04EC-AF9E-F3CEE0C4DF12}"/>
              </a:ext>
            </a:extLst>
          </p:cNvPr>
          <p:cNvSpPr txBox="1">
            <a:spLocks/>
          </p:cNvSpPr>
          <p:nvPr/>
        </p:nvSpPr>
        <p:spPr>
          <a:xfrm>
            <a:off x="4849906" y="1355809"/>
            <a:ext cx="3316940" cy="456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r>
              <a:rPr lang="en-US" dirty="0"/>
              <a:t>Pivot Table-Bar chart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634E7BA-C7FD-27B8-8C41-837E9DBC3C15}"/>
              </a:ext>
            </a:extLst>
          </p:cNvPr>
          <p:cNvSpPr txBox="1">
            <a:spLocks/>
          </p:cNvSpPr>
          <p:nvPr/>
        </p:nvSpPr>
        <p:spPr>
          <a:xfrm>
            <a:off x="1165412" y="4070750"/>
            <a:ext cx="1991678" cy="456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Font typeface="Roboto Condensed Light"/>
              <a:buNone/>
            </a:pPr>
            <a:endParaRPr lang="en-US" dirty="0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63177589-86BC-EBB6-317C-00533B3F2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54" y="1881218"/>
            <a:ext cx="3603793" cy="2457700"/>
          </a:xfrm>
          <a:prstGeom prst="rect">
            <a:avLst/>
          </a:prstGeom>
        </p:spPr>
      </p:pic>
      <p:pic>
        <p:nvPicPr>
          <p:cNvPr id="12" name="Picture 11" descr="A graph of blue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E38C3398-C6AE-F78D-346C-CCBDA96E8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758" y="1881218"/>
            <a:ext cx="4473388" cy="2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79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9AFA-77C2-6EF0-2BA1-AA7D2877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3B3C9-3BDC-1129-26E7-5101B0C04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98212"/>
            <a:ext cx="7361537" cy="28746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Analyzed gym attendance, showing low winter and high Fall activity, with weekends having low attendance.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Visualized data with Python and Power BI to optimize staffing and promotions.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Identified weather and holidays as key factors in gym attendance.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 research could explore gym capacity and engagement strategies.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trends may vary by location and gym type, with limited dataset representativeness.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0732B-9214-FEC3-A9C8-6C77D2EBF4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8105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64F2-F73D-E5A3-1A38-D7D45970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1F208-1670-C4F1-DD3D-545369955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648800"/>
            <a:ext cx="7845631" cy="3145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Garriga et al. (2021)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Impact of seasonality on physical activity patterns and implications for public health strategies.</a:t>
            </a:r>
          </a:p>
          <a:p>
            <a:pPr>
              <a:lnSpc>
                <a:spcPct val="150000"/>
              </a:lnSpc>
            </a:pPr>
            <a:r>
              <a:rPr lang="en-US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Buchowski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(2009)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Study on seasonal changes in physical activity in women, emphasizing the impact of winter on activity levels.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 et al. (2020)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Systematic review of interventions to increase attendance at fitness venues, identifying effective behavior change techniques.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Kritthika</a:t>
            </a:r>
            <a:r>
              <a:rPr lang="en-US" sz="1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(2024). </a:t>
            </a:r>
            <a:r>
              <a:rPr lang="en-US" sz="14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Kritthika-DS522_GYM_USAGE_ANALYSIS</a:t>
            </a:r>
            <a:r>
              <a:rPr lang="en-US" sz="1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GitHub. </a:t>
            </a:r>
            <a:r>
              <a:rPr lang="en-US" sz="1400" u="sng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https://github.com/Kritthika/Kritthika-DS522_GYM_USAGE_ANALYSIS</a:t>
            </a:r>
            <a:endParaRPr lang="en-US" sz="14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3AA9E-4038-59D5-2B9A-43E682BA30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908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581652"/>
            <a:ext cx="3836747" cy="3561848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</a:p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Literature  Review</a:t>
            </a:r>
          </a:p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Dataset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Gym Membership Dataset</a:t>
            </a:r>
          </a:p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Cleaned Gym Dataset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Crowd Dataset</a:t>
            </a:r>
          </a:p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Cleaned Crowd Dataset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Wrangling</a:t>
            </a:r>
          </a:p>
          <a:p>
            <a:pPr marL="76200" indent="0">
              <a:buNone/>
            </a:pPr>
            <a:br>
              <a:rPr lang="en-US" sz="16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959750" y="1669774"/>
            <a:ext cx="4583680" cy="312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Average Gym Attendance by Season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Attendance : weekdays vs weekends</a:t>
            </a:r>
          </a:p>
          <a:p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Attedance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Holidays vs Non-Holidays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Pivot Table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Power BI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</a:t>
            </a:r>
          </a:p>
          <a:p>
            <a:pPr marL="76200" indent="0"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64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862668"/>
            <a:ext cx="4402663" cy="1761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31" y="1862668"/>
            <a:ext cx="1944335" cy="194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8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158775"/>
            <a:ext cx="6554714" cy="3404260"/>
          </a:xfrm>
        </p:spPr>
        <p:txBody>
          <a:bodyPr/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Seasonal changes and holidays influence gym attendance patterns through factors like temperature, daylight hours, and activities.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Understanding these patterns helps improve gym operations and member satisfaction.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project evaluates gym usage trends using membership and overcrowding datasets.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preprocessing ensures accuracy for meaningful analysis and insights.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Statistical techniques and Power BI visualizations highlight attendance trends for actionable strategies.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337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44F9-4EF3-B077-EA2F-35785FD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130DB-F190-A4A0-AC9F-F0BA39A48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635396" cy="3145500"/>
          </a:xfrm>
        </p:spPr>
        <p:txBody>
          <a:bodyPr/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Garriga et al. (2022):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Seasonal variations in physical activity (PA) levels show higher activity in summer, emphasizing the need for tailored winter PA interventions.</a:t>
            </a:r>
          </a:p>
          <a:p>
            <a:r>
              <a:rPr lang="en-US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Buchowski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(2009):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Seasonal effects on PA reveal significant reductions in winter, especially on weekends, highlighting the importance of year-round PA strategies.</a:t>
            </a:r>
          </a:p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 et al. (2020):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Reviewed behavior change techniques (BCTs) to improve gym attendance, finding mixed results and urging further research on effective strategies.</a:t>
            </a:r>
          </a:p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McKinney (2022):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Highlights Python-based data wrangling and analysis techniques for efficient pre-processing and visualization in large datasets.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2FB9C-FD71-350A-25EB-61EBC115B8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193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34B5-B9B2-2976-3C10-5E587282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9ACA2-24D4-AD78-341A-41373A10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762000"/>
            <a:ext cx="6132600" cy="3710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Analyze seasonal and holiday impacts on gym attendance.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Gym Membership and Crowdedness at Campus Gym (Kaggle).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1,000 entries with demographics and usage patterns.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62,184 entries with attendance times and external factors.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Identify trends and factors influencing gym usage.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6B242-B4D5-C943-5D15-377E69124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890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E7BF-42C1-7F9D-AACB-6169A62A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52" y="561150"/>
            <a:ext cx="5492400" cy="766200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Gym Membership Dataset</a:t>
            </a:r>
            <a:br>
              <a:rPr lang="en-US" sz="2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478E6-5EFA-4E6C-63F1-6AF2A6762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040" y="1327350"/>
            <a:ext cx="5210007" cy="314550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Includes age, gender, membership type, and visit patterns.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attributes reveal regular visitor trends and peak usage.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Details on check-in/out times and service usage.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Insights optimize membership comparison and attendance management.</a:t>
            </a:r>
          </a:p>
          <a:p>
            <a:pPr marL="76200" indent="0">
              <a:buNone/>
            </a:pPr>
            <a:endParaRPr lang="en-US" sz="10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BFF96-7D7D-674D-293E-778E6F4B16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0C47631-AC58-4025-5CE1-69CA20D07C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59" y="1210593"/>
            <a:ext cx="2834005" cy="28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3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3A04-F089-98E9-5CD2-08F158ED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Cleaned Gym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329AB-86C0-147F-C1DC-D247F124C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Replaced missing categorical values (e.g., gender) with 'Unknown’.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Filled missing numerical values (e.g., age) with the column mean.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Created the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visit_per_week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column by counting days listed in the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days_per_week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column.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Imputed missing values in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visit_per_week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the average from available records.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02202-DA6B-429E-5897-B638F2312D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798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5897-BBFA-3B61-886A-2125600E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1CD64-38A9-5CBC-B89E-FDD9D224A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4456972" cy="3145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Temporal data reflecting gym attendance influenced by weather, holidays, and academic schedules.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fields include </a:t>
            </a:r>
            <a:r>
              <a:rPr lang="en-US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number_people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date, and </a:t>
            </a:r>
            <a:r>
              <a:rPr lang="en-US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day_of_week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crowd size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factors: weekend, holiday and 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Combining with Gym Membership data provides a comprehensive view of attendance patterns.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01135-26B6-A0D9-7CA2-D52DAF0FF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AF7224-CA4D-2DF6-7E4D-9D695483D7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445" y="1606550"/>
            <a:ext cx="2929255" cy="261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3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3583-F530-3F22-788B-D5BD8F50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Cleaned Crowd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3498D-6751-0646-FE9D-086F34835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075" y="1264597"/>
            <a:ext cx="6132600" cy="3145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Converted date column to datetime format and clipped temperature to 60°F-70°F. Merged Gym Membership and Crowdedness datasets using a right join to preserve crowd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Added an ID column for correct alignment during merging (right join).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Excluded entries with more than 50 people due to gym capacity limits.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final dataset contains 51,581 records, providing a foundation for analyzing attendance trends.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4375B-3F08-1609-B031-275A78C2A4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756D9-8632-277E-7D60-4D4A52B1E3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75" y="1503595"/>
            <a:ext cx="2454312" cy="26675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8EC9220-998C-19E2-3872-1FD46BC0F74A}"/>
              </a:ext>
            </a:extLst>
          </p:cNvPr>
          <p:cNvSpPr txBox="1">
            <a:spLocks/>
          </p:cNvSpPr>
          <p:nvPr/>
        </p:nvSpPr>
        <p:spPr>
          <a:xfrm>
            <a:off x="6510595" y="881496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3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Merged dataset info</a:t>
            </a:r>
          </a:p>
        </p:txBody>
      </p:sp>
    </p:spTree>
    <p:extLst>
      <p:ext uri="{BB962C8B-B14F-4D97-AF65-F5344CB8AC3E}">
        <p14:creationId xmlns:p14="http://schemas.microsoft.com/office/powerpoint/2010/main" val="119215889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91A72B34831C49B4A36FB62C53C391" ma:contentTypeVersion="2" ma:contentTypeDescription="Create a new document." ma:contentTypeScope="" ma:versionID="9c4731aa97ddb0562069ff3b3007e069">
  <xsd:schema xmlns:xsd="http://www.w3.org/2001/XMLSchema" xmlns:xs="http://www.w3.org/2001/XMLSchema" xmlns:p="http://schemas.microsoft.com/office/2006/metadata/properties" xmlns:ns2="75eddc8b-5670-4490-b82e-6531c0b5eccd" targetNamespace="http://schemas.microsoft.com/office/2006/metadata/properties" ma:root="true" ma:fieldsID="fae7fd65971406c81278ab0e397add4a" ns2:_="">
    <xsd:import namespace="75eddc8b-5670-4490-b82e-6531c0b5e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eddc8b-5670-4490-b82e-6531c0b5ec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9B18B4-18A0-4209-B657-00DE9D4E26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eddc8b-5670-4490-b82e-6531c0b5e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F301B7-1829-4280-A6C8-0E545DDFE5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621</TotalTime>
  <Words>1119</Words>
  <Application>Microsoft Macintosh PowerPoint</Application>
  <PresentationFormat>On-screen Show (16:9)</PresentationFormat>
  <Paragraphs>126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Arvo</vt:lpstr>
      <vt:lpstr>Roboto Condensed</vt:lpstr>
      <vt:lpstr>Roboto Condensed Light</vt:lpstr>
      <vt:lpstr>Times New Roman</vt:lpstr>
      <vt:lpstr>Verdana</vt:lpstr>
      <vt:lpstr>Salerio template</vt:lpstr>
      <vt:lpstr>Impact of Seasonal Changes on Gym Usage </vt:lpstr>
      <vt:lpstr>Agenda</vt:lpstr>
      <vt:lpstr>Introduction</vt:lpstr>
      <vt:lpstr>Literature Review</vt:lpstr>
      <vt:lpstr>Dataset</vt:lpstr>
      <vt:lpstr>Gym Membership Dataset </vt:lpstr>
      <vt:lpstr>Cleaned Gym dataset</vt:lpstr>
      <vt:lpstr>Crowd Dataset</vt:lpstr>
      <vt:lpstr>Cleaned Crowd dataset</vt:lpstr>
      <vt:lpstr>Data wrangling</vt:lpstr>
      <vt:lpstr>Average Gym Attendance by season</vt:lpstr>
      <vt:lpstr>Total Attendance: Weekdays vs. Weekends </vt:lpstr>
      <vt:lpstr>Attendance: Holidays vs. Non-Holidays  </vt:lpstr>
      <vt:lpstr>Pivot Table</vt:lpstr>
      <vt:lpstr>Pivot Table</vt:lpstr>
      <vt:lpstr>Power BI</vt:lpstr>
      <vt:lpstr>Power BI Visualization</vt:lpstr>
      <vt:lpstr>Conclusion</vt:lpstr>
      <vt:lpstr>Reference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Karthik Dinakaran</dc:creator>
  <cp:lastModifiedBy>Kritthika Shanmugam</cp:lastModifiedBy>
  <cp:revision>6</cp:revision>
  <dcterms:modified xsi:type="dcterms:W3CDTF">2024-12-10T17:51:55Z</dcterms:modified>
</cp:coreProperties>
</file>