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p:cViewPr varScale="1">
        <p:scale>
          <a:sx n="74" d="100"/>
          <a:sy n="74" d="100"/>
        </p:scale>
        <p:origin x="420"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a:t>
            </a:r>
            <a:r>
              <a:rPr lang="en-IN"/>
              <a:t>nc</a:t>
            </a:r>
            <a:r>
              <a:rPr lang="en-US"/>
              <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'[emplyee data 2.xlsx]Sheet1'!$B$3:$B$4</c:f>
              <c:strCache>
                <c:ptCount val="2"/>
                <c:pt idx="0">
                  <c:v>column label</c:v>
                </c:pt>
                <c:pt idx="1">
                  <c:v>High</c:v>
                </c:pt>
              </c:strCache>
            </c:strRef>
          </c:tx>
          <c:spPr>
            <a:solidFill>
              <a:schemeClr val="accent1"/>
            </a:solidFill>
            <a:ln>
              <a:noFill/>
            </a:ln>
            <a:effectLst/>
          </c:spPr>
          <c:invertIfNegative val="0"/>
          <c:cat>
            <c:strRef>
              <c:f>'[emplyee data 2.xlsx]Sheet1'!$A$5:$A$15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'[emplyee data 2.xlsx]Sheet1'!$B$5:$B$15</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9898-4909-8383-CFBB507EF46C}"/>
            </c:ext>
          </c:extLst>
        </c:ser>
        <c:ser>
          <c:idx val="1"/>
          <c:order val="1"/>
          <c:tx>
            <c:strRef>
              <c:f>'[emplyee data 2.xlsx]Sheet1'!$C$3:$C$4</c:f>
              <c:strCache>
                <c:ptCount val="2"/>
                <c:pt idx="0">
                  <c:v>column label</c:v>
                </c:pt>
                <c:pt idx="1">
                  <c:v>Low</c:v>
                </c:pt>
              </c:strCache>
            </c:strRef>
          </c:tx>
          <c:spPr>
            <a:solidFill>
              <a:schemeClr val="accent2"/>
            </a:solidFill>
            <a:ln>
              <a:noFill/>
            </a:ln>
            <a:effectLst/>
          </c:spPr>
          <c:invertIfNegative val="0"/>
          <c:cat>
            <c:strRef>
              <c:f>'[emplyee data 2.xlsx]Sheet1'!$A$5:$A$15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'[emplyee data 2.xlsx]Sheet1'!$C$5:$C$15</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1-9898-4909-8383-CFBB507EF46C}"/>
            </c:ext>
          </c:extLst>
        </c:ser>
        <c:ser>
          <c:idx val="2"/>
          <c:order val="2"/>
          <c:tx>
            <c:strRef>
              <c:f>'[emplyee data 2.xlsx]Sheet1'!$D$3:$D$4</c:f>
              <c:strCache>
                <c:ptCount val="2"/>
                <c:pt idx="0">
                  <c:v>column label</c:v>
                </c:pt>
                <c:pt idx="1">
                  <c:v>Med</c:v>
                </c:pt>
              </c:strCache>
            </c:strRef>
          </c:tx>
          <c:spPr>
            <a:solidFill>
              <a:schemeClr val="accent3"/>
            </a:solidFill>
            <a:ln>
              <a:noFill/>
            </a:ln>
            <a:effectLst/>
          </c:spPr>
          <c:invertIfNegative val="0"/>
          <c:cat>
            <c:strRef>
              <c:f>'[emplyee data 2.xlsx]Sheet1'!$A$5:$A$15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'[emplyee data 2.xlsx]Sheet1'!$D$5:$D$15</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2-9898-4909-8383-CFBB507EF46C}"/>
            </c:ext>
          </c:extLst>
        </c:ser>
        <c:ser>
          <c:idx val="3"/>
          <c:order val="3"/>
          <c:tx>
            <c:strRef>
              <c:f>'[emplyee data 2.xlsx]Sheet1'!$E$3:$E$4</c:f>
              <c:strCache>
                <c:ptCount val="2"/>
                <c:pt idx="0">
                  <c:v>column label</c:v>
                </c:pt>
                <c:pt idx="1">
                  <c:v>Very high</c:v>
                </c:pt>
              </c:strCache>
            </c:strRef>
          </c:tx>
          <c:spPr>
            <a:solidFill>
              <a:schemeClr val="accent4"/>
            </a:solidFill>
            <a:ln>
              <a:noFill/>
            </a:ln>
            <a:effectLst/>
          </c:spPr>
          <c:invertIfNegative val="0"/>
          <c:cat>
            <c:strRef>
              <c:f>'[emplyee data 2.xlsx]Sheet1'!$A$5:$A$15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'[emplyee data 2.xlsx]Sheet1'!$E$5:$E$15</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3-9898-4909-8383-CFBB507EF46C}"/>
            </c:ext>
          </c:extLst>
        </c:ser>
        <c:ser>
          <c:idx val="4"/>
          <c:order val="4"/>
          <c:tx>
            <c:strRef>
              <c:f>'[emplyee data 2.xlsx]Sheet1'!$F$3:$F$4</c:f>
              <c:strCache>
                <c:ptCount val="2"/>
                <c:pt idx="0">
                  <c:v>column label</c:v>
                </c:pt>
                <c:pt idx="1">
                  <c:v>Grand total</c:v>
                </c:pt>
              </c:strCache>
            </c:strRef>
          </c:tx>
          <c:spPr>
            <a:solidFill>
              <a:schemeClr val="accent5"/>
            </a:solidFill>
            <a:ln>
              <a:noFill/>
            </a:ln>
            <a:effectLst/>
          </c:spPr>
          <c:invertIfNegative val="0"/>
          <c:cat>
            <c:strRef>
              <c:f>'[emplyee data 2.xlsx]Sheet1'!$A$5:$A$15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'[emplyee data 2.xlsx]Sheet1'!$F$5:$F$15</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4-9898-4909-8383-CFBB507EF46C}"/>
            </c:ext>
          </c:extLst>
        </c:ser>
        <c:dLbls>
          <c:showLegendKey val="0"/>
          <c:showVal val="0"/>
          <c:showCatName val="0"/>
          <c:showSerName val="0"/>
          <c:showPercent val="0"/>
          <c:showBubbleSize val="0"/>
        </c:dLbls>
        <c:gapWidth val="182"/>
        <c:axId val="318712767"/>
        <c:axId val="318714559"/>
      </c:barChart>
      <c:catAx>
        <c:axId val="3187127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8714559"/>
        <c:crosses val="autoZero"/>
        <c:auto val="1"/>
        <c:lblAlgn val="ctr"/>
        <c:lblOffset val="100"/>
        <c:noMultiLvlLbl val="0"/>
      </c:catAx>
      <c:valAx>
        <c:axId val="318714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87127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KRITTIKA V</a:t>
            </a:r>
          </a:p>
          <a:p>
            <a:r>
              <a:rPr lang="en-US" sz="2400" dirty="0"/>
              <a:t>REGISTER NO: 312209689 /asunm1353312209689</a:t>
            </a:r>
          </a:p>
          <a:p>
            <a:r>
              <a:rPr lang="en-US" sz="2400" dirty="0"/>
              <a:t>DEPARTMENT: BCOM MARKETING MANAGEMENT</a:t>
            </a:r>
          </a:p>
          <a:p>
            <a:r>
              <a:rPr lang="en-US" sz="2400" dirty="0"/>
              <a:t>COLLEGE: ANNA ADARSH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F6D63D9-6C5C-5A3F-CF88-482B0C8B302D}"/>
              </a:ext>
            </a:extLst>
          </p:cNvPr>
          <p:cNvSpPr txBox="1"/>
          <p:nvPr/>
        </p:nvSpPr>
        <p:spPr>
          <a:xfrm>
            <a:off x="304800" y="1049337"/>
            <a:ext cx="8846820" cy="1477328"/>
          </a:xfrm>
          <a:prstGeom prst="rect">
            <a:avLst/>
          </a:prstGeom>
          <a:noFill/>
        </p:spPr>
        <p:txBody>
          <a:bodyPr wrap="square">
            <a:spAutoFit/>
          </a:bodyPr>
          <a:lstStyle/>
          <a:p>
            <a:r>
              <a:rPr lang="en-IN" dirty="0"/>
              <a:t>Data Collection:</a:t>
            </a:r>
            <a:br>
              <a:rPr lang="en-IN" dirty="0"/>
            </a:br>
            <a:r>
              <a:rPr lang="en-IN" dirty="0"/>
              <a:t>This employee performance analysis data was sourced from the </a:t>
            </a:r>
            <a:r>
              <a:rPr lang="en-IN" dirty="0" err="1"/>
              <a:t>Edunet</a:t>
            </a:r>
            <a:r>
              <a:rPr lang="en-IN" dirty="0"/>
              <a:t> website. The dataset contained some missing values. To identify these gaps, we employed a conditional technique to detect missing terms, such as exit data. Afterward, we applied filtering and sorting methods to fill in the missing values.</a:t>
            </a:r>
          </a:p>
        </p:txBody>
      </p:sp>
      <p:sp>
        <p:nvSpPr>
          <p:cNvPr id="11" name="TextBox 10">
            <a:extLst>
              <a:ext uri="{FF2B5EF4-FFF2-40B4-BE49-F238E27FC236}">
                <a16:creationId xmlns:a16="http://schemas.microsoft.com/office/drawing/2014/main" id="{9B20E1C8-9516-775D-EE4F-3C326A1EC5AA}"/>
              </a:ext>
            </a:extLst>
          </p:cNvPr>
          <p:cNvSpPr txBox="1"/>
          <p:nvPr/>
        </p:nvSpPr>
        <p:spPr>
          <a:xfrm>
            <a:off x="152400" y="2667000"/>
            <a:ext cx="8995912" cy="1200329"/>
          </a:xfrm>
          <a:prstGeom prst="rect">
            <a:avLst/>
          </a:prstGeom>
          <a:noFill/>
        </p:spPr>
        <p:txBody>
          <a:bodyPr wrap="square">
            <a:spAutoFit/>
          </a:bodyPr>
          <a:lstStyle/>
          <a:p>
            <a:pPr algn="l" rtl="0" fontAlgn="base"/>
            <a:r>
              <a:rPr lang="en-IN" b="1" i="0" dirty="0">
                <a:solidFill>
                  <a:srgbClr val="111B21"/>
                </a:solidFill>
                <a:effectLst/>
                <a:highlight>
                  <a:srgbClr val="FFFFFF"/>
                </a:highlight>
                <a:latin typeface="SF Pro Text"/>
              </a:rPr>
              <a:t>Feature Collection:</a:t>
            </a:r>
            <a:br>
              <a:rPr lang="en-IN" dirty="0">
                <a:solidFill>
                  <a:srgbClr val="111B21"/>
                </a:solidFill>
                <a:highlight>
                  <a:srgbClr val="FFFFFF"/>
                </a:highlight>
                <a:latin typeface="SF Pro Text"/>
              </a:rPr>
            </a:br>
            <a:r>
              <a:rPr lang="en-IN" dirty="0">
                <a:solidFill>
                  <a:srgbClr val="111B21"/>
                </a:solidFill>
                <a:highlight>
                  <a:srgbClr val="FFFFFF"/>
                </a:highlight>
                <a:latin typeface="SF Pro Text"/>
              </a:rPr>
              <a:t>.</a:t>
            </a:r>
            <a:r>
              <a:rPr lang="en-IN" b="0" i="0" dirty="0">
                <a:solidFill>
                  <a:srgbClr val="111B21"/>
                </a:solidFill>
                <a:effectLst/>
                <a:highlight>
                  <a:srgbClr val="FFFFFF"/>
                </a:highlight>
                <a:latin typeface="SF Pro Text"/>
              </a:rPr>
              <a:t> </a:t>
            </a:r>
            <a:r>
              <a:rPr lang="en-IN" b="1" i="0" dirty="0">
                <a:solidFill>
                  <a:srgbClr val="111B21"/>
                </a:solidFill>
                <a:effectLst/>
                <a:highlight>
                  <a:srgbClr val="FFFFFF"/>
                </a:highlight>
                <a:latin typeface="inherit"/>
              </a:rPr>
              <a:t>Pivot Table</a:t>
            </a:r>
            <a:endParaRPr lang="en-IN" b="0" i="0" dirty="0">
              <a:solidFill>
                <a:srgbClr val="111B21"/>
              </a:solidFill>
              <a:effectLst/>
              <a:highlight>
                <a:srgbClr val="FFFFFF"/>
              </a:highlight>
              <a:latin typeface="inherit"/>
            </a:endParaRPr>
          </a:p>
          <a:p>
            <a:pPr algn="l" rtl="0" fontAlgn="base">
              <a:buFont typeface="Arial" panose="020B0604020202020204" pitchFamily="34" charset="0"/>
              <a:buChar char="•"/>
            </a:pPr>
            <a:r>
              <a:rPr lang="en-IN" b="1" i="0" dirty="0">
                <a:solidFill>
                  <a:srgbClr val="111B21"/>
                </a:solidFill>
                <a:effectLst/>
                <a:highlight>
                  <a:srgbClr val="FFFFFF"/>
                </a:highlight>
                <a:latin typeface="inherit"/>
              </a:rPr>
              <a:t>Charts</a:t>
            </a:r>
            <a:endParaRPr lang="en-IN" b="0" i="0" dirty="0">
              <a:solidFill>
                <a:srgbClr val="111B21"/>
              </a:solidFill>
              <a:effectLst/>
              <a:highlight>
                <a:srgbClr val="FFFFFF"/>
              </a:highlight>
              <a:latin typeface="inherit"/>
            </a:endParaRPr>
          </a:p>
          <a:p>
            <a:pPr algn="l" rtl="0" fontAlgn="base">
              <a:buFont typeface="Arial" panose="020B0604020202020204" pitchFamily="34" charset="0"/>
              <a:buChar char="•"/>
            </a:pPr>
            <a:r>
              <a:rPr lang="en-IN" b="1" i="0" dirty="0">
                <a:solidFill>
                  <a:srgbClr val="111B21"/>
                </a:solidFill>
                <a:effectLst/>
                <a:highlight>
                  <a:srgbClr val="FFFFFF"/>
                </a:highlight>
                <a:latin typeface="inherit"/>
              </a:rPr>
              <a:t>Conditional Formatting</a:t>
            </a:r>
            <a:r>
              <a:rPr lang="en-IN" b="0" i="0" dirty="0">
                <a:solidFill>
                  <a:srgbClr val="111B21"/>
                </a:solidFill>
                <a:effectLst/>
                <a:highlight>
                  <a:srgbClr val="FFFFFF"/>
                </a:highlight>
                <a:latin typeface="inherit"/>
              </a:rPr>
              <a:t>*</a:t>
            </a:r>
          </a:p>
        </p:txBody>
      </p:sp>
      <p:sp>
        <p:nvSpPr>
          <p:cNvPr id="18" name="TextBox 17">
            <a:extLst>
              <a:ext uri="{FF2B5EF4-FFF2-40B4-BE49-F238E27FC236}">
                <a16:creationId xmlns:a16="http://schemas.microsoft.com/office/drawing/2014/main" id="{5BAD9548-660F-1604-C728-C78A260A6BC8}"/>
              </a:ext>
            </a:extLst>
          </p:cNvPr>
          <p:cNvSpPr txBox="1"/>
          <p:nvPr/>
        </p:nvSpPr>
        <p:spPr>
          <a:xfrm>
            <a:off x="157479" y="4197905"/>
            <a:ext cx="7772400" cy="923330"/>
          </a:xfrm>
          <a:prstGeom prst="rect">
            <a:avLst/>
          </a:prstGeom>
          <a:noFill/>
        </p:spPr>
        <p:txBody>
          <a:bodyPr wrap="square">
            <a:spAutoFit/>
          </a:bodyPr>
          <a:lstStyle/>
          <a:p>
            <a:r>
              <a:rPr lang="en-IN" dirty="0"/>
              <a:t>Pivot Table:</a:t>
            </a:r>
            <a:br>
              <a:rPr lang="en-IN" dirty="0"/>
            </a:br>
            <a:r>
              <a:rPr lang="en-IN" dirty="0"/>
              <a:t>1. *Select </a:t>
            </a:r>
            <a:r>
              <a:rPr lang="en-IN" dirty="0" err="1"/>
              <a:t>Data:Highlight</a:t>
            </a:r>
            <a:r>
              <a:rPr lang="en-IN" dirty="0"/>
              <a:t> the data range you wish to </a:t>
            </a:r>
            <a:r>
              <a:rPr lang="en-IN" dirty="0" err="1"/>
              <a:t>analyze</a:t>
            </a:r>
            <a:r>
              <a:rPr lang="en-IN" dirty="0"/>
              <a:t>.</a:t>
            </a:r>
            <a:br>
              <a:rPr lang="en-IN" dirty="0"/>
            </a:br>
            <a:r>
              <a:rPr lang="en-IN" dirty="0"/>
              <a:t>2. Insert Pivot Table: Navigate to the "Insert" tab and select "PivotTable."</a:t>
            </a:r>
          </a:p>
        </p:txBody>
      </p:sp>
      <p:sp>
        <p:nvSpPr>
          <p:cNvPr id="20" name="TextBox 19">
            <a:extLst>
              <a:ext uri="{FF2B5EF4-FFF2-40B4-BE49-F238E27FC236}">
                <a16:creationId xmlns:a16="http://schemas.microsoft.com/office/drawing/2014/main" id="{C7914D22-B659-1A40-73E1-3D6B020BFC34}"/>
              </a:ext>
            </a:extLst>
          </p:cNvPr>
          <p:cNvSpPr txBox="1"/>
          <p:nvPr/>
        </p:nvSpPr>
        <p:spPr>
          <a:xfrm>
            <a:off x="189399" y="5147899"/>
            <a:ext cx="6857618" cy="1200329"/>
          </a:xfrm>
          <a:prstGeom prst="rect">
            <a:avLst/>
          </a:prstGeom>
          <a:noFill/>
        </p:spPr>
        <p:txBody>
          <a:bodyPr wrap="square">
            <a:spAutoFit/>
          </a:bodyPr>
          <a:lstStyle/>
          <a:p>
            <a:r>
              <a:rPr lang="en-IN" dirty="0"/>
              <a:t>3. *Choose Options: In the dialog box, decide where you want to place the Pivot Table (either a new worksheet or the current one).</a:t>
            </a:r>
            <a:br>
              <a:rPr lang="en-IN" dirty="0"/>
            </a:br>
            <a:r>
              <a:rPr lang="en-IN" dirty="0"/>
              <a:t>4. *Design Pivot Table: Drag and drop fields into the “Rows,” “Columns,” “Values,” and “Filters” sections to structure and </a:t>
            </a:r>
            <a:r>
              <a:rPr lang="en-IN" dirty="0" err="1"/>
              <a:t>analyze</a:t>
            </a:r>
            <a:r>
              <a:rPr lang="en-IN" dirty="0"/>
              <a:t> your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CF1176-BFC5-685D-E8C0-A5BAFEC867AD}"/>
              </a:ext>
            </a:extLst>
          </p:cNvPr>
          <p:cNvSpPr txBox="1"/>
          <p:nvPr/>
        </p:nvSpPr>
        <p:spPr>
          <a:xfrm>
            <a:off x="381000" y="457200"/>
            <a:ext cx="8691112" cy="1754326"/>
          </a:xfrm>
          <a:prstGeom prst="rect">
            <a:avLst/>
          </a:prstGeom>
          <a:noFill/>
        </p:spPr>
        <p:txBody>
          <a:bodyPr wrap="square">
            <a:spAutoFit/>
          </a:bodyPr>
          <a:lstStyle/>
          <a:p>
            <a:pPr algn="l" rtl="0" fontAlgn="base">
              <a:buFont typeface="+mj-lt"/>
              <a:buAutoNum type="arabicPeriod"/>
            </a:pPr>
            <a:r>
              <a:rPr lang="en-US" b="1" i="0" dirty="0">
                <a:solidFill>
                  <a:srgbClr val="111B21"/>
                </a:solidFill>
                <a:effectLst/>
                <a:highlight>
                  <a:srgbClr val="FFFFFF"/>
                </a:highlight>
                <a:latin typeface="SF Pro Text"/>
              </a:rPr>
              <a:t>*Performance Level:</a:t>
            </a:r>
            <a:r>
              <a:rPr lang="en-US" b="0" i="0" dirty="0">
                <a:solidFill>
                  <a:srgbClr val="111B21"/>
                </a:solidFill>
                <a:effectLst/>
                <a:highlight>
                  <a:srgbClr val="FFFFFF"/>
                </a:highlight>
                <a:latin typeface="SF Pro Text"/>
              </a:rPr>
              <a:t>*</a:t>
            </a:r>
            <a:br>
              <a:rPr lang="en-US" b="0" i="0" dirty="0">
                <a:solidFill>
                  <a:srgbClr val="111B21"/>
                </a:solidFill>
                <a:effectLst/>
                <a:highlight>
                  <a:srgbClr val="FFFFFF"/>
                </a:highlight>
                <a:latin typeface="SF Pro Text"/>
              </a:rPr>
            </a:br>
            <a:r>
              <a:rPr lang="en-US" b="0" i="0" dirty="0">
                <a:solidFill>
                  <a:srgbClr val="111B21"/>
                </a:solidFill>
                <a:effectLst/>
                <a:highlight>
                  <a:srgbClr val="FFFFFF"/>
                </a:highlight>
                <a:latin typeface="SF Pro Text"/>
              </a:rPr>
              <a:t>1 </a:t>
            </a:r>
            <a:r>
              <a:rPr lang="en-US" b="1" i="0" dirty="0">
                <a:solidFill>
                  <a:srgbClr val="111B21"/>
                </a:solidFill>
                <a:effectLst/>
                <a:highlight>
                  <a:srgbClr val="FFFFFF"/>
                </a:highlight>
                <a:latin typeface="inherit"/>
              </a:rPr>
              <a:t>*Define Performance Metrics:</a:t>
            </a:r>
            <a:r>
              <a:rPr lang="en-US" b="0" i="0" dirty="0">
                <a:solidFill>
                  <a:srgbClr val="111B21"/>
                </a:solidFill>
                <a:effectLst/>
                <a:highlight>
                  <a:srgbClr val="FFFFFF"/>
                </a:highlight>
                <a:latin typeface="inherit"/>
              </a:rPr>
              <a:t>*</a:t>
            </a:r>
          </a:p>
          <a:p>
            <a:r>
              <a:rPr lang="en-US" b="0" i="0" dirty="0">
                <a:solidFill>
                  <a:srgbClr val="111B21"/>
                </a:solidFill>
                <a:effectLst/>
                <a:highlight>
                  <a:srgbClr val="FFFFFF"/>
                </a:highlight>
                <a:latin typeface="SF Pro Text"/>
              </a:rPr>
              <a:t>- </a:t>
            </a:r>
            <a:r>
              <a:rPr lang="en-US" b="1" i="0" dirty="0">
                <a:solidFill>
                  <a:srgbClr val="111B21"/>
                </a:solidFill>
                <a:effectLst/>
                <a:highlight>
                  <a:srgbClr val="FFFFFF"/>
                </a:highlight>
                <a:latin typeface="SF Pro Text"/>
              </a:rPr>
              <a:t>*Identify KPIs:</a:t>
            </a:r>
            <a:r>
              <a:rPr lang="en-US" b="0" i="0" dirty="0">
                <a:solidFill>
                  <a:srgbClr val="111B21"/>
                </a:solidFill>
                <a:effectLst/>
                <a:highlight>
                  <a:srgbClr val="FFFFFF"/>
                </a:highlight>
                <a:latin typeface="SF Pro Text"/>
              </a:rPr>
              <a:t>* Determine the key performance indicators pertinent to the role or project, such as sales targets, project deadlines, quality standards, and customer satisfaction scores. </a:t>
            </a:r>
            <a:br>
              <a:rPr lang="en-US" dirty="0"/>
            </a:br>
            <a:endParaRPr lang="en-IN" dirty="0"/>
          </a:p>
        </p:txBody>
      </p:sp>
      <p:sp>
        <p:nvSpPr>
          <p:cNvPr id="7" name="TextBox 6">
            <a:extLst>
              <a:ext uri="{FF2B5EF4-FFF2-40B4-BE49-F238E27FC236}">
                <a16:creationId xmlns:a16="http://schemas.microsoft.com/office/drawing/2014/main" id="{AC742A44-07E1-776E-0791-764A9DCE824A}"/>
              </a:ext>
            </a:extLst>
          </p:cNvPr>
          <p:cNvSpPr txBox="1"/>
          <p:nvPr/>
        </p:nvSpPr>
        <p:spPr>
          <a:xfrm>
            <a:off x="304800" y="2133601"/>
            <a:ext cx="8843512" cy="1200329"/>
          </a:xfrm>
          <a:prstGeom prst="rect">
            <a:avLst/>
          </a:prstGeom>
          <a:noFill/>
        </p:spPr>
        <p:txBody>
          <a:bodyPr wrap="square">
            <a:spAutoFit/>
          </a:bodyPr>
          <a:lstStyle/>
          <a:p>
            <a:r>
              <a:rPr lang="en-IN" dirty="0"/>
              <a:t>2. *Collect Data:*   - </a:t>
            </a:r>
            <a:br>
              <a:rPr lang="en-IN" dirty="0"/>
            </a:br>
            <a:r>
              <a:rPr lang="en-IN" dirty="0"/>
              <a:t>Gather Performance Data: Compile both quantitative and qualitative data related to the KPIs, including performance evaluations, productivity metrics, attendance records, and feedback from peers or customers.</a:t>
            </a:r>
          </a:p>
        </p:txBody>
      </p:sp>
      <p:sp>
        <p:nvSpPr>
          <p:cNvPr id="11" name="TextBox 10">
            <a:extLst>
              <a:ext uri="{FF2B5EF4-FFF2-40B4-BE49-F238E27FC236}">
                <a16:creationId xmlns:a16="http://schemas.microsoft.com/office/drawing/2014/main" id="{14F04248-1A26-F6C3-AE34-5B6BC009B09D}"/>
              </a:ext>
            </a:extLst>
          </p:cNvPr>
          <p:cNvSpPr txBox="1"/>
          <p:nvPr/>
        </p:nvSpPr>
        <p:spPr>
          <a:xfrm>
            <a:off x="228600" y="3429000"/>
            <a:ext cx="7770962" cy="1477328"/>
          </a:xfrm>
          <a:prstGeom prst="rect">
            <a:avLst/>
          </a:prstGeom>
          <a:noFill/>
        </p:spPr>
        <p:txBody>
          <a:bodyPr wrap="square">
            <a:spAutoFit/>
          </a:bodyPr>
          <a:lstStyle/>
          <a:p>
            <a:r>
              <a:rPr lang="en-IN" dirty="0"/>
              <a:t>3. </a:t>
            </a:r>
            <a:r>
              <a:rPr lang="en-IN" dirty="0" err="1"/>
              <a:t>Analyze</a:t>
            </a:r>
            <a:r>
              <a:rPr lang="en-IN" dirty="0"/>
              <a:t> Data:   -</a:t>
            </a:r>
            <a:br>
              <a:rPr lang="en-IN" dirty="0"/>
            </a:br>
            <a:r>
              <a:rPr lang="en-IN" dirty="0"/>
              <a:t>Create Metrics: Utilize the data to calculate performance metrics like average scores, achievement percentages, and trend analyses.   - </a:t>
            </a:r>
            <a:br>
              <a:rPr lang="en-IN" dirty="0"/>
            </a:br>
            <a:r>
              <a:rPr lang="en-IN" dirty="0"/>
              <a:t>Compare </a:t>
            </a:r>
            <a:r>
              <a:rPr lang="en-IN" dirty="0" err="1"/>
              <a:t>Benchmarks:Evaluate</a:t>
            </a:r>
            <a:r>
              <a:rPr lang="en-IN" dirty="0"/>
              <a:t> individual or team performance against established benchmarks or industry standards.</a:t>
            </a:r>
          </a:p>
        </p:txBody>
      </p:sp>
      <p:sp>
        <p:nvSpPr>
          <p:cNvPr id="13" name="TextBox 12">
            <a:extLst>
              <a:ext uri="{FF2B5EF4-FFF2-40B4-BE49-F238E27FC236}">
                <a16:creationId xmlns:a16="http://schemas.microsoft.com/office/drawing/2014/main" id="{DD69B127-6F12-B114-E939-0F72A6F346A9}"/>
              </a:ext>
            </a:extLst>
          </p:cNvPr>
          <p:cNvSpPr txBox="1"/>
          <p:nvPr/>
        </p:nvSpPr>
        <p:spPr>
          <a:xfrm>
            <a:off x="152400" y="4980139"/>
            <a:ext cx="8077200" cy="923330"/>
          </a:xfrm>
          <a:prstGeom prst="rect">
            <a:avLst/>
          </a:prstGeom>
          <a:noFill/>
        </p:spPr>
        <p:txBody>
          <a:bodyPr wrap="square">
            <a:spAutoFit/>
          </a:bodyPr>
          <a:lstStyle/>
          <a:p>
            <a:r>
              <a:rPr lang="en-IN" dirty="0"/>
              <a:t>4. Use Analytical Tools:*   - </a:t>
            </a:r>
            <a:br>
              <a:rPr lang="en-IN" dirty="0"/>
            </a:br>
            <a:r>
              <a:rPr lang="en-IN" dirty="0"/>
              <a:t>Pivot Tables:* Leverage pivot tables to summarize and </a:t>
            </a:r>
            <a:r>
              <a:rPr lang="en-IN" dirty="0" err="1"/>
              <a:t>analyze</a:t>
            </a:r>
            <a:r>
              <a:rPr lang="en-IN" dirty="0"/>
              <a:t> performance data in software like Excel or Google Sheets.</a:t>
            </a:r>
          </a:p>
        </p:txBody>
      </p:sp>
    </p:spTree>
    <p:extLst>
      <p:ext uri="{BB962C8B-B14F-4D97-AF65-F5344CB8AC3E}">
        <p14:creationId xmlns:p14="http://schemas.microsoft.com/office/powerpoint/2010/main" val="959018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FD4A391-533D-5A5F-ECC1-5EB2C2DC425C}"/>
              </a:ext>
            </a:extLst>
          </p:cNvPr>
          <p:cNvGraphicFramePr>
            <a:graphicFrameLocks/>
          </p:cNvGraphicFramePr>
          <p:nvPr>
            <p:extLst>
              <p:ext uri="{D42A27DB-BD31-4B8C-83A1-F6EECF244321}">
                <p14:modId xmlns:p14="http://schemas.microsoft.com/office/powerpoint/2010/main" val="1093070626"/>
              </p:ext>
            </p:extLst>
          </p:nvPr>
        </p:nvGraphicFramePr>
        <p:xfrm>
          <a:off x="1374774" y="1600200"/>
          <a:ext cx="7931468" cy="384898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3">
            <a:extLst>
              <a:ext uri="{FF2B5EF4-FFF2-40B4-BE49-F238E27FC236}">
                <a16:creationId xmlns:a16="http://schemas.microsoft.com/office/drawing/2014/main" id="{2EA2BACD-6615-8560-FFB6-1E28C83EB075}"/>
              </a:ext>
            </a:extLst>
          </p:cNvPr>
          <p:cNvSpPr txBox="1"/>
          <p:nvPr/>
        </p:nvSpPr>
        <p:spPr>
          <a:xfrm>
            <a:off x="228600" y="1447801"/>
            <a:ext cx="9935856"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The conclusion for the Employee Performance Analysis project is that implementing a data-driven performance evaluation system significantly enhances the fairness and accuracy of employee assessments. By leveraging comprehensive data and advanced analytics, the project delivers actionable insights that improve talent management, foster employee development, and align individual performance with organizational goals. This results in a more effective and engaged workforce, driving overall organizational success and growth.</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BEDC2FC-B633-7D56-B7E5-24D8EBE94DB5}"/>
              </a:ext>
            </a:extLst>
          </p:cNvPr>
          <p:cNvSpPr txBox="1"/>
          <p:nvPr/>
        </p:nvSpPr>
        <p:spPr>
          <a:xfrm>
            <a:off x="533400" y="1828799"/>
            <a:ext cx="6553200" cy="2031325"/>
          </a:xfrm>
          <a:prstGeom prst="rect">
            <a:avLst/>
          </a:prstGeom>
          <a:noFill/>
        </p:spPr>
        <p:txBody>
          <a:bodyPr wrap="square">
            <a:spAutoFit/>
          </a:bodyPr>
          <a:lstStyle/>
          <a:p>
            <a:r>
              <a:rPr lang="en-IN" dirty="0"/>
              <a:t>Organizations encounter challenges due to inconsistent and subjective employee performance evaluations, leading to vague performance indicators, difficulties in identifying training needs, and decreased employee morale. These issues affect decision-making, resource allocation, and overall productivity. A structured, data-driven approach is essential to accurately assess performance, ensure fairness, and foster employee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5D9B224-271D-232F-9C4E-30DAC314B95C}"/>
              </a:ext>
            </a:extLst>
          </p:cNvPr>
          <p:cNvSpPr txBox="1"/>
          <p:nvPr/>
        </p:nvSpPr>
        <p:spPr>
          <a:xfrm>
            <a:off x="739776" y="2279410"/>
            <a:ext cx="7413624" cy="1754326"/>
          </a:xfrm>
          <a:prstGeom prst="rect">
            <a:avLst/>
          </a:prstGeom>
          <a:noFill/>
        </p:spPr>
        <p:txBody>
          <a:bodyPr wrap="square">
            <a:spAutoFit/>
          </a:bodyPr>
          <a:lstStyle/>
          <a:p>
            <a:r>
              <a:rPr lang="en-IN" dirty="0"/>
              <a:t>The project aims to improve employee assessments by utilizing data analytics to create objective performance metrics. This strategy helps identify high achievers, support employee development, and ensure that efforts are in line with organizational goals, ultimately increasing productivity and engagement. It seeks to enhance talent development decisions and align employee contributions with the company's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E57D53C-EAD1-EB21-59BF-3B22CFD9DA9B}"/>
              </a:ext>
            </a:extLst>
          </p:cNvPr>
          <p:cNvSpPr txBox="1"/>
          <p:nvPr/>
        </p:nvSpPr>
        <p:spPr>
          <a:xfrm>
            <a:off x="699452" y="2694908"/>
            <a:ext cx="8215948" cy="1200329"/>
          </a:xfrm>
          <a:prstGeom prst="rect">
            <a:avLst/>
          </a:prstGeom>
          <a:noFill/>
        </p:spPr>
        <p:txBody>
          <a:bodyPr wrap="square">
            <a:spAutoFit/>
          </a:bodyPr>
          <a:lstStyle/>
          <a:p>
            <a:r>
              <a:rPr lang="en-IN" dirty="0"/>
              <a:t>The intended audience for an "Employee Performance Analysis" project comprises HR teams, managers, executives, and employees, who utilize the insights to make informed talent management decisions, improve performance, and align employee development with organizational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10">
            <a:extLst>
              <a:ext uri="{FF2B5EF4-FFF2-40B4-BE49-F238E27FC236}">
                <a16:creationId xmlns:a16="http://schemas.microsoft.com/office/drawing/2014/main" id="{0A005F1F-58CA-B5A0-54A2-80375BDDFF37}"/>
              </a:ext>
            </a:extLst>
          </p:cNvPr>
          <p:cNvSpPr txBox="1"/>
          <p:nvPr/>
        </p:nvSpPr>
        <p:spPr>
          <a:xfrm>
            <a:off x="3045030" y="2690336"/>
            <a:ext cx="6101940" cy="147732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t>Filtering – Remove missing </a:t>
            </a:r>
          </a:p>
          <a:p>
            <a:pPr marL="285750" indent="-285750">
              <a:buFont typeface="Arial" panose="020B0604020202020204" pitchFamily="34" charset="0"/>
              <a:buChar char="•"/>
            </a:pPr>
            <a:r>
              <a:rPr lang="en-IN" dirty="0"/>
              <a:t>Charts – Visualization reports</a:t>
            </a:r>
          </a:p>
          <a:p>
            <a:pPr marL="285750" indent="-285750">
              <a:buFont typeface="Arial" panose="020B0604020202020204" pitchFamily="34" charset="0"/>
              <a:buChar char="•"/>
            </a:pPr>
            <a:r>
              <a:rPr lang="en-IN" dirty="0"/>
              <a:t>Pivot Table – Summary </a:t>
            </a:r>
          </a:p>
          <a:p>
            <a:pPr marL="285750" indent="-285750">
              <a:buFont typeface="Arial" panose="020B0604020202020204" pitchFamily="34" charset="0"/>
              <a:buChar char="•"/>
            </a:pPr>
            <a:r>
              <a:rPr lang="en-IN" dirty="0"/>
              <a:t>Conditional formatting- identify missing</a:t>
            </a:r>
          </a:p>
          <a:p>
            <a:pPr marL="285750" indent="-285750">
              <a:buFont typeface="Arial" panose="020B0604020202020204" pitchFamily="34" charset="0"/>
              <a:buChar char="•"/>
            </a:pPr>
            <a:r>
              <a:rPr lang="en-IN" dirty="0"/>
              <a:t>Formula – performance level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2">
            <a:extLst>
              <a:ext uri="{FF2B5EF4-FFF2-40B4-BE49-F238E27FC236}">
                <a16:creationId xmlns:a16="http://schemas.microsoft.com/office/drawing/2014/main" id="{8B01E3B1-57D6-85AF-BF1F-73C9B8AA5AA3}"/>
              </a:ext>
            </a:extLst>
          </p:cNvPr>
          <p:cNvSpPr>
            <a:spLocks noChangeArrowheads="1"/>
          </p:cNvSpPr>
          <p:nvPr/>
        </p:nvSpPr>
        <p:spPr bwMode="auto">
          <a:xfrm>
            <a:off x="0" y="1551065"/>
            <a:ext cx="1219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"The Employee Performance Analysis dataset encompasses performance evaluations, productivity measurements, attendance logs, employee feedback, training and development documentation, and goals and targets, providing a detailed overview for in-depth analysis and practical insights."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88E28C3-CD21-BE6D-EF18-3CF6AB0252FD}"/>
              </a:ext>
            </a:extLst>
          </p:cNvPr>
          <p:cNvSpPr txBox="1"/>
          <p:nvPr/>
        </p:nvSpPr>
        <p:spPr>
          <a:xfrm>
            <a:off x="0" y="3158824"/>
            <a:ext cx="10668000" cy="1477328"/>
          </a:xfrm>
          <a:prstGeom prst="rect">
            <a:avLst/>
          </a:prstGeom>
          <a:noFill/>
        </p:spPr>
        <p:txBody>
          <a:bodyPr wrap="square">
            <a:spAutoFit/>
          </a:bodyPr>
          <a:lstStyle/>
          <a:p>
            <a:r>
              <a:rPr lang="en-IN" b="1" dirty="0"/>
              <a:t>Performance Reviews:</a:t>
            </a:r>
            <a:r>
              <a:rPr lang="en-IN" dirty="0"/>
              <a:t> Detailed evaluations from periodic reviews, including ratings and qualitative feedback from managers and peers.</a:t>
            </a:r>
          </a:p>
          <a:p>
            <a:r>
              <a:rPr lang="en-IN" b="1" dirty="0"/>
              <a:t>Productivity Metrics:</a:t>
            </a:r>
            <a:r>
              <a:rPr lang="en-IN" dirty="0"/>
              <a:t> Quantitative data on employee output, such as sales figures, project completion rates, or task efficiency.</a:t>
            </a:r>
          </a:p>
          <a:p>
            <a:r>
              <a:rPr lang="en-IN" b="1" dirty="0"/>
              <a:t>Attendance Records:</a:t>
            </a:r>
            <a:r>
              <a:rPr lang="en-IN" dirty="0"/>
              <a:t> Data on employee attendance, including absences, tardiness, and overall reliability.</a:t>
            </a:r>
          </a:p>
        </p:txBody>
      </p:sp>
      <p:sp>
        <p:nvSpPr>
          <p:cNvPr id="10" name="TextBox 9">
            <a:extLst>
              <a:ext uri="{FF2B5EF4-FFF2-40B4-BE49-F238E27FC236}">
                <a16:creationId xmlns:a16="http://schemas.microsoft.com/office/drawing/2014/main" id="{E62E4C39-24AB-0D42-F7F1-894315E77983}"/>
              </a:ext>
            </a:extLst>
          </p:cNvPr>
          <p:cNvSpPr txBox="1"/>
          <p:nvPr/>
        </p:nvSpPr>
        <p:spPr>
          <a:xfrm>
            <a:off x="7070" y="4636152"/>
            <a:ext cx="10210800" cy="1754326"/>
          </a:xfrm>
          <a:prstGeom prst="rect">
            <a:avLst/>
          </a:prstGeom>
          <a:noFill/>
        </p:spPr>
        <p:txBody>
          <a:bodyPr wrap="square">
            <a:spAutoFit/>
          </a:bodyPr>
          <a:lstStyle/>
          <a:p>
            <a:r>
              <a:rPr lang="en-IN" b="1" dirty="0"/>
              <a:t>Employee Surveys:</a:t>
            </a:r>
            <a:r>
              <a:rPr lang="en-IN" dirty="0"/>
              <a:t> Feedback from surveys capturing employee self-assessments, job satisfaction, and engagement levels.</a:t>
            </a:r>
          </a:p>
          <a:p>
            <a:r>
              <a:rPr lang="en-IN" b="1" dirty="0"/>
              <a:t>Training and Development Records:</a:t>
            </a:r>
            <a:r>
              <a:rPr lang="en-IN" dirty="0"/>
              <a:t> Information on completed training programs, certifications, and professional development activities.</a:t>
            </a:r>
          </a:p>
          <a:p>
            <a:r>
              <a:rPr lang="en-IN" b="1" dirty="0"/>
              <a:t>Goals and Objectives:</a:t>
            </a:r>
            <a:r>
              <a:rPr lang="en-IN" dirty="0"/>
              <a:t> Records of individual and team goals, including performance against set targets and milestones.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8">
            <a:extLst>
              <a:ext uri="{FF2B5EF4-FFF2-40B4-BE49-F238E27FC236}">
                <a16:creationId xmlns:a16="http://schemas.microsoft.com/office/drawing/2014/main" id="{FAD9CEB2-36E1-0550-426B-2FAF97882044}"/>
              </a:ext>
            </a:extLst>
          </p:cNvPr>
          <p:cNvSpPr txBox="1"/>
          <p:nvPr/>
        </p:nvSpPr>
        <p:spPr>
          <a:xfrm>
            <a:off x="533400" y="1524000"/>
            <a:ext cx="5943600" cy="181588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 IFS = z8 &gt;=5,very high’, z8&gt;=4, “high”, z8&gt;=3, “ Med” , “True”, “low”.</a:t>
            </a:r>
          </a:p>
          <a:p>
            <a:pPr algn="l">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281</TotalTime>
  <Words>881</Words>
  <Application>Microsoft Office PowerPoint</Application>
  <PresentationFormat>Widescreen</PresentationFormat>
  <Paragraphs>70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inherit</vt:lpstr>
      <vt:lpstr>Roboto</vt:lpstr>
      <vt:lpstr>SF Pro Text</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vkrittika2004@gmail.com</cp:lastModifiedBy>
  <cp:revision>13</cp:revision>
  <dcterms:created xsi:type="dcterms:W3CDTF">2024-03-29T15:07:22Z</dcterms:created>
  <dcterms:modified xsi:type="dcterms:W3CDTF">2024-09-01T07:34:15Z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