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4" r:id="rId1"/>
  </p:sldMasterIdLst>
  <p:sldIdLst>
    <p:sldId id="256" r:id="rId2"/>
    <p:sldId id="257" r:id="rId3"/>
    <p:sldId id="258" r:id="rId4"/>
    <p:sldId id="259" r:id="rId5"/>
    <p:sldId id="260" r:id="rId6"/>
    <p:sldId id="269" r:id="rId7"/>
    <p:sldId id="261" r:id="rId8"/>
    <p:sldId id="262" r:id="rId9"/>
    <p:sldId id="268" r:id="rId10"/>
    <p:sldId id="265" r:id="rId11"/>
    <p:sldId id="270"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63A1C593-65D0-4073-BCC9-577B9352EA97}" type="datetimeFigureOut">
              <a:rPr lang="en-US" smtClean="0"/>
              <a:t>11/11/2020</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82049503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78472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108621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272949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63A1C593-65D0-4073-BCC9-577B9352EA97}" type="datetimeFigureOut">
              <a:rPr lang="en-US" smtClean="0"/>
              <a:t>11/11/2020</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1235494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323118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493595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118046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370157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63A1C593-65D0-4073-BCC9-577B9352EA97}"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0708170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63A1C593-65D0-4073-BCC9-577B9352EA97}" type="datetimeFigureOut">
              <a:rPr lang="en-US" smtClean="0"/>
              <a:t>11/11/2020</a:t>
            </a:fld>
            <a:endParaRPr lang="en-US"/>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6743171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3A1C593-65D0-4073-BCC9-577B9352EA97}" type="datetimeFigureOut">
              <a:rPr lang="en-US" smtClean="0"/>
              <a:t>11/11/2020</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B618960-8005-486C-9A75-10CB2AAC16F9}"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688683784"/>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altLang="en-US" sz="4800" b="1" u="sng" dirty="0">
                <a:latin typeface="Lucida Bright" panose="02040602050505020304" pitchFamily="18" charset="0"/>
                <a:ea typeface="Microsoft YaHei" panose="020B0503020204020204" charset="-122"/>
              </a:rPr>
              <a:t>Driver Drowsiness Detection System</a:t>
            </a:r>
          </a:p>
        </p:txBody>
      </p:sp>
      <p:sp>
        <p:nvSpPr>
          <p:cNvPr id="3" name="Subtitle 2"/>
          <p:cNvSpPr>
            <a:spLocks noGrp="1"/>
          </p:cNvSpPr>
          <p:nvPr>
            <p:ph type="subTitle" idx="1"/>
          </p:nvPr>
        </p:nvSpPr>
        <p:spPr>
          <a:xfrm>
            <a:off x="5992428" y="4509855"/>
            <a:ext cx="4637864" cy="1606859"/>
          </a:xfrm>
        </p:spPr>
        <p:txBody>
          <a:bodyPr/>
          <a:lstStyle/>
          <a:p>
            <a:pPr rtl="0" fontAlgn="base">
              <a:spcBef>
                <a:spcPts val="1000"/>
              </a:spcBef>
              <a:spcAft>
                <a:spcPts val="0"/>
              </a:spcAft>
            </a:pPr>
            <a:r>
              <a:rPr lang="en-IN" sz="1800" b="1" i="0" u="none" strike="noStrike" dirty="0">
                <a:solidFill>
                  <a:schemeClr val="bg1">
                    <a:lumMod val="95000"/>
                  </a:schemeClr>
                </a:solidFill>
                <a:effectLst/>
                <a:latin typeface="Roboto"/>
              </a:rPr>
              <a:t>Saksham Sharma    19BIT0056</a:t>
            </a:r>
          </a:p>
          <a:p>
            <a:pPr rtl="0" fontAlgn="base">
              <a:spcBef>
                <a:spcPts val="0"/>
              </a:spcBef>
              <a:spcAft>
                <a:spcPts val="0"/>
              </a:spcAft>
            </a:pPr>
            <a:r>
              <a:rPr lang="en-IN" sz="1800" b="1" i="0" u="none" strike="noStrike" dirty="0">
                <a:solidFill>
                  <a:schemeClr val="bg1">
                    <a:lumMod val="95000"/>
                  </a:schemeClr>
                </a:solidFill>
                <a:effectLst/>
                <a:latin typeface="Roboto"/>
              </a:rPr>
              <a:t>Krittika Chaturvedi   19BIT0071</a:t>
            </a:r>
            <a:endParaRPr lang="en-IN" sz="1800" b="1" dirty="0">
              <a:solidFill>
                <a:schemeClr val="bg1">
                  <a:lumMod val="95000"/>
                </a:schemeClr>
              </a:solidFill>
              <a:latin typeface="Roboto"/>
            </a:endParaRPr>
          </a:p>
          <a:p>
            <a:pPr rtl="0" fontAlgn="base">
              <a:spcBef>
                <a:spcPts val="0"/>
              </a:spcBef>
              <a:spcAft>
                <a:spcPts val="0"/>
              </a:spcAft>
            </a:pPr>
            <a:r>
              <a:rPr lang="en-IN" sz="1800" b="1" i="0" u="none" strike="noStrike" dirty="0" err="1">
                <a:solidFill>
                  <a:schemeClr val="bg1">
                    <a:lumMod val="95000"/>
                  </a:schemeClr>
                </a:solidFill>
                <a:effectLst/>
                <a:latin typeface="Roboto"/>
              </a:rPr>
              <a:t>Ujjawal</a:t>
            </a:r>
            <a:r>
              <a:rPr lang="en-IN" sz="1800" b="1" i="0" u="none" strike="noStrike" dirty="0">
                <a:solidFill>
                  <a:schemeClr val="bg1">
                    <a:lumMod val="95000"/>
                  </a:schemeClr>
                </a:solidFill>
                <a:effectLst/>
                <a:latin typeface="Roboto"/>
              </a:rPr>
              <a:t> Srivastava    19BIT0072</a:t>
            </a:r>
          </a:p>
          <a:p>
            <a:endParaRPr lang="en-IN" altLang="en-US" dirty="0">
              <a:solidFill>
                <a:schemeClr val="accent4">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t>Calculating the Accuracy and the Loss</a:t>
            </a:r>
          </a:p>
        </p:txBody>
      </p:sp>
      <p:pic>
        <p:nvPicPr>
          <p:cNvPr id="8" name="Content Placeholder 7">
            <a:extLst>
              <a:ext uri="{FF2B5EF4-FFF2-40B4-BE49-F238E27FC236}">
                <a16:creationId xmlns:a16="http://schemas.microsoft.com/office/drawing/2014/main" id="{967040E4-7E1F-4BF4-84BC-674F38C9F5EF}"/>
              </a:ext>
            </a:extLst>
          </p:cNvPr>
          <p:cNvPicPr>
            <a:picLocks noGrp="1" noChangeAspect="1"/>
          </p:cNvPicPr>
          <p:nvPr>
            <p:ph sz="half" idx="1"/>
          </p:nvPr>
        </p:nvPicPr>
        <p:blipFill>
          <a:blip r:embed="rId2"/>
          <a:stretch>
            <a:fillRect/>
          </a:stretch>
        </p:blipFill>
        <p:spPr>
          <a:xfrm>
            <a:off x="609600" y="1996180"/>
            <a:ext cx="9939338" cy="403562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2B92-C238-4216-BE49-991CA9F2A4D1}"/>
              </a:ext>
            </a:extLst>
          </p:cNvPr>
          <p:cNvSpPr>
            <a:spLocks noGrp="1"/>
          </p:cNvSpPr>
          <p:nvPr>
            <p:ph type="title"/>
          </p:nvPr>
        </p:nvSpPr>
        <p:spPr/>
        <p:txBody>
          <a:bodyPr/>
          <a:lstStyle/>
          <a:p>
            <a:r>
              <a:rPr lang="en-US" dirty="0"/>
              <a:t>OpenCV Implementation :-</a:t>
            </a:r>
            <a:endParaRPr lang="en-IN" dirty="0"/>
          </a:p>
        </p:txBody>
      </p:sp>
      <p:sp>
        <p:nvSpPr>
          <p:cNvPr id="3" name="Content Placeholder 2">
            <a:extLst>
              <a:ext uri="{FF2B5EF4-FFF2-40B4-BE49-F238E27FC236}">
                <a16:creationId xmlns:a16="http://schemas.microsoft.com/office/drawing/2014/main" id="{05A9F58B-CF88-4825-9FC5-3C8CD9110E6D}"/>
              </a:ext>
            </a:extLst>
          </p:cNvPr>
          <p:cNvSpPr>
            <a:spLocks noGrp="1"/>
          </p:cNvSpPr>
          <p:nvPr>
            <p:ph idx="1"/>
          </p:nvPr>
        </p:nvSpPr>
        <p:spPr/>
        <p:txBody>
          <a:bodyPr>
            <a:noAutofit/>
          </a:bodyPr>
          <a:lstStyle/>
          <a:p>
            <a:r>
              <a:rPr lang="en-US" sz="2400" b="0" i="0" u="none" strike="noStrike" dirty="0">
                <a:effectLst/>
                <a:latin typeface="Roboto"/>
              </a:rPr>
              <a:t>For the real time detection of the features we need to use OpenCV .</a:t>
            </a:r>
          </a:p>
          <a:p>
            <a:r>
              <a:rPr lang="en-US" sz="2400" b="0" i="0" u="none" strike="noStrike" dirty="0">
                <a:effectLst/>
                <a:latin typeface="Roboto"/>
              </a:rPr>
              <a:t> We set up a while loop to capture frames from the real time webcam input and converted the image in grayscale. Then we predict the left eye and right eye is opened or closed by passing the extracted image into our model .</a:t>
            </a:r>
            <a:endParaRPr lang="en-US" sz="2400" dirty="0">
              <a:latin typeface="Roboto"/>
            </a:endParaRPr>
          </a:p>
          <a:p>
            <a:pPr rtl="0">
              <a:spcBef>
                <a:spcPts val="1000"/>
              </a:spcBef>
              <a:spcAft>
                <a:spcPts val="0"/>
              </a:spcAft>
            </a:pPr>
            <a:r>
              <a:rPr lang="en-US" sz="2400" b="0" i="0" u="none" strike="noStrike" dirty="0">
                <a:effectLst/>
                <a:latin typeface="Roboto"/>
              </a:rPr>
              <a:t> If both eyes are open we set up the score as 0 and predicted eyes are open otherwise if both eyes are closed  the score will increase and play the alarm if score &gt; 15 .</a:t>
            </a:r>
            <a:br>
              <a:rPr lang="en-US" sz="2400" dirty="0"/>
            </a:br>
            <a:endParaRPr lang="en-IN" sz="2400" dirty="0"/>
          </a:p>
        </p:txBody>
      </p:sp>
    </p:spTree>
    <p:extLst>
      <p:ext uri="{BB962C8B-B14F-4D97-AF65-F5344CB8AC3E}">
        <p14:creationId xmlns:p14="http://schemas.microsoft.com/office/powerpoint/2010/main" val="148190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Open Eye Results- </a:t>
            </a:r>
          </a:p>
        </p:txBody>
      </p:sp>
      <p:sp>
        <p:nvSpPr>
          <p:cNvPr id="3" name="Content Placeholder 2"/>
          <p:cNvSpPr>
            <a:spLocks noGrp="1"/>
          </p:cNvSpPr>
          <p:nvPr>
            <p:ph sz="half" idx="1"/>
          </p:nvPr>
        </p:nvSpPr>
        <p:spPr>
          <a:xfrm>
            <a:off x="609600" y="956310"/>
            <a:ext cx="10018395" cy="5769610"/>
          </a:xfrm>
        </p:spPr>
        <p:txBody>
          <a:bodyPr/>
          <a:lstStyle/>
          <a:p>
            <a:endParaRPr lang="en-IN" altLang="en-US" dirty="0"/>
          </a:p>
          <a:p>
            <a:endParaRPr lang="en-IN" altLang="en-US" dirty="0"/>
          </a:p>
          <a:p>
            <a:r>
              <a:rPr lang="en-IN" altLang="en-US" dirty="0"/>
              <a:t>Using the OpenCV we set the score as 0 when the right eye and left eye parameter that are defined in the code.</a:t>
            </a:r>
          </a:p>
          <a:p>
            <a:endParaRPr lang="en-IN" altLang="en-US" dirty="0"/>
          </a:p>
        </p:txBody>
      </p:sp>
      <p:pic>
        <p:nvPicPr>
          <p:cNvPr id="5" name="Content Placeholder 4"/>
          <p:cNvPicPr>
            <a:picLocks noGrp="1" noChangeAspect="1"/>
          </p:cNvPicPr>
          <p:nvPr>
            <p:ph sz="half" idx="2"/>
          </p:nvPr>
        </p:nvPicPr>
        <p:blipFill>
          <a:blip r:embed="rId2"/>
          <a:stretch>
            <a:fillRect/>
          </a:stretch>
        </p:blipFill>
        <p:spPr>
          <a:xfrm>
            <a:off x="2541744" y="2579357"/>
            <a:ext cx="5914390" cy="3581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Closed Eye Result-</a:t>
            </a:r>
            <a:br>
              <a:rPr lang="en-IN" altLang="en-US" dirty="0"/>
            </a:br>
            <a:endParaRPr lang="en-IN" altLang="en-US" dirty="0"/>
          </a:p>
        </p:txBody>
      </p:sp>
      <p:sp>
        <p:nvSpPr>
          <p:cNvPr id="3" name="Content Placeholder 2"/>
          <p:cNvSpPr>
            <a:spLocks noGrp="1"/>
          </p:cNvSpPr>
          <p:nvPr>
            <p:ph sz="half" idx="1"/>
          </p:nvPr>
        </p:nvSpPr>
        <p:spPr>
          <a:xfrm>
            <a:off x="609600" y="1174750"/>
            <a:ext cx="10972165" cy="4953000"/>
          </a:xfrm>
        </p:spPr>
        <p:txBody>
          <a:bodyPr/>
          <a:lstStyle/>
          <a:p>
            <a:pPr marL="0" indent="0">
              <a:buNone/>
            </a:pPr>
            <a:endParaRPr lang="en-IN" altLang="en-US" dirty="0"/>
          </a:p>
          <a:p>
            <a:r>
              <a:rPr lang="en-IN" altLang="en-US" dirty="0"/>
              <a:t>Using the OpenCV when the eye parameters are set to1 and the score </a:t>
            </a:r>
            <a:r>
              <a:rPr lang="en-IN" altLang="en-US" dirty="0" err="1"/>
              <a:t>couter</a:t>
            </a:r>
            <a:r>
              <a:rPr lang="en-IN" altLang="en-US" dirty="0"/>
              <a:t> that is defined is increased by one every second. When the score counter gets over the value of 15 the alarm is sounded.</a:t>
            </a:r>
          </a:p>
          <a:p>
            <a:endParaRPr lang="en-IN" altLang="en-US" dirty="0"/>
          </a:p>
        </p:txBody>
      </p:sp>
      <p:pic>
        <p:nvPicPr>
          <p:cNvPr id="4" name="bandicam 2020-11-11 14-26-47-637">
            <a:hlinkClick r:id="" action="ppaction://media"/>
            <a:extLst>
              <a:ext uri="{FF2B5EF4-FFF2-40B4-BE49-F238E27FC236}">
                <a16:creationId xmlns:a16="http://schemas.microsoft.com/office/drawing/2014/main" id="{2BAFAA11-8D7E-4B2F-AE15-DE1DE93E62C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95917" y="2331720"/>
            <a:ext cx="6035675" cy="3883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23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Aim</a:t>
            </a:r>
          </a:p>
        </p:txBody>
      </p:sp>
      <p:sp>
        <p:nvSpPr>
          <p:cNvPr id="3" name="Content Placeholder 2"/>
          <p:cNvSpPr>
            <a:spLocks noGrp="1"/>
          </p:cNvSpPr>
          <p:nvPr>
            <p:ph idx="1"/>
          </p:nvPr>
        </p:nvSpPr>
        <p:spPr/>
        <p:txBody>
          <a:bodyPr/>
          <a:lstStyle/>
          <a:p>
            <a:r>
              <a:rPr lang="en-US" b="0" i="0" dirty="0">
                <a:effectLst/>
                <a:latin typeface="arial" panose="020B0604020202020204" pitchFamily="34" charset="0"/>
              </a:rPr>
              <a:t>National Highway Traffic Safety Administration reported that in 2013 </a:t>
            </a:r>
            <a:r>
              <a:rPr lang="en-US" b="1" i="0" dirty="0">
                <a:effectLst/>
                <a:latin typeface="arial" panose="020B0604020202020204" pitchFamily="34" charset="0"/>
              </a:rPr>
              <a:t>because of driver drowsiness</a:t>
            </a:r>
            <a:r>
              <a:rPr lang="en-US" b="0" i="0" dirty="0">
                <a:effectLst/>
                <a:latin typeface="arial" panose="020B0604020202020204" pitchFamily="34" charset="0"/>
              </a:rPr>
              <a:t> 72,000 crashes, 44,000 injuries and 800 </a:t>
            </a:r>
            <a:r>
              <a:rPr lang="en-US" b="1" i="0" dirty="0">
                <a:effectLst/>
                <a:latin typeface="arial" panose="020B0604020202020204" pitchFamily="34" charset="0"/>
              </a:rPr>
              <a:t>deaths</a:t>
            </a:r>
            <a:r>
              <a:rPr lang="en-US" b="0" i="0" dirty="0">
                <a:effectLst/>
                <a:latin typeface="arial" panose="020B0604020202020204" pitchFamily="34" charset="0"/>
              </a:rPr>
              <a:t> occurred </a:t>
            </a:r>
            <a:endParaRPr lang="en-IN" altLang="en-US" dirty="0"/>
          </a:p>
          <a:p>
            <a:r>
              <a:rPr lang="en-IN" altLang="en-US" dirty="0"/>
              <a:t>The basic aim of the project is to detect the driver drowsiness while driving the car.</a:t>
            </a:r>
          </a:p>
          <a:p>
            <a:r>
              <a:rPr lang="en-IN" altLang="en-US" dirty="0"/>
              <a:t>Many people fall a asleep during driving and end up meeting with accidents.</a:t>
            </a:r>
          </a:p>
          <a:p>
            <a:r>
              <a:rPr lang="en-IN" altLang="en-US" dirty="0"/>
              <a:t>The proposed project aims to create an system that can detect the driver's state and predict if he or she is feeling drowsy</a:t>
            </a:r>
          </a:p>
          <a:p>
            <a:pPr marL="0" indent="0">
              <a:buNone/>
            </a:pPr>
            <a:endParaRPr lang="en-IN" altLang="en-US" dirty="0"/>
          </a:p>
          <a:p>
            <a:pPr marL="0" indent="0">
              <a:buNone/>
            </a:pPr>
            <a:endParaRPr lang="en-IN" altLang="en-US" dirty="0"/>
          </a:p>
        </p:txBody>
      </p:sp>
      <p:pic>
        <p:nvPicPr>
          <p:cNvPr id="5" name="Picture 4">
            <a:extLst>
              <a:ext uri="{FF2B5EF4-FFF2-40B4-BE49-F238E27FC236}">
                <a16:creationId xmlns:a16="http://schemas.microsoft.com/office/drawing/2014/main" id="{D7EFFBD6-BD98-45F2-A7AD-6B4C6DC6D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754" y="4173198"/>
            <a:ext cx="2619375" cy="1743075"/>
          </a:xfrm>
          <a:prstGeom prst="rect">
            <a:avLst/>
          </a:prstGeom>
        </p:spPr>
      </p:pic>
      <p:pic>
        <p:nvPicPr>
          <p:cNvPr id="13" name="Picture 12">
            <a:extLst>
              <a:ext uri="{FF2B5EF4-FFF2-40B4-BE49-F238E27FC236}">
                <a16:creationId xmlns:a16="http://schemas.microsoft.com/office/drawing/2014/main" id="{D8BEB9DC-6199-4B8F-8797-DD9254847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0991" y="4210050"/>
            <a:ext cx="2933700" cy="1562100"/>
          </a:xfrm>
          <a:prstGeom prst="rect">
            <a:avLst/>
          </a:prstGeom>
        </p:spPr>
      </p:pic>
      <p:pic>
        <p:nvPicPr>
          <p:cNvPr id="15" name="Picture 14">
            <a:extLst>
              <a:ext uri="{FF2B5EF4-FFF2-40B4-BE49-F238E27FC236}">
                <a16:creationId xmlns:a16="http://schemas.microsoft.com/office/drawing/2014/main" id="{189C7FD9-FD73-4835-A8FC-2A8143054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0729" y="4210050"/>
            <a:ext cx="2638425" cy="1733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Design And Architecture</a:t>
            </a:r>
            <a:br>
              <a:rPr lang="en-IN" altLang="en-US" dirty="0"/>
            </a:br>
            <a:br>
              <a:rPr lang="en-IN" altLang="en-US" dirty="0"/>
            </a:br>
            <a:endParaRPr lang="en-IN" altLang="en-US" dirty="0"/>
          </a:p>
        </p:txBody>
      </p:sp>
      <p:pic>
        <p:nvPicPr>
          <p:cNvPr id="4" name="Content Placeholder 3"/>
          <p:cNvPicPr>
            <a:picLocks noGrp="1" noChangeAspect="1"/>
          </p:cNvPicPr>
          <p:nvPr>
            <p:ph idx="1"/>
          </p:nvPr>
        </p:nvPicPr>
        <p:blipFill>
          <a:blip r:embed="rId2"/>
          <a:stretch>
            <a:fillRect/>
          </a:stretch>
        </p:blipFill>
        <p:spPr>
          <a:xfrm>
            <a:off x="3693111" y="1174750"/>
            <a:ext cx="4953740" cy="4953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DATASET for this project</a:t>
            </a:r>
          </a:p>
        </p:txBody>
      </p:sp>
      <p:sp>
        <p:nvSpPr>
          <p:cNvPr id="3" name="Content Placeholder 2"/>
          <p:cNvSpPr>
            <a:spLocks noGrp="1"/>
          </p:cNvSpPr>
          <p:nvPr>
            <p:ph idx="1"/>
          </p:nvPr>
        </p:nvSpPr>
        <p:spPr/>
        <p:txBody>
          <a:bodyPr>
            <a:normAutofit/>
          </a:bodyPr>
          <a:lstStyle/>
          <a:p>
            <a:r>
              <a:rPr lang="en-US" sz="2000" dirty="0"/>
              <a:t>The dataset consists of around 1512 eye images taken in different lightning condition ,</a:t>
            </a:r>
          </a:p>
          <a:p>
            <a:r>
              <a:rPr lang="en-US" sz="2000" dirty="0"/>
              <a:t>There are both open eye and closed eye images</a:t>
            </a:r>
          </a:p>
          <a:p>
            <a:r>
              <a:rPr lang="en-US" sz="2000" dirty="0"/>
              <a:t>Images of people with different skin </a:t>
            </a:r>
            <a:r>
              <a:rPr lang="en-US" sz="2000" dirty="0" err="1"/>
              <a:t>colours</a:t>
            </a:r>
            <a:r>
              <a:rPr lang="en-US" sz="2000" dirty="0"/>
              <a:t> are also included to create variety in the images of people that might be using the project in future. This creates a diversity in the dataset that might be encountered by the CNN model in the future using a drowsiness detection system for drivers of different races and skin tones. </a:t>
            </a:r>
          </a:p>
          <a:p>
            <a:pPr marL="0" indent="0">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Sample Images-</a:t>
            </a:r>
          </a:p>
        </p:txBody>
      </p:sp>
      <p:sp>
        <p:nvSpPr>
          <p:cNvPr id="3" name="Content Placeholder 2"/>
          <p:cNvSpPr>
            <a:spLocks noGrp="1"/>
          </p:cNvSpPr>
          <p:nvPr>
            <p:ph sz="half" idx="1"/>
          </p:nvPr>
        </p:nvSpPr>
        <p:spPr/>
        <p:txBody>
          <a:bodyPr/>
          <a:lstStyle/>
          <a:p>
            <a:r>
              <a:rPr lang="en-US" sz="2400"/>
              <a:t>DROWSY-</a:t>
            </a:r>
          </a:p>
          <a:p>
            <a:endParaRPr lang="en-US" sz="2400"/>
          </a:p>
          <a:p>
            <a:endParaRPr lang="en-US" sz="2400"/>
          </a:p>
          <a:p>
            <a:endParaRPr lang="en-US" sz="2400"/>
          </a:p>
          <a:p>
            <a:endParaRPr lang="en-US" sz="2400"/>
          </a:p>
          <a:p>
            <a:endParaRPr lang="en-US" sz="2400"/>
          </a:p>
          <a:p>
            <a:r>
              <a:rPr lang="en-IN" altLang="en-US" sz="2400"/>
              <a:t>NOT DROWSY-</a:t>
            </a:r>
            <a:endParaRPr lang="en-US" sz="2400"/>
          </a:p>
          <a:p>
            <a:pPr marL="0" indent="0">
              <a:buNone/>
            </a:pPr>
            <a:endParaRPr lang="en-IN" altLang="en-US" sz="2400"/>
          </a:p>
        </p:txBody>
      </p:sp>
      <p:pic>
        <p:nvPicPr>
          <p:cNvPr id="4" name="Content Placeholder 3" descr="_7"/>
          <p:cNvPicPr>
            <a:picLocks noGrp="1" noChangeAspect="1"/>
          </p:cNvPicPr>
          <p:nvPr>
            <p:ph sz="half" idx="2"/>
          </p:nvPr>
        </p:nvPicPr>
        <p:blipFill>
          <a:blip r:embed="rId2"/>
          <a:stretch>
            <a:fillRect/>
          </a:stretch>
        </p:blipFill>
        <p:spPr>
          <a:xfrm>
            <a:off x="1217930" y="1874520"/>
            <a:ext cx="2035810" cy="1141095"/>
          </a:xfrm>
          <a:prstGeom prst="rect">
            <a:avLst/>
          </a:prstGeom>
        </p:spPr>
      </p:pic>
      <p:pic>
        <p:nvPicPr>
          <p:cNvPr id="5" name="Picture 4" descr="_14"/>
          <p:cNvPicPr>
            <a:picLocks noChangeAspect="1"/>
          </p:cNvPicPr>
          <p:nvPr/>
        </p:nvPicPr>
        <p:blipFill>
          <a:blip r:embed="rId3"/>
          <a:stretch>
            <a:fillRect/>
          </a:stretch>
        </p:blipFill>
        <p:spPr>
          <a:xfrm>
            <a:off x="3423920" y="1873885"/>
            <a:ext cx="1247775" cy="1141730"/>
          </a:xfrm>
          <a:prstGeom prst="rect">
            <a:avLst/>
          </a:prstGeom>
        </p:spPr>
      </p:pic>
      <p:pic>
        <p:nvPicPr>
          <p:cNvPr id="6" name="Picture 5" descr="_20"/>
          <p:cNvPicPr>
            <a:picLocks noChangeAspect="1"/>
          </p:cNvPicPr>
          <p:nvPr/>
        </p:nvPicPr>
        <p:blipFill>
          <a:blip r:embed="rId4"/>
          <a:stretch>
            <a:fillRect/>
          </a:stretch>
        </p:blipFill>
        <p:spPr>
          <a:xfrm>
            <a:off x="4859655" y="1875155"/>
            <a:ext cx="1198880" cy="1140460"/>
          </a:xfrm>
          <a:prstGeom prst="rect">
            <a:avLst/>
          </a:prstGeom>
        </p:spPr>
      </p:pic>
      <p:pic>
        <p:nvPicPr>
          <p:cNvPr id="7" name="Picture 6" descr="_45"/>
          <p:cNvPicPr>
            <a:picLocks noChangeAspect="1"/>
          </p:cNvPicPr>
          <p:nvPr/>
        </p:nvPicPr>
        <p:blipFill>
          <a:blip r:embed="rId5"/>
          <a:stretch>
            <a:fillRect/>
          </a:stretch>
        </p:blipFill>
        <p:spPr>
          <a:xfrm>
            <a:off x="6323330" y="1874520"/>
            <a:ext cx="1581150" cy="1152525"/>
          </a:xfrm>
          <a:prstGeom prst="rect">
            <a:avLst/>
          </a:prstGeom>
        </p:spPr>
      </p:pic>
      <p:pic>
        <p:nvPicPr>
          <p:cNvPr id="8" name="Picture 7" descr="_163"/>
          <p:cNvPicPr>
            <a:picLocks noChangeAspect="1"/>
          </p:cNvPicPr>
          <p:nvPr/>
        </p:nvPicPr>
        <p:blipFill>
          <a:blip r:embed="rId6"/>
          <a:stretch>
            <a:fillRect/>
          </a:stretch>
        </p:blipFill>
        <p:spPr>
          <a:xfrm>
            <a:off x="8204835" y="1844040"/>
            <a:ext cx="1435100" cy="1183005"/>
          </a:xfrm>
          <a:prstGeom prst="rect">
            <a:avLst/>
          </a:prstGeom>
        </p:spPr>
      </p:pic>
      <p:pic>
        <p:nvPicPr>
          <p:cNvPr id="9" name="Picture 8" descr="_3"/>
          <p:cNvPicPr>
            <a:picLocks noChangeAspect="1"/>
          </p:cNvPicPr>
          <p:nvPr/>
        </p:nvPicPr>
        <p:blipFill>
          <a:blip r:embed="rId7"/>
          <a:stretch>
            <a:fillRect/>
          </a:stretch>
        </p:blipFill>
        <p:spPr>
          <a:xfrm>
            <a:off x="1089660" y="4394200"/>
            <a:ext cx="1812290" cy="1492885"/>
          </a:xfrm>
          <a:prstGeom prst="rect">
            <a:avLst/>
          </a:prstGeom>
        </p:spPr>
      </p:pic>
      <p:pic>
        <p:nvPicPr>
          <p:cNvPr id="10" name="Picture 9" descr="_32"/>
          <p:cNvPicPr>
            <a:picLocks noChangeAspect="1"/>
          </p:cNvPicPr>
          <p:nvPr/>
        </p:nvPicPr>
        <p:blipFill>
          <a:blip r:embed="rId8"/>
          <a:stretch>
            <a:fillRect/>
          </a:stretch>
        </p:blipFill>
        <p:spPr>
          <a:xfrm>
            <a:off x="3253740" y="4393565"/>
            <a:ext cx="1520825" cy="1493520"/>
          </a:xfrm>
          <a:prstGeom prst="rect">
            <a:avLst/>
          </a:prstGeom>
        </p:spPr>
      </p:pic>
      <p:pic>
        <p:nvPicPr>
          <p:cNvPr id="11" name="Picture 10" descr="_61"/>
          <p:cNvPicPr>
            <a:picLocks noChangeAspect="1"/>
          </p:cNvPicPr>
          <p:nvPr/>
        </p:nvPicPr>
        <p:blipFill>
          <a:blip r:embed="rId9"/>
          <a:stretch>
            <a:fillRect/>
          </a:stretch>
        </p:blipFill>
        <p:spPr>
          <a:xfrm>
            <a:off x="5081905" y="4407535"/>
            <a:ext cx="1611630" cy="1536700"/>
          </a:xfrm>
          <a:prstGeom prst="rect">
            <a:avLst/>
          </a:prstGeom>
        </p:spPr>
      </p:pic>
      <p:pic>
        <p:nvPicPr>
          <p:cNvPr id="12" name="Picture 11" descr="_120"/>
          <p:cNvPicPr>
            <a:picLocks noChangeAspect="1"/>
          </p:cNvPicPr>
          <p:nvPr/>
        </p:nvPicPr>
        <p:blipFill>
          <a:blip r:embed="rId10"/>
          <a:stretch>
            <a:fillRect/>
          </a:stretch>
        </p:blipFill>
        <p:spPr>
          <a:xfrm>
            <a:off x="6849745" y="4394200"/>
            <a:ext cx="1686560" cy="1550035"/>
          </a:xfrm>
          <a:prstGeom prst="rect">
            <a:avLst/>
          </a:prstGeom>
        </p:spPr>
      </p:pic>
      <p:pic>
        <p:nvPicPr>
          <p:cNvPr id="13" name="Picture 12" descr="_242"/>
          <p:cNvPicPr>
            <a:picLocks noChangeAspect="1"/>
          </p:cNvPicPr>
          <p:nvPr/>
        </p:nvPicPr>
        <p:blipFill>
          <a:blip r:embed="rId11"/>
          <a:stretch>
            <a:fillRect/>
          </a:stretch>
        </p:blipFill>
        <p:spPr>
          <a:xfrm>
            <a:off x="8706485" y="4363085"/>
            <a:ext cx="1609090" cy="16116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24ED-47B9-4A88-8E5A-CA5AC95D1975}"/>
              </a:ext>
            </a:extLst>
          </p:cNvPr>
          <p:cNvSpPr>
            <a:spLocks noGrp="1"/>
          </p:cNvSpPr>
          <p:nvPr>
            <p:ph type="title"/>
          </p:nvPr>
        </p:nvSpPr>
        <p:spPr/>
        <p:txBody>
          <a:bodyPr/>
          <a:lstStyle/>
          <a:p>
            <a:r>
              <a:rPr lang="en-US" dirty="0"/>
              <a:t>Loading Images :</a:t>
            </a:r>
            <a:endParaRPr lang="en-IN" dirty="0"/>
          </a:p>
        </p:txBody>
      </p:sp>
      <p:sp>
        <p:nvSpPr>
          <p:cNvPr id="3" name="Content Placeholder 2">
            <a:extLst>
              <a:ext uri="{FF2B5EF4-FFF2-40B4-BE49-F238E27FC236}">
                <a16:creationId xmlns:a16="http://schemas.microsoft.com/office/drawing/2014/main" id="{AAA2078E-3DEA-4E7F-A21C-3793081E68B0}"/>
              </a:ext>
            </a:extLst>
          </p:cNvPr>
          <p:cNvSpPr>
            <a:spLocks noGrp="1"/>
          </p:cNvSpPr>
          <p:nvPr>
            <p:ph idx="1"/>
          </p:nvPr>
        </p:nvSpPr>
        <p:spPr/>
        <p:txBody>
          <a:bodyPr/>
          <a:lstStyle/>
          <a:p>
            <a:r>
              <a:rPr lang="en-IN" altLang="en-US" dirty="0"/>
              <a:t>The images are loaded into the model for scaling using matplotlib. Both for drowsy and not drowsy images are loaded and plotted using matplotlib.</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57858E51-90D7-459E-8179-CB953BB2B006}"/>
              </a:ext>
            </a:extLst>
          </p:cNvPr>
          <p:cNvPicPr>
            <a:picLocks noChangeAspect="1"/>
          </p:cNvPicPr>
          <p:nvPr/>
        </p:nvPicPr>
        <p:blipFill>
          <a:blip r:embed="rId2"/>
          <a:stretch>
            <a:fillRect/>
          </a:stretch>
        </p:blipFill>
        <p:spPr>
          <a:xfrm>
            <a:off x="1257624" y="3238019"/>
            <a:ext cx="3462338" cy="2504058"/>
          </a:xfrm>
          <a:prstGeom prst="rect">
            <a:avLst/>
          </a:prstGeom>
        </p:spPr>
      </p:pic>
      <p:pic>
        <p:nvPicPr>
          <p:cNvPr id="7" name="Picture 6">
            <a:extLst>
              <a:ext uri="{FF2B5EF4-FFF2-40B4-BE49-F238E27FC236}">
                <a16:creationId xmlns:a16="http://schemas.microsoft.com/office/drawing/2014/main" id="{875FFD0D-C0B7-4958-9D73-4264A7853BEC}"/>
              </a:ext>
            </a:extLst>
          </p:cNvPr>
          <p:cNvPicPr>
            <a:picLocks noChangeAspect="1"/>
          </p:cNvPicPr>
          <p:nvPr/>
        </p:nvPicPr>
        <p:blipFill>
          <a:blip r:embed="rId3"/>
          <a:stretch>
            <a:fillRect/>
          </a:stretch>
        </p:blipFill>
        <p:spPr>
          <a:xfrm>
            <a:off x="5912713" y="3168773"/>
            <a:ext cx="4019735" cy="2504058"/>
          </a:xfrm>
          <a:prstGeom prst="rect">
            <a:avLst/>
          </a:prstGeom>
        </p:spPr>
      </p:pic>
    </p:spTree>
    <p:extLst>
      <p:ext uri="{BB962C8B-B14F-4D97-AF65-F5344CB8AC3E}">
        <p14:creationId xmlns:p14="http://schemas.microsoft.com/office/powerpoint/2010/main" val="100650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 :</a:t>
            </a:r>
          </a:p>
        </p:txBody>
      </p:sp>
      <p:sp>
        <p:nvSpPr>
          <p:cNvPr id="3" name="Content Placeholder 2"/>
          <p:cNvSpPr>
            <a:spLocks noGrp="1"/>
          </p:cNvSpPr>
          <p:nvPr>
            <p:ph sz="half" idx="1"/>
          </p:nvPr>
        </p:nvSpPr>
        <p:spPr>
          <a:xfrm>
            <a:off x="609600" y="1174750"/>
            <a:ext cx="10341610" cy="4953000"/>
          </a:xfrm>
        </p:spPr>
        <p:txBody>
          <a:bodyPr>
            <a:normAutofit fontScale="77500" lnSpcReduction="20000"/>
          </a:bodyPr>
          <a:lstStyle/>
          <a:p>
            <a:pPr marL="0" indent="0">
              <a:buNone/>
            </a:pPr>
            <a:endParaRPr lang="en-US" sz="2400" dirty="0"/>
          </a:p>
          <a:p>
            <a:endParaRPr lang="en-US" sz="2400" dirty="0"/>
          </a:p>
          <a:p>
            <a:r>
              <a:rPr lang="en-US" sz="2400" dirty="0"/>
              <a:t>Images of different shape and size</a:t>
            </a:r>
          </a:p>
          <a:p>
            <a:endParaRPr lang="en-US" sz="2400" dirty="0"/>
          </a:p>
          <a:p>
            <a:pPr marL="0" indent="0">
              <a:buNone/>
            </a:pPr>
            <a:endParaRPr lang="en-US" sz="2400" dirty="0"/>
          </a:p>
          <a:p>
            <a:endParaRPr lang="en-US" sz="2400" dirty="0"/>
          </a:p>
          <a:p>
            <a:pPr marL="0" indent="0" rtl="0">
              <a:spcBef>
                <a:spcPts val="1000"/>
              </a:spcBef>
              <a:spcAft>
                <a:spcPts val="0"/>
              </a:spcAft>
              <a:buNone/>
            </a:pPr>
            <a:endParaRPr lang="en-US" sz="1800" b="0" i="0" u="none" strike="noStrike" dirty="0">
              <a:effectLst/>
              <a:latin typeface="Roboto"/>
            </a:endParaRPr>
          </a:p>
          <a:p>
            <a:pPr>
              <a:spcBef>
                <a:spcPts val="1000"/>
              </a:spcBef>
            </a:pPr>
            <a:r>
              <a:rPr lang="en-US" sz="1800" b="0" i="0" u="none" strike="noStrike" dirty="0">
                <a:effectLst/>
                <a:latin typeface="Roboto"/>
              </a:rPr>
              <a:t>Hence, first with the help of </a:t>
            </a:r>
            <a:r>
              <a:rPr lang="en-US" sz="1800" b="0" i="0" u="none" strike="noStrike" dirty="0" err="1">
                <a:effectLst/>
                <a:latin typeface="Roboto"/>
              </a:rPr>
              <a:t>ImageDataGenerator</a:t>
            </a:r>
            <a:r>
              <a:rPr lang="en-US" sz="1800" b="0" i="0" u="none" strike="noStrike" dirty="0">
                <a:effectLst/>
                <a:latin typeface="Roboto"/>
              </a:rPr>
              <a:t> function we rescaled our images in scale of 1/255 as its </a:t>
            </a:r>
            <a:r>
              <a:rPr lang="en-US" sz="1800" b="0" i="0" u="none" strike="noStrike" dirty="0" err="1">
                <a:effectLst/>
                <a:latin typeface="Roboto"/>
              </a:rPr>
              <a:t>rgb</a:t>
            </a:r>
            <a:r>
              <a:rPr lang="en-US" sz="1800" b="0" i="0" u="none" strike="noStrike" dirty="0">
                <a:effectLst/>
                <a:latin typeface="Roboto"/>
              </a:rPr>
              <a:t> value range was from 1 to 255, then we set </a:t>
            </a:r>
            <a:r>
              <a:rPr lang="en-US" sz="1800" b="0" i="0" u="none" strike="noStrike" dirty="0" err="1">
                <a:effectLst/>
                <a:latin typeface="Roboto"/>
              </a:rPr>
              <a:t>color_mode</a:t>
            </a:r>
            <a:r>
              <a:rPr lang="en-US" sz="1800" b="0" i="0" u="none" strike="noStrike" dirty="0">
                <a:effectLst/>
                <a:latin typeface="Roboto"/>
              </a:rPr>
              <a:t> to grayscale and target size of 24 X 24 respectively .</a:t>
            </a:r>
          </a:p>
          <a:p>
            <a:pPr marL="0" indent="0" rtl="0">
              <a:spcBef>
                <a:spcPts val="1000"/>
              </a:spcBef>
              <a:spcAft>
                <a:spcPts val="0"/>
              </a:spcAft>
              <a:buNone/>
            </a:pPr>
            <a:endParaRPr lang="en-US" sz="1700" b="0" i="0" u="none" strike="noStrike" dirty="0">
              <a:effectLst/>
              <a:latin typeface="Roboto"/>
            </a:endParaRPr>
          </a:p>
          <a:p>
            <a:pPr>
              <a:spcBef>
                <a:spcPts val="1000"/>
              </a:spcBef>
            </a:pPr>
            <a:r>
              <a:rPr lang="en-US" sz="1700" b="0" i="0" u="none" strike="noStrike" dirty="0">
                <a:effectLst/>
                <a:latin typeface="Roboto"/>
              </a:rPr>
              <a:t>With the help of </a:t>
            </a:r>
            <a:r>
              <a:rPr lang="en-US" sz="1700" b="0" i="0" u="none" strike="noStrike" dirty="0" err="1">
                <a:effectLst/>
                <a:latin typeface="Roboto"/>
              </a:rPr>
              <a:t>class_indices</a:t>
            </a:r>
            <a:r>
              <a:rPr lang="en-US" sz="1700" b="0" i="0" u="none" strike="noStrike" dirty="0">
                <a:effectLst/>
                <a:latin typeface="Roboto"/>
              </a:rPr>
              <a:t> function we gave labels to these images as 0 and 1 on the bases of their folder name . Hence,</a:t>
            </a:r>
          </a:p>
          <a:p>
            <a:pPr marL="0" indent="0" rtl="0">
              <a:spcBef>
                <a:spcPts val="1000"/>
              </a:spcBef>
              <a:spcAft>
                <a:spcPts val="0"/>
              </a:spcAft>
              <a:buNone/>
            </a:pPr>
            <a:r>
              <a:rPr lang="en-US" sz="1700" b="0" i="0" u="none" strike="noStrike" dirty="0">
                <a:effectLst/>
                <a:latin typeface="Roboto"/>
              </a:rPr>
              <a:t>	Drowsy -------------------&gt; 0   </a:t>
            </a:r>
            <a:r>
              <a:rPr lang="en-US" sz="1700" b="0" i="0" u="none" strike="noStrike" dirty="0" err="1">
                <a:effectLst/>
                <a:latin typeface="Roboto"/>
              </a:rPr>
              <a:t>Not_Drowsy</a:t>
            </a:r>
            <a:r>
              <a:rPr lang="en-US" sz="1700" b="0" i="0" u="none" strike="noStrike" dirty="0">
                <a:effectLst/>
                <a:latin typeface="Roboto"/>
              </a:rPr>
              <a:t> -------------------&gt; 1</a:t>
            </a:r>
          </a:p>
          <a:p>
            <a:pPr marL="0" indent="0" rtl="0">
              <a:spcBef>
                <a:spcPts val="1000"/>
              </a:spcBef>
              <a:spcAft>
                <a:spcPts val="0"/>
              </a:spcAft>
              <a:buNone/>
            </a:pPr>
            <a:endParaRPr lang="en-US" sz="1700" b="0" dirty="0">
              <a:effectLst/>
            </a:endParaRPr>
          </a:p>
          <a:p>
            <a:pPr marL="0" indent="0">
              <a:buNone/>
            </a:pPr>
            <a:br>
              <a:rPr lang="en-US" sz="2400" dirty="0"/>
            </a:br>
            <a:br>
              <a:rPr lang="en-US" sz="2400" dirty="0"/>
            </a:br>
            <a:endParaRPr lang="en-US" sz="2400" dirty="0"/>
          </a:p>
          <a:p>
            <a:endParaRPr lang="en-US" sz="2400" dirty="0"/>
          </a:p>
        </p:txBody>
      </p:sp>
      <p:pic>
        <p:nvPicPr>
          <p:cNvPr id="7" name="Picture 6">
            <a:extLst>
              <a:ext uri="{FF2B5EF4-FFF2-40B4-BE49-F238E27FC236}">
                <a16:creationId xmlns:a16="http://schemas.microsoft.com/office/drawing/2014/main" id="{330B4A09-2E5C-417F-85FA-379F8479A574}"/>
              </a:ext>
            </a:extLst>
          </p:cNvPr>
          <p:cNvPicPr>
            <a:picLocks noChangeAspect="1"/>
          </p:cNvPicPr>
          <p:nvPr/>
        </p:nvPicPr>
        <p:blipFill>
          <a:blip r:embed="rId2"/>
          <a:stretch>
            <a:fillRect/>
          </a:stretch>
        </p:blipFill>
        <p:spPr>
          <a:xfrm>
            <a:off x="751644" y="2289402"/>
            <a:ext cx="7441570" cy="1021969"/>
          </a:xfrm>
          <a:prstGeom prst="rect">
            <a:avLst/>
          </a:prstGeom>
        </p:spPr>
      </p:pic>
      <p:pic>
        <p:nvPicPr>
          <p:cNvPr id="9" name="Picture 8">
            <a:extLst>
              <a:ext uri="{FF2B5EF4-FFF2-40B4-BE49-F238E27FC236}">
                <a16:creationId xmlns:a16="http://schemas.microsoft.com/office/drawing/2014/main" id="{67E4195D-BA3B-4FE6-84D6-35DBF34E88C1}"/>
              </a:ext>
            </a:extLst>
          </p:cNvPr>
          <p:cNvPicPr>
            <a:picLocks noChangeAspect="1"/>
          </p:cNvPicPr>
          <p:nvPr/>
        </p:nvPicPr>
        <p:blipFill>
          <a:blip r:embed="rId3"/>
          <a:stretch>
            <a:fillRect/>
          </a:stretch>
        </p:blipFill>
        <p:spPr>
          <a:xfrm>
            <a:off x="751644" y="5119766"/>
            <a:ext cx="7441571" cy="11269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a:t>Training of the dataset- The CNN model</a:t>
            </a:r>
          </a:p>
        </p:txBody>
      </p:sp>
      <p:sp>
        <p:nvSpPr>
          <p:cNvPr id="3" name="Content Placeholder 2"/>
          <p:cNvSpPr>
            <a:spLocks noGrp="1"/>
          </p:cNvSpPr>
          <p:nvPr>
            <p:ph sz="half" idx="1"/>
          </p:nvPr>
        </p:nvSpPr>
        <p:spPr>
          <a:xfrm>
            <a:off x="609600" y="1174750"/>
            <a:ext cx="10894060" cy="5585460"/>
          </a:xfrm>
        </p:spPr>
        <p:txBody>
          <a:bodyPr/>
          <a:lstStyle/>
          <a:p>
            <a:endParaRPr lang="en-US" dirty="0"/>
          </a:p>
          <a:p>
            <a:endParaRPr lang="en-US" dirty="0"/>
          </a:p>
          <a:p>
            <a:r>
              <a:rPr lang="en-US" dirty="0"/>
              <a:t>The CNN model architecture consists of the following layers:</a:t>
            </a:r>
          </a:p>
          <a:p>
            <a:r>
              <a:rPr lang="en-US" dirty="0"/>
              <a:t>Convolutional Layer : 16 nodes, kernel size = 3</a:t>
            </a:r>
          </a:p>
          <a:p>
            <a:r>
              <a:rPr lang="en-US" dirty="0"/>
              <a:t>Convolutional Layer : 32 nodes, kernel size = 3</a:t>
            </a:r>
          </a:p>
          <a:p>
            <a:r>
              <a:rPr lang="en-US" dirty="0"/>
              <a:t>Convolutional Layer : 64 nodes, kernel size = 3</a:t>
            </a:r>
          </a:p>
          <a:p>
            <a:r>
              <a:rPr lang="en-US" dirty="0"/>
              <a:t>Fully Connected Layer : 128 nodes</a:t>
            </a:r>
          </a:p>
          <a:p>
            <a:r>
              <a:rPr lang="en-US" dirty="0"/>
              <a:t>Fully Connected Layer : 512 nodes</a:t>
            </a:r>
          </a:p>
          <a:p>
            <a:r>
              <a:rPr lang="en-US" dirty="0"/>
              <a:t>The final layer is also a fully connected layer with 1 node. In all the layers, a </a:t>
            </a:r>
            <a:r>
              <a:rPr lang="en-US" dirty="0" err="1"/>
              <a:t>Relu</a:t>
            </a:r>
            <a:r>
              <a:rPr lang="en-US" dirty="0"/>
              <a:t> activation function is used except the output layer in which we used </a:t>
            </a:r>
            <a:r>
              <a:rPr lang="en-US" dirty="0" err="1"/>
              <a:t>Softmax</a:t>
            </a: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3B41B7-69E1-434C-91C4-99F4DCF42AC2}"/>
              </a:ext>
            </a:extLst>
          </p:cNvPr>
          <p:cNvPicPr>
            <a:picLocks noChangeAspect="1"/>
          </p:cNvPicPr>
          <p:nvPr/>
        </p:nvPicPr>
        <p:blipFill>
          <a:blip r:embed="rId2"/>
          <a:stretch>
            <a:fillRect/>
          </a:stretch>
        </p:blipFill>
        <p:spPr>
          <a:xfrm>
            <a:off x="532660" y="397917"/>
            <a:ext cx="10972800" cy="4020301"/>
          </a:xfrm>
          <a:prstGeom prst="rect">
            <a:avLst/>
          </a:prstGeom>
        </p:spPr>
      </p:pic>
      <p:pic>
        <p:nvPicPr>
          <p:cNvPr id="11" name="Picture 10">
            <a:extLst>
              <a:ext uri="{FF2B5EF4-FFF2-40B4-BE49-F238E27FC236}">
                <a16:creationId xmlns:a16="http://schemas.microsoft.com/office/drawing/2014/main" id="{2E3A4933-2A46-449B-989C-248605E0ABDB}"/>
              </a:ext>
            </a:extLst>
          </p:cNvPr>
          <p:cNvPicPr>
            <a:picLocks noChangeAspect="1"/>
          </p:cNvPicPr>
          <p:nvPr/>
        </p:nvPicPr>
        <p:blipFill>
          <a:blip r:embed="rId3"/>
          <a:stretch>
            <a:fillRect/>
          </a:stretch>
        </p:blipFill>
        <p:spPr>
          <a:xfrm>
            <a:off x="532660" y="4418218"/>
            <a:ext cx="10972800" cy="2041865"/>
          </a:xfrm>
          <a:prstGeom prst="rect">
            <a:avLst/>
          </a:prstGeom>
        </p:spPr>
      </p:pic>
    </p:spTree>
    <p:extLst>
      <p:ext uri="{BB962C8B-B14F-4D97-AF65-F5344CB8AC3E}">
        <p14:creationId xmlns:p14="http://schemas.microsoft.com/office/powerpoint/2010/main" val="3890935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129</TotalTime>
  <Words>577</Words>
  <Application>Microsoft Office PowerPoint</Application>
  <PresentationFormat>Widescreen</PresentationFormat>
  <Paragraphs>60</Paragraphs>
  <Slides>13</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Century Gothic</vt:lpstr>
      <vt:lpstr>Lucida Bright</vt:lpstr>
      <vt:lpstr>Roboto</vt:lpstr>
      <vt:lpstr>Savon</vt:lpstr>
      <vt:lpstr>Driver Drowsiness Detection System</vt:lpstr>
      <vt:lpstr>Aim</vt:lpstr>
      <vt:lpstr>Design And Architecture  </vt:lpstr>
      <vt:lpstr>DATASET for this project</vt:lpstr>
      <vt:lpstr>Sample Images-</vt:lpstr>
      <vt:lpstr>Loading Images :</vt:lpstr>
      <vt:lpstr>Dataset Preparation :</vt:lpstr>
      <vt:lpstr>Training of the dataset- The CNN model</vt:lpstr>
      <vt:lpstr>PowerPoint Presentation</vt:lpstr>
      <vt:lpstr>Calculating the Accuracy and the Loss</vt:lpstr>
      <vt:lpstr>OpenCV Implementation :-</vt:lpstr>
      <vt:lpstr>Open Eye Results- </vt:lpstr>
      <vt:lpstr>Closed Eye 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Krittika_Chaturvedi</dc:creator>
  <cp:lastModifiedBy>Krittika Chaturvedi</cp:lastModifiedBy>
  <cp:revision>12</cp:revision>
  <dcterms:created xsi:type="dcterms:W3CDTF">2020-11-11T06:01:10Z</dcterms:created>
  <dcterms:modified xsi:type="dcterms:W3CDTF">2020-11-11T09:39:14Z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