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Google Sans Medium"/>
      <p:regular r:id="rId32"/>
      <p:bold r:id="rId33"/>
      <p:italic r:id="rId34"/>
      <p:boldItalic r:id="rId35"/>
    </p:embeddedFont>
    <p:embeddedFont>
      <p:font typeface="Open Sans SemiBold"/>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oogleSansMedium-bold.fntdata"/><Relationship Id="rId10" Type="http://schemas.openxmlformats.org/officeDocument/2006/relationships/slide" Target="slides/slide4.xml"/><Relationship Id="rId32" Type="http://schemas.openxmlformats.org/officeDocument/2006/relationships/font" Target="fonts/GoogleSansMedium-regular.fntdata"/><Relationship Id="rId13" Type="http://schemas.openxmlformats.org/officeDocument/2006/relationships/slide" Target="slides/slide7.xml"/><Relationship Id="rId35" Type="http://schemas.openxmlformats.org/officeDocument/2006/relationships/font" Target="fonts/GoogleSansMedium-boldItalic.fntdata"/><Relationship Id="rId12" Type="http://schemas.openxmlformats.org/officeDocument/2006/relationships/slide" Target="slides/slide6.xml"/><Relationship Id="rId34" Type="http://schemas.openxmlformats.org/officeDocument/2006/relationships/font" Target="fonts/GoogleSansMedium-italic.fntdata"/><Relationship Id="rId15" Type="http://schemas.openxmlformats.org/officeDocument/2006/relationships/slide" Target="slides/slide9.xml"/><Relationship Id="rId37" Type="http://schemas.openxmlformats.org/officeDocument/2006/relationships/font" Target="fonts/OpenSansSemiBold-bold.fntdata"/><Relationship Id="rId14" Type="http://schemas.openxmlformats.org/officeDocument/2006/relationships/slide" Target="slides/slide8.xml"/><Relationship Id="rId36" Type="http://schemas.openxmlformats.org/officeDocument/2006/relationships/font" Target="fonts/OpenSansSemiBold-regular.fntdata"/><Relationship Id="rId17" Type="http://schemas.openxmlformats.org/officeDocument/2006/relationships/slide" Target="slides/slide11.xml"/><Relationship Id="rId39" Type="http://schemas.openxmlformats.org/officeDocument/2006/relationships/font" Target="fonts/OpenSansSemiBold-boldItalic.fntdata"/><Relationship Id="rId16" Type="http://schemas.openxmlformats.org/officeDocument/2006/relationships/slide" Target="slides/slide10.xml"/><Relationship Id="rId38" Type="http://schemas.openxmlformats.org/officeDocument/2006/relationships/font" Target="fonts/OpenSan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d03e5b7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d03e5b7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ed80ebc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ed80ebc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d03e5b75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d03e5b75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ed80ebc1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ed80ebc1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ed80ebc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ed80ebc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800de29c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800de29c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d03e5b7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d03e5b7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800de29c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800de29c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800de29c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800de29c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12f718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12f718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00de29c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00de29c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d03e5b75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d03e5b75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d03e5b75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d03e5b75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d03e5b75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cd03e5b75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d03e5b75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d03e5b75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d03e5b75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d03e5b75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ed80ebc1c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ced80ebc1c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d80ebc1c_1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d80ebc1c_1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d80ebc1c_1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d80ebc1c_1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03e5b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03e5b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d03e5b75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d03e5b75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d03e5b75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d03e5b75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ed80ebc1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ed80ebc1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ed80ebc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ed80ebc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2"/>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61" name="Shape 61"/>
        <p:cNvGrpSpPr/>
        <p:nvPr/>
      </p:nvGrpSpPr>
      <p:grpSpPr>
        <a:xfrm>
          <a:off x="0" y="0"/>
          <a:ext cx="0" cy="0"/>
          <a:chOff x="0" y="0"/>
          <a:chExt cx="0" cy="0"/>
        </a:xfrm>
      </p:grpSpPr>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69" name="Shape 69"/>
        <p:cNvGrpSpPr/>
        <p:nvPr/>
      </p:nvGrpSpPr>
      <p:grpSpPr>
        <a:xfrm>
          <a:off x="0" y="0"/>
          <a:ext cx="0" cy="0"/>
          <a:chOff x="0" y="0"/>
          <a:chExt cx="0" cy="0"/>
        </a:xfrm>
      </p:grpSpPr>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7"/>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73" name="Shape 73"/>
        <p:cNvGrpSpPr/>
        <p:nvPr/>
      </p:nvGrpSpPr>
      <p:grpSpPr>
        <a:xfrm>
          <a:off x="0" y="0"/>
          <a:ext cx="0" cy="0"/>
          <a:chOff x="0" y="0"/>
          <a:chExt cx="0" cy="0"/>
        </a:xfrm>
      </p:grpSpPr>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77" name="Shape 77"/>
        <p:cNvGrpSpPr/>
        <p:nvPr/>
      </p:nvGrpSpPr>
      <p:grpSpPr>
        <a:xfrm>
          <a:off x="0" y="0"/>
          <a:ext cx="0" cy="0"/>
          <a:chOff x="0" y="0"/>
          <a:chExt cx="0" cy="0"/>
        </a:xfrm>
      </p:grpSpPr>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9"/>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8" name="Google Shape;98;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9" name="Google Shape;10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5" name="Google Shape;1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8" name="Google Shape;11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2" name="Google Shape;12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123" name="Shape 123"/>
        <p:cNvGrpSpPr/>
        <p:nvPr/>
      </p:nvGrpSpPr>
      <p:grpSpPr>
        <a:xfrm>
          <a:off x="0" y="0"/>
          <a:ext cx="0" cy="0"/>
          <a:chOff x="0" y="0"/>
          <a:chExt cx="0" cy="0"/>
        </a:xfrm>
      </p:grpSpPr>
      <p:sp>
        <p:nvSpPr>
          <p:cNvPr id="124" name="Google Shape;124;p31"/>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126" name="Shape 126"/>
        <p:cNvGrpSpPr/>
        <p:nvPr/>
      </p:nvGrpSpPr>
      <p:grpSpPr>
        <a:xfrm>
          <a:off x="0" y="0"/>
          <a:ext cx="0" cy="0"/>
          <a:chOff x="0" y="0"/>
          <a:chExt cx="0" cy="0"/>
        </a:xfrm>
      </p:grpSpPr>
      <p:sp>
        <p:nvSpPr>
          <p:cNvPr id="127" name="Google Shape;127;p32"/>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129" name="Shape 129"/>
        <p:cNvGrpSpPr/>
        <p:nvPr/>
      </p:nvGrpSpPr>
      <p:grpSpPr>
        <a:xfrm>
          <a:off x="0" y="0"/>
          <a:ext cx="0" cy="0"/>
          <a:chOff x="0" y="0"/>
          <a:chExt cx="0" cy="0"/>
        </a:xfrm>
      </p:grpSpPr>
      <p:sp>
        <p:nvSpPr>
          <p:cNvPr id="130" name="Google Shape;130;p33"/>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132" name="Shape 132"/>
        <p:cNvGrpSpPr/>
        <p:nvPr/>
      </p:nvGrpSpPr>
      <p:grpSpPr>
        <a:xfrm>
          <a:off x="0" y="0"/>
          <a:ext cx="0" cy="0"/>
          <a:chOff x="0" y="0"/>
          <a:chExt cx="0" cy="0"/>
        </a:xfrm>
      </p:grpSpPr>
      <p:sp>
        <p:nvSpPr>
          <p:cNvPr id="133" name="Google Shape;133;p34"/>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135" name="Shape 135"/>
        <p:cNvGrpSpPr/>
        <p:nvPr/>
      </p:nvGrpSpPr>
      <p:grpSpPr>
        <a:xfrm>
          <a:off x="0" y="0"/>
          <a:ext cx="0" cy="0"/>
          <a:chOff x="0" y="0"/>
          <a:chExt cx="0" cy="0"/>
        </a:xfrm>
      </p:grpSpPr>
      <p:sp>
        <p:nvSpPr>
          <p:cNvPr id="136" name="Google Shape;136;p35"/>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138" name="Shape 138"/>
        <p:cNvGrpSpPr/>
        <p:nvPr/>
      </p:nvGrpSpPr>
      <p:grpSpPr>
        <a:xfrm>
          <a:off x="0" y="0"/>
          <a:ext cx="0" cy="0"/>
          <a:chOff x="0" y="0"/>
          <a:chExt cx="0" cy="0"/>
        </a:xfrm>
      </p:grpSpPr>
      <p:sp>
        <p:nvSpPr>
          <p:cNvPr id="139" name="Google Shape;139;p36"/>
          <p:cNvSpPr/>
          <p:nvPr/>
        </p:nvSpPr>
        <p:spPr>
          <a:xfrm>
            <a:off x="0" y="329125"/>
            <a:ext cx="69300" cy="753000"/>
          </a:xfrm>
          <a:prstGeom prst="rect">
            <a:avLst/>
          </a:prstGeom>
          <a:solidFill>
            <a:srgbClr val="F2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141" name="Shape 141"/>
        <p:cNvGrpSpPr/>
        <p:nvPr/>
      </p:nvGrpSpPr>
      <p:grpSpPr>
        <a:xfrm>
          <a:off x="0" y="0"/>
          <a:ext cx="0" cy="0"/>
          <a:chOff x="0" y="0"/>
          <a:chExt cx="0" cy="0"/>
        </a:xfrm>
      </p:grpSpPr>
      <p:sp>
        <p:nvSpPr>
          <p:cNvPr id="142" name="Google Shape;142;p37"/>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144" name="Shape 144"/>
        <p:cNvGrpSpPr/>
        <p:nvPr/>
      </p:nvGrpSpPr>
      <p:grpSpPr>
        <a:xfrm>
          <a:off x="0" y="0"/>
          <a:ext cx="0" cy="0"/>
          <a:chOff x="0" y="0"/>
          <a:chExt cx="0" cy="0"/>
        </a:xfrm>
      </p:grpSpPr>
      <p:sp>
        <p:nvSpPr>
          <p:cNvPr id="145" name="Google Shape;145;p38"/>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7" name="Shape 147"/>
        <p:cNvGrpSpPr/>
        <p:nvPr/>
      </p:nvGrpSpPr>
      <p:grpSpPr>
        <a:xfrm>
          <a:off x="0" y="0"/>
          <a:ext cx="0" cy="0"/>
          <a:chOff x="0" y="0"/>
          <a:chExt cx="0" cy="0"/>
        </a:xfrm>
      </p:grpSpPr>
      <p:pic>
        <p:nvPicPr>
          <p:cNvPr id="148" name="Google Shape;148;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7.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21" Type="http://schemas.openxmlformats.org/officeDocument/2006/relationships/theme" Target="../theme/theme3.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image" Target="../media/image2.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19" Type="http://schemas.openxmlformats.org/officeDocument/2006/relationships/slideLayout" Target="../slideLayouts/slideLayout36.xml"/><Relationship Id="rId6" Type="http://schemas.openxmlformats.org/officeDocument/2006/relationships/slideLayout" Target="../slideLayouts/slideLayout23.xml"/><Relationship Id="rId18" Type="http://schemas.openxmlformats.org/officeDocument/2006/relationships/slideLayout" Target="../slideLayouts/slideLayout35.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pic>
        <p:nvPicPr>
          <p:cNvPr id="84" name="Google Shape;84;p20"/>
          <p:cNvPicPr preferRelativeResize="0"/>
          <p:nvPr/>
        </p:nvPicPr>
        <p:blipFill>
          <a:blip r:embed="rId1">
            <a:alphaModFix/>
          </a:blip>
          <a:stretch>
            <a:fillRect/>
          </a:stretch>
        </p:blipFill>
        <p:spPr>
          <a:xfrm>
            <a:off x="8421698" y="4841325"/>
            <a:ext cx="464876" cy="1529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152" name="Shape 152"/>
        <p:cNvGrpSpPr/>
        <p:nvPr/>
      </p:nvGrpSpPr>
      <p:grpSpPr>
        <a:xfrm>
          <a:off x="0" y="0"/>
          <a:ext cx="0" cy="0"/>
          <a:chOff x="0" y="0"/>
          <a:chExt cx="0" cy="0"/>
        </a:xfrm>
      </p:grpSpPr>
      <p:sp>
        <p:nvSpPr>
          <p:cNvPr id="153" name="Google Shape;153;p40"/>
          <p:cNvSpPr txBox="1"/>
          <p:nvPr/>
        </p:nvSpPr>
        <p:spPr>
          <a:xfrm>
            <a:off x="517675" y="823725"/>
            <a:ext cx="7386900" cy="1847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3600">
                <a:solidFill>
                  <a:srgbClr val="FFFFFF"/>
                </a:solidFill>
                <a:latin typeface="Open Sans SemiBold"/>
                <a:ea typeface="Open Sans SemiBold"/>
                <a:cs typeface="Open Sans SemiBold"/>
                <a:sym typeface="Open Sans SemiBold"/>
              </a:rPr>
              <a:t>An app that enable tutors to list their services and parents to book time with tutors. </a:t>
            </a:r>
            <a:endParaRPr sz="3600">
              <a:solidFill>
                <a:srgbClr val="FFFFFF"/>
              </a:solidFill>
              <a:latin typeface="Open Sans SemiBold"/>
              <a:ea typeface="Open Sans SemiBold"/>
              <a:cs typeface="Open Sans SemiBold"/>
              <a:sym typeface="Open Sans SemiBold"/>
            </a:endParaRPr>
          </a:p>
        </p:txBody>
      </p:sp>
      <p:sp>
        <p:nvSpPr>
          <p:cNvPr id="154" name="Google Shape;154;p40"/>
          <p:cNvSpPr txBox="1"/>
          <p:nvPr/>
        </p:nvSpPr>
        <p:spPr>
          <a:xfrm>
            <a:off x="517675" y="2769663"/>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FFFFFF"/>
                </a:solidFill>
                <a:latin typeface="Open Sans"/>
                <a:ea typeface="Open Sans"/>
                <a:cs typeface="Open Sans"/>
                <a:sym typeface="Open Sans"/>
              </a:rPr>
              <a:t>A P Krittika</a:t>
            </a:r>
            <a:endParaRPr sz="2400">
              <a:solidFill>
                <a:srgbClr val="FFFFFF"/>
              </a:solidFill>
              <a:latin typeface="Open Sans"/>
              <a:ea typeface="Open Sans"/>
              <a:cs typeface="Open Sans"/>
              <a:sym typeface="Open Sans"/>
            </a:endParaRPr>
          </a:p>
        </p:txBody>
      </p:sp>
      <p:cxnSp>
        <p:nvCxnSpPr>
          <p:cNvPr id="155" name="Google Shape;155;p40"/>
          <p:cNvCxnSpPr/>
          <p:nvPr/>
        </p:nvCxnSpPr>
        <p:spPr>
          <a:xfrm rot="10800000">
            <a:off x="517650" y="2670825"/>
            <a:ext cx="5808000" cy="0"/>
          </a:xfrm>
          <a:prstGeom prst="straightConnector1">
            <a:avLst/>
          </a:prstGeom>
          <a:noFill/>
          <a:ln cap="flat" cmpd="sng" w="19050">
            <a:solidFill>
              <a:srgbClr val="FFFFFF"/>
            </a:solidFill>
            <a:prstDash val="solid"/>
            <a:round/>
            <a:headEnd len="med" w="med" type="none"/>
            <a:tailEnd len="med" w="med" type="none"/>
          </a:ln>
        </p:spPr>
      </p:cxnSp>
      <p:pic>
        <p:nvPicPr>
          <p:cNvPr id="156" name="Google Shape;156;p40"/>
          <p:cNvPicPr preferRelativeResize="0"/>
          <p:nvPr/>
        </p:nvPicPr>
        <p:blipFill>
          <a:blip r:embed="rId3">
            <a:alphaModFix/>
          </a:blip>
          <a:stretch>
            <a:fillRect/>
          </a:stretch>
        </p:blipFill>
        <p:spPr>
          <a:xfrm>
            <a:off x="8421700" y="4841325"/>
            <a:ext cx="464875" cy="15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9900"/>
        </a:solidFill>
      </p:bgPr>
    </p:bg>
    <p:spTree>
      <p:nvGrpSpPr>
        <p:cNvPr id="244" name="Shape 244"/>
        <p:cNvGrpSpPr/>
        <p:nvPr/>
      </p:nvGrpSpPr>
      <p:grpSpPr>
        <a:xfrm>
          <a:off x="0" y="0"/>
          <a:ext cx="0" cy="0"/>
          <a:chOff x="0" y="0"/>
          <a:chExt cx="0" cy="0"/>
        </a:xfrm>
      </p:grpSpPr>
      <p:sp>
        <p:nvSpPr>
          <p:cNvPr id="245" name="Google Shape;245;p49"/>
          <p:cNvSpPr txBox="1"/>
          <p:nvPr/>
        </p:nvSpPr>
        <p:spPr>
          <a:xfrm>
            <a:off x="3721275" y="1886850"/>
            <a:ext cx="63021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a:t>
            </a:r>
            <a:r>
              <a:rPr lang="en">
                <a:solidFill>
                  <a:srgbClr val="FFFFFF"/>
                </a:solidFill>
                <a:latin typeface="Open Sans"/>
                <a:ea typeface="Open Sans"/>
                <a:cs typeface="Open Sans"/>
                <a:sym typeface="Open Sans"/>
              </a:rPr>
              <a:t>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46" name="Google Shape;246;p49"/>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7" name="Google Shape;247;p4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0"/>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Paper </a:t>
            </a:r>
            <a:r>
              <a:rPr lang="en" sz="2400">
                <a:solidFill>
                  <a:srgbClr val="5F6368"/>
                </a:solidFill>
                <a:latin typeface="Open Sans"/>
                <a:ea typeface="Open Sans"/>
                <a:cs typeface="Open Sans"/>
                <a:sym typeface="Open Sans"/>
              </a:rPr>
              <a:t>wireframes </a:t>
            </a:r>
            <a:endParaRPr sz="2400">
              <a:solidFill>
                <a:srgbClr val="5F6368"/>
              </a:solidFill>
              <a:latin typeface="Open Sans"/>
              <a:ea typeface="Open Sans"/>
              <a:cs typeface="Open Sans"/>
              <a:sym typeface="Open Sans"/>
            </a:endParaRPr>
          </a:p>
        </p:txBody>
      </p:sp>
      <p:sp>
        <p:nvSpPr>
          <p:cNvPr id="254" name="Google Shape;254;p50"/>
          <p:cNvSpPr txBox="1"/>
          <p:nvPr/>
        </p:nvSpPr>
        <p:spPr>
          <a:xfrm>
            <a:off x="517675" y="1522550"/>
            <a:ext cx="2421300" cy="723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55" name="Google Shape;255;p50"/>
          <p:cNvSpPr txBox="1"/>
          <p:nvPr/>
        </p:nvSpPr>
        <p:spPr>
          <a:xfrm>
            <a:off x="5830075" y="1833000"/>
            <a:ext cx="1695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1"/>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1" name="Google Shape;261;p51"/>
          <p:cNvSpPr txBox="1"/>
          <p:nvPr/>
        </p:nvSpPr>
        <p:spPr>
          <a:xfrm>
            <a:off x="517675" y="1522550"/>
            <a:ext cx="2421300" cy="723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62" name="Google Shape;262;p51"/>
          <p:cNvSpPr/>
          <p:nvPr/>
        </p:nvSpPr>
        <p:spPr>
          <a:xfrm>
            <a:off x="5092825" y="984600"/>
            <a:ext cx="2421300" cy="395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51"/>
          <p:cNvCxnSpPr/>
          <p:nvPr/>
        </p:nvCxnSpPr>
        <p:spPr>
          <a:xfrm>
            <a:off x="4565525" y="1608925"/>
            <a:ext cx="918900" cy="0"/>
          </a:xfrm>
          <a:prstGeom prst="straightConnector1">
            <a:avLst/>
          </a:prstGeom>
          <a:noFill/>
          <a:ln cap="flat" cmpd="sng" w="19050">
            <a:solidFill>
              <a:srgbClr val="FBBC04"/>
            </a:solidFill>
            <a:prstDash val="solid"/>
            <a:round/>
            <a:headEnd len="med" w="med" type="none"/>
            <a:tailEnd len="med" w="med" type="triangle"/>
          </a:ln>
        </p:spPr>
      </p:cxnSp>
      <p:sp>
        <p:nvSpPr>
          <p:cNvPr id="264" name="Google Shape;264;p51"/>
          <p:cNvSpPr txBox="1"/>
          <p:nvPr/>
        </p:nvSpPr>
        <p:spPr>
          <a:xfrm>
            <a:off x="3506850" y="1208725"/>
            <a:ext cx="110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Description </a:t>
            </a:r>
            <a:r>
              <a:rPr lang="en" sz="1000">
                <a:solidFill>
                  <a:srgbClr val="5F6368"/>
                </a:solidFill>
                <a:latin typeface="Open Sans"/>
                <a:ea typeface="Open Sans"/>
                <a:cs typeface="Open Sans"/>
                <a:sym typeface="Open Sans"/>
              </a:rPr>
              <a:t>of the element </a:t>
            </a:r>
            <a:r>
              <a:rPr lang="en" sz="1000">
                <a:solidFill>
                  <a:srgbClr val="5F6368"/>
                </a:solidFill>
                <a:latin typeface="Open Sans"/>
                <a:ea typeface="Open Sans"/>
                <a:cs typeface="Open Sans"/>
                <a:sym typeface="Open Sans"/>
              </a:rPr>
              <a:t>and</a:t>
            </a:r>
            <a:r>
              <a:rPr lang="en" sz="1000">
                <a:solidFill>
                  <a:srgbClr val="5F6368"/>
                </a:solidFill>
                <a:latin typeface="Open Sans"/>
                <a:ea typeface="Open Sans"/>
                <a:cs typeface="Open Sans"/>
                <a:sym typeface="Open Sans"/>
              </a:rPr>
              <a:t> its benefit to the user</a:t>
            </a:r>
            <a:endParaRPr sz="1000">
              <a:solidFill>
                <a:srgbClr val="5F6368"/>
              </a:solidFill>
              <a:latin typeface="Open Sans"/>
              <a:ea typeface="Open Sans"/>
              <a:cs typeface="Open Sans"/>
              <a:sym typeface="Open Sans"/>
            </a:endParaRPr>
          </a:p>
        </p:txBody>
      </p:sp>
      <p:cxnSp>
        <p:nvCxnSpPr>
          <p:cNvPr id="265" name="Google Shape;265;p51"/>
          <p:cNvCxnSpPr/>
          <p:nvPr/>
        </p:nvCxnSpPr>
        <p:spPr>
          <a:xfrm rot="10800000">
            <a:off x="7096000" y="2920200"/>
            <a:ext cx="918000" cy="0"/>
          </a:xfrm>
          <a:prstGeom prst="straightConnector1">
            <a:avLst/>
          </a:prstGeom>
          <a:noFill/>
          <a:ln cap="flat" cmpd="sng" w="19050">
            <a:solidFill>
              <a:srgbClr val="FBBC04"/>
            </a:solidFill>
            <a:prstDash val="solid"/>
            <a:round/>
            <a:headEnd len="med" w="med" type="none"/>
            <a:tailEnd len="med" w="med" type="triangle"/>
          </a:ln>
        </p:spPr>
      </p:cxnSp>
      <p:sp>
        <p:nvSpPr>
          <p:cNvPr id="266" name="Google Shape;266;p51"/>
          <p:cNvSpPr txBox="1"/>
          <p:nvPr/>
        </p:nvSpPr>
        <p:spPr>
          <a:xfrm>
            <a:off x="5363575" y="1833000"/>
            <a:ext cx="189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Insert first w</a:t>
            </a:r>
            <a:r>
              <a:rPr lang="en" sz="1200">
                <a:solidFill>
                  <a:srgbClr val="5F6368"/>
                </a:solidFill>
                <a:latin typeface="Open Sans"/>
                <a:ea typeface="Open Sans"/>
                <a:cs typeface="Open Sans"/>
                <a:sym typeface="Open Sans"/>
              </a:rPr>
              <a:t>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67" name="Google Shape;267;p51"/>
          <p:cNvSpPr txBox="1"/>
          <p:nvPr/>
        </p:nvSpPr>
        <p:spPr>
          <a:xfrm>
            <a:off x="8030375" y="2520000"/>
            <a:ext cx="110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2"/>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73" name="Google Shape;273;p52"/>
          <p:cNvSpPr txBox="1"/>
          <p:nvPr/>
        </p:nvSpPr>
        <p:spPr>
          <a:xfrm>
            <a:off x="517675" y="1522550"/>
            <a:ext cx="2421300" cy="723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74" name="Google Shape;274;p52"/>
          <p:cNvSpPr/>
          <p:nvPr/>
        </p:nvSpPr>
        <p:spPr>
          <a:xfrm>
            <a:off x="5092825" y="984600"/>
            <a:ext cx="2421300" cy="395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52"/>
          <p:cNvCxnSpPr/>
          <p:nvPr/>
        </p:nvCxnSpPr>
        <p:spPr>
          <a:xfrm>
            <a:off x="4565525" y="1608925"/>
            <a:ext cx="918900" cy="0"/>
          </a:xfrm>
          <a:prstGeom prst="straightConnector1">
            <a:avLst/>
          </a:prstGeom>
          <a:noFill/>
          <a:ln cap="flat" cmpd="sng" w="19050">
            <a:solidFill>
              <a:srgbClr val="FBBC04"/>
            </a:solidFill>
            <a:prstDash val="solid"/>
            <a:round/>
            <a:headEnd len="med" w="med" type="none"/>
            <a:tailEnd len="med" w="med" type="triangle"/>
          </a:ln>
        </p:spPr>
      </p:cxnSp>
      <p:sp>
        <p:nvSpPr>
          <p:cNvPr id="276" name="Google Shape;276;p52"/>
          <p:cNvSpPr txBox="1"/>
          <p:nvPr/>
        </p:nvSpPr>
        <p:spPr>
          <a:xfrm>
            <a:off x="3506850" y="1208725"/>
            <a:ext cx="110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Description of the element </a:t>
            </a:r>
            <a:r>
              <a:rPr lang="en" sz="1000">
                <a:solidFill>
                  <a:srgbClr val="5F6368"/>
                </a:solidFill>
                <a:latin typeface="Open Sans"/>
                <a:ea typeface="Open Sans"/>
                <a:cs typeface="Open Sans"/>
                <a:sym typeface="Open Sans"/>
              </a:rPr>
              <a:t>and</a:t>
            </a:r>
            <a:r>
              <a:rPr lang="en" sz="1000">
                <a:solidFill>
                  <a:srgbClr val="5F6368"/>
                </a:solidFill>
                <a:latin typeface="Open Sans"/>
                <a:ea typeface="Open Sans"/>
                <a:cs typeface="Open Sans"/>
                <a:sym typeface="Open Sans"/>
              </a:rPr>
              <a:t> its benefit to the user</a:t>
            </a:r>
            <a:endParaRPr sz="1000">
              <a:solidFill>
                <a:srgbClr val="5F6368"/>
              </a:solidFill>
              <a:latin typeface="Open Sans"/>
              <a:ea typeface="Open Sans"/>
              <a:cs typeface="Open Sans"/>
              <a:sym typeface="Open Sans"/>
            </a:endParaRPr>
          </a:p>
        </p:txBody>
      </p:sp>
      <p:cxnSp>
        <p:nvCxnSpPr>
          <p:cNvPr id="277" name="Google Shape;277;p52"/>
          <p:cNvCxnSpPr/>
          <p:nvPr/>
        </p:nvCxnSpPr>
        <p:spPr>
          <a:xfrm rot="10800000">
            <a:off x="7096000" y="2920200"/>
            <a:ext cx="918000" cy="0"/>
          </a:xfrm>
          <a:prstGeom prst="straightConnector1">
            <a:avLst/>
          </a:prstGeom>
          <a:noFill/>
          <a:ln cap="flat" cmpd="sng" w="19050">
            <a:solidFill>
              <a:srgbClr val="FBBC04"/>
            </a:solidFill>
            <a:prstDash val="solid"/>
            <a:round/>
            <a:headEnd len="med" w="med" type="none"/>
            <a:tailEnd len="med" w="med" type="triangle"/>
          </a:ln>
        </p:spPr>
      </p:cxnSp>
      <p:sp>
        <p:nvSpPr>
          <p:cNvPr id="278" name="Google Shape;278;p52"/>
          <p:cNvSpPr txBox="1"/>
          <p:nvPr/>
        </p:nvSpPr>
        <p:spPr>
          <a:xfrm>
            <a:off x="5363575" y="1833000"/>
            <a:ext cx="189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Insert second </a:t>
            </a:r>
            <a:r>
              <a:rPr lang="en" sz="1200">
                <a:solidFill>
                  <a:srgbClr val="5F6368"/>
                </a:solidFill>
                <a:latin typeface="Open Sans"/>
                <a:ea typeface="Open Sans"/>
                <a:cs typeface="Open Sans"/>
                <a:sym typeface="Open Sans"/>
              </a:rPr>
              <a:t>wireframe example </a:t>
            </a:r>
            <a:r>
              <a:rPr lang="en" sz="1200">
                <a:solidFill>
                  <a:srgbClr val="5F6368"/>
                </a:solidFill>
                <a:latin typeface="Open Sans"/>
                <a:ea typeface="Open Sans"/>
                <a:cs typeface="Open Sans"/>
                <a:sym typeface="Open Sans"/>
              </a:rPr>
              <a:t>that demonstrates design thinking aligned with user research </a:t>
            </a:r>
            <a:endParaRPr sz="1200">
              <a:solidFill>
                <a:srgbClr val="5F6368"/>
              </a:solidFill>
              <a:latin typeface="Open Sans"/>
              <a:ea typeface="Open Sans"/>
              <a:cs typeface="Open Sans"/>
              <a:sym typeface="Open Sans"/>
            </a:endParaRPr>
          </a:p>
        </p:txBody>
      </p:sp>
      <p:sp>
        <p:nvSpPr>
          <p:cNvPr id="279" name="Google Shape;279;p52"/>
          <p:cNvSpPr txBox="1"/>
          <p:nvPr/>
        </p:nvSpPr>
        <p:spPr>
          <a:xfrm>
            <a:off x="8030375" y="2520000"/>
            <a:ext cx="110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3"/>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3"/>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Low</a:t>
            </a:r>
            <a:r>
              <a:rPr lang="en" sz="2400">
                <a:solidFill>
                  <a:srgbClr val="5F6368"/>
                </a:solidFill>
                <a:latin typeface="Open Sans"/>
                <a:ea typeface="Open Sans"/>
                <a:cs typeface="Open Sans"/>
                <a:sym typeface="Open Sans"/>
              </a:rPr>
              <a:t>-fidelity prototype</a:t>
            </a:r>
            <a:endParaRPr sz="2400">
              <a:solidFill>
                <a:srgbClr val="5F6368"/>
              </a:solidFill>
              <a:latin typeface="Open Sans"/>
              <a:ea typeface="Open Sans"/>
              <a:cs typeface="Open Sans"/>
              <a:sym typeface="Open Sans"/>
            </a:endParaRPr>
          </a:p>
        </p:txBody>
      </p:sp>
      <p:sp>
        <p:nvSpPr>
          <p:cNvPr id="286" name="Google Shape;286;p53"/>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87" name="Google Shape;287;p53"/>
          <p:cNvSpPr txBox="1"/>
          <p:nvPr/>
        </p:nvSpPr>
        <p:spPr>
          <a:xfrm>
            <a:off x="532875" y="1793800"/>
            <a:ext cx="29154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4"/>
          <p:cNvSpPr txBox="1"/>
          <p:nvPr/>
        </p:nvSpPr>
        <p:spPr>
          <a:xfrm>
            <a:off x="517675" y="4481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93" name="Google Shape;293;p54"/>
          <p:cNvSpPr txBox="1"/>
          <p:nvPr/>
        </p:nvSpPr>
        <p:spPr>
          <a:xfrm>
            <a:off x="532875" y="1050575"/>
            <a:ext cx="7873500" cy="6480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Write a short introduction to the usability studies you conducted and your findings.</a:t>
            </a:r>
            <a:endParaRPr>
              <a:solidFill>
                <a:srgbClr val="5F6368"/>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rgbClr val="5F6368"/>
              </a:solidFill>
              <a:latin typeface="Open Sans"/>
              <a:ea typeface="Open Sans"/>
              <a:cs typeface="Open Sans"/>
              <a:sym typeface="Open Sans"/>
            </a:endParaRPr>
          </a:p>
        </p:txBody>
      </p:sp>
      <p:sp>
        <p:nvSpPr>
          <p:cNvPr id="294" name="Google Shape;294;p54"/>
          <p:cNvSpPr txBox="1"/>
          <p:nvPr/>
        </p:nvSpPr>
        <p:spPr>
          <a:xfrm>
            <a:off x="456675" y="202257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29900"/>
                </a:solidFill>
                <a:latin typeface="Open Sans"/>
                <a:ea typeface="Open Sans"/>
                <a:cs typeface="Open Sans"/>
                <a:sym typeface="Open Sans"/>
              </a:rPr>
              <a:t>Round 1 findings</a:t>
            </a:r>
            <a:endParaRPr b="1">
              <a:solidFill>
                <a:srgbClr val="F29900"/>
              </a:solidFill>
            </a:endParaRPr>
          </a:p>
        </p:txBody>
      </p:sp>
      <p:sp>
        <p:nvSpPr>
          <p:cNvPr id="295" name="Google Shape;295;p54"/>
          <p:cNvSpPr/>
          <p:nvPr/>
        </p:nvSpPr>
        <p:spPr>
          <a:xfrm>
            <a:off x="4477900" y="2422775"/>
            <a:ext cx="3775800" cy="2063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4"/>
          <p:cNvSpPr txBox="1"/>
          <p:nvPr/>
        </p:nvSpPr>
        <p:spPr>
          <a:xfrm>
            <a:off x="4984525" y="256850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7" name="Google Shape;297;p54"/>
          <p:cNvSpPr/>
          <p:nvPr/>
        </p:nvSpPr>
        <p:spPr>
          <a:xfrm>
            <a:off x="4671550" y="263119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8" name="Google Shape;298;p54"/>
          <p:cNvSpPr txBox="1"/>
          <p:nvPr/>
        </p:nvSpPr>
        <p:spPr>
          <a:xfrm>
            <a:off x="4984525" y="319832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9" name="Google Shape;299;p54"/>
          <p:cNvSpPr/>
          <p:nvPr/>
        </p:nvSpPr>
        <p:spPr>
          <a:xfrm>
            <a:off x="4671550" y="3261023"/>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00" name="Google Shape;300;p54"/>
          <p:cNvSpPr txBox="1"/>
          <p:nvPr/>
        </p:nvSpPr>
        <p:spPr>
          <a:xfrm>
            <a:off x="4416900" y="202257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29900"/>
                </a:solidFill>
                <a:latin typeface="Open Sans"/>
                <a:ea typeface="Open Sans"/>
                <a:cs typeface="Open Sans"/>
                <a:sym typeface="Open Sans"/>
              </a:rPr>
              <a:t>Round 2 findings</a:t>
            </a:r>
            <a:endParaRPr b="1">
              <a:solidFill>
                <a:srgbClr val="F29900"/>
              </a:solidFill>
            </a:endParaRPr>
          </a:p>
        </p:txBody>
      </p:sp>
      <p:sp>
        <p:nvSpPr>
          <p:cNvPr id="301" name="Google Shape;301;p54"/>
          <p:cNvSpPr txBox="1"/>
          <p:nvPr/>
        </p:nvSpPr>
        <p:spPr>
          <a:xfrm>
            <a:off x="4937363" y="382815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302" name="Google Shape;302;p54"/>
          <p:cNvSpPr/>
          <p:nvPr/>
        </p:nvSpPr>
        <p:spPr>
          <a:xfrm>
            <a:off x="4671538" y="389084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303" name="Google Shape;303;p54"/>
          <p:cNvSpPr/>
          <p:nvPr/>
        </p:nvSpPr>
        <p:spPr>
          <a:xfrm>
            <a:off x="456675" y="2422775"/>
            <a:ext cx="3775800" cy="2063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4"/>
          <p:cNvSpPr txBox="1"/>
          <p:nvPr/>
        </p:nvSpPr>
        <p:spPr>
          <a:xfrm>
            <a:off x="963300" y="256850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305" name="Google Shape;305;p54"/>
          <p:cNvSpPr/>
          <p:nvPr/>
        </p:nvSpPr>
        <p:spPr>
          <a:xfrm>
            <a:off x="650325" y="263119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06" name="Google Shape;306;p54"/>
          <p:cNvSpPr txBox="1"/>
          <p:nvPr/>
        </p:nvSpPr>
        <p:spPr>
          <a:xfrm>
            <a:off x="963300" y="319832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307" name="Google Shape;307;p54"/>
          <p:cNvSpPr/>
          <p:nvPr/>
        </p:nvSpPr>
        <p:spPr>
          <a:xfrm>
            <a:off x="650325" y="3261023"/>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08" name="Google Shape;308;p54"/>
          <p:cNvSpPr txBox="1"/>
          <p:nvPr/>
        </p:nvSpPr>
        <p:spPr>
          <a:xfrm>
            <a:off x="916138" y="382815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309" name="Google Shape;309;p54"/>
          <p:cNvSpPr/>
          <p:nvPr/>
        </p:nvSpPr>
        <p:spPr>
          <a:xfrm>
            <a:off x="650313" y="389084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A853"/>
        </a:solidFill>
      </p:bgPr>
    </p:bg>
    <p:spTree>
      <p:nvGrpSpPr>
        <p:cNvPr id="313" name="Shape 313"/>
        <p:cNvGrpSpPr/>
        <p:nvPr/>
      </p:nvGrpSpPr>
      <p:grpSpPr>
        <a:xfrm>
          <a:off x="0" y="0"/>
          <a:ext cx="0" cy="0"/>
          <a:chOff x="0" y="0"/>
          <a:chExt cx="0" cy="0"/>
        </a:xfrm>
      </p:grpSpPr>
      <p:sp>
        <p:nvSpPr>
          <p:cNvPr id="314" name="Google Shape;314;p55"/>
          <p:cNvSpPr txBox="1"/>
          <p:nvPr/>
        </p:nvSpPr>
        <p:spPr>
          <a:xfrm>
            <a:off x="3721275" y="2048400"/>
            <a:ext cx="399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15" name="Google Shape;315;p55"/>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16" name="Google Shape;316;p55"/>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2" name="Google Shape;322;p56"/>
          <p:cNvSpPr txBox="1"/>
          <p:nvPr/>
        </p:nvSpPr>
        <p:spPr>
          <a:xfrm>
            <a:off x="517675" y="1522550"/>
            <a:ext cx="24213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23" name="Google Shape;323;p56"/>
          <p:cNvSpPr/>
          <p:nvPr/>
        </p:nvSpPr>
        <p:spPr>
          <a:xfrm>
            <a:off x="3718563" y="12500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6"/>
          <p:cNvSpPr txBox="1"/>
          <p:nvPr/>
        </p:nvSpPr>
        <p:spPr>
          <a:xfrm>
            <a:off x="40085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25" name="Google Shape;325;p56"/>
          <p:cNvSpPr/>
          <p:nvPr/>
        </p:nvSpPr>
        <p:spPr>
          <a:xfrm>
            <a:off x="6774138" y="12683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56"/>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27" name="Google Shape;327;p56"/>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28" name="Google Shape;328;p56"/>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29" name="Google Shape;329;p56"/>
          <p:cNvSpPr txBox="1"/>
          <p:nvPr/>
        </p:nvSpPr>
        <p:spPr>
          <a:xfrm>
            <a:off x="70641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5" name="Google Shape;335;p57"/>
          <p:cNvSpPr txBox="1"/>
          <p:nvPr/>
        </p:nvSpPr>
        <p:spPr>
          <a:xfrm>
            <a:off x="517675" y="1522550"/>
            <a:ext cx="24213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36" name="Google Shape;336;p57"/>
          <p:cNvSpPr/>
          <p:nvPr/>
        </p:nvSpPr>
        <p:spPr>
          <a:xfrm>
            <a:off x="3718563" y="12500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7"/>
          <p:cNvSpPr/>
          <p:nvPr/>
        </p:nvSpPr>
        <p:spPr>
          <a:xfrm>
            <a:off x="6774138" y="12683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57"/>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39" name="Google Shape;339;p57"/>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40" name="Google Shape;340;p57"/>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41" name="Google Shape;341;p57"/>
          <p:cNvSpPr txBox="1"/>
          <p:nvPr/>
        </p:nvSpPr>
        <p:spPr>
          <a:xfrm>
            <a:off x="40085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42" name="Google Shape;342;p57"/>
          <p:cNvSpPr txBox="1"/>
          <p:nvPr/>
        </p:nvSpPr>
        <p:spPr>
          <a:xfrm>
            <a:off x="70641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48" name="Google Shape;348;p58"/>
          <p:cNvSpPr/>
          <p:nvPr/>
        </p:nvSpPr>
        <p:spPr>
          <a:xfrm>
            <a:off x="531000" y="1391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8"/>
          <p:cNvSpPr/>
          <p:nvPr/>
        </p:nvSpPr>
        <p:spPr>
          <a:xfrm>
            <a:off x="2601788" y="1413675"/>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8"/>
          <p:cNvSpPr/>
          <p:nvPr/>
        </p:nvSpPr>
        <p:spPr>
          <a:xfrm>
            <a:off x="4697950" y="1447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8"/>
          <p:cNvSpPr/>
          <p:nvPr/>
        </p:nvSpPr>
        <p:spPr>
          <a:xfrm>
            <a:off x="6794100" y="1447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8"/>
          <p:cNvSpPr txBox="1"/>
          <p:nvPr/>
        </p:nvSpPr>
        <p:spPr>
          <a:xfrm>
            <a:off x="89025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53" name="Google Shape;353;p58"/>
          <p:cNvSpPr txBox="1"/>
          <p:nvPr/>
        </p:nvSpPr>
        <p:spPr>
          <a:xfrm>
            <a:off x="2953850" y="2723775"/>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54" name="Google Shape;354;p58"/>
          <p:cNvSpPr txBox="1"/>
          <p:nvPr/>
        </p:nvSpPr>
        <p:spPr>
          <a:xfrm>
            <a:off x="505720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55" name="Google Shape;355;p58"/>
          <p:cNvSpPr txBox="1"/>
          <p:nvPr/>
        </p:nvSpPr>
        <p:spPr>
          <a:xfrm>
            <a:off x="7160550" y="2757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1"/>
          <p:cNvSpPr/>
          <p:nvPr/>
        </p:nvSpPr>
        <p:spPr>
          <a:xfrm>
            <a:off x="5517175" y="638725"/>
            <a:ext cx="3380400" cy="41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1"/>
          <p:cNvSpPr txBox="1"/>
          <p:nvPr/>
        </p:nvSpPr>
        <p:spPr>
          <a:xfrm>
            <a:off x="1231075" y="1604200"/>
            <a:ext cx="40860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Its an app and a responsive website that enable tutors to list their services and parents to book time with tutors. </a:t>
            </a:r>
            <a:endParaRPr b="1" sz="1200">
              <a:solidFill>
                <a:srgbClr val="1967D2"/>
              </a:solidFill>
              <a:latin typeface="Open Sans"/>
              <a:ea typeface="Open Sans"/>
              <a:cs typeface="Open Sans"/>
              <a:sym typeface="Open Sans"/>
            </a:endParaRPr>
          </a:p>
        </p:txBody>
      </p:sp>
      <p:sp>
        <p:nvSpPr>
          <p:cNvPr id="163" name="Google Shape;163;p4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4" name="Google Shape;164;p41"/>
          <p:cNvSpPr/>
          <p:nvPr/>
        </p:nvSpPr>
        <p:spPr>
          <a:xfrm>
            <a:off x="517675" y="16042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1"/>
          <p:cNvSpPr txBox="1"/>
          <p:nvPr/>
        </p:nvSpPr>
        <p:spPr>
          <a:xfrm>
            <a:off x="1231075" y="317298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January,2025-</a:t>
            </a:r>
            <a:endParaRPr b="1" sz="1200">
              <a:solidFill>
                <a:srgbClr val="4285F4"/>
              </a:solidFill>
              <a:latin typeface="Open Sans"/>
              <a:ea typeface="Open Sans"/>
              <a:cs typeface="Open Sans"/>
              <a:sym typeface="Open Sans"/>
            </a:endParaRPr>
          </a:p>
        </p:txBody>
      </p:sp>
      <p:sp>
        <p:nvSpPr>
          <p:cNvPr id="166" name="Google Shape;166;p41"/>
          <p:cNvSpPr/>
          <p:nvPr/>
        </p:nvSpPr>
        <p:spPr>
          <a:xfrm>
            <a:off x="517675" y="3172985"/>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1"/>
          <p:cNvSpPr/>
          <p:nvPr/>
        </p:nvSpPr>
        <p:spPr>
          <a:xfrm>
            <a:off x="643388" y="3299236"/>
            <a:ext cx="261874"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8" name="Google Shape;168;p41"/>
          <p:cNvSpPr/>
          <p:nvPr/>
        </p:nvSpPr>
        <p:spPr>
          <a:xfrm>
            <a:off x="610514" y="17522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9" name="Google Shape;169;p41"/>
          <p:cNvSpPr txBox="1"/>
          <p:nvPr/>
        </p:nvSpPr>
        <p:spPr>
          <a:xfrm>
            <a:off x="6301825" y="2412325"/>
            <a:ext cx="181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9"/>
          <p:cNvSpPr txBox="1"/>
          <p:nvPr/>
        </p:nvSpPr>
        <p:spPr>
          <a:xfrm>
            <a:off x="517675" y="524350"/>
            <a:ext cx="7000800" cy="9789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62" name="Google Shape;362;p59"/>
          <p:cNvSpPr txBox="1"/>
          <p:nvPr/>
        </p:nvSpPr>
        <p:spPr>
          <a:xfrm>
            <a:off x="532875" y="1793800"/>
            <a:ext cx="22242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
        <p:nvSpPr>
          <p:cNvPr id="363" name="Google Shape;363;p59"/>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69" name="Google Shape;369;p60"/>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0"/>
          <p:cNvSpPr txBox="1"/>
          <p:nvPr/>
        </p:nvSpPr>
        <p:spPr>
          <a:xfrm>
            <a:off x="7113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a:t>
            </a:r>
            <a:r>
              <a:rPr lang="en" sz="1200">
                <a:solidFill>
                  <a:srgbClr val="5F6368"/>
                </a:solidFill>
                <a:latin typeface="Open Sans"/>
                <a:ea typeface="Open Sans"/>
                <a:cs typeface="Open Sans"/>
                <a:sym typeface="Open Sans"/>
              </a:rPr>
              <a:t>nsert one to two sentence summaries describing each accessibility consideration applied in your designs. </a:t>
            </a:r>
            <a:endParaRPr sz="1200"/>
          </a:p>
        </p:txBody>
      </p:sp>
      <p:sp>
        <p:nvSpPr>
          <p:cNvPr id="371" name="Google Shape;371;p60"/>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0"/>
          <p:cNvSpPr txBox="1"/>
          <p:nvPr/>
        </p:nvSpPr>
        <p:spPr>
          <a:xfrm>
            <a:off x="33689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a:t>
            </a:r>
            <a:r>
              <a:rPr lang="en" sz="1200">
                <a:solidFill>
                  <a:srgbClr val="5F6368"/>
                </a:solidFill>
                <a:latin typeface="Open Sans"/>
                <a:ea typeface="Open Sans"/>
                <a:cs typeface="Open Sans"/>
                <a:sym typeface="Open Sans"/>
              </a:rPr>
              <a:t>nsert one to two sentence summaries describing each accessibility consideration applied in your designs.</a:t>
            </a:r>
            <a:endParaRPr sz="1200"/>
          </a:p>
        </p:txBody>
      </p:sp>
      <p:sp>
        <p:nvSpPr>
          <p:cNvPr id="373" name="Google Shape;373;p60"/>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0"/>
          <p:cNvSpPr txBox="1"/>
          <p:nvPr/>
        </p:nvSpPr>
        <p:spPr>
          <a:xfrm>
            <a:off x="60265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a:t>
            </a:r>
            <a:r>
              <a:rPr lang="en" sz="1200">
                <a:solidFill>
                  <a:srgbClr val="5F6368"/>
                </a:solidFill>
                <a:latin typeface="Open Sans"/>
                <a:ea typeface="Open Sans"/>
                <a:cs typeface="Open Sans"/>
                <a:sym typeface="Open Sans"/>
              </a:rPr>
              <a:t>nsert one to two sentence summaries describing each accessibility consideration applied in your designs. </a:t>
            </a:r>
            <a:endParaRPr sz="1200"/>
          </a:p>
        </p:txBody>
      </p:sp>
      <p:sp>
        <p:nvSpPr>
          <p:cNvPr id="375" name="Google Shape;375;p60"/>
          <p:cNvSpPr/>
          <p:nvPr/>
        </p:nvSpPr>
        <p:spPr>
          <a:xfrm>
            <a:off x="14791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76" name="Google Shape;376;p60"/>
          <p:cNvSpPr/>
          <p:nvPr/>
        </p:nvSpPr>
        <p:spPr>
          <a:xfrm>
            <a:off x="41367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77" name="Google Shape;377;p60"/>
          <p:cNvSpPr/>
          <p:nvPr/>
        </p:nvSpPr>
        <p:spPr>
          <a:xfrm>
            <a:off x="67943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F6368"/>
        </a:solidFill>
      </p:bgPr>
    </p:bg>
    <p:spTree>
      <p:nvGrpSpPr>
        <p:cNvPr id="381" name="Shape 381"/>
        <p:cNvGrpSpPr/>
        <p:nvPr/>
      </p:nvGrpSpPr>
      <p:grpSpPr>
        <a:xfrm>
          <a:off x="0" y="0"/>
          <a:ext cx="0" cy="0"/>
          <a:chOff x="0" y="0"/>
          <a:chExt cx="0" cy="0"/>
        </a:xfrm>
      </p:grpSpPr>
      <p:sp>
        <p:nvSpPr>
          <p:cNvPr id="382" name="Google Shape;382;p61"/>
          <p:cNvSpPr txBox="1"/>
          <p:nvPr/>
        </p:nvSpPr>
        <p:spPr>
          <a:xfrm>
            <a:off x="3721275" y="2210100"/>
            <a:ext cx="2275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83" name="Google Shape;383;p61"/>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84" name="Google Shape;384;p61"/>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90" name="Google Shape;390;p62"/>
          <p:cNvSpPr txBox="1"/>
          <p:nvPr/>
        </p:nvSpPr>
        <p:spPr>
          <a:xfrm>
            <a:off x="539600" y="2237975"/>
            <a:ext cx="3446100" cy="2077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summarizing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the impact of your designs. In the real world, you’d include data like number of downloads or sign ups, but since this is a course project, you can include a positive quote from a peer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or study participant.</a:t>
            </a:r>
            <a:endParaRPr b="1" sz="1200">
              <a:solidFill>
                <a:srgbClr val="1967D2"/>
              </a:solidFill>
              <a:latin typeface="Open Sans"/>
              <a:ea typeface="Open Sans"/>
              <a:cs typeface="Open Sans"/>
              <a:sym typeface="Open Sans"/>
            </a:endParaRPr>
          </a:p>
        </p:txBody>
      </p:sp>
      <p:sp>
        <p:nvSpPr>
          <p:cNvPr id="391" name="Google Shape;391;p62"/>
          <p:cNvSpPr/>
          <p:nvPr/>
        </p:nvSpPr>
        <p:spPr>
          <a:xfrm>
            <a:off x="5396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2"/>
          <p:cNvSpPr txBox="1"/>
          <p:nvPr/>
        </p:nvSpPr>
        <p:spPr>
          <a:xfrm>
            <a:off x="4495800" y="223797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Insert a few sentences summarizing what you learned throughout the project.</a:t>
            </a:r>
            <a:endParaRPr b="1" sz="1200">
              <a:solidFill>
                <a:srgbClr val="4285F4"/>
              </a:solidFill>
              <a:latin typeface="Open Sans"/>
              <a:ea typeface="Open Sans"/>
              <a:cs typeface="Open Sans"/>
              <a:sym typeface="Open Sans"/>
            </a:endParaRPr>
          </a:p>
        </p:txBody>
      </p:sp>
      <p:sp>
        <p:nvSpPr>
          <p:cNvPr id="393" name="Google Shape;393;p62"/>
          <p:cNvSpPr/>
          <p:nvPr/>
        </p:nvSpPr>
        <p:spPr>
          <a:xfrm>
            <a:off x="44958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2"/>
          <p:cNvSpPr/>
          <p:nvPr/>
        </p:nvSpPr>
        <p:spPr>
          <a:xfrm>
            <a:off x="679050" y="1660250"/>
            <a:ext cx="234394" cy="260801"/>
          </a:xfrm>
          <a:custGeom>
            <a:rect b="b" l="l" r="r" t="t"/>
            <a:pathLst>
              <a:path extrusionOk="0" h="1045" w="941">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395" name="Google Shape;395;p62"/>
          <p:cNvGrpSpPr/>
          <p:nvPr/>
        </p:nvGrpSpPr>
        <p:grpSpPr>
          <a:xfrm>
            <a:off x="4605678" y="1676963"/>
            <a:ext cx="293543" cy="227362"/>
            <a:chOff x="420350" y="238125"/>
            <a:chExt cx="6779275" cy="5238750"/>
          </a:xfrm>
        </p:grpSpPr>
        <p:sp>
          <p:nvSpPr>
            <p:cNvPr id="396" name="Google Shape;396;p62"/>
            <p:cNvSpPr/>
            <p:nvPr/>
          </p:nvSpPr>
          <p:spPr>
            <a:xfrm>
              <a:off x="420350" y="238125"/>
              <a:ext cx="6779275" cy="5238750"/>
            </a:xfrm>
            <a:custGeom>
              <a:rect b="b" l="l" r="r" t="t"/>
              <a:pathLst>
                <a:path extrusionOk="0" h="209550" w="271171">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2"/>
            <p:cNvSpPr/>
            <p:nvPr/>
          </p:nvSpPr>
          <p:spPr>
            <a:xfrm>
              <a:off x="4118525" y="1625500"/>
              <a:ext cx="2157675" cy="765850"/>
            </a:xfrm>
            <a:custGeom>
              <a:rect b="b" l="l" r="r" t="t"/>
              <a:pathLst>
                <a:path extrusionOk="0" h="30634" w="86307">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2"/>
            <p:cNvSpPr/>
            <p:nvPr/>
          </p:nvSpPr>
          <p:spPr>
            <a:xfrm>
              <a:off x="4118525" y="2444600"/>
              <a:ext cx="2157675" cy="768075"/>
            </a:xfrm>
            <a:custGeom>
              <a:rect b="b" l="l" r="r" t="t"/>
              <a:pathLst>
                <a:path extrusionOk="0" h="30723" w="86307">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2"/>
            <p:cNvSpPr/>
            <p:nvPr/>
          </p:nvSpPr>
          <p:spPr>
            <a:xfrm>
              <a:off x="4118525" y="3268150"/>
              <a:ext cx="2157675" cy="765850"/>
            </a:xfrm>
            <a:custGeom>
              <a:rect b="b" l="l" r="r" t="t"/>
              <a:pathLst>
                <a:path extrusionOk="0" h="30634" w="86307">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3"/>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405" name="Google Shape;405;p63"/>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3"/>
          <p:cNvSpPr txBox="1"/>
          <p:nvPr/>
        </p:nvSpPr>
        <p:spPr>
          <a:xfrm>
            <a:off x="7113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07" name="Google Shape;407;p63"/>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3"/>
          <p:cNvSpPr txBox="1"/>
          <p:nvPr/>
        </p:nvSpPr>
        <p:spPr>
          <a:xfrm>
            <a:off x="33689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09" name="Google Shape;409;p63"/>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3"/>
          <p:cNvSpPr txBox="1"/>
          <p:nvPr/>
        </p:nvSpPr>
        <p:spPr>
          <a:xfrm>
            <a:off x="60265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11" name="Google Shape;411;p63"/>
          <p:cNvSpPr/>
          <p:nvPr/>
        </p:nvSpPr>
        <p:spPr>
          <a:xfrm>
            <a:off x="14791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12" name="Google Shape;412;p63"/>
          <p:cNvSpPr/>
          <p:nvPr/>
        </p:nvSpPr>
        <p:spPr>
          <a:xfrm>
            <a:off x="41367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13" name="Google Shape;413;p63"/>
          <p:cNvSpPr/>
          <p:nvPr/>
        </p:nvSpPr>
        <p:spPr>
          <a:xfrm>
            <a:off x="67943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19" name="Google Shape;419;p64"/>
          <p:cNvSpPr txBox="1"/>
          <p:nvPr/>
        </p:nvSpPr>
        <p:spPr>
          <a:xfrm>
            <a:off x="3064600" y="-1016100"/>
            <a:ext cx="65094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20" name="Google Shape;420;p64"/>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4"/>
          <p:cNvSpPr txBox="1"/>
          <p:nvPr/>
        </p:nvSpPr>
        <p:spPr>
          <a:xfrm>
            <a:off x="919075" y="2461800"/>
            <a:ext cx="71361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brief sentence or two about contacting you and/or reviewing more of your work.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Provide your contact information here. This might include your email address, phone number, and website or link to other professional platforms.</a:t>
            </a:r>
            <a:endParaRPr b="1" sz="1200">
              <a:solidFill>
                <a:srgbClr val="1967D2"/>
              </a:solidFill>
              <a:latin typeface="Open Sans"/>
              <a:ea typeface="Open Sans"/>
              <a:cs typeface="Open Sans"/>
              <a:sym typeface="Open Sans"/>
            </a:endParaRPr>
          </a:p>
        </p:txBody>
      </p:sp>
      <p:sp>
        <p:nvSpPr>
          <p:cNvPr id="422" name="Google Shape;422;p64"/>
          <p:cNvSpPr/>
          <p:nvPr/>
        </p:nvSpPr>
        <p:spPr>
          <a:xfrm>
            <a:off x="4230475" y="1602212"/>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4"/>
          <p:cNvSpPr/>
          <p:nvPr/>
        </p:nvSpPr>
        <p:spPr>
          <a:xfrm>
            <a:off x="4361825" y="1734124"/>
            <a:ext cx="250599" cy="249449"/>
          </a:xfrm>
          <a:custGeom>
            <a:rect b="b" l="l" r="r" t="t"/>
            <a:pathLst>
              <a:path extrusionOk="0" h="962" w="964">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2"/>
          <p:cNvSpPr txBox="1"/>
          <p:nvPr/>
        </p:nvSpPr>
        <p:spPr>
          <a:xfrm>
            <a:off x="517675" y="2237975"/>
            <a:ext cx="3446100" cy="1637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indent="0" lvl="0" marL="0" rtl="0" algn="l">
              <a:lnSpc>
                <a:spcPct val="115000"/>
              </a:lnSpc>
              <a:spcBef>
                <a:spcPts val="120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To find trustworthy, flexible, and tailored tutoring services for their children within their limited time.</a:t>
            </a:r>
            <a:endParaRPr sz="1200">
              <a:solidFill>
                <a:srgbClr val="5F6368"/>
              </a:solidFill>
              <a:latin typeface="Open Sans"/>
              <a:ea typeface="Open Sans"/>
              <a:cs typeface="Open Sans"/>
              <a:sym typeface="Open Sans"/>
            </a:endParaRPr>
          </a:p>
          <a:p>
            <a:pPr indent="0" lvl="0" marL="0" rtl="0" algn="l">
              <a:lnSpc>
                <a:spcPct val="150000"/>
              </a:lnSpc>
              <a:spcBef>
                <a:spcPts val="1200"/>
              </a:spcBef>
              <a:spcAft>
                <a:spcPts val="0"/>
              </a:spcAft>
              <a:buNone/>
            </a:pPr>
            <a:r>
              <a:t/>
            </a:r>
            <a:endParaRPr sz="1200">
              <a:solidFill>
                <a:srgbClr val="5F6368"/>
              </a:solidFill>
              <a:latin typeface="Open Sans"/>
              <a:ea typeface="Open Sans"/>
              <a:cs typeface="Open Sans"/>
              <a:sym typeface="Open Sans"/>
            </a:endParaRPr>
          </a:p>
        </p:txBody>
      </p:sp>
      <p:sp>
        <p:nvSpPr>
          <p:cNvPr id="175" name="Google Shape;175;p4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6" name="Google Shape;176;p42"/>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2"/>
          <p:cNvSpPr txBox="1"/>
          <p:nvPr/>
        </p:nvSpPr>
        <p:spPr>
          <a:xfrm>
            <a:off x="4572000" y="223797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The goal is to ensure that the app provides easy access and reliable tutors to the users.</a:t>
            </a:r>
            <a:endParaRPr b="1" sz="1200">
              <a:solidFill>
                <a:srgbClr val="4285F4"/>
              </a:solidFill>
              <a:latin typeface="Open Sans"/>
              <a:ea typeface="Open Sans"/>
              <a:cs typeface="Open Sans"/>
              <a:sym typeface="Open Sans"/>
            </a:endParaRPr>
          </a:p>
        </p:txBody>
      </p:sp>
      <p:sp>
        <p:nvSpPr>
          <p:cNvPr id="178" name="Google Shape;178;p42"/>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2"/>
          <p:cNvSpPr/>
          <p:nvPr/>
        </p:nvSpPr>
        <p:spPr>
          <a:xfrm>
            <a:off x="4684213" y="1653525"/>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0" name="Google Shape;180;p42"/>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txBox="1"/>
          <p:nvPr/>
        </p:nvSpPr>
        <p:spPr>
          <a:xfrm>
            <a:off x="517675" y="223797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lead UX designer, UX researcher</a:t>
            </a:r>
            <a:endParaRPr b="1" sz="1200">
              <a:solidFill>
                <a:srgbClr val="4285F4"/>
              </a:solidFill>
              <a:latin typeface="Open Sans"/>
              <a:ea typeface="Open Sans"/>
              <a:cs typeface="Open Sans"/>
              <a:sym typeface="Open Sans"/>
            </a:endParaRPr>
          </a:p>
        </p:txBody>
      </p:sp>
      <p:sp>
        <p:nvSpPr>
          <p:cNvPr id="186" name="Google Shape;186;p43"/>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7" name="Google Shape;187;p43"/>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3"/>
          <p:cNvSpPr txBox="1"/>
          <p:nvPr/>
        </p:nvSpPr>
        <p:spPr>
          <a:xfrm>
            <a:off x="4572000" y="223797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user research, wireframing, prototyping, etc. </a:t>
            </a:r>
            <a:endParaRPr b="1" sz="1200">
              <a:solidFill>
                <a:srgbClr val="4285F4"/>
              </a:solidFill>
              <a:latin typeface="Open Sans"/>
              <a:ea typeface="Open Sans"/>
              <a:cs typeface="Open Sans"/>
              <a:sym typeface="Open Sans"/>
            </a:endParaRPr>
          </a:p>
        </p:txBody>
      </p:sp>
      <p:sp>
        <p:nvSpPr>
          <p:cNvPr id="189" name="Google Shape;189;p43"/>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3"/>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91" name="Google Shape;191;p43"/>
          <p:cNvSpPr/>
          <p:nvPr/>
        </p:nvSpPr>
        <p:spPr>
          <a:xfrm>
            <a:off x="4685687" y="1710781"/>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4335"/>
        </a:solidFill>
      </p:bgPr>
    </p:bg>
    <p:spTree>
      <p:nvGrpSpPr>
        <p:cNvPr id="195" name="Shape 195"/>
        <p:cNvGrpSpPr/>
        <p:nvPr/>
      </p:nvGrpSpPr>
      <p:grpSpPr>
        <a:xfrm>
          <a:off x="0" y="0"/>
          <a:ext cx="0" cy="0"/>
          <a:chOff x="0" y="0"/>
          <a:chExt cx="0" cy="0"/>
        </a:xfrm>
      </p:grpSpPr>
      <p:sp>
        <p:nvSpPr>
          <p:cNvPr id="196" name="Google Shape;196;p44"/>
          <p:cNvSpPr txBox="1"/>
          <p:nvPr/>
        </p:nvSpPr>
        <p:spPr>
          <a:xfrm>
            <a:off x="-46002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7" name="Google Shape;197;p44"/>
          <p:cNvSpPr txBox="1"/>
          <p:nvPr/>
        </p:nvSpPr>
        <p:spPr>
          <a:xfrm>
            <a:off x="3712425" y="1886850"/>
            <a:ext cx="39465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a:t>
            </a:r>
            <a:r>
              <a:rPr lang="en">
                <a:solidFill>
                  <a:srgbClr val="FFFFFF"/>
                </a:solidFill>
                <a:latin typeface="Open Sans"/>
                <a:ea typeface="Open Sans"/>
                <a:cs typeface="Open Sans"/>
                <a:sym typeface="Open Sans"/>
              </a:rPr>
              <a:t>statements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98" name="Google Shape;198;p44"/>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5"/>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5"/>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a:t>
            </a:r>
            <a:r>
              <a:rPr lang="en" sz="2400">
                <a:solidFill>
                  <a:srgbClr val="5F6368"/>
                </a:solidFill>
                <a:latin typeface="Open Sans"/>
                <a:ea typeface="Open Sans"/>
                <a:cs typeface="Open Sans"/>
                <a:sym typeface="Open Sans"/>
              </a:rPr>
              <a:t>esearch: summary</a:t>
            </a:r>
            <a:endParaRPr sz="2400">
              <a:solidFill>
                <a:srgbClr val="5F6368"/>
              </a:solidFill>
              <a:latin typeface="Open Sans"/>
              <a:ea typeface="Open Sans"/>
              <a:cs typeface="Open Sans"/>
              <a:sym typeface="Open Sans"/>
            </a:endParaRPr>
          </a:p>
        </p:txBody>
      </p:sp>
      <p:sp>
        <p:nvSpPr>
          <p:cNvPr id="205" name="Google Shape;205;p45"/>
          <p:cNvSpPr txBox="1"/>
          <p:nvPr/>
        </p:nvSpPr>
        <p:spPr>
          <a:xfrm>
            <a:off x="919075" y="2461800"/>
            <a:ext cx="7136100" cy="20103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For this project, I conducted secondary research and informal interviews with parents and tutors to understand their needs and challenges when connecting for tutoring services. Initially, I assumed that parents prioritize cost and proximity over other factors, while tutors mainly focus on managing their schedules. However, the research revealed that parents value tutor credibility, specialization, and flexible booking more than cost, and tutors seek platforms that ensure a consistent workflow and transparent communication. These insights refined the app's core design to focus on trust-building features, robust filtering options, and seamless scheduling tools.</a:t>
            </a:r>
            <a:endParaRPr sz="1200">
              <a:solidFill>
                <a:srgbClr val="5F6368"/>
              </a:solidFill>
              <a:latin typeface="Open Sans"/>
              <a:ea typeface="Open Sans"/>
              <a:cs typeface="Open Sans"/>
              <a:sym typeface="Open Sans"/>
            </a:endParaRPr>
          </a:p>
          <a:p>
            <a:pPr indent="0" lvl="0" marL="0" rtl="0" algn="ctr">
              <a:lnSpc>
                <a:spcPct val="115000"/>
              </a:lnSpc>
              <a:spcBef>
                <a:spcPts val="1200"/>
              </a:spcBef>
              <a:spcAft>
                <a:spcPts val="0"/>
              </a:spcAft>
              <a:buNone/>
            </a:pPr>
            <a:r>
              <a:t/>
            </a:r>
            <a:endParaRPr sz="1200">
              <a:solidFill>
                <a:srgbClr val="5F6368"/>
              </a:solidFill>
              <a:latin typeface="Open Sans"/>
              <a:ea typeface="Open Sans"/>
              <a:cs typeface="Open Sans"/>
              <a:sym typeface="Open Sans"/>
            </a:endParaRPr>
          </a:p>
        </p:txBody>
      </p:sp>
      <p:sp>
        <p:nvSpPr>
          <p:cNvPr id="206" name="Google Shape;206;p45"/>
          <p:cNvSpPr/>
          <p:nvPr/>
        </p:nvSpPr>
        <p:spPr>
          <a:xfrm>
            <a:off x="4230475" y="1602212"/>
            <a:ext cx="513300" cy="5133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5"/>
          <p:cNvSpPr/>
          <p:nvPr/>
        </p:nvSpPr>
        <p:spPr>
          <a:xfrm>
            <a:off x="4373201" y="1744926"/>
            <a:ext cx="227849" cy="227849"/>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13" name="Google Shape;213;p46"/>
          <p:cNvSpPr txBox="1"/>
          <p:nvPr/>
        </p:nvSpPr>
        <p:spPr>
          <a:xfrm>
            <a:off x="441463"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14" name="Google Shape;214;p46"/>
          <p:cNvSpPr txBox="1"/>
          <p:nvPr/>
        </p:nvSpPr>
        <p:spPr>
          <a:xfrm>
            <a:off x="441475" y="2522475"/>
            <a:ext cx="18726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Limited time to research and connect with tutors due to a busy work schedule.</a:t>
            </a:r>
            <a:r>
              <a:rPr lang="en" sz="1200">
                <a:solidFill>
                  <a:srgbClr val="5F6368"/>
                </a:solidFill>
                <a:latin typeface="Open Sans"/>
                <a:ea typeface="Open Sans"/>
                <a:cs typeface="Open Sans"/>
                <a:sym typeface="Open Sans"/>
              </a:rPr>
              <a:t>.</a:t>
            </a:r>
            <a:endParaRPr sz="1200"/>
          </a:p>
        </p:txBody>
      </p:sp>
      <p:sp>
        <p:nvSpPr>
          <p:cNvPr id="215" name="Google Shape;215;p46"/>
          <p:cNvSpPr txBox="1"/>
          <p:nvPr/>
        </p:nvSpPr>
        <p:spPr>
          <a:xfrm>
            <a:off x="2582713"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16" name="Google Shape;216;p46"/>
          <p:cNvSpPr txBox="1"/>
          <p:nvPr/>
        </p:nvSpPr>
        <p:spPr>
          <a:xfrm>
            <a:off x="2582725" y="2522475"/>
            <a:ext cx="1872600" cy="12189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Existing platforms are either expensive or lack credibility and detailed information about tutors.</a:t>
            </a:r>
            <a:endParaRPr sz="1200"/>
          </a:p>
        </p:txBody>
      </p:sp>
      <p:sp>
        <p:nvSpPr>
          <p:cNvPr id="217" name="Google Shape;217;p46"/>
          <p:cNvSpPr txBox="1"/>
          <p:nvPr/>
        </p:nvSpPr>
        <p:spPr>
          <a:xfrm>
            <a:off x="4723969"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18" name="Google Shape;218;p46"/>
          <p:cNvSpPr txBox="1"/>
          <p:nvPr/>
        </p:nvSpPr>
        <p:spPr>
          <a:xfrm>
            <a:off x="4723969" y="2522475"/>
            <a:ext cx="18726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Difficulty finding tutors who provide customized learning plans for Rohan’s specific needs.</a:t>
            </a:r>
            <a:endParaRPr sz="1200"/>
          </a:p>
        </p:txBody>
      </p:sp>
      <p:sp>
        <p:nvSpPr>
          <p:cNvPr id="219" name="Google Shape;219;p46"/>
          <p:cNvSpPr txBox="1"/>
          <p:nvPr/>
        </p:nvSpPr>
        <p:spPr>
          <a:xfrm>
            <a:off x="6865219"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20" name="Google Shape;220;p46"/>
          <p:cNvSpPr txBox="1"/>
          <p:nvPr/>
        </p:nvSpPr>
        <p:spPr>
          <a:xfrm>
            <a:off x="6865219" y="2522475"/>
            <a:ext cx="18726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Finding tutors and reading reviews is frustrating</a:t>
            </a:r>
            <a:endParaRPr sz="1200">
              <a:solidFill>
                <a:srgbClr val="5F6368"/>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221" name="Google Shape;221;p46"/>
          <p:cNvSpPr/>
          <p:nvPr/>
        </p:nvSpPr>
        <p:spPr>
          <a:xfrm>
            <a:off x="112112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2" name="Google Shape;222;p46"/>
          <p:cNvSpPr/>
          <p:nvPr/>
        </p:nvSpPr>
        <p:spPr>
          <a:xfrm>
            <a:off x="326237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3" name="Google Shape;223;p46"/>
          <p:cNvSpPr/>
          <p:nvPr/>
        </p:nvSpPr>
        <p:spPr>
          <a:xfrm>
            <a:off x="540362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24" name="Google Shape;224;p46"/>
          <p:cNvSpPr/>
          <p:nvPr/>
        </p:nvSpPr>
        <p:spPr>
          <a:xfrm>
            <a:off x="754487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7"/>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a:t>
            </a:r>
            <a:r>
              <a:rPr b="1" lang="en" sz="2400">
                <a:solidFill>
                  <a:srgbClr val="5F6368"/>
                </a:solidFill>
                <a:latin typeface="Open Sans"/>
                <a:ea typeface="Open Sans"/>
                <a:cs typeface="Open Sans"/>
                <a:sym typeface="Open Sans"/>
              </a:rPr>
              <a:t>Name</a:t>
            </a:r>
            <a:endParaRPr b="1" sz="2400">
              <a:solidFill>
                <a:srgbClr val="5F6368"/>
              </a:solidFill>
              <a:latin typeface="Open Sans"/>
              <a:ea typeface="Open Sans"/>
              <a:cs typeface="Open Sans"/>
              <a:sym typeface="Open Sans"/>
            </a:endParaRPr>
          </a:p>
        </p:txBody>
      </p:sp>
      <p:sp>
        <p:nvSpPr>
          <p:cNvPr id="230" name="Google Shape;230;p47"/>
          <p:cNvSpPr txBox="1"/>
          <p:nvPr/>
        </p:nvSpPr>
        <p:spPr>
          <a:xfrm>
            <a:off x="517675" y="1674400"/>
            <a:ext cx="21846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Aarav</a:t>
            </a:r>
            <a:r>
              <a:rPr lang="en">
                <a:solidFill>
                  <a:srgbClr val="5F6368"/>
                </a:solidFill>
                <a:latin typeface="Open Sans"/>
                <a:ea typeface="Open Sans"/>
                <a:cs typeface="Open Sans"/>
                <a:sym typeface="Open Sans"/>
              </a:rPr>
              <a:t> is a software engineer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who needs a tutor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because [insight].</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31" name="Google Shape;231;p47"/>
          <p:cNvPicPr preferRelativeResize="0"/>
          <p:nvPr/>
        </p:nvPicPr>
        <p:blipFill>
          <a:blip r:embed="rId3">
            <a:alphaModFix/>
          </a:blip>
          <a:stretch>
            <a:fillRect/>
          </a:stretch>
        </p:blipFill>
        <p:spPr>
          <a:xfrm>
            <a:off x="3007075" y="728275"/>
            <a:ext cx="6136925" cy="3470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8"/>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8"/>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38" name="Google Shape;238;p48"/>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39" name="Google Shape;239;p48"/>
          <p:cNvSpPr txBox="1"/>
          <p:nvPr/>
        </p:nvSpPr>
        <p:spPr>
          <a:xfrm>
            <a:off x="517675" y="1522550"/>
            <a:ext cx="2421300" cy="723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pic>
        <p:nvPicPr>
          <p:cNvPr id="240" name="Google Shape;240;p48"/>
          <p:cNvPicPr preferRelativeResize="0"/>
          <p:nvPr/>
        </p:nvPicPr>
        <p:blipFill>
          <a:blip r:embed="rId3">
            <a:alphaModFix/>
          </a:blip>
          <a:stretch>
            <a:fillRect/>
          </a:stretch>
        </p:blipFill>
        <p:spPr>
          <a:xfrm>
            <a:off x="4211875" y="524350"/>
            <a:ext cx="4624999" cy="42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