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13716000" cx="24384000"/>
  <p:notesSz cx="6858000" cy="9144000"/>
  <p:embeddedFontLst>
    <p:embeddedFont>
      <p:font typeface="Lato"/>
      <p:regular r:id="rId11"/>
      <p:bold r:id="rId12"/>
      <p:italic r:id="rId13"/>
      <p:boldItalic r:id="rId14"/>
    </p:embeddedFont>
    <p:embeddedFont>
      <p:font typeface="Gill Sans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j2FgVJyZOJ8Z1nYjmeCkTBJ7fd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regular.fntdata"/><Relationship Id="rId10" Type="http://schemas.openxmlformats.org/officeDocument/2006/relationships/slide" Target="slides/slide5.xml"/><Relationship Id="rId13" Type="http://schemas.openxmlformats.org/officeDocument/2006/relationships/font" Target="fonts/Lato-italic.fntdata"/><Relationship Id="rId12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GillSans-regular.fntdata"/><Relationship Id="rId14" Type="http://schemas.openxmlformats.org/officeDocument/2006/relationships/font" Target="fonts/Lato-boldItalic.fntdata"/><Relationship Id="rId17" Type="http://customschemas.google.com/relationships/presentationmetadata" Target="metadata"/><Relationship Id="rId16" Type="http://schemas.openxmlformats.org/officeDocument/2006/relationships/font" Target="fonts/Gill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8"/>
          <p:cNvSpPr txBox="1"/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idx="1" type="body"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2"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9"/>
          <p:cNvSpPr txBox="1"/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9"/>
          <p:cNvSpPr txBox="1"/>
          <p:nvPr>
            <p:ph idx="1"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2"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3"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4"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/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" type="body"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2" type="body"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3" type="body"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0"/>
          <p:cNvSpPr txBox="1"/>
          <p:nvPr>
            <p:ph idx="4" type="body"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5" type="body"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6" type="body"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1"/>
          <p:cNvSpPr txBox="1"/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"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/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"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"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2"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/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/>
          <p:nvPr>
            <p:ph idx="1"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6"/>
          <p:cNvSpPr txBox="1"/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"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2"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3"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0"/>
          <p:cNvSpPr txBox="1"/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10"/>
          <p:cNvSpPr txBox="1"/>
          <p:nvPr>
            <p:ph idx="1"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7"/>
          <p:cNvSpPr txBox="1"/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7"/>
          <p:cNvSpPr txBox="1"/>
          <p:nvPr>
            <p:ph idx="1"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7"/>
          <p:cNvSpPr txBox="1"/>
          <p:nvPr>
            <p:ph idx="2"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7"/>
          <p:cNvSpPr txBox="1"/>
          <p:nvPr>
            <p:ph idx="3"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8"/>
          <p:cNvSpPr txBox="1"/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8"/>
          <p:cNvSpPr txBox="1"/>
          <p:nvPr>
            <p:ph idx="1"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8"/>
          <p:cNvSpPr txBox="1"/>
          <p:nvPr>
            <p:ph idx="2"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8"/>
          <p:cNvSpPr txBox="1"/>
          <p:nvPr>
            <p:ph idx="3"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9"/>
          <p:cNvSpPr txBox="1"/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9"/>
          <p:cNvSpPr txBox="1"/>
          <p:nvPr>
            <p:ph idx="1" type="body"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9"/>
          <p:cNvSpPr txBox="1"/>
          <p:nvPr>
            <p:ph idx="2"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0"/>
          <p:cNvSpPr txBox="1"/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0"/>
          <p:cNvSpPr txBox="1"/>
          <p:nvPr>
            <p:ph idx="1"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0"/>
          <p:cNvSpPr txBox="1"/>
          <p:nvPr>
            <p:ph idx="2"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0"/>
          <p:cNvSpPr txBox="1"/>
          <p:nvPr>
            <p:ph idx="3"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0"/>
          <p:cNvSpPr txBox="1"/>
          <p:nvPr>
            <p:ph idx="4"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1"/>
          <p:cNvSpPr txBox="1"/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1"/>
          <p:cNvSpPr txBox="1"/>
          <p:nvPr>
            <p:ph idx="1" type="body"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1"/>
          <p:cNvSpPr txBox="1"/>
          <p:nvPr>
            <p:ph idx="2" type="body"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1"/>
          <p:cNvSpPr txBox="1"/>
          <p:nvPr>
            <p:ph idx="3" type="body"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1"/>
          <p:cNvSpPr txBox="1"/>
          <p:nvPr>
            <p:ph idx="4" type="body"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1"/>
          <p:cNvSpPr txBox="1"/>
          <p:nvPr>
            <p:ph idx="5" type="body"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1"/>
          <p:cNvSpPr txBox="1"/>
          <p:nvPr>
            <p:ph idx="6" type="body"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/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"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2"/>
          <p:cNvSpPr txBox="1"/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"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2"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/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4"/>
          <p:cNvSpPr txBox="1"/>
          <p:nvPr>
            <p:ph idx="1"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 txBox="1"/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"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2"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3"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"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2"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3"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 txBox="1"/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1"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2"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3"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2387520" y="2298600"/>
            <a:ext cx="19621080" cy="4647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2387520" y="7074000"/>
            <a:ext cx="19621080" cy="1587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6"/>
          <p:cNvSpPr txBox="1"/>
          <p:nvPr>
            <p:ph idx="12" type="sldNum"/>
          </p:nvPr>
        </p:nvSpPr>
        <p:spPr>
          <a:xfrm>
            <a:off x="11976120" y="13080960"/>
            <a:ext cx="418680" cy="45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buNone/>
              <a:defRPr b="0" i="0" sz="5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buNone/>
              <a:defRPr b="0" i="0" sz="5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buNone/>
              <a:defRPr b="0" i="0" sz="5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buNone/>
              <a:defRPr b="0" i="0" sz="5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buNone/>
              <a:defRPr b="0" i="0" sz="5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buNone/>
              <a:defRPr b="0" i="0" sz="5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buNone/>
              <a:defRPr b="0" i="0" sz="5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buNone/>
              <a:defRPr b="0" i="0" sz="5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buNone/>
              <a:defRPr b="0" i="0" sz="5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11976120" y="13080960"/>
            <a:ext cx="418680" cy="45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buNone/>
              <a:defRPr b="0" i="0" sz="5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buNone/>
              <a:defRPr b="0" i="0" sz="5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buNone/>
              <a:defRPr b="0" i="0" sz="5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buNone/>
              <a:defRPr b="0" i="0" sz="5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buNone/>
              <a:defRPr b="0" i="0" sz="5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buNone/>
              <a:defRPr b="0" i="0" sz="5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buNone/>
              <a:defRPr b="0" i="0" sz="5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buNone/>
              <a:defRPr b="0" i="0" sz="5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buNone/>
              <a:defRPr b="0" i="0" sz="5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p8"/>
          <p:cNvSpPr txBox="1"/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0" name="Google Shape;60;p8"/>
          <p:cNvSpPr txBox="1"/>
          <p:nvPr>
            <p:ph idx="1"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"/>
          <p:cNvSpPr/>
          <p:nvPr/>
        </p:nvSpPr>
        <p:spPr>
          <a:xfrm>
            <a:off x="6319800" y="3353040"/>
            <a:ext cx="11744280" cy="35046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50750" lIns="50750" spcFirstLastPara="1" rIns="50750" wrap="square" tIns="50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2000" u="none" cap="none" strike="noStrike">
                <a:solidFill>
                  <a:srgbClr val="0C436D"/>
                </a:solidFill>
                <a:latin typeface="Lato"/>
                <a:ea typeface="Lato"/>
                <a:cs typeface="Lato"/>
                <a:sym typeface="Lato"/>
              </a:rPr>
              <a:t>Merge Cakes</a:t>
            </a:r>
            <a:endParaRPr b="0" i="0" sz="1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6319800" y="6858000"/>
            <a:ext cx="12187800" cy="967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400" u="none" cap="none" strike="noStrike">
                <a:solidFill>
                  <a:srgbClr val="838383"/>
                </a:solidFill>
                <a:latin typeface="Lato"/>
                <a:ea typeface="Lato"/>
                <a:cs typeface="Lato"/>
                <a:sym typeface="Lato"/>
              </a:rPr>
              <a:t>ВЫПОЛНИЛИ УЧЕНИКИ ЛИЦЕЯ АКАДЕМИИ ЯНДЕКСА: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400" u="none" cap="none" strike="noStrike">
                <a:solidFill>
                  <a:srgbClr val="838383"/>
                </a:solidFill>
                <a:latin typeface="Lato"/>
                <a:ea typeface="Lato"/>
                <a:cs typeface="Lato"/>
                <a:sym typeface="Lato"/>
              </a:rPr>
              <a:t>КРИВИТЧЕНКО НИКИТА И ЧВЫКОВ ЕГОР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51680" y="9756000"/>
            <a:ext cx="3080520" cy="3080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01000" y="1755000"/>
            <a:ext cx="2188440" cy="2188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883360" y="1308960"/>
            <a:ext cx="3080520" cy="3080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"/>
          <p:cNvSpPr/>
          <p:nvPr/>
        </p:nvSpPr>
        <p:spPr>
          <a:xfrm>
            <a:off x="22429800" y="588960"/>
            <a:ext cx="482400" cy="482400"/>
          </a:xfrm>
          <a:custGeom>
            <a:rect b="b" l="l" r="r" t="t"/>
            <a:pathLst>
              <a:path extrusionOk="0" h="21600" w="21600">
                <a:moveTo>
                  <a:pt x="3363" y="21145"/>
                </a:moveTo>
                <a:cubicBezTo>
                  <a:pt x="2985" y="21447"/>
                  <a:pt x="2524" y="21600"/>
                  <a:pt x="1984" y="21600"/>
                </a:cubicBezTo>
                <a:cubicBezTo>
                  <a:pt x="1444" y="21600"/>
                  <a:pt x="975" y="21444"/>
                  <a:pt x="586" y="21133"/>
                </a:cubicBezTo>
                <a:cubicBezTo>
                  <a:pt x="198" y="20819"/>
                  <a:pt x="0" y="20448"/>
                  <a:pt x="0" y="20013"/>
                </a:cubicBezTo>
                <a:lnTo>
                  <a:pt x="0" y="1583"/>
                </a:lnTo>
                <a:cubicBezTo>
                  <a:pt x="0" y="1154"/>
                  <a:pt x="198" y="780"/>
                  <a:pt x="586" y="466"/>
                </a:cubicBezTo>
                <a:cubicBezTo>
                  <a:pt x="975" y="155"/>
                  <a:pt x="1444" y="0"/>
                  <a:pt x="1984" y="0"/>
                </a:cubicBezTo>
                <a:lnTo>
                  <a:pt x="19637" y="0"/>
                </a:lnTo>
                <a:cubicBezTo>
                  <a:pt x="20177" y="0"/>
                  <a:pt x="20638" y="155"/>
                  <a:pt x="21023" y="466"/>
                </a:cubicBezTo>
                <a:cubicBezTo>
                  <a:pt x="21409" y="780"/>
                  <a:pt x="21600" y="1154"/>
                  <a:pt x="21600" y="1583"/>
                </a:cubicBezTo>
                <a:lnTo>
                  <a:pt x="21600" y="20013"/>
                </a:lnTo>
                <a:cubicBezTo>
                  <a:pt x="21600" y="20448"/>
                  <a:pt x="21409" y="20819"/>
                  <a:pt x="21023" y="21133"/>
                </a:cubicBezTo>
                <a:cubicBezTo>
                  <a:pt x="20638" y="21444"/>
                  <a:pt x="20177" y="21600"/>
                  <a:pt x="19637" y="21600"/>
                </a:cubicBezTo>
                <a:cubicBezTo>
                  <a:pt x="19097" y="21600"/>
                  <a:pt x="18636" y="21447"/>
                  <a:pt x="18258" y="21145"/>
                </a:cubicBezTo>
                <a:lnTo>
                  <a:pt x="10810" y="15192"/>
                </a:lnTo>
                <a:lnTo>
                  <a:pt x="3363" y="21145"/>
                </a:lnTo>
                <a:close/>
              </a:path>
            </a:pathLst>
          </a:custGeom>
          <a:solidFill>
            <a:srgbClr val="F9B3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"/>
          <p:cNvSpPr/>
          <p:nvPr/>
        </p:nvSpPr>
        <p:spPr>
          <a:xfrm>
            <a:off x="3295800" y="3607560"/>
            <a:ext cx="17792280" cy="15926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3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Merge Cakes – это игра, суть которой состоит в том, чтобы как можно быстрее получить пирог максимального уровня, путём слияния пирогов одинакового уровня и образования в следствии этого пирога на 1 уровень выше. Наша цель была в том, чтобы люди могли отдохнуть или одновременно весело провести время в нашей игре.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"/>
          <p:cNvSpPr/>
          <p:nvPr/>
        </p:nvSpPr>
        <p:spPr>
          <a:xfrm>
            <a:off x="22561560" y="609480"/>
            <a:ext cx="240840" cy="360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"/>
          <p:cNvSpPr/>
          <p:nvPr/>
        </p:nvSpPr>
        <p:spPr>
          <a:xfrm>
            <a:off x="3295800" y="1877040"/>
            <a:ext cx="17792280" cy="9774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50750" lIns="50750" spcFirstLastPara="1" rIns="50750" wrap="square" tIns="50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6600" u="none" cap="none" strike="noStrike">
                <a:solidFill>
                  <a:srgbClr val="0C436D"/>
                </a:solidFill>
                <a:latin typeface="Lato"/>
                <a:ea typeface="Lato"/>
                <a:cs typeface="Lato"/>
                <a:sym typeface="Lato"/>
              </a:rPr>
              <a:t>ВВЕДЕНИЕ</a:t>
            </a:r>
            <a:endParaRPr b="0" i="0" sz="6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8440" y="6392520"/>
            <a:ext cx="11726640" cy="65062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p2"/>
          <p:cNvCxnSpPr/>
          <p:nvPr/>
        </p:nvCxnSpPr>
        <p:spPr>
          <a:xfrm>
            <a:off x="3295440" y="5597640"/>
            <a:ext cx="17400960" cy="0"/>
          </a:xfrm>
          <a:prstGeom prst="straightConnector1">
            <a:avLst/>
          </a:prstGeom>
          <a:noFill/>
          <a:ln cap="flat" cmpd="sng" w="95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"/>
          <p:cNvSpPr/>
          <p:nvPr/>
        </p:nvSpPr>
        <p:spPr>
          <a:xfrm>
            <a:off x="22429800" y="588960"/>
            <a:ext cx="482400" cy="482400"/>
          </a:xfrm>
          <a:custGeom>
            <a:rect b="b" l="l" r="r" t="t"/>
            <a:pathLst>
              <a:path extrusionOk="0" h="21600" w="21600">
                <a:moveTo>
                  <a:pt x="3363" y="21145"/>
                </a:moveTo>
                <a:cubicBezTo>
                  <a:pt x="2985" y="21447"/>
                  <a:pt x="2524" y="21600"/>
                  <a:pt x="1984" y="21600"/>
                </a:cubicBezTo>
                <a:cubicBezTo>
                  <a:pt x="1444" y="21600"/>
                  <a:pt x="975" y="21444"/>
                  <a:pt x="586" y="21133"/>
                </a:cubicBezTo>
                <a:cubicBezTo>
                  <a:pt x="198" y="20819"/>
                  <a:pt x="0" y="20448"/>
                  <a:pt x="0" y="20013"/>
                </a:cubicBezTo>
                <a:lnTo>
                  <a:pt x="0" y="1583"/>
                </a:lnTo>
                <a:cubicBezTo>
                  <a:pt x="0" y="1154"/>
                  <a:pt x="198" y="780"/>
                  <a:pt x="586" y="466"/>
                </a:cubicBezTo>
                <a:cubicBezTo>
                  <a:pt x="975" y="155"/>
                  <a:pt x="1444" y="0"/>
                  <a:pt x="1984" y="0"/>
                </a:cubicBezTo>
                <a:lnTo>
                  <a:pt x="19637" y="0"/>
                </a:lnTo>
                <a:cubicBezTo>
                  <a:pt x="20177" y="0"/>
                  <a:pt x="20638" y="155"/>
                  <a:pt x="21023" y="466"/>
                </a:cubicBezTo>
                <a:cubicBezTo>
                  <a:pt x="21409" y="780"/>
                  <a:pt x="21600" y="1154"/>
                  <a:pt x="21600" y="1583"/>
                </a:cubicBezTo>
                <a:lnTo>
                  <a:pt x="21600" y="20013"/>
                </a:lnTo>
                <a:cubicBezTo>
                  <a:pt x="21600" y="20448"/>
                  <a:pt x="21409" y="20819"/>
                  <a:pt x="21023" y="21133"/>
                </a:cubicBezTo>
                <a:cubicBezTo>
                  <a:pt x="20638" y="21444"/>
                  <a:pt x="20177" y="21600"/>
                  <a:pt x="19637" y="21600"/>
                </a:cubicBezTo>
                <a:cubicBezTo>
                  <a:pt x="19097" y="21600"/>
                  <a:pt x="18636" y="21447"/>
                  <a:pt x="18258" y="21145"/>
                </a:cubicBezTo>
                <a:lnTo>
                  <a:pt x="10810" y="15192"/>
                </a:lnTo>
                <a:lnTo>
                  <a:pt x="3363" y="21145"/>
                </a:lnTo>
                <a:close/>
              </a:path>
            </a:pathLst>
          </a:custGeom>
          <a:solidFill>
            <a:srgbClr val="F9B3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3"/>
          <p:cNvSpPr/>
          <p:nvPr/>
        </p:nvSpPr>
        <p:spPr>
          <a:xfrm>
            <a:off x="2241720" y="2163600"/>
            <a:ext cx="19913400" cy="9522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3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В нашей игре мы постарались использовать максимальное количество технологий, помогающих игроку в полной мере насладиться игрой. Кроме того в игре присутствуют 3 окна, каждое из которых отвечает за различные элементы игрового процесса.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"/>
          <p:cNvSpPr/>
          <p:nvPr/>
        </p:nvSpPr>
        <p:spPr>
          <a:xfrm>
            <a:off x="22498200" y="609480"/>
            <a:ext cx="367920" cy="360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3301920" y="719280"/>
            <a:ext cx="17792280" cy="9774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50750" lIns="50750" spcFirstLastPara="1" rIns="50750" wrap="square" tIns="50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6000" u="none" cap="none" strike="noStrike">
                <a:solidFill>
                  <a:srgbClr val="0C436D"/>
                </a:solidFill>
                <a:latin typeface="Lato"/>
                <a:ea typeface="Lato"/>
                <a:cs typeface="Lato"/>
                <a:sym typeface="Lato"/>
              </a:rPr>
              <a:t>СТРУКТУРА</a:t>
            </a:r>
            <a:endParaRPr b="0" i="0" sz="6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"/>
          <p:cNvSpPr/>
          <p:nvPr/>
        </p:nvSpPr>
        <p:spPr>
          <a:xfrm>
            <a:off x="17462520" y="5181480"/>
            <a:ext cx="4736880" cy="3679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200">
                <a:solidFill>
                  <a:srgbClr val="3B3B3B"/>
                </a:solidFill>
                <a:latin typeface="Lato"/>
                <a:ea typeface="Lato"/>
                <a:cs typeface="Lato"/>
                <a:sym typeface="Lato"/>
              </a:rPr>
              <a:t>Board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"/>
          <p:cNvSpPr/>
          <p:nvPr/>
        </p:nvSpPr>
        <p:spPr>
          <a:xfrm>
            <a:off x="17462520" y="5816520"/>
            <a:ext cx="3924000" cy="837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8A8F99"/>
                </a:solidFill>
                <a:latin typeface="Lato"/>
                <a:ea typeface="Lato"/>
                <a:cs typeface="Lato"/>
                <a:sym typeface="Lato"/>
              </a:rPr>
              <a:t>Игровое поле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3"/>
          <p:cNvSpPr/>
          <p:nvPr/>
        </p:nvSpPr>
        <p:spPr>
          <a:xfrm>
            <a:off x="16810200" y="5195880"/>
            <a:ext cx="469440" cy="469440"/>
          </a:xfrm>
          <a:custGeom>
            <a:rect b="b" l="l" r="r" t="t"/>
            <a:pathLst>
              <a:path extrusionOk="0" h="19679" w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rgbClr val="F9B3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3"/>
          <p:cNvSpPr/>
          <p:nvPr/>
        </p:nvSpPr>
        <p:spPr>
          <a:xfrm>
            <a:off x="16810200" y="4424400"/>
            <a:ext cx="4736880" cy="3679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200">
                <a:solidFill>
                  <a:srgbClr val="0C436D"/>
                </a:solidFill>
                <a:latin typeface="Lato"/>
                <a:ea typeface="Lato"/>
                <a:cs typeface="Lato"/>
                <a:sym typeface="Lato"/>
              </a:rPr>
              <a:t>Основные классы</a:t>
            </a:r>
            <a:r>
              <a:rPr b="1" i="0" lang="ru-RU" sz="3200" u="none" cap="none" strike="noStrike">
                <a:solidFill>
                  <a:srgbClr val="3B3B3B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3"/>
          <p:cNvSpPr/>
          <p:nvPr/>
        </p:nvSpPr>
        <p:spPr>
          <a:xfrm>
            <a:off x="17462520" y="6645430"/>
            <a:ext cx="4736880" cy="36790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200">
                <a:solidFill>
                  <a:srgbClr val="3B3B3B"/>
                </a:solidFill>
                <a:latin typeface="Lato"/>
                <a:ea typeface="Lato"/>
                <a:cs typeface="Lato"/>
                <a:sym typeface="Lato"/>
              </a:rPr>
              <a:t>Cell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"/>
          <p:cNvSpPr/>
          <p:nvPr/>
        </p:nvSpPr>
        <p:spPr>
          <a:xfrm>
            <a:off x="17462520" y="7311430"/>
            <a:ext cx="3924018" cy="83770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8A8F99"/>
                </a:solidFill>
                <a:latin typeface="Lato"/>
                <a:ea typeface="Lato"/>
                <a:cs typeface="Lato"/>
                <a:sym typeface="Lato"/>
              </a:rPr>
              <a:t>Ячейки поля</a:t>
            </a:r>
            <a:endParaRPr i="0" sz="2400" u="none" cap="none" strike="noStrike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3"/>
          <p:cNvSpPr/>
          <p:nvPr/>
        </p:nvSpPr>
        <p:spPr>
          <a:xfrm>
            <a:off x="16858080" y="6645430"/>
            <a:ext cx="469443" cy="469443"/>
          </a:xfrm>
          <a:custGeom>
            <a:rect b="b" l="l" r="r" t="t"/>
            <a:pathLst>
              <a:path extrusionOk="0" h="19679" w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rgbClr val="F9B3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3"/>
          <p:cNvSpPr/>
          <p:nvPr/>
        </p:nvSpPr>
        <p:spPr>
          <a:xfrm>
            <a:off x="16858080" y="8044205"/>
            <a:ext cx="469443" cy="469443"/>
          </a:xfrm>
          <a:custGeom>
            <a:rect b="b" l="l" r="r" t="t"/>
            <a:pathLst>
              <a:path extrusionOk="0" h="19679" w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rgbClr val="F9B3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3"/>
          <p:cNvSpPr/>
          <p:nvPr/>
        </p:nvSpPr>
        <p:spPr>
          <a:xfrm>
            <a:off x="17462525" y="7990575"/>
            <a:ext cx="7150086" cy="36001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200">
                <a:solidFill>
                  <a:srgbClr val="3B3B3B"/>
                </a:solidFill>
                <a:latin typeface="Lato"/>
                <a:ea typeface="Lato"/>
                <a:cs typeface="Lato"/>
                <a:sym typeface="Lato"/>
              </a:rPr>
              <a:t>ShopButton, BoostButton, UpgradeButton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"/>
          <p:cNvSpPr/>
          <p:nvPr/>
        </p:nvSpPr>
        <p:spPr>
          <a:xfrm>
            <a:off x="17462508" y="9129238"/>
            <a:ext cx="3924018" cy="83770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8A8F99"/>
                </a:solidFill>
                <a:latin typeface="Lato"/>
                <a:ea typeface="Lato"/>
                <a:cs typeface="Lato"/>
                <a:sym typeface="Lato"/>
              </a:rPr>
              <a:t>Кнопки магазина, бустов и улучшений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"/>
          <p:cNvSpPr/>
          <p:nvPr/>
        </p:nvSpPr>
        <p:spPr>
          <a:xfrm>
            <a:off x="2887560" y="5365800"/>
            <a:ext cx="4736880" cy="3679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200" u="none" cap="none" strike="noStrike">
                <a:solidFill>
                  <a:srgbClr val="3B3B3B"/>
                </a:solidFill>
                <a:latin typeface="Lato"/>
                <a:ea typeface="Lato"/>
                <a:cs typeface="Lato"/>
                <a:sym typeface="Lato"/>
              </a:rPr>
              <a:t>Спрайты 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"/>
          <p:cNvSpPr/>
          <p:nvPr/>
        </p:nvSpPr>
        <p:spPr>
          <a:xfrm>
            <a:off x="2235240" y="5380200"/>
            <a:ext cx="469440" cy="469440"/>
          </a:xfrm>
          <a:custGeom>
            <a:rect b="b" l="l" r="r" t="t"/>
            <a:pathLst>
              <a:path extrusionOk="0" h="19679" w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rgbClr val="F9B3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3"/>
          <p:cNvSpPr/>
          <p:nvPr/>
        </p:nvSpPr>
        <p:spPr>
          <a:xfrm>
            <a:off x="2235240" y="4424400"/>
            <a:ext cx="4736880" cy="3679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200" u="none" cap="none" strike="noStrike">
                <a:solidFill>
                  <a:srgbClr val="0C436D"/>
                </a:solidFill>
                <a:latin typeface="Lato"/>
                <a:ea typeface="Lato"/>
                <a:cs typeface="Lato"/>
                <a:sym typeface="Lato"/>
              </a:rPr>
              <a:t>Технологии</a:t>
            </a:r>
            <a:r>
              <a:rPr b="1" i="0" lang="ru-RU" sz="3200" u="none" cap="none" strike="noStrike">
                <a:solidFill>
                  <a:srgbClr val="3B3B3B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"/>
          <p:cNvSpPr/>
          <p:nvPr/>
        </p:nvSpPr>
        <p:spPr>
          <a:xfrm>
            <a:off x="2823120" y="6840000"/>
            <a:ext cx="4736880" cy="3679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200" u="none" cap="none" strike="noStrike">
                <a:solidFill>
                  <a:srgbClr val="3B3B3B"/>
                </a:solidFill>
                <a:latin typeface="Lato"/>
                <a:ea typeface="Lato"/>
                <a:cs typeface="Lato"/>
                <a:sym typeface="Lato"/>
              </a:rPr>
              <a:t>Пересечение по прямоугольнику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"/>
          <p:cNvSpPr/>
          <p:nvPr/>
        </p:nvSpPr>
        <p:spPr>
          <a:xfrm>
            <a:off x="2218680" y="6840000"/>
            <a:ext cx="469440" cy="469440"/>
          </a:xfrm>
          <a:custGeom>
            <a:rect b="b" l="l" r="r" t="t"/>
            <a:pathLst>
              <a:path extrusionOk="0" h="19679" w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rgbClr val="F9B3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3"/>
          <p:cNvSpPr/>
          <p:nvPr/>
        </p:nvSpPr>
        <p:spPr>
          <a:xfrm>
            <a:off x="2304000" y="8746560"/>
            <a:ext cx="469440" cy="469440"/>
          </a:xfrm>
          <a:custGeom>
            <a:rect b="b" l="l" r="r" t="t"/>
            <a:pathLst>
              <a:path extrusionOk="0" h="19679" w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rgbClr val="F9B3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"/>
          <p:cNvSpPr/>
          <p:nvPr/>
        </p:nvSpPr>
        <p:spPr>
          <a:xfrm>
            <a:off x="2900880" y="8692920"/>
            <a:ext cx="4744440" cy="3679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200" u="none" cap="none" strike="noStrike">
                <a:solidFill>
                  <a:srgbClr val="3B3B3B"/>
                </a:solidFill>
                <a:latin typeface="Lato"/>
                <a:ea typeface="Lato"/>
                <a:cs typeface="Lato"/>
                <a:sym typeface="Lato"/>
              </a:rPr>
              <a:t>Анимация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p3"/>
          <p:cNvCxnSpPr/>
          <p:nvPr/>
        </p:nvCxnSpPr>
        <p:spPr>
          <a:xfrm>
            <a:off x="2234880" y="4240080"/>
            <a:ext cx="20194560" cy="0"/>
          </a:xfrm>
          <a:prstGeom prst="straightConnector1">
            <a:avLst/>
          </a:prstGeom>
          <a:noFill/>
          <a:ln cap="flat" cmpd="sng" w="95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4" name="Google Shape;154;p3"/>
          <p:cNvCxnSpPr/>
          <p:nvPr/>
        </p:nvCxnSpPr>
        <p:spPr>
          <a:xfrm>
            <a:off x="12108960" y="5267880"/>
            <a:ext cx="0" cy="5345280"/>
          </a:xfrm>
          <a:prstGeom prst="straightConnector1">
            <a:avLst/>
          </a:prstGeom>
          <a:noFill/>
          <a:ln cap="flat" cmpd="sng" w="95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5" name="Google Shape;155;p3"/>
          <p:cNvSpPr/>
          <p:nvPr/>
        </p:nvSpPr>
        <p:spPr>
          <a:xfrm>
            <a:off x="2304000" y="10133640"/>
            <a:ext cx="469440" cy="469440"/>
          </a:xfrm>
          <a:custGeom>
            <a:rect b="b" l="l" r="r" t="t"/>
            <a:pathLst>
              <a:path extrusionOk="0" h="19679" w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rgbClr val="F9B3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3"/>
          <p:cNvSpPr/>
          <p:nvPr/>
        </p:nvSpPr>
        <p:spPr>
          <a:xfrm>
            <a:off x="2908440" y="10080000"/>
            <a:ext cx="4736880" cy="3679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200" u="none" cap="none" strike="noStrike">
                <a:solidFill>
                  <a:srgbClr val="3B3B3B"/>
                </a:solidFill>
                <a:latin typeface="Lato"/>
                <a:ea typeface="Lato"/>
                <a:cs typeface="Lato"/>
                <a:sym typeface="Lato"/>
              </a:rPr>
              <a:t>Система подсчёта результатов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"/>
          <p:cNvSpPr/>
          <p:nvPr/>
        </p:nvSpPr>
        <p:spPr>
          <a:xfrm>
            <a:off x="2304000" y="11933640"/>
            <a:ext cx="469440" cy="469440"/>
          </a:xfrm>
          <a:custGeom>
            <a:rect b="b" l="l" r="r" t="t"/>
            <a:pathLst>
              <a:path extrusionOk="0" h="19679" w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rgbClr val="F9B3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"/>
          <p:cNvSpPr/>
          <p:nvPr/>
        </p:nvSpPr>
        <p:spPr>
          <a:xfrm>
            <a:off x="2908440" y="11880000"/>
            <a:ext cx="4736880" cy="3679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200" u="none" cap="none" strike="noStrike">
                <a:solidFill>
                  <a:srgbClr val="3B3B3B"/>
                </a:solidFill>
                <a:latin typeface="Lato"/>
                <a:ea typeface="Lato"/>
                <a:cs typeface="Lato"/>
                <a:sym typeface="Lato"/>
              </a:rPr>
              <a:t>Несколько окон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"/>
          <p:cNvSpPr/>
          <p:nvPr/>
        </p:nvSpPr>
        <p:spPr>
          <a:xfrm>
            <a:off x="16858080" y="10073905"/>
            <a:ext cx="469443" cy="469443"/>
          </a:xfrm>
          <a:custGeom>
            <a:rect b="b" l="l" r="r" t="t"/>
            <a:pathLst>
              <a:path extrusionOk="0" h="19679" w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rgbClr val="F9B3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"/>
          <p:cNvSpPr/>
          <p:nvPr/>
        </p:nvSpPr>
        <p:spPr>
          <a:xfrm>
            <a:off x="17462520" y="10020265"/>
            <a:ext cx="4736880" cy="36790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200">
                <a:solidFill>
                  <a:srgbClr val="3B3B3B"/>
                </a:solidFill>
                <a:latin typeface="Lato"/>
                <a:ea typeface="Lato"/>
                <a:cs typeface="Lato"/>
                <a:sym typeface="Lato"/>
              </a:rPr>
              <a:t>Cookies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3"/>
          <p:cNvSpPr/>
          <p:nvPr/>
        </p:nvSpPr>
        <p:spPr>
          <a:xfrm>
            <a:off x="17462520" y="10737025"/>
            <a:ext cx="3924018" cy="83770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8A8F99"/>
                </a:solidFill>
                <a:latin typeface="Lato"/>
                <a:ea typeface="Lato"/>
                <a:cs typeface="Lato"/>
                <a:sym typeface="Lato"/>
              </a:rPr>
              <a:t>Игровые персонажи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"/>
          <p:cNvSpPr/>
          <p:nvPr/>
        </p:nvSpPr>
        <p:spPr>
          <a:xfrm>
            <a:off x="16858080" y="11610355"/>
            <a:ext cx="469443" cy="469443"/>
          </a:xfrm>
          <a:custGeom>
            <a:rect b="b" l="l" r="r" t="t"/>
            <a:pathLst>
              <a:path extrusionOk="0" h="19679" w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rgbClr val="F9B3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"/>
          <p:cNvSpPr/>
          <p:nvPr/>
        </p:nvSpPr>
        <p:spPr>
          <a:xfrm>
            <a:off x="17462520" y="11556715"/>
            <a:ext cx="4736880" cy="36790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200">
                <a:solidFill>
                  <a:srgbClr val="3B3B3B"/>
                </a:solidFill>
                <a:latin typeface="Lato"/>
                <a:ea typeface="Lato"/>
                <a:cs typeface="Lato"/>
                <a:sym typeface="Lato"/>
              </a:rPr>
              <a:t>Panel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"/>
          <p:cNvSpPr/>
          <p:nvPr/>
        </p:nvSpPr>
        <p:spPr>
          <a:xfrm>
            <a:off x="17462520" y="12273475"/>
            <a:ext cx="3924018" cy="83770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8A8F99"/>
                </a:solidFill>
                <a:latin typeface="Lato"/>
                <a:ea typeface="Lato"/>
                <a:cs typeface="Lato"/>
                <a:sym typeface="Lato"/>
              </a:rPr>
              <a:t>Панели с различными функциями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"/>
          <p:cNvSpPr/>
          <p:nvPr/>
        </p:nvSpPr>
        <p:spPr>
          <a:xfrm>
            <a:off x="22429800" y="588960"/>
            <a:ext cx="482400" cy="482400"/>
          </a:xfrm>
          <a:custGeom>
            <a:rect b="b" l="l" r="r" t="t"/>
            <a:pathLst>
              <a:path extrusionOk="0" h="21600" w="21600">
                <a:moveTo>
                  <a:pt x="3363" y="21145"/>
                </a:moveTo>
                <a:cubicBezTo>
                  <a:pt x="2985" y="21447"/>
                  <a:pt x="2524" y="21600"/>
                  <a:pt x="1984" y="21600"/>
                </a:cubicBezTo>
                <a:cubicBezTo>
                  <a:pt x="1444" y="21600"/>
                  <a:pt x="975" y="21444"/>
                  <a:pt x="586" y="21133"/>
                </a:cubicBezTo>
                <a:cubicBezTo>
                  <a:pt x="198" y="20819"/>
                  <a:pt x="0" y="20448"/>
                  <a:pt x="0" y="20013"/>
                </a:cubicBezTo>
                <a:lnTo>
                  <a:pt x="0" y="1583"/>
                </a:lnTo>
                <a:cubicBezTo>
                  <a:pt x="0" y="1154"/>
                  <a:pt x="198" y="780"/>
                  <a:pt x="586" y="466"/>
                </a:cubicBezTo>
                <a:cubicBezTo>
                  <a:pt x="975" y="155"/>
                  <a:pt x="1444" y="0"/>
                  <a:pt x="1984" y="0"/>
                </a:cubicBezTo>
                <a:lnTo>
                  <a:pt x="19637" y="0"/>
                </a:lnTo>
                <a:cubicBezTo>
                  <a:pt x="20177" y="0"/>
                  <a:pt x="20638" y="155"/>
                  <a:pt x="21023" y="466"/>
                </a:cubicBezTo>
                <a:cubicBezTo>
                  <a:pt x="21409" y="780"/>
                  <a:pt x="21600" y="1154"/>
                  <a:pt x="21600" y="1583"/>
                </a:cubicBezTo>
                <a:lnTo>
                  <a:pt x="21600" y="20013"/>
                </a:lnTo>
                <a:cubicBezTo>
                  <a:pt x="21600" y="20448"/>
                  <a:pt x="21409" y="20819"/>
                  <a:pt x="21023" y="21133"/>
                </a:cubicBezTo>
                <a:cubicBezTo>
                  <a:pt x="20638" y="21444"/>
                  <a:pt x="20177" y="21600"/>
                  <a:pt x="19637" y="21600"/>
                </a:cubicBezTo>
                <a:cubicBezTo>
                  <a:pt x="19097" y="21600"/>
                  <a:pt x="18636" y="21447"/>
                  <a:pt x="18258" y="21145"/>
                </a:cubicBezTo>
                <a:lnTo>
                  <a:pt x="10810" y="15192"/>
                </a:lnTo>
                <a:lnTo>
                  <a:pt x="3363" y="21145"/>
                </a:lnTo>
                <a:close/>
              </a:path>
            </a:pathLst>
          </a:custGeom>
          <a:solidFill>
            <a:srgbClr val="F9B3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4"/>
          <p:cNvSpPr/>
          <p:nvPr/>
        </p:nvSpPr>
        <p:spPr>
          <a:xfrm>
            <a:off x="3295800" y="3635610"/>
            <a:ext cx="17792298" cy="159262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3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Мы думаем, что нам удалось создать игру с достаточным количеством механик и способную завлечь игрока своим геймплеем. Но в будущем мы планируем продолжить улучшать нашу игру и добавить в неё такие вещи, как: таблица лидеров, более подробная статистика.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4"/>
          <p:cNvSpPr/>
          <p:nvPr/>
        </p:nvSpPr>
        <p:spPr>
          <a:xfrm>
            <a:off x="22561560" y="609480"/>
            <a:ext cx="240840" cy="360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4"/>
          <p:cNvSpPr/>
          <p:nvPr/>
        </p:nvSpPr>
        <p:spPr>
          <a:xfrm>
            <a:off x="3295800" y="1877040"/>
            <a:ext cx="17792280" cy="9774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50750" lIns="50750" spcFirstLastPara="1" rIns="50750" wrap="square" tIns="50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6600" u="none" cap="none" strike="noStrike">
                <a:solidFill>
                  <a:srgbClr val="0C436D"/>
                </a:solidFill>
                <a:latin typeface="Lato"/>
                <a:ea typeface="Lato"/>
                <a:cs typeface="Lato"/>
                <a:sym typeface="Lato"/>
              </a:rPr>
              <a:t>ВЫВОД</a:t>
            </a:r>
            <a:endParaRPr b="0" i="0" sz="6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"/>
          <p:cNvSpPr/>
          <p:nvPr/>
        </p:nvSpPr>
        <p:spPr>
          <a:xfrm>
            <a:off x="4012560" y="-423720"/>
            <a:ext cx="10370880" cy="6432120"/>
          </a:xfrm>
          <a:custGeom>
            <a:rect b="b" l="l" r="r" t="t"/>
            <a:pathLst>
              <a:path extrusionOk="0" h="21600" w="21600">
                <a:moveTo>
                  <a:pt x="11089" y="21600"/>
                </a:moveTo>
                <a:lnTo>
                  <a:pt x="21599" y="0"/>
                </a:lnTo>
                <a:lnTo>
                  <a:pt x="0" y="186"/>
                </a:lnTo>
                <a:lnTo>
                  <a:pt x="11089" y="21600"/>
                </a:lnTo>
                <a:close/>
              </a:path>
            </a:pathLst>
          </a:custGeom>
          <a:solidFill>
            <a:srgbClr val="0C436D"/>
          </a:solidFill>
          <a:ln cap="flat" cmpd="sng" w="25550">
            <a:solidFill>
              <a:srgbClr val="000000">
                <a:alpha val="0"/>
              </a:srgbClr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8" name="Google Shape;178;p5"/>
          <p:cNvSpPr/>
          <p:nvPr/>
        </p:nvSpPr>
        <p:spPr>
          <a:xfrm>
            <a:off x="9421200" y="0"/>
            <a:ext cx="6121080" cy="6857640"/>
          </a:xfrm>
          <a:custGeom>
            <a:rect b="b" l="l" r="r" t="t"/>
            <a:pathLst>
              <a:path extrusionOk="0" h="21600" w="21600">
                <a:moveTo>
                  <a:pt x="0" y="19470"/>
                </a:moveTo>
                <a:lnTo>
                  <a:pt x="2026" y="21600"/>
                </a:lnTo>
                <a:lnTo>
                  <a:pt x="21599" y="0"/>
                </a:lnTo>
                <a:lnTo>
                  <a:pt x="17049" y="40"/>
                </a:lnTo>
                <a:lnTo>
                  <a:pt x="0" y="19470"/>
                </a:lnTo>
                <a:close/>
              </a:path>
            </a:pathLst>
          </a:custGeom>
          <a:solidFill>
            <a:srgbClr val="F9B34F"/>
          </a:solidFill>
          <a:ln cap="flat" cmpd="sng" w="25550">
            <a:solidFill>
              <a:srgbClr val="000000">
                <a:alpha val="0"/>
              </a:srgbClr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9" name="Google Shape;179;p5"/>
          <p:cNvSpPr/>
          <p:nvPr/>
        </p:nvSpPr>
        <p:spPr>
          <a:xfrm rot="10800000">
            <a:off x="-5184000" y="7706880"/>
            <a:ext cx="10369080" cy="6433920"/>
          </a:xfrm>
          <a:custGeom>
            <a:rect b="b" l="l" r="r" t="t"/>
            <a:pathLst>
              <a:path extrusionOk="0" h="21600" w="21600">
                <a:moveTo>
                  <a:pt x="11089" y="21600"/>
                </a:moveTo>
                <a:lnTo>
                  <a:pt x="21599" y="0"/>
                </a:lnTo>
                <a:lnTo>
                  <a:pt x="0" y="186"/>
                </a:lnTo>
                <a:lnTo>
                  <a:pt x="11089" y="21600"/>
                </a:lnTo>
                <a:close/>
              </a:path>
            </a:pathLst>
          </a:custGeom>
          <a:solidFill>
            <a:srgbClr val="062F4F"/>
          </a:solidFill>
          <a:ln cap="flat" cmpd="sng" w="25550">
            <a:solidFill>
              <a:srgbClr val="000000">
                <a:alpha val="0"/>
              </a:srgbClr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0" name="Google Shape;180;p5"/>
          <p:cNvSpPr/>
          <p:nvPr/>
        </p:nvSpPr>
        <p:spPr>
          <a:xfrm>
            <a:off x="12192120" y="5954760"/>
            <a:ext cx="11744280" cy="35046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50750" lIns="50750" spcFirstLastPara="1" rIns="50750" wrap="square" tIns="50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2000" u="none" cap="none" strike="noStrike">
                <a:solidFill>
                  <a:srgbClr val="0C436D"/>
                </a:solidFill>
                <a:latin typeface="Lato"/>
                <a:ea typeface="Lato"/>
                <a:cs typeface="Lato"/>
                <a:sym typeface="Lato"/>
              </a:rPr>
              <a:t>СПАСИБО ЗА ВНИМАНИЕ!</a:t>
            </a:r>
            <a:endParaRPr b="0" i="0" sz="1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Chvykov_Egor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Произвольный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