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77" r:id="rId4"/>
    <p:sldId id="326" r:id="rId5"/>
    <p:sldId id="327" r:id="rId6"/>
  </p:sldIdLst>
  <p:sldSz cx="24384000" cy="13716000"/>
  <p:notesSz cx="6858000" cy="9144000"/>
  <p:embeddedFontLst>
    <p:embeddedFont>
      <p:font typeface="Gill Sans" panose="020B0604020202020204" charset="0"/>
      <p:regular r:id="rId8"/>
      <p:bold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F99"/>
    <a:srgbClr val="0C4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5D09E5-DECC-42EA-A9F5-5ECCB1E0A743}">
  <a:tblStyle styleId="{E95D09E5-DECC-42EA-A9F5-5ECCB1E0A7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462" y="6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88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  <a:defRPr sz="2000"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400"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400"/>
            </a:lvl5pPr>
            <a:lvl6pPr marL="2743200" lvl="5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400"/>
            </a:lvl6pPr>
            <a:lvl7pPr marL="3200400" lvl="6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400"/>
            </a:lvl7pPr>
            <a:lvl8pPr marL="3657600" lvl="7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400"/>
            </a:lvl8pPr>
            <a:lvl9pPr marL="4114800" lvl="8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Gill Sans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Gill Sans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Gill Sans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Gill Sans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Gill Sans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Gill Sans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Gill Sans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Gill Sans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Gill Sans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rot="5400000">
            <a:off x="16375063" y="3027363"/>
            <a:ext cx="6362700" cy="490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 rot="5400000">
            <a:off x="6488113" y="-1801812"/>
            <a:ext cx="6362700" cy="1456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 rot="5400000">
            <a:off x="11404600" y="-1943100"/>
            <a:ext cx="1587500" cy="19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>
            <a:spLocks noGrp="1"/>
          </p:cNvSpPr>
          <p:nvPr>
            <p:ph type="pic" idx="2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400"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ill Sans"/>
              <a:buNone/>
              <a:defRPr sz="1000"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5pPr>
            <a:lvl6pPr marL="2743200" lvl="5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6pPr>
            <a:lvl7pPr marL="3200400" lvl="6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7pPr>
            <a:lvl8pPr marL="3657600" lvl="7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8pPr>
            <a:lvl9pPr marL="4114800" lvl="8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400"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ill Sans"/>
              <a:buNone/>
              <a:defRPr sz="1000"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5pPr>
            <a:lvl6pPr marL="2743200" lvl="5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6pPr>
            <a:lvl7pPr marL="3200400" lvl="6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7pPr>
            <a:lvl8pPr marL="3657600" lvl="7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8pPr>
            <a:lvl9pPr marL="4114800" lvl="8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1"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  <a:defRPr sz="2000" b="1"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 b="1"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 b="1"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 b="1"/>
            </a:lvl5pPr>
            <a:lvl6pPr marL="2743200" lvl="5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 b="1"/>
            </a:lvl6pPr>
            <a:lvl7pPr marL="3200400" lvl="6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 b="1"/>
            </a:lvl7pPr>
            <a:lvl8pPr marL="3657600" lvl="7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 b="1"/>
            </a:lvl8pPr>
            <a:lvl9pPr marL="4114800" lvl="8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1"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  <a:defRPr sz="2000" b="1"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 b="1"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 b="1"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 b="1"/>
            </a:lvl5pPr>
            <a:lvl6pPr marL="2743200" lvl="5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 b="1"/>
            </a:lvl6pPr>
            <a:lvl7pPr marL="3200400" lvl="6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 b="1"/>
            </a:lvl7pPr>
            <a:lvl8pPr marL="3657600" lvl="7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 b="1"/>
            </a:lvl8pPr>
            <a:lvl9pPr marL="4114800" lvl="8" indent="-2286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387600" y="7073900"/>
            <a:ext cx="973455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12274550" y="7073900"/>
            <a:ext cx="973455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6319643" y="3353148"/>
            <a:ext cx="11744713" cy="35048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36D"/>
              </a:buClr>
              <a:buSzPts val="12000"/>
              <a:buFont typeface="Lato"/>
              <a:buNone/>
            </a:pPr>
            <a:r>
              <a:rPr lang="ru-RU" sz="12000" b="1" i="0" u="none" strike="noStrike" cap="none" dirty="0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Книга рецептов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E05A7-55DB-1BD3-D356-C6AAD0007DF4}"/>
              </a:ext>
            </a:extLst>
          </p:cNvPr>
          <p:cNvSpPr txBox="1"/>
          <p:nvPr/>
        </p:nvSpPr>
        <p:spPr>
          <a:xfrm>
            <a:off x="6319643" y="6858000"/>
            <a:ext cx="12188282" cy="933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38383"/>
              </a:buClr>
              <a:buSzPts val="1800"/>
              <a:buFont typeface="Lato"/>
              <a:buNone/>
            </a:pPr>
            <a:r>
              <a:rPr lang="ru-RU" sz="2400" b="1" dirty="0">
                <a:solidFill>
                  <a:srgbClr val="838383"/>
                </a:solidFill>
                <a:latin typeface="Lato"/>
                <a:ea typeface="Lato"/>
                <a:cs typeface="Lato"/>
                <a:sym typeface="Lato"/>
              </a:rPr>
              <a:t>ВЫПОЛНИЛИ УЧЕНИКИ ЛИЦЕЯ АКАДЕМИИ ЯНДЕКСА: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38383"/>
              </a:buClr>
              <a:buSzPts val="1800"/>
              <a:buFont typeface="Lato"/>
              <a:buNone/>
            </a:pPr>
            <a:r>
              <a:rPr lang="ru-RU" sz="2400" b="1" dirty="0">
                <a:solidFill>
                  <a:srgbClr val="838383"/>
                </a:solidFill>
                <a:latin typeface="Lato"/>
                <a:ea typeface="Lato"/>
                <a:cs typeface="Lato"/>
                <a:sym typeface="Lato"/>
              </a:rPr>
              <a:t>КРИВИТЧЕНКО НИКИТА И ЧВЫКОВ ЕГОР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8A4DF45-FE78-8444-A4FD-A4C57A2507B2}"/>
              </a:ext>
            </a:extLst>
          </p:cNvPr>
          <p:cNvCxnSpPr>
            <a:cxnSpLocks/>
          </p:cNvCxnSpPr>
          <p:nvPr/>
        </p:nvCxnSpPr>
        <p:spPr>
          <a:xfrm>
            <a:off x="6319643" y="6652989"/>
            <a:ext cx="114525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22429787" y="588962"/>
            <a:ext cx="482600" cy="48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363" y="21145"/>
                </a:moveTo>
                <a:cubicBezTo>
                  <a:pt x="2985" y="21447"/>
                  <a:pt x="2524" y="21600"/>
                  <a:pt x="1984" y="21600"/>
                </a:cubicBezTo>
                <a:cubicBezTo>
                  <a:pt x="1444" y="21600"/>
                  <a:pt x="975" y="21444"/>
                  <a:pt x="586" y="21133"/>
                </a:cubicBezTo>
                <a:cubicBezTo>
                  <a:pt x="198" y="20819"/>
                  <a:pt x="0" y="20448"/>
                  <a:pt x="0" y="20013"/>
                </a:cubicBezTo>
                <a:lnTo>
                  <a:pt x="0" y="1583"/>
                </a:lnTo>
                <a:cubicBezTo>
                  <a:pt x="0" y="1154"/>
                  <a:pt x="198" y="780"/>
                  <a:pt x="586" y="466"/>
                </a:cubicBezTo>
                <a:cubicBezTo>
                  <a:pt x="975" y="155"/>
                  <a:pt x="1444" y="0"/>
                  <a:pt x="1984" y="0"/>
                </a:cubicBezTo>
                <a:lnTo>
                  <a:pt x="19637" y="0"/>
                </a:lnTo>
                <a:cubicBezTo>
                  <a:pt x="20177" y="0"/>
                  <a:pt x="20638" y="155"/>
                  <a:pt x="21023" y="466"/>
                </a:cubicBezTo>
                <a:cubicBezTo>
                  <a:pt x="21409" y="780"/>
                  <a:pt x="21600" y="1154"/>
                  <a:pt x="21600" y="1583"/>
                </a:cubicBezTo>
                <a:lnTo>
                  <a:pt x="21600" y="20013"/>
                </a:lnTo>
                <a:cubicBezTo>
                  <a:pt x="21600" y="20448"/>
                  <a:pt x="21409" y="20819"/>
                  <a:pt x="21023" y="21133"/>
                </a:cubicBezTo>
                <a:cubicBezTo>
                  <a:pt x="20638" y="21444"/>
                  <a:pt x="20177" y="21600"/>
                  <a:pt x="19637" y="21600"/>
                </a:cubicBezTo>
                <a:cubicBezTo>
                  <a:pt x="19097" y="21600"/>
                  <a:pt x="18636" y="21447"/>
                  <a:pt x="18258" y="21145"/>
                </a:cubicBezTo>
                <a:lnTo>
                  <a:pt x="10810" y="15192"/>
                </a:lnTo>
                <a:lnTo>
                  <a:pt x="3363" y="21145"/>
                </a:ln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295650" y="3607615"/>
            <a:ext cx="17792700" cy="159299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Книга рецептов – это веб-сайт, основной целью которого является создание огромной базы данных рецептов, для того чтобы каждый человек мог найти рецепт блюда, которое он хочет приготовить. Рецепты на сайт могут добавлять сами пользователи, а поиск осуществляется по определённым параметрам.</a:t>
            </a:r>
          </a:p>
        </p:txBody>
      </p:sp>
      <p:sp>
        <p:nvSpPr>
          <p:cNvPr id="71" name="Google Shape;71;p14"/>
          <p:cNvSpPr/>
          <p:nvPr/>
        </p:nvSpPr>
        <p:spPr>
          <a:xfrm>
            <a:off x="22561550" y="609600"/>
            <a:ext cx="241300" cy="3603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s-E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295650" y="1877045"/>
            <a:ext cx="17792700" cy="9779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5800"/>
              <a:buFont typeface="Lato"/>
              <a:buNone/>
            </a:pPr>
            <a:r>
              <a:rPr lang="ru-RU" sz="6600" b="1" i="0" u="none" dirty="0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ВВЕДЕНИЕ</a:t>
            </a:r>
            <a:endParaRPr sz="6600" dirty="0">
              <a:solidFill>
                <a:srgbClr val="0C436D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B1884F6-12CA-5624-5C45-B2B784F1DAA8}"/>
              </a:ext>
            </a:extLst>
          </p:cNvPr>
          <p:cNvCxnSpPr>
            <a:cxnSpLocks/>
          </p:cNvCxnSpPr>
          <p:nvPr/>
        </p:nvCxnSpPr>
        <p:spPr>
          <a:xfrm>
            <a:off x="3295650" y="5597912"/>
            <a:ext cx="1740101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92D6F8-45B9-1DEC-7CCF-1F50874ED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6858000"/>
            <a:ext cx="6998676" cy="466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F763A97-EB55-AD55-F626-548F2728F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989" y="6525563"/>
            <a:ext cx="6998674" cy="4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4"/>
          <p:cNvSpPr/>
          <p:nvPr/>
        </p:nvSpPr>
        <p:spPr>
          <a:xfrm>
            <a:off x="22429787" y="588962"/>
            <a:ext cx="482600" cy="48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363" y="21145"/>
                </a:moveTo>
                <a:cubicBezTo>
                  <a:pt x="2985" y="21447"/>
                  <a:pt x="2524" y="21600"/>
                  <a:pt x="1984" y="21600"/>
                </a:cubicBezTo>
                <a:cubicBezTo>
                  <a:pt x="1444" y="21600"/>
                  <a:pt x="975" y="21444"/>
                  <a:pt x="586" y="21133"/>
                </a:cubicBezTo>
                <a:cubicBezTo>
                  <a:pt x="198" y="20819"/>
                  <a:pt x="0" y="20448"/>
                  <a:pt x="0" y="20013"/>
                </a:cubicBezTo>
                <a:lnTo>
                  <a:pt x="0" y="1583"/>
                </a:lnTo>
                <a:cubicBezTo>
                  <a:pt x="0" y="1154"/>
                  <a:pt x="198" y="780"/>
                  <a:pt x="586" y="466"/>
                </a:cubicBezTo>
                <a:cubicBezTo>
                  <a:pt x="975" y="155"/>
                  <a:pt x="1444" y="0"/>
                  <a:pt x="1984" y="0"/>
                </a:cubicBezTo>
                <a:lnTo>
                  <a:pt x="19637" y="0"/>
                </a:lnTo>
                <a:cubicBezTo>
                  <a:pt x="20177" y="0"/>
                  <a:pt x="20638" y="155"/>
                  <a:pt x="21023" y="466"/>
                </a:cubicBezTo>
                <a:cubicBezTo>
                  <a:pt x="21409" y="780"/>
                  <a:pt x="21600" y="1154"/>
                  <a:pt x="21600" y="1583"/>
                </a:cubicBezTo>
                <a:lnTo>
                  <a:pt x="21600" y="20013"/>
                </a:lnTo>
                <a:cubicBezTo>
                  <a:pt x="21600" y="20448"/>
                  <a:pt x="21409" y="20819"/>
                  <a:pt x="21023" y="21133"/>
                </a:cubicBezTo>
                <a:cubicBezTo>
                  <a:pt x="20638" y="21444"/>
                  <a:pt x="20177" y="21600"/>
                  <a:pt x="19637" y="21600"/>
                </a:cubicBezTo>
                <a:cubicBezTo>
                  <a:pt x="19097" y="21600"/>
                  <a:pt x="18636" y="21447"/>
                  <a:pt x="18258" y="21145"/>
                </a:cubicBezTo>
                <a:lnTo>
                  <a:pt x="10810" y="15192"/>
                </a:lnTo>
                <a:lnTo>
                  <a:pt x="3363" y="21145"/>
                </a:ln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7" name="Google Shape;1427;p34"/>
          <p:cNvSpPr/>
          <p:nvPr/>
        </p:nvSpPr>
        <p:spPr>
          <a:xfrm>
            <a:off x="2241550" y="2163759"/>
            <a:ext cx="19913600" cy="159625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buClr>
                <a:srgbClr val="838383"/>
              </a:buClr>
              <a:buSzPts val="1800"/>
            </a:pPr>
            <a:r>
              <a:rPr 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Для максимального удобства пользователей мы постарались использовать в создании сайта большое количество нужных технологий.  Кроме того на сайте присутствуют несколько окон, каждое из которых выполняет определённую функцию.</a:t>
            </a:r>
          </a:p>
        </p:txBody>
      </p:sp>
      <p:sp>
        <p:nvSpPr>
          <p:cNvPr id="1428" name="Google Shape;1428;p34"/>
          <p:cNvSpPr/>
          <p:nvPr/>
        </p:nvSpPr>
        <p:spPr>
          <a:xfrm>
            <a:off x="22498050" y="609600"/>
            <a:ext cx="368300" cy="3603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s-E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429" name="Google Shape;1429;p34"/>
          <p:cNvSpPr/>
          <p:nvPr/>
        </p:nvSpPr>
        <p:spPr>
          <a:xfrm>
            <a:off x="3302000" y="719137"/>
            <a:ext cx="17792700" cy="9779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 algn="ctr">
              <a:buClr>
                <a:srgbClr val="404040"/>
              </a:buClr>
              <a:buSzPts val="5800"/>
            </a:pPr>
            <a:r>
              <a:rPr lang="ru-RU" sz="6000" b="1" dirty="0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СТРУКТУРА</a:t>
            </a:r>
            <a:endParaRPr lang="ru-RU" sz="6000" dirty="0">
              <a:solidFill>
                <a:srgbClr val="0C436D"/>
              </a:solidFill>
            </a:endParaRPr>
          </a:p>
        </p:txBody>
      </p:sp>
      <p:sp>
        <p:nvSpPr>
          <p:cNvPr id="1449" name="Google Shape;1449;p34"/>
          <p:cNvSpPr/>
          <p:nvPr/>
        </p:nvSpPr>
        <p:spPr>
          <a:xfrm>
            <a:off x="17462500" y="5181600"/>
            <a:ext cx="4737100" cy="36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Lato"/>
              <a:buNone/>
            </a:pPr>
            <a:r>
              <a:rPr lang="ru-RU" sz="3200" b="1" i="0" u="none" dirty="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Главное окно</a:t>
            </a:r>
            <a:endParaRPr sz="3200" b="1" dirty="0"/>
          </a:p>
        </p:txBody>
      </p:sp>
      <p:sp>
        <p:nvSpPr>
          <p:cNvPr id="1453" name="Google Shape;1453;p34"/>
          <p:cNvSpPr/>
          <p:nvPr/>
        </p:nvSpPr>
        <p:spPr>
          <a:xfrm>
            <a:off x="17462499" y="5816600"/>
            <a:ext cx="5983653" cy="838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F99"/>
              </a:buClr>
              <a:buSzPts val="1800"/>
              <a:buFont typeface="Lato"/>
              <a:buNone/>
            </a:pPr>
            <a:r>
              <a:rPr lang="ru-RU" sz="2400" dirty="0">
                <a:solidFill>
                  <a:srgbClr val="8A8F99"/>
                </a:solidFill>
                <a:latin typeface="Lato"/>
                <a:ea typeface="Lato"/>
                <a:cs typeface="Lato"/>
                <a:sym typeface="Lato"/>
              </a:rPr>
              <a:t>Отображение добавленных вами рецептов и возможность добавить свой</a:t>
            </a:r>
            <a:endParaRPr sz="2400" dirty="0"/>
          </a:p>
        </p:txBody>
      </p:sp>
      <p:sp>
        <p:nvSpPr>
          <p:cNvPr id="1460" name="Google Shape;1460;p34"/>
          <p:cNvSpPr/>
          <p:nvPr/>
        </p:nvSpPr>
        <p:spPr>
          <a:xfrm>
            <a:off x="16810037" y="519588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Google Shape;1449;p34">
            <a:extLst>
              <a:ext uri="{FF2B5EF4-FFF2-40B4-BE49-F238E27FC236}">
                <a16:creationId xmlns:a16="http://schemas.microsoft.com/office/drawing/2014/main" id="{543994F6-5954-9D7F-59ED-A920C650D739}"/>
              </a:ext>
            </a:extLst>
          </p:cNvPr>
          <p:cNvSpPr/>
          <p:nvPr/>
        </p:nvSpPr>
        <p:spPr>
          <a:xfrm>
            <a:off x="16810037" y="4424361"/>
            <a:ext cx="4737100" cy="36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Lato"/>
              <a:buNone/>
            </a:pPr>
            <a:r>
              <a:rPr lang="ru-RU" sz="3200" b="1" i="0" u="none" dirty="0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Окна</a:t>
            </a:r>
            <a:r>
              <a:rPr lang="ru-RU" sz="3200" b="1" i="0" u="none" dirty="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200" dirty="0"/>
          </a:p>
        </p:txBody>
      </p:sp>
      <p:sp>
        <p:nvSpPr>
          <p:cNvPr id="3" name="Google Shape;1449;p34">
            <a:extLst>
              <a:ext uri="{FF2B5EF4-FFF2-40B4-BE49-F238E27FC236}">
                <a16:creationId xmlns:a16="http://schemas.microsoft.com/office/drawing/2014/main" id="{FEC12F0A-773B-0E2D-1A03-F807BD8F6718}"/>
              </a:ext>
            </a:extLst>
          </p:cNvPr>
          <p:cNvSpPr/>
          <p:nvPr/>
        </p:nvSpPr>
        <p:spPr>
          <a:xfrm>
            <a:off x="17462500" y="6855638"/>
            <a:ext cx="5983652" cy="85014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Lato"/>
              <a:buNone/>
            </a:pPr>
            <a:r>
              <a:rPr lang="ru-RU" sz="3200" b="1" i="0" u="none" dirty="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Добавление/поиск рецепта</a:t>
            </a:r>
            <a:endParaRPr sz="3200" b="1" dirty="0"/>
          </a:p>
        </p:txBody>
      </p:sp>
      <p:sp>
        <p:nvSpPr>
          <p:cNvPr id="5" name="Google Shape;1453;p34">
            <a:extLst>
              <a:ext uri="{FF2B5EF4-FFF2-40B4-BE49-F238E27FC236}">
                <a16:creationId xmlns:a16="http://schemas.microsoft.com/office/drawing/2014/main" id="{C73B6E32-F3D2-8956-0748-5D22D820DADE}"/>
              </a:ext>
            </a:extLst>
          </p:cNvPr>
          <p:cNvSpPr/>
          <p:nvPr/>
        </p:nvSpPr>
        <p:spPr>
          <a:xfrm>
            <a:off x="17462499" y="7521636"/>
            <a:ext cx="4692649" cy="838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F99"/>
              </a:buClr>
              <a:buSzPts val="1800"/>
              <a:buFont typeface="Lato"/>
              <a:buNone/>
            </a:pPr>
            <a:r>
              <a:rPr lang="ru-RU" sz="2400" dirty="0">
                <a:solidFill>
                  <a:srgbClr val="8A8F99"/>
                </a:solidFill>
              </a:rPr>
              <a:t>Создание нового рецепта/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F99"/>
              </a:buClr>
              <a:buSzPts val="1800"/>
              <a:buFont typeface="Lato"/>
              <a:buNone/>
            </a:pPr>
            <a:r>
              <a:rPr lang="ru-RU" sz="2400" dirty="0">
                <a:solidFill>
                  <a:srgbClr val="8A8F99"/>
                </a:solidFill>
              </a:rPr>
              <a:t>Поиск рецепта по параметрам</a:t>
            </a:r>
            <a:endParaRPr sz="2400" dirty="0">
              <a:solidFill>
                <a:srgbClr val="8A8F99"/>
              </a:solidFill>
            </a:endParaRPr>
          </a:p>
        </p:txBody>
      </p:sp>
      <p:sp>
        <p:nvSpPr>
          <p:cNvPr id="6" name="Google Shape;1460;p34">
            <a:extLst>
              <a:ext uri="{FF2B5EF4-FFF2-40B4-BE49-F238E27FC236}">
                <a16:creationId xmlns:a16="http://schemas.microsoft.com/office/drawing/2014/main" id="{A588AD71-E0CA-BD92-A254-188A4D482ACE}"/>
              </a:ext>
            </a:extLst>
          </p:cNvPr>
          <p:cNvSpPr/>
          <p:nvPr/>
        </p:nvSpPr>
        <p:spPr>
          <a:xfrm>
            <a:off x="16858011" y="6855639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1460;p34">
            <a:extLst>
              <a:ext uri="{FF2B5EF4-FFF2-40B4-BE49-F238E27FC236}">
                <a16:creationId xmlns:a16="http://schemas.microsoft.com/office/drawing/2014/main" id="{2922AF1C-1862-0BCD-DCEA-ACB3519E0CAC}"/>
              </a:ext>
            </a:extLst>
          </p:cNvPr>
          <p:cNvSpPr/>
          <p:nvPr/>
        </p:nvSpPr>
        <p:spPr>
          <a:xfrm>
            <a:off x="16858011" y="863759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1449;p34">
            <a:extLst>
              <a:ext uri="{FF2B5EF4-FFF2-40B4-BE49-F238E27FC236}">
                <a16:creationId xmlns:a16="http://schemas.microsoft.com/office/drawing/2014/main" id="{B5086518-83FD-5834-B8AF-412FE08AE227}"/>
              </a:ext>
            </a:extLst>
          </p:cNvPr>
          <p:cNvSpPr/>
          <p:nvPr/>
        </p:nvSpPr>
        <p:spPr>
          <a:xfrm>
            <a:off x="17462500" y="8583968"/>
            <a:ext cx="4737100" cy="36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Lato"/>
              <a:buNone/>
            </a:pPr>
            <a:r>
              <a:rPr lang="ru-RU" sz="3200" b="1" i="0" u="none" dirty="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Вход/регистрация/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Lato"/>
              <a:buNone/>
            </a:pPr>
            <a:r>
              <a:rPr lang="ru-RU" sz="3200" b="1" i="0" u="none" dirty="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редактирование данных</a:t>
            </a:r>
            <a:endParaRPr sz="3200" b="1" dirty="0"/>
          </a:p>
        </p:txBody>
      </p:sp>
      <p:sp>
        <p:nvSpPr>
          <p:cNvPr id="30" name="Google Shape;1449;p34">
            <a:extLst>
              <a:ext uri="{FF2B5EF4-FFF2-40B4-BE49-F238E27FC236}">
                <a16:creationId xmlns:a16="http://schemas.microsoft.com/office/drawing/2014/main" id="{4D6B81F5-E6CE-F3C7-F87F-DB9C9E0A95D6}"/>
              </a:ext>
            </a:extLst>
          </p:cNvPr>
          <p:cNvSpPr/>
          <p:nvPr/>
        </p:nvSpPr>
        <p:spPr>
          <a:xfrm>
            <a:off x="2930648" y="5384350"/>
            <a:ext cx="4737100" cy="36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Lato"/>
              <a:buNone/>
            </a:pPr>
            <a:r>
              <a:rPr lang="en-US" sz="3200" b="1" i="0" u="none" dirty="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endParaRPr sz="3200" b="1" dirty="0"/>
          </a:p>
        </p:txBody>
      </p:sp>
      <p:sp>
        <p:nvSpPr>
          <p:cNvPr id="1408" name="Google Shape;1460;p34">
            <a:extLst>
              <a:ext uri="{FF2B5EF4-FFF2-40B4-BE49-F238E27FC236}">
                <a16:creationId xmlns:a16="http://schemas.microsoft.com/office/drawing/2014/main" id="{9703F99C-1D6C-5E93-E09B-6FAFBD0DF6BE}"/>
              </a:ext>
            </a:extLst>
          </p:cNvPr>
          <p:cNvSpPr/>
          <p:nvPr/>
        </p:nvSpPr>
        <p:spPr>
          <a:xfrm>
            <a:off x="2278185" y="539863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9" name="Google Shape;1449;p34">
            <a:extLst>
              <a:ext uri="{FF2B5EF4-FFF2-40B4-BE49-F238E27FC236}">
                <a16:creationId xmlns:a16="http://schemas.microsoft.com/office/drawing/2014/main" id="{E4A571AA-1C2B-80D2-510A-7F717FEBA398}"/>
              </a:ext>
            </a:extLst>
          </p:cNvPr>
          <p:cNvSpPr/>
          <p:nvPr/>
        </p:nvSpPr>
        <p:spPr>
          <a:xfrm>
            <a:off x="2235200" y="4424361"/>
            <a:ext cx="4737100" cy="36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Lato"/>
              <a:buNone/>
            </a:pPr>
            <a:r>
              <a:rPr lang="ru-RU" sz="3200" b="1" i="0" u="none" dirty="0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Технологии</a:t>
            </a:r>
            <a:r>
              <a:rPr lang="ru-RU" sz="3200" b="1" i="0" u="none" dirty="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200" dirty="0"/>
          </a:p>
        </p:txBody>
      </p:sp>
      <p:sp>
        <p:nvSpPr>
          <p:cNvPr id="1410" name="Google Shape;1449;p34">
            <a:extLst>
              <a:ext uri="{FF2B5EF4-FFF2-40B4-BE49-F238E27FC236}">
                <a16:creationId xmlns:a16="http://schemas.microsoft.com/office/drawing/2014/main" id="{CF3DC931-53FE-F102-8BE2-F499EC3F579E}"/>
              </a:ext>
            </a:extLst>
          </p:cNvPr>
          <p:cNvSpPr/>
          <p:nvPr/>
        </p:nvSpPr>
        <p:spPr>
          <a:xfrm>
            <a:off x="2887663" y="6456808"/>
            <a:ext cx="4737100" cy="36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Lato"/>
              <a:buNone/>
            </a:pPr>
            <a:r>
              <a:rPr lang="ru-RU" sz="3200" b="1" dirty="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Шаблоны</a:t>
            </a:r>
            <a:endParaRPr sz="3200" b="1" dirty="0"/>
          </a:p>
        </p:txBody>
      </p:sp>
      <p:sp>
        <p:nvSpPr>
          <p:cNvPr id="1412" name="Google Shape;1460;p34">
            <a:extLst>
              <a:ext uri="{FF2B5EF4-FFF2-40B4-BE49-F238E27FC236}">
                <a16:creationId xmlns:a16="http://schemas.microsoft.com/office/drawing/2014/main" id="{05D2A8BF-39D7-44F5-39E3-E81DED673423}"/>
              </a:ext>
            </a:extLst>
          </p:cNvPr>
          <p:cNvSpPr/>
          <p:nvPr/>
        </p:nvSpPr>
        <p:spPr>
          <a:xfrm>
            <a:off x="2283174" y="6456808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5" name="Google Shape;1453;p34">
            <a:extLst>
              <a:ext uri="{FF2B5EF4-FFF2-40B4-BE49-F238E27FC236}">
                <a16:creationId xmlns:a16="http://schemas.microsoft.com/office/drawing/2014/main" id="{94F746C2-B90F-8A7B-8EC0-7BE9B051ACC5}"/>
              </a:ext>
            </a:extLst>
          </p:cNvPr>
          <p:cNvSpPr/>
          <p:nvPr/>
        </p:nvSpPr>
        <p:spPr>
          <a:xfrm>
            <a:off x="2887663" y="9484915"/>
            <a:ext cx="3924300" cy="838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F99"/>
              </a:buClr>
              <a:buSzPts val="1800"/>
              <a:buFont typeface="Lato"/>
              <a:buNone/>
            </a:pPr>
            <a:endParaRPr sz="2400" dirty="0"/>
          </a:p>
        </p:txBody>
      </p:sp>
      <p:cxnSp>
        <p:nvCxnSpPr>
          <p:cNvPr id="1417" name="Прямая соединительная линия 1416">
            <a:extLst>
              <a:ext uri="{FF2B5EF4-FFF2-40B4-BE49-F238E27FC236}">
                <a16:creationId xmlns:a16="http://schemas.microsoft.com/office/drawing/2014/main" id="{67990A20-42BD-C9FB-8675-A98E58317DB3}"/>
              </a:ext>
            </a:extLst>
          </p:cNvPr>
          <p:cNvCxnSpPr/>
          <p:nvPr/>
        </p:nvCxnSpPr>
        <p:spPr>
          <a:xfrm>
            <a:off x="2235200" y="4240211"/>
            <a:ext cx="2019458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Прямая соединительная линия 1418">
            <a:extLst>
              <a:ext uri="{FF2B5EF4-FFF2-40B4-BE49-F238E27FC236}">
                <a16:creationId xmlns:a16="http://schemas.microsoft.com/office/drawing/2014/main" id="{B350D2E4-D398-27A6-820D-C2462872E0FF}"/>
              </a:ext>
            </a:extLst>
          </p:cNvPr>
          <p:cNvCxnSpPr/>
          <p:nvPr/>
        </p:nvCxnSpPr>
        <p:spPr>
          <a:xfrm>
            <a:off x="12109140" y="5268160"/>
            <a:ext cx="0" cy="53451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449;p34">
            <a:extLst>
              <a:ext uri="{FF2B5EF4-FFF2-40B4-BE49-F238E27FC236}">
                <a16:creationId xmlns:a16="http://schemas.microsoft.com/office/drawing/2014/main" id="{5C1D7D9F-4CD7-2052-5734-936EC55624B3}"/>
              </a:ext>
            </a:extLst>
          </p:cNvPr>
          <p:cNvSpPr/>
          <p:nvPr/>
        </p:nvSpPr>
        <p:spPr>
          <a:xfrm>
            <a:off x="2935637" y="7514084"/>
            <a:ext cx="4737100" cy="36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Lato"/>
              <a:buNone/>
            </a:pPr>
            <a:r>
              <a:rPr lang="ru-RU" sz="3200" b="1" i="0" u="none" dirty="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Загрузка файлов</a:t>
            </a:r>
            <a:endParaRPr sz="3200" b="1" dirty="0"/>
          </a:p>
        </p:txBody>
      </p:sp>
      <p:sp>
        <p:nvSpPr>
          <p:cNvPr id="10" name="Google Shape;1460;p34">
            <a:extLst>
              <a:ext uri="{FF2B5EF4-FFF2-40B4-BE49-F238E27FC236}">
                <a16:creationId xmlns:a16="http://schemas.microsoft.com/office/drawing/2014/main" id="{14E63845-FC4A-43B6-F030-D5014C73BC19}"/>
              </a:ext>
            </a:extLst>
          </p:cNvPr>
          <p:cNvSpPr/>
          <p:nvPr/>
        </p:nvSpPr>
        <p:spPr>
          <a:xfrm>
            <a:off x="2283174" y="7528371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449;p34">
            <a:extLst>
              <a:ext uri="{FF2B5EF4-FFF2-40B4-BE49-F238E27FC236}">
                <a16:creationId xmlns:a16="http://schemas.microsoft.com/office/drawing/2014/main" id="{FC382618-965E-0CE0-DE0D-DC4B9FA3E97F}"/>
              </a:ext>
            </a:extLst>
          </p:cNvPr>
          <p:cNvSpPr/>
          <p:nvPr/>
        </p:nvSpPr>
        <p:spPr>
          <a:xfrm>
            <a:off x="2930648" y="8528344"/>
            <a:ext cx="4737100" cy="36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Lato"/>
              <a:buNone/>
            </a:pPr>
            <a:r>
              <a:rPr lang="en-US" sz="3200" b="1" dirty="0" err="1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SQLAlchemy</a:t>
            </a:r>
            <a:endParaRPr sz="3200" b="1" dirty="0"/>
          </a:p>
        </p:txBody>
      </p:sp>
      <p:sp>
        <p:nvSpPr>
          <p:cNvPr id="12" name="Google Shape;1460;p34">
            <a:extLst>
              <a:ext uri="{FF2B5EF4-FFF2-40B4-BE49-F238E27FC236}">
                <a16:creationId xmlns:a16="http://schemas.microsoft.com/office/drawing/2014/main" id="{AB2DD249-D852-36F1-FE29-E49FDBCB6F47}"/>
              </a:ext>
            </a:extLst>
          </p:cNvPr>
          <p:cNvSpPr/>
          <p:nvPr/>
        </p:nvSpPr>
        <p:spPr>
          <a:xfrm>
            <a:off x="2278185" y="8542631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449;p34">
            <a:extLst>
              <a:ext uri="{FF2B5EF4-FFF2-40B4-BE49-F238E27FC236}">
                <a16:creationId xmlns:a16="http://schemas.microsoft.com/office/drawing/2014/main" id="{C6FDEEDA-390F-7480-C8DC-78CB2C99526A}"/>
              </a:ext>
            </a:extLst>
          </p:cNvPr>
          <p:cNvSpPr/>
          <p:nvPr/>
        </p:nvSpPr>
        <p:spPr>
          <a:xfrm>
            <a:off x="2930648" y="9614194"/>
            <a:ext cx="4737100" cy="36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Lato"/>
              <a:buNone/>
            </a:pPr>
            <a:r>
              <a:rPr lang="en-US" sz="3200" b="1" dirty="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3200" b="1" dirty="0"/>
          </a:p>
        </p:txBody>
      </p:sp>
      <p:sp>
        <p:nvSpPr>
          <p:cNvPr id="14" name="Google Shape;1460;p34">
            <a:extLst>
              <a:ext uri="{FF2B5EF4-FFF2-40B4-BE49-F238E27FC236}">
                <a16:creationId xmlns:a16="http://schemas.microsoft.com/office/drawing/2014/main" id="{1586E40F-9586-2F10-80C4-7B01F9CF6F0A}"/>
              </a:ext>
            </a:extLst>
          </p:cNvPr>
          <p:cNvSpPr/>
          <p:nvPr/>
        </p:nvSpPr>
        <p:spPr>
          <a:xfrm>
            <a:off x="2278185" y="9628481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22429787" y="588962"/>
            <a:ext cx="482600" cy="48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363" y="21145"/>
                </a:moveTo>
                <a:cubicBezTo>
                  <a:pt x="2985" y="21447"/>
                  <a:pt x="2524" y="21600"/>
                  <a:pt x="1984" y="21600"/>
                </a:cubicBezTo>
                <a:cubicBezTo>
                  <a:pt x="1444" y="21600"/>
                  <a:pt x="975" y="21444"/>
                  <a:pt x="586" y="21133"/>
                </a:cubicBezTo>
                <a:cubicBezTo>
                  <a:pt x="198" y="20819"/>
                  <a:pt x="0" y="20448"/>
                  <a:pt x="0" y="20013"/>
                </a:cubicBezTo>
                <a:lnTo>
                  <a:pt x="0" y="1583"/>
                </a:lnTo>
                <a:cubicBezTo>
                  <a:pt x="0" y="1154"/>
                  <a:pt x="198" y="780"/>
                  <a:pt x="586" y="466"/>
                </a:cubicBezTo>
                <a:cubicBezTo>
                  <a:pt x="975" y="155"/>
                  <a:pt x="1444" y="0"/>
                  <a:pt x="1984" y="0"/>
                </a:cubicBezTo>
                <a:lnTo>
                  <a:pt x="19637" y="0"/>
                </a:lnTo>
                <a:cubicBezTo>
                  <a:pt x="20177" y="0"/>
                  <a:pt x="20638" y="155"/>
                  <a:pt x="21023" y="466"/>
                </a:cubicBezTo>
                <a:cubicBezTo>
                  <a:pt x="21409" y="780"/>
                  <a:pt x="21600" y="1154"/>
                  <a:pt x="21600" y="1583"/>
                </a:cubicBezTo>
                <a:lnTo>
                  <a:pt x="21600" y="20013"/>
                </a:lnTo>
                <a:cubicBezTo>
                  <a:pt x="21600" y="20448"/>
                  <a:pt x="21409" y="20819"/>
                  <a:pt x="21023" y="21133"/>
                </a:cubicBezTo>
                <a:cubicBezTo>
                  <a:pt x="20638" y="21444"/>
                  <a:pt x="20177" y="21600"/>
                  <a:pt x="19637" y="21600"/>
                </a:cubicBezTo>
                <a:cubicBezTo>
                  <a:pt x="19097" y="21600"/>
                  <a:pt x="18636" y="21447"/>
                  <a:pt x="18258" y="21145"/>
                </a:cubicBezTo>
                <a:lnTo>
                  <a:pt x="10810" y="15192"/>
                </a:lnTo>
                <a:lnTo>
                  <a:pt x="3363" y="21145"/>
                </a:ln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295650" y="3607615"/>
            <a:ext cx="17792700" cy="26290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Книга рецептов – сайт, на котором каждый пользователь может найти рецепт интересующего его блюда, а также поделиться с другими пользователями своими рецептами. Мне кажется, что нам удалось создать неплохой сервис для обмена рецептами, но также есть вещи которые необходимо доработать или добавить на сайт. В частности в будущем мы хотим сделать поиск рецептов по большему количеству параметров, а также добавить больше ингредиентов для их выбора в своём рецепте.</a:t>
            </a:r>
          </a:p>
        </p:txBody>
      </p:sp>
      <p:sp>
        <p:nvSpPr>
          <p:cNvPr id="71" name="Google Shape;71;p14"/>
          <p:cNvSpPr/>
          <p:nvPr/>
        </p:nvSpPr>
        <p:spPr>
          <a:xfrm>
            <a:off x="22561550" y="609600"/>
            <a:ext cx="241300" cy="3603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s-E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295650" y="1877045"/>
            <a:ext cx="17792700" cy="9779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5800"/>
              <a:buFont typeface="Lato"/>
              <a:buNone/>
            </a:pPr>
            <a:r>
              <a:rPr lang="ru-RU" sz="6600" b="1" dirty="0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ВЫВОД</a:t>
            </a:r>
            <a:endParaRPr sz="6600" dirty="0">
              <a:solidFill>
                <a:srgbClr val="0C43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47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24">
            <a:extLst>
              <a:ext uri="{FF2B5EF4-FFF2-40B4-BE49-F238E27FC236}">
                <a16:creationId xmlns:a16="http://schemas.microsoft.com/office/drawing/2014/main" id="{FDA7F579-1442-52B1-DD48-4FB7246E215B}"/>
              </a:ext>
            </a:extLst>
          </p:cNvPr>
          <p:cNvSpPr/>
          <p:nvPr/>
        </p:nvSpPr>
        <p:spPr>
          <a:xfrm>
            <a:off x="4012494" y="-423747"/>
            <a:ext cx="10371137" cy="643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089" y="21600"/>
                </a:moveTo>
                <a:lnTo>
                  <a:pt x="21599" y="0"/>
                </a:lnTo>
                <a:lnTo>
                  <a:pt x="0" y="186"/>
                </a:lnTo>
                <a:lnTo>
                  <a:pt x="11089" y="21600"/>
                </a:lnTo>
                <a:close/>
              </a:path>
            </a:pathLst>
          </a:custGeom>
          <a:solidFill>
            <a:srgbClr val="0C436D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Google Shape;349;p24">
            <a:extLst>
              <a:ext uri="{FF2B5EF4-FFF2-40B4-BE49-F238E27FC236}">
                <a16:creationId xmlns:a16="http://schemas.microsoft.com/office/drawing/2014/main" id="{5A96E230-BE66-3B59-EE25-E72C7A594324}"/>
              </a:ext>
            </a:extLst>
          </p:cNvPr>
          <p:cNvSpPr/>
          <p:nvPr/>
        </p:nvSpPr>
        <p:spPr>
          <a:xfrm>
            <a:off x="9421232" y="0"/>
            <a:ext cx="612140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470"/>
                </a:moveTo>
                <a:lnTo>
                  <a:pt x="2026" y="21600"/>
                </a:lnTo>
                <a:lnTo>
                  <a:pt x="21599" y="0"/>
                </a:lnTo>
                <a:lnTo>
                  <a:pt x="17049" y="40"/>
                </a:lnTo>
                <a:lnTo>
                  <a:pt x="0" y="19470"/>
                </a:lnTo>
                <a:close/>
              </a:path>
            </a:pathLst>
          </a:custGeom>
          <a:solidFill>
            <a:srgbClr val="F9B34F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351;p24">
            <a:extLst>
              <a:ext uri="{FF2B5EF4-FFF2-40B4-BE49-F238E27FC236}">
                <a16:creationId xmlns:a16="http://schemas.microsoft.com/office/drawing/2014/main" id="{A8A2E8C7-DF25-DA92-0C0B-05F95E9C0C68}"/>
              </a:ext>
            </a:extLst>
          </p:cNvPr>
          <p:cNvSpPr/>
          <p:nvPr/>
        </p:nvSpPr>
        <p:spPr>
          <a:xfrm rot="10800000">
            <a:off x="-5184775" y="7707198"/>
            <a:ext cx="10369550" cy="643413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089" y="21600"/>
                </a:moveTo>
                <a:lnTo>
                  <a:pt x="21599" y="0"/>
                </a:lnTo>
                <a:lnTo>
                  <a:pt x="0" y="186"/>
                </a:lnTo>
                <a:lnTo>
                  <a:pt x="11089" y="21600"/>
                </a:lnTo>
                <a:close/>
              </a:path>
            </a:pathLst>
          </a:custGeom>
          <a:solidFill>
            <a:srgbClr val="062F4F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0" i="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63;p13">
            <a:extLst>
              <a:ext uri="{FF2B5EF4-FFF2-40B4-BE49-F238E27FC236}">
                <a16:creationId xmlns:a16="http://schemas.microsoft.com/office/drawing/2014/main" id="{1CB4DB29-4639-1780-8BC5-B95853B9E3D5}"/>
              </a:ext>
            </a:extLst>
          </p:cNvPr>
          <p:cNvSpPr/>
          <p:nvPr/>
        </p:nvSpPr>
        <p:spPr>
          <a:xfrm>
            <a:off x="12192000" y="5954772"/>
            <a:ext cx="11744713" cy="35048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36D"/>
              </a:buClr>
              <a:buSzPts val="12000"/>
              <a:buFont typeface="Lato"/>
              <a:buNone/>
            </a:pPr>
            <a:r>
              <a:rPr lang="ru-RU" sz="12000" b="1" i="0" u="none" strike="noStrike" cap="none" dirty="0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СПАСИБО ЗА ВНИМАНИЕ!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7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213</Words>
  <Application>Microsoft Office PowerPoint</Application>
  <PresentationFormat>Произвольный</PresentationFormat>
  <Paragraphs>27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Gill Sans</vt:lpstr>
      <vt:lpstr>Arial</vt:lpstr>
      <vt:lpstr>Lato</vt:lpstr>
      <vt:lpstr>Tema de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Chvykov_Egor</dc:creator>
  <cp:lastModifiedBy>Пользователь</cp:lastModifiedBy>
  <cp:revision>3</cp:revision>
  <dcterms:modified xsi:type="dcterms:W3CDTF">2023-04-24T13:26:17Z</dcterms:modified>
</cp:coreProperties>
</file>