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2" r:id="rId5"/>
    <p:sldId id="384" r:id="rId6"/>
    <p:sldId id="385" r:id="rId7"/>
    <p:sldId id="389" r:id="rId8"/>
    <p:sldId id="387" r:id="rId9"/>
    <p:sldId id="388" r:id="rId10"/>
    <p:sldId id="373" r:id="rId11"/>
    <p:sldId id="380" r:id="rId12"/>
    <p:sldId id="381" r:id="rId13"/>
    <p:sldId id="386" r:id="rId14"/>
    <p:sldId id="382" r:id="rId15"/>
    <p:sldId id="383" r:id="rId16"/>
    <p:sldId id="376" r:id="rId17"/>
    <p:sldId id="379" r:id="rId18"/>
    <p:sldId id="375" r:id="rId19"/>
    <p:sldId id="372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FBFE"/>
    <a:srgbClr val="000000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27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pPr rtl="0"/>
              <a:t>01.12.2024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01.12.2024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042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84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761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823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5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597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925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729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8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1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5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r>
              <a:rPr lang="en-US" b="1" dirty="0" err="1"/>
              <a:t>Parcot</a:t>
            </a:r>
            <a:endParaRPr lang="ru-RU" dirty="0"/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Решение для управления большим парковочным пространством через </a:t>
            </a:r>
            <a:r>
              <a:rPr lang="ru-RU" b="1" dirty="0" err="1"/>
              <a:t>телеграм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Добавление пользователя через «стук»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10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6AE0D7-C791-4A18-BA30-11B9160BC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" y="2250753"/>
            <a:ext cx="5896798" cy="15289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2C32D9-8654-42E6-AA1A-2E4C2DABD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78" y="3601444"/>
            <a:ext cx="7048565" cy="11488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0496C7-43BD-4483-A52B-4A7D19F89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722" y="4583926"/>
            <a:ext cx="5702086" cy="1517069"/>
          </a:xfrm>
          <a:prstGeom prst="rect">
            <a:avLst/>
          </a:prstGeom>
        </p:spPr>
      </p:pic>
      <p:sp>
        <p:nvSpPr>
          <p:cNvPr id="15" name="Стрелка: изогнутая вверх 14">
            <a:extLst>
              <a:ext uri="{FF2B5EF4-FFF2-40B4-BE49-F238E27FC236}">
                <a16:creationId xmlns:a16="http://schemas.microsoft.com/office/drawing/2014/main" id="{8B31D5CF-31F8-43F1-A458-0985F4BDF4A4}"/>
              </a:ext>
            </a:extLst>
          </p:cNvPr>
          <p:cNvSpPr/>
          <p:nvPr/>
        </p:nvSpPr>
        <p:spPr>
          <a:xfrm flipV="1">
            <a:off x="6908105" y="2736606"/>
            <a:ext cx="970767" cy="43433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изогнутая вверх 15">
            <a:extLst>
              <a:ext uri="{FF2B5EF4-FFF2-40B4-BE49-F238E27FC236}">
                <a16:creationId xmlns:a16="http://schemas.microsoft.com/office/drawing/2014/main" id="{17F9C0D9-7144-4476-81CE-06393140418B}"/>
              </a:ext>
            </a:extLst>
          </p:cNvPr>
          <p:cNvSpPr/>
          <p:nvPr/>
        </p:nvSpPr>
        <p:spPr>
          <a:xfrm flipV="1">
            <a:off x="9640867" y="3875520"/>
            <a:ext cx="970767" cy="43433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48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54F657A-65D2-46CF-943F-C94EDD2763E8}"/>
              </a:ext>
            </a:extLst>
          </p:cNvPr>
          <p:cNvSpPr/>
          <p:nvPr/>
        </p:nvSpPr>
        <p:spPr>
          <a:xfrm>
            <a:off x="851770" y="2129425"/>
            <a:ext cx="10390899" cy="4298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Функционал разграничения доступа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11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48D09D-BA1B-4B8D-970B-F5037821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34" y="3356361"/>
            <a:ext cx="974715" cy="974715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8324D16-8FF9-4A88-B99C-4BABEB0278B7}"/>
              </a:ext>
            </a:extLst>
          </p:cNvPr>
          <p:cNvGrpSpPr/>
          <p:nvPr/>
        </p:nvGrpSpPr>
        <p:grpSpPr>
          <a:xfrm>
            <a:off x="2723207" y="3356362"/>
            <a:ext cx="1422055" cy="974715"/>
            <a:chOff x="2723207" y="3727842"/>
            <a:chExt cx="1422055" cy="974715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9A12FE1B-70EF-457E-92D2-C248A0436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0547" y="3727842"/>
              <a:ext cx="974715" cy="974715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D3F3E939-AC85-45EA-833D-658C0D086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207" y="4007667"/>
              <a:ext cx="694890" cy="694890"/>
            </a:xfrm>
            <a:prstGeom prst="rect">
              <a:avLst/>
            </a:prstGeom>
          </p:spPr>
        </p:pic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740A1E6-D207-4CEB-824B-47D6104F6736}"/>
              </a:ext>
            </a:extLst>
          </p:cNvPr>
          <p:cNvGrpSpPr/>
          <p:nvPr/>
        </p:nvGrpSpPr>
        <p:grpSpPr>
          <a:xfrm>
            <a:off x="7408521" y="3356362"/>
            <a:ext cx="1295466" cy="1346194"/>
            <a:chOff x="7408521" y="3727842"/>
            <a:chExt cx="1295466" cy="1346194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0C0486A-8001-431F-96DA-EE1738A8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8521" y="3727842"/>
              <a:ext cx="974715" cy="974715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FC815B73-58EF-4ADB-AABD-2EC6C7B93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2311" y="4342360"/>
              <a:ext cx="731676" cy="73167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45AC55-40E5-4FF4-8E9B-C03F3ADC609F}"/>
              </a:ext>
            </a:extLst>
          </p:cNvPr>
          <p:cNvSpPr txBox="1"/>
          <p:nvPr/>
        </p:nvSpPr>
        <p:spPr>
          <a:xfrm>
            <a:off x="2651379" y="4918706"/>
            <a:ext cx="202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Большой администратор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2E369C-F6DC-4D32-998E-0A8029F5181D}"/>
              </a:ext>
            </a:extLst>
          </p:cNvPr>
          <p:cNvSpPr txBox="1"/>
          <p:nvPr/>
        </p:nvSpPr>
        <p:spPr>
          <a:xfrm>
            <a:off x="4800100" y="4888386"/>
            <a:ext cx="202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Малый администратор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FC9212-D009-42B5-97FA-E58895016124}"/>
              </a:ext>
            </a:extLst>
          </p:cNvPr>
          <p:cNvSpPr txBox="1"/>
          <p:nvPr/>
        </p:nvSpPr>
        <p:spPr>
          <a:xfrm>
            <a:off x="6881269" y="4936700"/>
            <a:ext cx="202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35868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54F657A-65D2-46CF-943F-C94EDD2763E8}"/>
              </a:ext>
            </a:extLst>
          </p:cNvPr>
          <p:cNvSpPr/>
          <p:nvPr/>
        </p:nvSpPr>
        <p:spPr>
          <a:xfrm>
            <a:off x="851770" y="2129425"/>
            <a:ext cx="10390899" cy="4298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Функционал разграничения доступа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12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48D09D-BA1B-4B8D-970B-F5037821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656" y="2381648"/>
            <a:ext cx="974715" cy="974715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8324D16-8FF9-4A88-B99C-4BABEB0278B7}"/>
              </a:ext>
            </a:extLst>
          </p:cNvPr>
          <p:cNvGrpSpPr/>
          <p:nvPr/>
        </p:nvGrpSpPr>
        <p:grpSpPr>
          <a:xfrm>
            <a:off x="1211726" y="2381648"/>
            <a:ext cx="1422055" cy="974715"/>
            <a:chOff x="2723207" y="3727842"/>
            <a:chExt cx="1422055" cy="974715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9A12FE1B-70EF-457E-92D2-C248A0436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0547" y="3727842"/>
              <a:ext cx="974715" cy="974715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D3F3E939-AC85-45EA-833D-658C0D086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207" y="4007667"/>
              <a:ext cx="694890" cy="694890"/>
            </a:xfrm>
            <a:prstGeom prst="rect">
              <a:avLst/>
            </a:prstGeom>
          </p:spPr>
        </p:pic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740A1E6-D207-4CEB-824B-47D6104F6736}"/>
              </a:ext>
            </a:extLst>
          </p:cNvPr>
          <p:cNvGrpSpPr/>
          <p:nvPr/>
        </p:nvGrpSpPr>
        <p:grpSpPr>
          <a:xfrm>
            <a:off x="4658246" y="2318331"/>
            <a:ext cx="1295466" cy="1346194"/>
            <a:chOff x="7408521" y="3727842"/>
            <a:chExt cx="1295466" cy="1346194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0C0486A-8001-431F-96DA-EE1738A8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8521" y="3727842"/>
              <a:ext cx="974715" cy="974715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FC815B73-58EF-4ADB-AABD-2EC6C7B93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2311" y="4342360"/>
              <a:ext cx="731676" cy="731676"/>
            </a:xfrm>
            <a:prstGeom prst="rect">
              <a:avLst/>
            </a:prstGeom>
          </p:spPr>
        </p:pic>
      </p:grp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E2921BE-FBA6-40E2-9FA3-C47A435FC2AD}"/>
              </a:ext>
            </a:extLst>
          </p:cNvPr>
          <p:cNvSpPr/>
          <p:nvPr/>
        </p:nvSpPr>
        <p:spPr>
          <a:xfrm>
            <a:off x="1358791" y="3664525"/>
            <a:ext cx="1240077" cy="364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1873523C-E537-4243-A3B0-BA1E6AAEF7E7}"/>
              </a:ext>
            </a:extLst>
          </p:cNvPr>
          <p:cNvSpPr/>
          <p:nvPr/>
        </p:nvSpPr>
        <p:spPr>
          <a:xfrm>
            <a:off x="1358793" y="4171548"/>
            <a:ext cx="1240077" cy="364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517ECB1-BB53-4412-AC97-160E67FB11D8}"/>
              </a:ext>
            </a:extLst>
          </p:cNvPr>
          <p:cNvSpPr/>
          <p:nvPr/>
        </p:nvSpPr>
        <p:spPr>
          <a:xfrm>
            <a:off x="1359894" y="4678571"/>
            <a:ext cx="1240077" cy="364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29E71998-99DC-494F-9374-F060AB1CD35C}"/>
              </a:ext>
            </a:extLst>
          </p:cNvPr>
          <p:cNvSpPr/>
          <p:nvPr/>
        </p:nvSpPr>
        <p:spPr>
          <a:xfrm>
            <a:off x="1358792" y="5185594"/>
            <a:ext cx="1240077" cy="364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C971C89-4FA8-4D25-A202-A8D41D2299A2}"/>
              </a:ext>
            </a:extLst>
          </p:cNvPr>
          <p:cNvSpPr/>
          <p:nvPr/>
        </p:nvSpPr>
        <p:spPr>
          <a:xfrm>
            <a:off x="1358790" y="5692617"/>
            <a:ext cx="1240077" cy="364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7D91A4DB-555C-4083-9BCC-2C64BF98D285}"/>
              </a:ext>
            </a:extLst>
          </p:cNvPr>
          <p:cNvSpPr/>
          <p:nvPr/>
        </p:nvSpPr>
        <p:spPr>
          <a:xfrm>
            <a:off x="3034736" y="3667875"/>
            <a:ext cx="1240077" cy="364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D4D485BB-836A-4316-9021-AC100BD5B1D6}"/>
              </a:ext>
            </a:extLst>
          </p:cNvPr>
          <p:cNvSpPr/>
          <p:nvPr/>
        </p:nvSpPr>
        <p:spPr>
          <a:xfrm>
            <a:off x="3034738" y="4174898"/>
            <a:ext cx="1240077" cy="364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B83EE973-21A9-4260-8F16-0F3B3969E2CD}"/>
              </a:ext>
            </a:extLst>
          </p:cNvPr>
          <p:cNvSpPr/>
          <p:nvPr/>
        </p:nvSpPr>
        <p:spPr>
          <a:xfrm>
            <a:off x="3035839" y="4681921"/>
            <a:ext cx="1240077" cy="364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94C503F7-B168-4C0C-97D6-6BA699E54870}"/>
              </a:ext>
            </a:extLst>
          </p:cNvPr>
          <p:cNvSpPr/>
          <p:nvPr/>
        </p:nvSpPr>
        <p:spPr>
          <a:xfrm>
            <a:off x="4580534" y="3664525"/>
            <a:ext cx="1240077" cy="364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D7DE79-D7B6-4CDA-AEA6-6EA11067C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105" y="2674791"/>
            <a:ext cx="3457829" cy="34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2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Ключевые функции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Возможности пользователя</a:t>
            </a:r>
          </a:p>
          <a:p>
            <a:pPr lvl="1" rtl="0"/>
            <a:r>
              <a:rPr lang="ru-RU" dirty="0"/>
              <a:t>Поиск и бронирование парковочного места</a:t>
            </a:r>
          </a:p>
          <a:p>
            <a:pPr lvl="1" rtl="0"/>
            <a:r>
              <a:rPr lang="ru-RU" dirty="0"/>
              <a:t>Отмена брони</a:t>
            </a:r>
          </a:p>
          <a:p>
            <a:pPr lvl="1" rtl="0"/>
            <a:r>
              <a:rPr lang="ru-RU" dirty="0"/>
              <a:t>Просмотр имён коллег на занятых местах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Администратор большой.</a:t>
            </a:r>
          </a:p>
          <a:p>
            <a:pPr lvl="1" rtl="0"/>
            <a:r>
              <a:rPr lang="ru-RU" dirty="0"/>
              <a:t>Смотреть статистику утилизации парковочных мест</a:t>
            </a:r>
          </a:p>
          <a:p>
            <a:pPr lvl="1" rtl="0"/>
            <a:r>
              <a:rPr lang="ru-RU" dirty="0"/>
              <a:t>Добавление</a:t>
            </a:r>
            <a:r>
              <a:rPr lang="en-US" dirty="0"/>
              <a:t>/</a:t>
            </a:r>
            <a:r>
              <a:rPr lang="ru-RU" dirty="0"/>
              <a:t>удаление малых администраторов</a:t>
            </a:r>
          </a:p>
          <a:p>
            <a:pPr lvl="1" rtl="0"/>
            <a:r>
              <a:rPr lang="ru-RU" dirty="0"/>
              <a:t>Изменение категории парковочного места</a:t>
            </a:r>
          </a:p>
          <a:p>
            <a:pPr lvl="1">
              <a:buNone/>
            </a:pPr>
            <a:r>
              <a:rPr lang="ru-RU" dirty="0"/>
              <a:t>Администратор малый.</a:t>
            </a:r>
          </a:p>
          <a:p>
            <a:pPr lvl="1" rtl="0"/>
            <a:r>
              <a:rPr lang="ru-RU" dirty="0"/>
              <a:t>Добавление</a:t>
            </a:r>
            <a:r>
              <a:rPr lang="en-US" dirty="0"/>
              <a:t>/</a:t>
            </a:r>
            <a:r>
              <a:rPr lang="ru-RU" dirty="0"/>
              <a:t>удаление пользователей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система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жизней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24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3 жизни вместо 30 кредитов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2302636"/>
            <a:ext cx="7420819" cy="4121173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Система жизней предпочтительнее системы баллов, которые можно тратить, поскольку она более эффективно мотивирует соблюдение правил и предотвращает злоупотребления.  </a:t>
            </a:r>
          </a:p>
          <a:p>
            <a:r>
              <a:rPr lang="ru-RU" dirty="0"/>
              <a:t>Система баллов может привести к неконтролируемому накоплению "виртуального капитала" у нарушителей, создавая иллюзию «бесплатности» нарушения правил и, потенциально, понижая их мотивацию к корректному поведению.    </a:t>
            </a:r>
          </a:p>
          <a:p>
            <a:r>
              <a:rPr lang="ru-RU" dirty="0"/>
              <a:t>Более прозрачна и понятна, что снижает сложность разработки. </a:t>
            </a:r>
          </a:p>
          <a:p>
            <a:r>
              <a:rPr lang="ru-RU" dirty="0"/>
              <a:t>3 жизни на год. Администратор может увеличить на 1 за заслуги.</a:t>
            </a:r>
          </a:p>
          <a:p>
            <a:r>
              <a:rPr lang="ru-RU" dirty="0"/>
              <a:t>Кто должен начислять кредиты?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СПАСИБО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Было б интересно поработать над проектом дальше…</a:t>
            </a:r>
          </a:p>
          <a:p>
            <a:pPr algn="r" rtl="0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65402-A26A-4559-A624-D1F1847B66F1}"/>
              </a:ext>
            </a:extLst>
          </p:cNvPr>
          <p:cNvSpPr txBox="1"/>
          <p:nvPr/>
        </p:nvSpPr>
        <p:spPr>
          <a:xfrm>
            <a:off x="5541201" y="6169162"/>
            <a:ext cx="164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Parcot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Почему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err="1"/>
              <a:t>Телеграм</a:t>
            </a:r>
            <a:r>
              <a:rPr lang="ru-RU" dirty="0"/>
              <a:t>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65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Зачем вообще?</a:t>
            </a:r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ru-RU"/>
            </a:defPPr>
          </a:lstStyle>
          <a:p>
            <a:pPr rtl="0"/>
            <a:r>
              <a:rPr lang="ru-RU" dirty="0"/>
              <a:t>- Экономим время, силы, ресурсы</a:t>
            </a:r>
          </a:p>
          <a:p>
            <a:pPr rtl="0"/>
            <a:r>
              <a:rPr lang="ru-RU" dirty="0"/>
              <a:t>- Легко использовать</a:t>
            </a:r>
          </a:p>
        </p:txBody>
      </p:sp>
    </p:spTree>
    <p:extLst>
      <p:ext uri="{BB962C8B-B14F-4D97-AF65-F5344CB8AC3E}">
        <p14:creationId xmlns:p14="http://schemas.microsoft.com/office/powerpoint/2010/main" val="88405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Чуть подробнее</a:t>
            </a:r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ru-RU"/>
            </a:defPPr>
          </a:lstStyle>
          <a:p>
            <a:pPr rtl="0"/>
            <a:r>
              <a:rPr lang="ru-RU" dirty="0"/>
              <a:t>+ Есть у множества пользователей;</a:t>
            </a:r>
          </a:p>
          <a:p>
            <a:pPr rtl="0"/>
            <a:r>
              <a:rPr lang="ru-RU" dirty="0"/>
              <a:t>+ Не тратим ресурсы на фронт. У ТГ своя поддержка. Делаем только </a:t>
            </a:r>
            <a:r>
              <a:rPr lang="en-US" dirty="0"/>
              <a:t>backend</a:t>
            </a:r>
            <a:r>
              <a:rPr lang="ru-RU" dirty="0"/>
              <a:t>;</a:t>
            </a:r>
          </a:p>
          <a:p>
            <a:pPr rtl="0"/>
            <a:r>
              <a:rPr lang="ru-RU" dirty="0"/>
              <a:t>+ Интуитивно-понятный интерфейс;</a:t>
            </a:r>
          </a:p>
          <a:p>
            <a:pPr rtl="0"/>
            <a:r>
              <a:rPr lang="ru-RU" dirty="0"/>
              <a:t>+ Легко установить;</a:t>
            </a:r>
          </a:p>
          <a:p>
            <a:pPr rtl="0"/>
            <a:r>
              <a:rPr lang="ru-RU" dirty="0"/>
              <a:t>+ Бесплатен</a:t>
            </a:r>
          </a:p>
        </p:txBody>
      </p:sp>
    </p:spTree>
    <p:extLst>
      <p:ext uri="{BB962C8B-B14F-4D97-AF65-F5344CB8AC3E}">
        <p14:creationId xmlns:p14="http://schemas.microsoft.com/office/powerpoint/2010/main" val="182709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Примеры больших проектов</a:t>
            </a:r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ru-RU"/>
            </a:defPPr>
          </a:lstStyle>
          <a:p>
            <a:r>
              <a:rPr lang="en-US" dirty="0"/>
              <a:t>@edostavkabot</a:t>
            </a:r>
            <a:r>
              <a:rPr lang="ru-RU" dirty="0"/>
              <a:t> - СДЭК</a:t>
            </a:r>
          </a:p>
          <a:p>
            <a:r>
              <a:rPr lang="en-US" dirty="0"/>
              <a:t>@ibs_doc_bot</a:t>
            </a:r>
            <a:r>
              <a:rPr lang="ru-RU" dirty="0"/>
              <a:t> – медицина, диета</a:t>
            </a:r>
          </a:p>
          <a:p>
            <a:pPr rtl="0"/>
            <a:r>
              <a:rPr lang="en-US" dirty="0" err="1"/>
              <a:t>tgEDA</a:t>
            </a:r>
            <a:r>
              <a:rPr lang="en-US" dirty="0"/>
              <a:t> </a:t>
            </a:r>
            <a:r>
              <a:rPr lang="ru-RU" dirty="0"/>
              <a:t>– доставка еды</a:t>
            </a:r>
          </a:p>
          <a:p>
            <a:pPr rtl="0"/>
            <a:r>
              <a:rPr lang="en-US" dirty="0"/>
              <a:t>@TildaFormsBot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FA3163-36DF-412D-9BF3-BDEBDB06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54" y="1128691"/>
            <a:ext cx="995514" cy="99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7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Примеры маленьких проектов</a:t>
            </a:r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ru-RU"/>
            </a:defPPr>
          </a:lstStyle>
          <a:p>
            <a:r>
              <a:rPr lang="ru-RU" dirty="0"/>
              <a:t>Анна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ED8B20-1DC9-4146-B0F6-A527921E9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686" y="1162428"/>
            <a:ext cx="1139563" cy="113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0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Разработка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Что реализовано?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54F657A-65D2-46CF-943F-C94EDD2763E8}"/>
              </a:ext>
            </a:extLst>
          </p:cNvPr>
          <p:cNvSpPr/>
          <p:nvPr/>
        </p:nvSpPr>
        <p:spPr>
          <a:xfrm>
            <a:off x="851770" y="2129425"/>
            <a:ext cx="10390899" cy="4298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Концептуальная схема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2307362-E273-432A-A5CC-7E00766E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953" y="2208521"/>
            <a:ext cx="5756272" cy="401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54F657A-65D2-46CF-943F-C94EDD2763E8}"/>
              </a:ext>
            </a:extLst>
          </p:cNvPr>
          <p:cNvSpPr/>
          <p:nvPr/>
        </p:nvSpPr>
        <p:spPr>
          <a:xfrm>
            <a:off x="851770" y="2129425"/>
            <a:ext cx="10390899" cy="4298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Модель базы данных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9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C2CF1A-059A-42AC-850D-6278320F2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340" y="2261002"/>
            <a:ext cx="8021320" cy="408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35833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278</Words>
  <Application>Microsoft Office PowerPoint</Application>
  <PresentationFormat>Широкоэкранный</PresentationFormat>
  <Paragraphs>78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Arial Nova</vt:lpstr>
      <vt:lpstr>Biome</vt:lpstr>
      <vt:lpstr>Calibri</vt:lpstr>
      <vt:lpstr>Пользовательская</vt:lpstr>
      <vt:lpstr>Parcot</vt:lpstr>
      <vt:lpstr>Почему</vt:lpstr>
      <vt:lpstr>Зачем вообще?</vt:lpstr>
      <vt:lpstr>Чуть подробнее</vt:lpstr>
      <vt:lpstr>Примеры больших проектов</vt:lpstr>
      <vt:lpstr>Примеры маленьких проектов</vt:lpstr>
      <vt:lpstr>Разработка</vt:lpstr>
      <vt:lpstr>Концептуальная схема</vt:lpstr>
      <vt:lpstr>Модель базы данных</vt:lpstr>
      <vt:lpstr>Добавление пользователя через «стук»</vt:lpstr>
      <vt:lpstr>Функционал разграничения доступа</vt:lpstr>
      <vt:lpstr>Функционал разграничения доступа</vt:lpstr>
      <vt:lpstr>Ключевые функции приложения</vt:lpstr>
      <vt:lpstr>система</vt:lpstr>
      <vt:lpstr>3 жизни вместо 30 кредитов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Удобство и Эффективность</dc:title>
  <dc:creator>Вова</dc:creator>
  <cp:lastModifiedBy>Вова</cp:lastModifiedBy>
  <cp:revision>30</cp:revision>
  <dcterms:created xsi:type="dcterms:W3CDTF">2024-01-05T14:58:10Z</dcterms:created>
  <dcterms:modified xsi:type="dcterms:W3CDTF">2024-12-01T07:34:58Z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