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ривошеїн Данило" initials="КД" lastIdx="1" clrIdx="0">
    <p:extLst>
      <p:ext uri="{19B8F6BF-5375-455C-9EA6-DF929625EA0E}">
        <p15:presenceInfo xmlns:p15="http://schemas.microsoft.com/office/powerpoint/2012/main" userId="Кривошеїн Данило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Алгоритм</a:t>
            </a:r>
            <a:r>
              <a:rPr lang="ru-RU" baseline="0" dirty="0"/>
              <a:t> </a:t>
            </a:r>
            <a:r>
              <a:rPr lang="ru-RU" baseline="0" dirty="0" err="1"/>
              <a:t>Тарьяна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>
        <c:manualLayout>
          <c:layoutTarget val="inner"/>
          <c:xMode val="edge"/>
          <c:yMode val="edge"/>
          <c:x val="0.10138144396343363"/>
          <c:y val="0.19034527702468629"/>
          <c:w val="0.88838663243492921"/>
          <c:h val="0.67712379077350981"/>
        </c:manualLayout>
      </c:layout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Тарьяна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Лист1!$A$2:$A$6</c:f>
              <c:strCache>
                <c:ptCount val="5"/>
                <c:pt idx="0">
                  <c:v>100 + 500</c:v>
                </c:pt>
                <c:pt idx="1">
                  <c:v>1000 + 1000000</c:v>
                </c:pt>
                <c:pt idx="2">
                  <c:v>2000 + 1000000</c:v>
                </c:pt>
                <c:pt idx="3">
                  <c:v>5000 + 1000000</c:v>
                </c:pt>
                <c:pt idx="4">
                  <c:v>10000 + 1000000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0.3</c:v>
                </c:pt>
                <c:pt idx="1">
                  <c:v>3.4390000000000001</c:v>
                </c:pt>
                <c:pt idx="2">
                  <c:v>5.9640000000000004</c:v>
                </c:pt>
                <c:pt idx="3">
                  <c:v>10.714</c:v>
                </c:pt>
                <c:pt idx="4">
                  <c:v>17.138000000000002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FB-4867-B49C-3B7332C80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3779248"/>
        <c:axId val="1613778000"/>
      </c:lineChart>
      <c:catAx>
        <c:axId val="16137792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Размерность массива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613778000"/>
        <c:crosses val="autoZero"/>
        <c:auto val="1"/>
        <c:lblAlgn val="ctr"/>
        <c:lblOffset val="100"/>
        <c:noMultiLvlLbl val="0"/>
      </c:catAx>
      <c:valAx>
        <c:axId val="16137780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Ln(</a:t>
                </a:r>
                <a:r>
                  <a:rPr lang="ru-RU" dirty="0"/>
                  <a:t>Время</a:t>
                </a:r>
                <a:r>
                  <a:rPr lang="en-US" dirty="0"/>
                  <a:t>)</a:t>
                </a:r>
                <a:r>
                  <a:rPr lang="ru-RU" dirty="0"/>
                  <a:t>,</a:t>
                </a:r>
                <a:r>
                  <a:rPr lang="ru-RU" baseline="0" dirty="0"/>
                  <a:t>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61377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Алгоритм</a:t>
            </a:r>
            <a:r>
              <a:rPr lang="ru-RU" baseline="0" dirty="0"/>
              <a:t> </a:t>
            </a:r>
            <a:r>
              <a:rPr lang="ru-RU" baseline="0" dirty="0" err="1"/>
              <a:t>Тарьяна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>
        <c:manualLayout>
          <c:layoutTarget val="inner"/>
          <c:xMode val="edge"/>
          <c:yMode val="edge"/>
          <c:x val="0.10138144396343363"/>
          <c:y val="0.19034527702468629"/>
          <c:w val="0.88838663243492921"/>
          <c:h val="0.67712379077350981"/>
        </c:manualLayout>
      </c:layout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Тарьяна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Лист1!$A$2:$A$6</c:f>
              <c:strCache>
                <c:ptCount val="5"/>
                <c:pt idx="0">
                  <c:v>100 + 500</c:v>
                </c:pt>
                <c:pt idx="1">
                  <c:v>1000 + 1000000</c:v>
                </c:pt>
                <c:pt idx="2">
                  <c:v>2000 + 1000000</c:v>
                </c:pt>
                <c:pt idx="3">
                  <c:v>5000 + 1000000</c:v>
                </c:pt>
                <c:pt idx="4">
                  <c:v>10000 + 1000000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0.78</c:v>
                </c:pt>
                <c:pt idx="1">
                  <c:v>7.8120000000000003</c:v>
                </c:pt>
                <c:pt idx="2">
                  <c:v>15.625</c:v>
                </c:pt>
                <c:pt idx="3">
                  <c:v>39.0625</c:v>
                </c:pt>
                <c:pt idx="4">
                  <c:v>78.125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E8-45BE-96A8-9219D1385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3779248"/>
        <c:axId val="1613778000"/>
      </c:lineChart>
      <c:catAx>
        <c:axId val="16137792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Размерность массива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613778000"/>
        <c:crosses val="autoZero"/>
        <c:auto val="1"/>
        <c:lblAlgn val="ctr"/>
        <c:lblOffset val="100"/>
        <c:noMultiLvlLbl val="0"/>
      </c:catAx>
      <c:valAx>
        <c:axId val="16137780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Память, МБ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61377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UA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3767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7976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6232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94505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91387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3269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5732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92401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73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1471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0913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250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723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8432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5630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9439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6191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469B844-8591-4AF6-B26E-AFFBD79F0FAF}" type="datetimeFigureOut">
              <a:rPr lang="ru-UA" smtClean="0"/>
              <a:t>18.05.2021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UA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F6B56F2-7E5C-4C67-B748-8AAF1DDCD7E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7332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9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0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-maxx.ru/algo/dsu" TargetMode="External"/><Relationship Id="rId2" Type="http://schemas.openxmlformats.org/officeDocument/2006/relationships/hyperlink" Target="https://cp-algorithms.com/data_structures/disjoint_set_union.html" TargetMode="External"/><Relationship Id="rId1" Type="http://schemas.openxmlformats.org/officeDocument/2006/relationships/slideLayout" Target="../slideLayouts/slideLayout7.xml"/><Relationship Id="rId5" Type="http://schemas.microsoft.com/office/2007/relationships/hdphoto" Target="../media/hdphoto12.wdp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5.wdp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11177-09E2-46D9-8E50-C3CCADC7F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7680" y="1859280"/>
            <a:ext cx="5232399" cy="2641599"/>
          </a:xfrm>
          <a:noFill/>
        </p:spPr>
        <p:txBody>
          <a:bodyPr>
            <a:normAutofit fontScale="90000"/>
          </a:bodyPr>
          <a:lstStyle/>
          <a:p>
            <a:pPr algn="l"/>
            <a:br>
              <a:rPr lang="ru-RU" b="1">
                <a:solidFill>
                  <a:srgbClr val="FF9500"/>
                </a:solidFill>
                <a:latin typeface="Comic Sans MS" panose="030F0702030302020204" pitchFamily="66" charset="0"/>
              </a:rPr>
            </a:br>
            <a:r>
              <a:rPr lang="ru-RU" b="1">
                <a:solidFill>
                  <a:srgbClr val="FF9500"/>
                </a:solidFill>
                <a:latin typeface="Comic Sans MS" panose="030F0702030302020204" pitchFamily="66" charset="0"/>
              </a:rPr>
              <a:t>Алгоритм</a:t>
            </a:r>
            <a:br>
              <a:rPr lang="ru-RU" b="1">
                <a:solidFill>
                  <a:srgbClr val="FF9500"/>
                </a:solidFill>
                <a:latin typeface="Comic Sans MS" panose="030F0702030302020204" pitchFamily="66" charset="0"/>
              </a:rPr>
            </a:br>
            <a:r>
              <a:rPr lang="ru-RU" sz="8900" b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Тарьяна</a:t>
            </a:r>
            <a:endParaRPr lang="ru-UA" b="1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6EE144-F7BF-46BE-8547-C47ACE067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7680" y="5555224"/>
            <a:ext cx="4689672" cy="796206"/>
          </a:xfrm>
          <a:noFill/>
        </p:spPr>
        <p:txBody>
          <a:bodyPr>
            <a:normAutofit/>
          </a:bodyPr>
          <a:lstStyle/>
          <a:p>
            <a:pPr algn="l"/>
            <a:r>
              <a:rPr lang="ru-RU">
                <a:solidFill>
                  <a:srgbClr val="FF9500"/>
                </a:solidFill>
                <a:latin typeface="Comic Sans MS" panose="030F0702030302020204" pitchFamily="66" charset="0"/>
              </a:rPr>
              <a:t>Кривошеин Данил ИТШИ-19-3</a:t>
            </a:r>
            <a:endParaRPr lang="ru-UA" dirty="0">
              <a:solidFill>
                <a:srgbClr val="FF95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Рисунок 5" descr="Изображение выглядит как текст, бильярдный шар, спорт, бильярдный стол&#10;&#10;Автоматически созданное описание">
            <a:extLst>
              <a:ext uri="{FF2B5EF4-FFF2-40B4-BE49-F238E27FC236}">
                <a16:creationId xmlns:a16="http://schemas.microsoft.com/office/drawing/2014/main" id="{11B8CC75-9F14-4478-9DA0-3DAD635F6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8" y="1091486"/>
            <a:ext cx="7012542" cy="467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3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A43ECC-62B7-4535-9E11-AE8E592CFD56}"/>
              </a:ext>
            </a:extLst>
          </p:cNvPr>
          <p:cNvSpPr txBox="1"/>
          <p:nvPr/>
        </p:nvSpPr>
        <p:spPr>
          <a:xfrm>
            <a:off x="203200" y="0"/>
            <a:ext cx="955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dirty="0">
                <a:latin typeface="Century Gothic (Основной текст)"/>
              </a:rPr>
              <a:t>Оценка времени</a:t>
            </a:r>
            <a:endParaRPr lang="ru-UA" sz="4800" b="1" dirty="0">
              <a:latin typeface="Century Gothic (Основно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FBDD6-6397-4A3B-8711-2D2AA3A688DA}"/>
              </a:ext>
            </a:extLst>
          </p:cNvPr>
          <p:cNvSpPr txBox="1"/>
          <p:nvPr/>
        </p:nvSpPr>
        <p:spPr>
          <a:xfrm>
            <a:off x="629920" y="933995"/>
            <a:ext cx="169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3"/>
                </a:solidFill>
              </a:rPr>
              <a:t>График</a:t>
            </a:r>
            <a:r>
              <a:rPr lang="en-US" sz="2400" b="1" dirty="0">
                <a:solidFill>
                  <a:schemeClr val="accent3"/>
                </a:solidFill>
              </a:rPr>
              <a:t>:</a:t>
            </a:r>
            <a:endParaRPr lang="ru-UA" sz="2400" b="1" dirty="0">
              <a:solidFill>
                <a:schemeClr val="accent3"/>
              </a:solidFill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9F18168C-F94C-42E8-869A-63F419A9E0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62067"/>
              </p:ext>
            </p:extLst>
          </p:nvPr>
        </p:nvGraphicFramePr>
        <p:xfrm>
          <a:off x="2372360" y="1698521"/>
          <a:ext cx="7447280" cy="480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122" name="Picture 2" descr="Трафарет дерева для 3д ручки">
            <a:extLst>
              <a:ext uri="{FF2B5EF4-FFF2-40B4-BE49-F238E27FC236}">
                <a16:creationId xmlns:a16="http://schemas.microsoft.com/office/drawing/2014/main" id="{2A296AD5-BF83-45A6-8D94-F7389315C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200" y1="10600" x2="45200" y2="10600"/>
                        <a14:foregroundMark x1="45200" y1="10200" x2="45200" y2="10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073" y="4103054"/>
            <a:ext cx="2347000" cy="2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CDA9F-70F4-4D74-B266-8214163FAE68}"/>
              </a:ext>
            </a:extLst>
          </p:cNvPr>
          <p:cNvSpPr txBox="1"/>
          <p:nvPr/>
        </p:nvSpPr>
        <p:spPr>
          <a:xfrm>
            <a:off x="11764652" y="1000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9</a:t>
            </a:r>
            <a:endParaRPr lang="ru-UA" sz="2800" b="1" dirty="0"/>
          </a:p>
        </p:txBody>
      </p:sp>
    </p:spTree>
    <p:extLst>
      <p:ext uri="{BB962C8B-B14F-4D97-AF65-F5344CB8AC3E}">
        <p14:creationId xmlns:p14="http://schemas.microsoft.com/office/powerpoint/2010/main" val="364281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607C0DD-D3E9-452C-B4FC-727458FA2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216042"/>
              </p:ext>
            </p:extLst>
          </p:nvPr>
        </p:nvGraphicFramePr>
        <p:xfrm>
          <a:off x="2372360" y="1698521"/>
          <a:ext cx="7447280" cy="480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CBD808-F567-4848-ACB6-09DC7C696467}"/>
              </a:ext>
            </a:extLst>
          </p:cNvPr>
          <p:cNvSpPr txBox="1"/>
          <p:nvPr/>
        </p:nvSpPr>
        <p:spPr>
          <a:xfrm>
            <a:off x="203200" y="0"/>
            <a:ext cx="955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dirty="0">
                <a:latin typeface="Century Gothic (Основной текст)"/>
              </a:rPr>
              <a:t>Оценка памяти</a:t>
            </a:r>
            <a:endParaRPr lang="ru-UA" sz="4800" b="1" dirty="0">
              <a:latin typeface="Century Gothic (Основной текст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75E89-98AA-44A3-A2FC-81B9CA87410C}"/>
              </a:ext>
            </a:extLst>
          </p:cNvPr>
          <p:cNvSpPr txBox="1"/>
          <p:nvPr/>
        </p:nvSpPr>
        <p:spPr>
          <a:xfrm>
            <a:off x="629920" y="933995"/>
            <a:ext cx="169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3"/>
                </a:solidFill>
              </a:rPr>
              <a:t>График</a:t>
            </a:r>
            <a:r>
              <a:rPr lang="en-US" sz="2400" b="1" dirty="0">
                <a:solidFill>
                  <a:schemeClr val="accent3"/>
                </a:solidFill>
              </a:rPr>
              <a:t>:</a:t>
            </a:r>
            <a:endParaRPr lang="ru-UA" sz="2400" b="1" dirty="0">
              <a:solidFill>
                <a:schemeClr val="accent3"/>
              </a:solidFill>
            </a:endParaRPr>
          </a:p>
        </p:txBody>
      </p:sp>
      <p:pic>
        <p:nvPicPr>
          <p:cNvPr id="9218" name="Picture 2" descr="Трафарет дерева для 3д ручки">
            <a:extLst>
              <a:ext uri="{FF2B5EF4-FFF2-40B4-BE49-F238E27FC236}">
                <a16:creationId xmlns:a16="http://schemas.microsoft.com/office/drawing/2014/main" id="{8C43ECCC-0897-48DF-AE66-CD318CCE9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800" r="90400">
                        <a14:foregroundMark x1="9800" y1="57200" x2="9800" y2="57200"/>
                        <a14:foregroundMark x1="6800" y1="55000" x2="6800" y2="55000"/>
                        <a14:foregroundMark x1="30000" y1="10400" x2="30000" y2="10400"/>
                        <a14:foregroundMark x1="31400" y1="10200" x2="31400" y2="10200"/>
                        <a14:foregroundMark x1="90400" y1="37800" x2="90400" y2="3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471" y="4365108"/>
            <a:ext cx="1982529" cy="198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04044F-C305-4B0A-9CB7-645F48F26885}"/>
              </a:ext>
            </a:extLst>
          </p:cNvPr>
          <p:cNvSpPr txBox="1"/>
          <p:nvPr/>
        </p:nvSpPr>
        <p:spPr>
          <a:xfrm>
            <a:off x="11670476" y="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10</a:t>
            </a:r>
            <a:endParaRPr lang="ru-UA" sz="2800" b="1" dirty="0"/>
          </a:p>
        </p:txBody>
      </p:sp>
    </p:spTree>
    <p:extLst>
      <p:ext uri="{BB962C8B-B14F-4D97-AF65-F5344CB8AC3E}">
        <p14:creationId xmlns:p14="http://schemas.microsoft.com/office/powerpoint/2010/main" val="260354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CAF00E-15E7-4A24-8E7E-83911AF3D8C3}"/>
              </a:ext>
            </a:extLst>
          </p:cNvPr>
          <p:cNvSpPr txBox="1"/>
          <p:nvPr/>
        </p:nvSpPr>
        <p:spPr>
          <a:xfrm>
            <a:off x="203200" y="0"/>
            <a:ext cx="955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dirty="0">
                <a:latin typeface="Century Gothic (Основной текст)"/>
              </a:rPr>
              <a:t>Варианты использования</a:t>
            </a:r>
            <a:endParaRPr lang="ru-UA" sz="4800" b="1" dirty="0">
              <a:latin typeface="Century Gothic (Основной текст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56E1B-345E-4F75-9CC0-01D924BE2D32}"/>
              </a:ext>
            </a:extLst>
          </p:cNvPr>
          <p:cNvSpPr txBox="1"/>
          <p:nvPr/>
        </p:nvSpPr>
        <p:spPr>
          <a:xfrm>
            <a:off x="822250" y="1000610"/>
            <a:ext cx="9271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accent3"/>
                </a:solidFill>
              </a:rPr>
              <a:t>Алгоритм </a:t>
            </a:r>
            <a:r>
              <a:rPr lang="ru-RU" sz="3600" b="1" dirty="0" err="1">
                <a:solidFill>
                  <a:schemeClr val="accent3"/>
                </a:solidFill>
              </a:rPr>
              <a:t>Тарьяна</a:t>
            </a:r>
            <a:r>
              <a:rPr lang="ru-RU" sz="3600" b="1" dirty="0">
                <a:solidFill>
                  <a:schemeClr val="accent3"/>
                </a:solidFill>
              </a:rPr>
              <a:t> активно применяются</a:t>
            </a:r>
            <a:r>
              <a:rPr lang="en-US" sz="3600" b="1" dirty="0">
                <a:solidFill>
                  <a:schemeClr val="accent3"/>
                </a:solidFill>
              </a:rPr>
              <a:t>: </a:t>
            </a:r>
            <a:endParaRPr lang="ru-UA" sz="3600" b="1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8578E-0754-4907-B781-A2D7B36E74C2}"/>
              </a:ext>
            </a:extLst>
          </p:cNvPr>
          <p:cNvSpPr txBox="1"/>
          <p:nvPr/>
        </p:nvSpPr>
        <p:spPr>
          <a:xfrm>
            <a:off x="1112874" y="2200939"/>
            <a:ext cx="89809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Для решения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задач </a:t>
            </a:r>
            <a:r>
              <a:rPr lang="en-US" sz="2800" b="1" dirty="0">
                <a:solidFill>
                  <a:schemeClr val="accent3"/>
                </a:solidFill>
              </a:rPr>
              <a:t>RMQ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сведенных к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Можно использовать в </a:t>
            </a:r>
            <a:r>
              <a:rPr lang="ru-RU" sz="2800" b="1" dirty="0">
                <a:solidFill>
                  <a:schemeClr val="accent3"/>
                </a:solidFill>
              </a:rPr>
              <a:t>науках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(История, Биология, Генетика) для поиска общих предков.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accent3"/>
                </a:solidFill>
              </a:rPr>
              <a:t>В бизнесе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(В крупных иерархических компаниях для того, что – бы найти общего главного отдела для двух подотделов и другое)</a:t>
            </a:r>
            <a:endParaRPr lang="ru-UA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94" name="Picture 2" descr="Трафарет дерева для 3д ручки">
            <a:extLst>
              <a:ext uri="{FF2B5EF4-FFF2-40B4-BE49-F238E27FC236}">
                <a16:creationId xmlns:a16="http://schemas.microsoft.com/office/drawing/2014/main" id="{73A0B9A5-B9B1-408A-9DF5-C149F2D0F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200" r="91400">
                        <a14:foregroundMark x1="9200" y1="38800" x2="9200" y2="38800"/>
                        <a14:foregroundMark x1="6000" y1="38200" x2="5200" y2="38200"/>
                        <a14:foregroundMark x1="91400" y1="39000" x2="91400" y2="3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313" y="4226885"/>
            <a:ext cx="2556687" cy="255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D1105-C8A3-40BB-917F-442101DA783C}"/>
              </a:ext>
            </a:extLst>
          </p:cNvPr>
          <p:cNvSpPr txBox="1"/>
          <p:nvPr/>
        </p:nvSpPr>
        <p:spPr>
          <a:xfrm>
            <a:off x="11606583" y="0"/>
            <a:ext cx="585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11</a:t>
            </a:r>
            <a:endParaRPr lang="ru-UA" sz="2800" b="1" dirty="0"/>
          </a:p>
        </p:txBody>
      </p:sp>
    </p:spTree>
    <p:extLst>
      <p:ext uri="{BB962C8B-B14F-4D97-AF65-F5344CB8AC3E}">
        <p14:creationId xmlns:p14="http://schemas.microsoft.com/office/powerpoint/2010/main" val="333180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8908A-D39B-4BAD-A3E3-2B02ABA7AB1C}"/>
              </a:ext>
            </a:extLst>
          </p:cNvPr>
          <p:cNvSpPr txBox="1"/>
          <p:nvPr/>
        </p:nvSpPr>
        <p:spPr>
          <a:xfrm>
            <a:off x="203200" y="0"/>
            <a:ext cx="955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dirty="0">
                <a:latin typeface="Century Gothic (Основной текст)"/>
              </a:rPr>
              <a:t>Источники</a:t>
            </a:r>
            <a:endParaRPr lang="ru-UA" sz="4800" b="1" dirty="0">
              <a:latin typeface="Century Gothic (Основно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48400-B539-4089-B8F2-F217202397DF}"/>
              </a:ext>
            </a:extLst>
          </p:cNvPr>
          <p:cNvSpPr txBox="1"/>
          <p:nvPr/>
        </p:nvSpPr>
        <p:spPr>
          <a:xfrm>
            <a:off x="914400" y="1169581"/>
            <a:ext cx="97075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1)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neerc.ifmo.ru/wiki/index.php?title=</a:t>
            </a:r>
            <a:r>
              <a:rPr lang="ru-RU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Алгоритм_Тарьяна_поиска</a:t>
            </a: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LCA_</a:t>
            </a: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за_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O(1)_</a:t>
            </a:r>
            <a:r>
              <a:rPr lang="ru-RU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в_оффлайн</a:t>
            </a: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accent3"/>
                </a:solidFill>
              </a:rPr>
              <a:t>(Полное объяснение алгоритма)</a:t>
            </a:r>
          </a:p>
          <a:p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2)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https://cp-algorithms.com/data_structures/disjoint_set_union.html</a:t>
            </a: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accent3"/>
                </a:solidFill>
              </a:rPr>
              <a:t>(Проблема рандомизированной эвристики </a:t>
            </a:r>
            <a:r>
              <a:rPr lang="en-US" sz="3200" b="1" dirty="0">
                <a:solidFill>
                  <a:schemeClr val="accent3"/>
                </a:solidFill>
              </a:rPr>
              <a:t>DSU</a:t>
            </a:r>
            <a:r>
              <a:rPr lang="ru-RU" sz="3200" b="1" dirty="0">
                <a:solidFill>
                  <a:schemeClr val="accent3"/>
                </a:solidFill>
              </a:rPr>
              <a:t>)</a:t>
            </a:r>
          </a:p>
          <a:p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3)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https://e-maxx.ru/algo/dsu</a:t>
            </a: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accent3"/>
                </a:solidFill>
              </a:rPr>
              <a:t>(Ещё эвристики </a:t>
            </a:r>
            <a:r>
              <a:rPr lang="en-US" sz="3200" b="1" dirty="0">
                <a:solidFill>
                  <a:schemeClr val="accent3"/>
                </a:solidFill>
              </a:rPr>
              <a:t>DSU</a:t>
            </a:r>
            <a:r>
              <a:rPr lang="ru-RU" sz="3200" b="1" dirty="0">
                <a:solidFill>
                  <a:schemeClr val="accent3"/>
                </a:solidFill>
              </a:rPr>
              <a:t>)</a:t>
            </a:r>
            <a:endParaRPr lang="ru-UA" sz="3200" b="1" dirty="0">
              <a:solidFill>
                <a:schemeClr val="accent3"/>
              </a:solidFill>
            </a:endParaRPr>
          </a:p>
        </p:txBody>
      </p:sp>
      <p:pic>
        <p:nvPicPr>
          <p:cNvPr id="7170" name="Picture 2" descr="Дерево 3д ручкой трафареты">
            <a:extLst>
              <a:ext uri="{FF2B5EF4-FFF2-40B4-BE49-F238E27FC236}">
                <a16:creationId xmlns:a16="http://schemas.microsoft.com/office/drawing/2014/main" id="{3743D040-54DA-4653-B571-D76ABAB7C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00" b="90000" l="10000" r="90000">
                        <a14:foregroundMark x1="51200" y1="6600" x2="51200" y2="6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194988"/>
            <a:ext cx="2758706" cy="275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724D66-DB91-4633-BBCA-69EC27CE475A}"/>
              </a:ext>
            </a:extLst>
          </p:cNvPr>
          <p:cNvSpPr txBox="1"/>
          <p:nvPr/>
        </p:nvSpPr>
        <p:spPr>
          <a:xfrm>
            <a:off x="11606583" y="0"/>
            <a:ext cx="585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12</a:t>
            </a:r>
            <a:endParaRPr lang="ru-UA" sz="2800" b="1" dirty="0"/>
          </a:p>
        </p:txBody>
      </p:sp>
    </p:spTree>
    <p:extLst>
      <p:ext uri="{BB962C8B-B14F-4D97-AF65-F5344CB8AC3E}">
        <p14:creationId xmlns:p14="http://schemas.microsoft.com/office/powerpoint/2010/main" val="107907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998FC6-D6B7-4417-8F82-11CF2F329CA8}"/>
              </a:ext>
            </a:extLst>
          </p:cNvPr>
          <p:cNvSpPr txBox="1"/>
          <p:nvPr/>
        </p:nvSpPr>
        <p:spPr>
          <a:xfrm>
            <a:off x="203200" y="0"/>
            <a:ext cx="955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dirty="0">
                <a:latin typeface="Century Gothic (Основной текст)"/>
              </a:rPr>
              <a:t>Выводы</a:t>
            </a:r>
            <a:endParaRPr lang="ru-UA" sz="4800" b="1" dirty="0">
              <a:latin typeface="Century Gothic (Основно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D2D24-ABB7-4CE3-814B-3DEC4F2040BC}"/>
              </a:ext>
            </a:extLst>
          </p:cNvPr>
          <p:cNvSpPr txBox="1"/>
          <p:nvPr/>
        </p:nvSpPr>
        <p:spPr>
          <a:xfrm>
            <a:off x="792900" y="1413063"/>
            <a:ext cx="98792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3200" b="1" dirty="0">
                <a:solidFill>
                  <a:schemeClr val="accent3"/>
                </a:solidFill>
              </a:rPr>
              <a:t>Алгоритм </a:t>
            </a:r>
            <a:r>
              <a:rPr lang="ru-RU" sz="3200" b="1" dirty="0" err="1">
                <a:solidFill>
                  <a:schemeClr val="accent3"/>
                </a:solidFill>
              </a:rPr>
              <a:t>Тарьяна</a:t>
            </a:r>
            <a:r>
              <a:rPr lang="ru-RU" sz="3200" b="1" dirty="0">
                <a:solidFill>
                  <a:schemeClr val="accent3"/>
                </a:solidFill>
              </a:rPr>
              <a:t> </a:t>
            </a: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является отличным инструментом для решения офлайн задач </a:t>
            </a:r>
            <a:r>
              <a:rPr lang="en-US" sz="3200" b="1" dirty="0">
                <a:solidFill>
                  <a:schemeClr val="accent3"/>
                </a:solidFill>
              </a:rPr>
              <a:t>LCA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Он достаточно легко реализуется и не требует больших затрат памяти и времени.</a:t>
            </a:r>
          </a:p>
          <a:p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Достоинство его легкой реализации можно использовать для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решения задач </a:t>
            </a:r>
            <a:r>
              <a:rPr lang="en-US" sz="3200" b="1" dirty="0">
                <a:solidFill>
                  <a:schemeClr val="accent3"/>
                </a:solidFill>
              </a:rPr>
              <a:t>RMQ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сведенных к </a:t>
            </a:r>
            <a:r>
              <a:rPr lang="en-US" sz="3200" b="1" dirty="0">
                <a:solidFill>
                  <a:schemeClr val="accent3"/>
                </a:solidFill>
              </a:rPr>
              <a:t>LCA</a:t>
            </a: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это даст отличную выгоду по времени.</a:t>
            </a:r>
            <a:endParaRPr lang="ru-UA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Трафарет дерева для 3д ручки">
            <a:extLst>
              <a:ext uri="{FF2B5EF4-FFF2-40B4-BE49-F238E27FC236}">
                <a16:creationId xmlns:a16="http://schemas.microsoft.com/office/drawing/2014/main" id="{7265C644-C4C1-4A80-B8F1-9FDE38E1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0000" l="10000" r="90000">
                        <a14:foregroundMark x1="55000" y1="8800" x2="55000" y2="8800"/>
                        <a14:foregroundMark x1="52200" y1="6000" x2="52200" y2="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386" y="4421170"/>
            <a:ext cx="2351988" cy="235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DB0C6B-35F5-4E60-B04C-8522CFDE6828}"/>
              </a:ext>
            </a:extLst>
          </p:cNvPr>
          <p:cNvSpPr txBox="1"/>
          <p:nvPr/>
        </p:nvSpPr>
        <p:spPr>
          <a:xfrm>
            <a:off x="11606583" y="0"/>
            <a:ext cx="585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13</a:t>
            </a:r>
            <a:endParaRPr lang="ru-UA" sz="2800" b="1" dirty="0"/>
          </a:p>
        </p:txBody>
      </p:sp>
    </p:spTree>
    <p:extLst>
      <p:ext uri="{BB962C8B-B14F-4D97-AF65-F5344CB8AC3E}">
        <p14:creationId xmlns:p14="http://schemas.microsoft.com/office/powerpoint/2010/main" val="167338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4E8C3C-52F6-40A7-9121-0FA9FC9508FA}"/>
              </a:ext>
            </a:extLst>
          </p:cNvPr>
          <p:cNvSpPr txBox="1"/>
          <p:nvPr/>
        </p:nvSpPr>
        <p:spPr>
          <a:xfrm>
            <a:off x="1218154" y="2714920"/>
            <a:ext cx="955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chemeClr val="accent3"/>
                </a:solidFill>
                <a:latin typeface="Century Gothic (Основной текст)"/>
              </a:rPr>
              <a:t>Спасибо за внимание</a:t>
            </a:r>
            <a:endParaRPr lang="ru-UA" sz="4800" b="1" dirty="0">
              <a:solidFill>
                <a:schemeClr val="accent3"/>
              </a:solidFill>
              <a:latin typeface="Century Gothic (Основной текст)"/>
            </a:endParaRPr>
          </a:p>
        </p:txBody>
      </p:sp>
      <p:pic>
        <p:nvPicPr>
          <p:cNvPr id="2050" name="Picture 2" descr="Трафарет дерева для 3д ручки">
            <a:extLst>
              <a:ext uri="{FF2B5EF4-FFF2-40B4-BE49-F238E27FC236}">
                <a16:creationId xmlns:a16="http://schemas.microsoft.com/office/drawing/2014/main" id="{D0406A49-D357-4F3B-95AB-D4B4C014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0000" l="10000" r="90000">
                        <a14:foregroundMark x1="56600" y1="9000" x2="56600" y2="9000"/>
                        <a14:foregroundMark x1="56600" y1="6000" x2="56600" y2="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43" y="3429000"/>
            <a:ext cx="3499834" cy="349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Трафарет дерева для 3д ручки">
            <a:extLst>
              <a:ext uri="{FF2B5EF4-FFF2-40B4-BE49-F238E27FC236}">
                <a16:creationId xmlns:a16="http://schemas.microsoft.com/office/drawing/2014/main" id="{CD070753-C391-4678-9A5A-807DA0BFD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00" b="90000" l="10000" r="90200">
                        <a14:foregroundMark x1="53600" y1="10800" x2="53600" y2="10800"/>
                        <a14:foregroundMark x1="55800" y1="6800" x2="55800" y2="6800"/>
                        <a14:foregroundMark x1="55600" y1="4400" x2="55600" y2="4400"/>
                        <a14:foregroundMark x1="89200" y1="49600" x2="89200" y2="49600"/>
                        <a14:foregroundMark x1="90200" y1="49000" x2="90200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715" y="3429000"/>
            <a:ext cx="3602939" cy="360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25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342EF-0FEF-4322-8FA2-0234B4AAC97B}"/>
              </a:ext>
            </a:extLst>
          </p:cNvPr>
          <p:cNvSpPr txBox="1"/>
          <p:nvPr/>
        </p:nvSpPr>
        <p:spPr>
          <a:xfrm>
            <a:off x="711200" y="1592025"/>
            <a:ext cx="98713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 (Основной текст)"/>
              </a:rPr>
              <a:t>		При выполнении проекта была поставлена задача изучить </a:t>
            </a:r>
            <a:r>
              <a:rPr lang="ru-RU" sz="3200" b="1" dirty="0">
                <a:solidFill>
                  <a:srgbClr val="FF7400"/>
                </a:solidFill>
                <a:latin typeface="Century Gothic (Основной текст)"/>
              </a:rPr>
              <a:t>алгоритм </a:t>
            </a:r>
            <a:r>
              <a:rPr lang="ru-RU" sz="3200" b="1" dirty="0" err="1">
                <a:solidFill>
                  <a:srgbClr val="FF7400"/>
                </a:solidFill>
                <a:latin typeface="Century Gothic (Основной текст)"/>
              </a:rPr>
              <a:t>Тарьяна</a:t>
            </a: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 (Основной текст)"/>
              </a:rPr>
              <a:t>, найти области его применения. </a:t>
            </a:r>
          </a:p>
          <a:p>
            <a:pPr marL="0" indent="0">
              <a:buNone/>
            </a:pP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 (Основной текст)"/>
              </a:rPr>
              <a:t>		Так как алгоритм базируется на системе</a:t>
            </a:r>
            <a:r>
              <a:rPr lang="ru-RU" sz="3200" b="1" dirty="0">
                <a:solidFill>
                  <a:srgbClr val="FFFF00"/>
                </a:solidFill>
                <a:latin typeface="Century Gothic (Основной текст)"/>
              </a:rPr>
              <a:t> </a:t>
            </a: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 (Основной текст)"/>
              </a:rPr>
              <a:t>непересекающихся множеств, </a:t>
            </a:r>
            <a:r>
              <a:rPr lang="ru-RU" sz="3200" b="1" dirty="0">
                <a:solidFill>
                  <a:schemeClr val="accent3"/>
                </a:solidFill>
                <a:latin typeface="Century Gothic (Основной текст)"/>
              </a:rPr>
              <a:t>доказать корректность подхода </a:t>
            </a: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 (Основной текст)"/>
              </a:rPr>
              <a:t>и сделать реализацию </a:t>
            </a:r>
            <a:r>
              <a:rPr lang="ru-RU" sz="3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 (Основной текст)"/>
              </a:rPr>
              <a:t>програмно</a:t>
            </a: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 (Основной текст)"/>
              </a:rPr>
              <a:t>.</a:t>
            </a:r>
          </a:p>
          <a:p>
            <a:pPr marL="0" indent="0">
              <a:buNone/>
            </a:pP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 (Основной текст)"/>
              </a:rPr>
              <a:t>		Так же была задача </a:t>
            </a:r>
            <a:r>
              <a:rPr lang="ru-RU" sz="3200" b="1" dirty="0">
                <a:solidFill>
                  <a:schemeClr val="accent3"/>
                </a:solidFill>
                <a:latin typeface="Century Gothic (Основной текст)"/>
              </a:rPr>
              <a:t>сделать интерфейс пользователя </a:t>
            </a:r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 (Основной текст)"/>
              </a:rPr>
              <a:t>для работы с алгоритмом.</a:t>
            </a:r>
            <a:endParaRPr lang="ru-UA" sz="3200" b="1" dirty="0">
              <a:solidFill>
                <a:schemeClr val="accent2">
                  <a:lumMod val="60000"/>
                  <a:lumOff val="40000"/>
                </a:schemeClr>
              </a:solidFill>
              <a:latin typeface="Century Gothic (Основной текст)"/>
            </a:endParaRPr>
          </a:p>
          <a:p>
            <a:endParaRPr lang="ru-UA" sz="2000" b="1" dirty="0">
              <a:latin typeface="Century Gothic (Основной текст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9350B-3258-4214-8769-E9836FA40C17}"/>
              </a:ext>
            </a:extLst>
          </p:cNvPr>
          <p:cNvSpPr txBox="1"/>
          <p:nvPr/>
        </p:nvSpPr>
        <p:spPr>
          <a:xfrm>
            <a:off x="2662215" y="426511"/>
            <a:ext cx="6867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Постановка задачи</a:t>
            </a:r>
            <a:endParaRPr lang="ru-UA" sz="48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1D8710-068C-4A14-A864-646BFF17D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00" b="90000" l="10000" r="90000">
                        <a14:foregroundMark x1="46600" y1="9200" x2="52800" y2="9000"/>
                        <a14:foregroundMark x1="53800" y1="9200" x2="53000" y2="10200"/>
                        <a14:foregroundMark x1="37800" y1="18000" x2="34200" y2="19000"/>
                        <a14:foregroundMark x1="51800" y1="6600" x2="53400" y2="6800"/>
                        <a14:foregroundMark x1="53400" y1="7000" x2="53400" y2="7000"/>
                        <a14:foregroundMark x1="34000" y1="18800" x2="34000" y2="18800"/>
                        <a14:foregroundMark x1="34200" y1="19200" x2="34200" y2="19200"/>
                        <a14:foregroundMark x1="34200" y1="18800" x2="36600" y2="20600"/>
                        <a14:foregroundMark x1="41000" y1="19800" x2="43800" y2="19600"/>
                        <a14:backgroundMark x1="35000" y1="92200" x2="54200" y2="97000"/>
                        <a14:backgroundMark x1="54200" y1="97000" x2="66000" y2="96200"/>
                        <a14:backgroundMark x1="66000" y1="96200" x2="49600" y2="90200"/>
                        <a14:backgroundMark x1="49600" y1="90200" x2="39400" y2="90200"/>
                        <a14:backgroundMark x1="39400" y1="90200" x2="33200" y2="92400"/>
                        <a14:backgroundMark x1="55400" y1="94200" x2="33600" y2="93200"/>
                        <a14:backgroundMark x1="43200" y1="94000" x2="37200" y2="94400"/>
                        <a14:backgroundMark x1="34200" y1="95000" x2="55800" y2="95600"/>
                        <a14:backgroundMark x1="55800" y1="95600" x2="33600" y2="94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72" y="4264453"/>
            <a:ext cx="2293428" cy="22934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9B69B0-B687-486A-A1FC-C092CE4C17CE}"/>
              </a:ext>
            </a:extLst>
          </p:cNvPr>
          <p:cNvSpPr txBox="1"/>
          <p:nvPr/>
        </p:nvSpPr>
        <p:spPr>
          <a:xfrm>
            <a:off x="11764652" y="1000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1</a:t>
            </a:r>
            <a:endParaRPr lang="ru-UA" sz="2800" b="1" dirty="0"/>
          </a:p>
        </p:txBody>
      </p:sp>
    </p:spTree>
    <p:extLst>
      <p:ext uri="{BB962C8B-B14F-4D97-AF65-F5344CB8AC3E}">
        <p14:creationId xmlns:p14="http://schemas.microsoft.com/office/powerpoint/2010/main" val="122859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342EF-0FEF-4322-8FA2-0234B4AAC97B}"/>
              </a:ext>
            </a:extLst>
          </p:cNvPr>
          <p:cNvSpPr txBox="1"/>
          <p:nvPr/>
        </p:nvSpPr>
        <p:spPr>
          <a:xfrm>
            <a:off x="630739" y="1787447"/>
            <a:ext cx="9397181" cy="329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600" b="1" dirty="0">
                <a:latin typeface="Century Gothic (Основной текст)"/>
              </a:rPr>
              <a:t>	</a:t>
            </a:r>
            <a:r>
              <a:rPr lang="ru-RU" sz="2400" b="1" dirty="0">
                <a:solidFill>
                  <a:schemeClr val="accent3"/>
                </a:solidFill>
                <a:latin typeface="Century Gothic (Основной текст)"/>
              </a:rPr>
              <a:t>Алгоритм </a:t>
            </a:r>
            <a:r>
              <a:rPr lang="ru-RU" sz="2400" b="1" dirty="0" err="1">
                <a:solidFill>
                  <a:schemeClr val="accent3"/>
                </a:solidFill>
                <a:latin typeface="Century Gothic (Основной текст)"/>
              </a:rPr>
              <a:t>Тарьяна</a:t>
            </a:r>
            <a:r>
              <a:rPr lang="ru-RU" sz="2400" b="1" dirty="0">
                <a:solidFill>
                  <a:schemeClr val="accent3"/>
                </a:solidFill>
                <a:latin typeface="Century Gothic (Основной текст)"/>
              </a:rPr>
              <a:t> </a:t>
            </a:r>
            <a:r>
              <a:rPr lang="ru-RU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 (Основной текст)"/>
              </a:rPr>
              <a:t>предназначен для нахождения наименьшего общего для офлайн задачи.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ru-RU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 (Основной текст)"/>
              </a:rPr>
              <a:t>	Но его результат можно использовать для решения задачи </a:t>
            </a:r>
            <a:r>
              <a:rPr lang="en-US" sz="2400" b="1" dirty="0">
                <a:solidFill>
                  <a:srgbClr val="FF9500"/>
                </a:solidFill>
                <a:latin typeface="Century Gothic (Основной текст)"/>
              </a:rPr>
              <a:t>RMQ </a:t>
            </a:r>
            <a:r>
              <a:rPr lang="ru-RU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 (Основной текст)"/>
              </a:rPr>
              <a:t>при правильном построении.</a:t>
            </a:r>
            <a:endParaRPr lang="ru-UA" sz="3600" b="1" dirty="0">
              <a:solidFill>
                <a:schemeClr val="accent2">
                  <a:lumMod val="60000"/>
                  <a:lumOff val="40000"/>
                </a:schemeClr>
              </a:solidFill>
              <a:latin typeface="Century Gothic (Основной текст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9350B-3258-4214-8769-E9836FA40C17}"/>
              </a:ext>
            </a:extLst>
          </p:cNvPr>
          <p:cNvSpPr txBox="1"/>
          <p:nvPr/>
        </p:nvSpPr>
        <p:spPr>
          <a:xfrm>
            <a:off x="-107637" y="314751"/>
            <a:ext cx="792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Назначение алгоритма</a:t>
            </a:r>
            <a:endParaRPr lang="ru-UA" sz="4800" b="1" dirty="0"/>
          </a:p>
        </p:txBody>
      </p:sp>
      <p:pic>
        <p:nvPicPr>
          <p:cNvPr id="3" name="Рисунок 2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3B987CD1-1BDC-4B85-BB90-BD2E139DD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00" b="90000" l="10000" r="90000">
                        <a14:foregroundMark x1="49200" y1="8400" x2="49200" y2="8400"/>
                        <a14:foregroundMark x1="48800" y1="5800" x2="48800" y2="5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640" y="1787447"/>
            <a:ext cx="4034408" cy="4034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457764-035F-4324-A746-FA9618D028BB}"/>
              </a:ext>
            </a:extLst>
          </p:cNvPr>
          <p:cNvSpPr txBox="1"/>
          <p:nvPr/>
        </p:nvSpPr>
        <p:spPr>
          <a:xfrm>
            <a:off x="11764652" y="1000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2</a:t>
            </a:r>
            <a:endParaRPr lang="ru-UA" sz="2800" b="1" dirty="0"/>
          </a:p>
        </p:txBody>
      </p:sp>
    </p:spTree>
    <p:extLst>
      <p:ext uri="{BB962C8B-B14F-4D97-AF65-F5344CB8AC3E}">
        <p14:creationId xmlns:p14="http://schemas.microsoft.com/office/powerpoint/2010/main" val="32505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19350B-3258-4214-8769-E9836FA40C17}"/>
              </a:ext>
            </a:extLst>
          </p:cNvPr>
          <p:cNvSpPr txBox="1"/>
          <p:nvPr/>
        </p:nvSpPr>
        <p:spPr>
          <a:xfrm>
            <a:off x="-467361" y="456148"/>
            <a:ext cx="754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История алгоритма</a:t>
            </a:r>
            <a:endParaRPr lang="ru-UA" sz="4800" b="1" dirty="0"/>
          </a:p>
        </p:txBody>
      </p:sp>
      <p:pic>
        <p:nvPicPr>
          <p:cNvPr id="1026" name="Picture 2" descr="Тарьян, Роберт — Википедия">
            <a:extLst>
              <a:ext uri="{FF2B5EF4-FFF2-40B4-BE49-F238E27FC236}">
                <a16:creationId xmlns:a16="http://schemas.microsoft.com/office/drawing/2014/main" id="{F5FD2A8E-27E7-4162-832C-294D9F93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1" y="3826564"/>
            <a:ext cx="1847563" cy="275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Трафарет дерева для 3д ручки">
            <a:extLst>
              <a:ext uri="{FF2B5EF4-FFF2-40B4-BE49-F238E27FC236}">
                <a16:creationId xmlns:a16="http://schemas.microsoft.com/office/drawing/2014/main" id="{28796018-68FE-4000-A567-89C3B1AC4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00" b="90000" l="10000" r="90000">
                        <a14:foregroundMark x1="49600" y1="9800" x2="49600" y2="9800"/>
                        <a14:foregroundMark x1="50400" y1="8600" x2="50400" y2="8600"/>
                        <a14:foregroundMark x1="50800" y1="6800" x2="50800" y2="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38" y="3826564"/>
            <a:ext cx="3155121" cy="315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2ABEC5-0406-404A-BCC3-A3288CDD6022}"/>
              </a:ext>
            </a:extLst>
          </p:cNvPr>
          <p:cNvSpPr txBox="1"/>
          <p:nvPr/>
        </p:nvSpPr>
        <p:spPr>
          <a:xfrm>
            <a:off x="1203960" y="1542131"/>
            <a:ext cx="978408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Алгоритм создан известным американским учёным в области вычислительных систем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accent3"/>
                </a:solidFill>
              </a:rPr>
              <a:t>Робертом </a:t>
            </a:r>
            <a:r>
              <a:rPr lang="ru-RU" sz="2800" b="1" dirty="0" err="1">
                <a:solidFill>
                  <a:schemeClr val="accent3"/>
                </a:solidFill>
              </a:rPr>
              <a:t>Тарьяном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ru-RU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Данный алгоритм был открыт им в </a:t>
            </a:r>
            <a:r>
              <a:rPr lang="ru-RU" sz="2800" b="1" dirty="0">
                <a:solidFill>
                  <a:schemeClr val="accent3"/>
                </a:solidFill>
              </a:rPr>
              <a:t>1979 году 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и решал офлайн задачу </a:t>
            </a:r>
            <a:r>
              <a:rPr lang="en-US" sz="2800" b="1" dirty="0">
                <a:solidFill>
                  <a:schemeClr val="accent3"/>
                </a:solidFill>
              </a:rPr>
              <a:t>LCA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Тогда он был сложнее 				асимптотически. </a:t>
            </a:r>
          </a:p>
          <a:p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Но в 1983 году </a:t>
            </a:r>
            <a:r>
              <a:rPr lang="ru-RU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Гауб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и </a:t>
            </a:r>
            <a:r>
              <a:rPr lang="ru-RU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Тарьян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								</a:t>
            </a:r>
            <a:r>
              <a:rPr lang="ru-RU" sz="2800" b="1" dirty="0">
                <a:solidFill>
                  <a:schemeClr val="accent3"/>
                </a:solidFill>
              </a:rPr>
              <a:t>усовершенствовали его 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до линейной 						сложности.</a:t>
            </a:r>
            <a:endParaRPr lang="ru-RU" sz="2800" dirty="0"/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br>
              <a:rPr lang="ru-RU" dirty="0"/>
            </a:br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D4309-5EFC-4C80-AFCD-B482A1BADFE2}"/>
              </a:ext>
            </a:extLst>
          </p:cNvPr>
          <p:cNvSpPr txBox="1"/>
          <p:nvPr/>
        </p:nvSpPr>
        <p:spPr>
          <a:xfrm>
            <a:off x="11764652" y="1000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3</a:t>
            </a:r>
            <a:endParaRPr lang="ru-UA" sz="2800" b="1" dirty="0"/>
          </a:p>
        </p:txBody>
      </p:sp>
    </p:spTree>
    <p:extLst>
      <p:ext uri="{BB962C8B-B14F-4D97-AF65-F5344CB8AC3E}">
        <p14:creationId xmlns:p14="http://schemas.microsoft.com/office/powerpoint/2010/main" val="45433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A2A6E-8609-40D7-9890-B0E82A86782D}"/>
              </a:ext>
            </a:extLst>
          </p:cNvPr>
          <p:cNvSpPr txBox="1"/>
          <p:nvPr/>
        </p:nvSpPr>
        <p:spPr>
          <a:xfrm>
            <a:off x="233680" y="155694"/>
            <a:ext cx="9133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dirty="0">
                <a:latin typeface="Century Gothic (Основной текст)"/>
              </a:rPr>
              <a:t>Изложение алгоритма</a:t>
            </a:r>
            <a:endParaRPr lang="ru-UA" sz="4800" b="1" dirty="0">
              <a:latin typeface="Century Gothic (Основной текст)"/>
            </a:endParaRPr>
          </a:p>
        </p:txBody>
      </p:sp>
      <p:pic>
        <p:nvPicPr>
          <p:cNvPr id="2050" name="Picture 2" descr="Трафарет дерева для 3д ручки">
            <a:extLst>
              <a:ext uri="{FF2B5EF4-FFF2-40B4-BE49-F238E27FC236}">
                <a16:creationId xmlns:a16="http://schemas.microsoft.com/office/drawing/2014/main" id="{8D3FE962-6209-41BD-BD4C-CCEB673C6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0" b="90000" l="10000" r="90000">
                        <a14:foregroundMark x1="40000" y1="20800" x2="40000" y2="20800"/>
                        <a14:foregroundMark x1="42800" y1="17000" x2="44200" y2="18600"/>
                        <a14:foregroundMark x1="41000" y1="21600" x2="37600" y2="22200"/>
                        <a14:foregroundMark x1="44800" y1="19200" x2="45400" y2="23600"/>
                        <a14:foregroundMark x1="47800" y1="20200" x2="44200" y2="17000"/>
                        <a14:foregroundMark x1="40200" y1="17800" x2="46000" y2="16000"/>
                        <a14:foregroundMark x1="44600" y1="15600" x2="36200" y2="18600"/>
                        <a14:foregroundMark x1="36200" y1="18600" x2="45000" y2="14400"/>
                        <a14:foregroundMark x1="45000" y1="14400" x2="35000" y2="16200"/>
                        <a14:foregroundMark x1="52400" y1="12800" x2="55400" y2="6600"/>
                        <a14:foregroundMark x1="51000" y1="3600" x2="59800" y2="9400"/>
                        <a14:foregroundMark x1="59800" y1="9400" x2="60000" y2="11000"/>
                        <a14:foregroundMark x1="55400" y1="3800" x2="52800" y2="3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640" y="4131310"/>
            <a:ext cx="2726690" cy="272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C0B99E-3A20-4D1B-B82B-5E0BF7A97174}"/>
              </a:ext>
            </a:extLst>
          </p:cNvPr>
          <p:cNvSpPr txBox="1"/>
          <p:nvPr/>
        </p:nvSpPr>
        <p:spPr>
          <a:xfrm>
            <a:off x="4185922" y="1082854"/>
            <a:ext cx="673220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Алгоритм использует </a:t>
            </a:r>
            <a:r>
              <a:rPr lang="ru-RU" sz="2800" b="1" dirty="0">
                <a:solidFill>
                  <a:schemeClr val="accent3"/>
                </a:solidFill>
              </a:rPr>
              <a:t>обход в глубину</a:t>
            </a:r>
            <a:r>
              <a:rPr lang="en-US" sz="2800" b="1" dirty="0">
                <a:solidFill>
                  <a:schemeClr val="accent3"/>
                </a:solidFill>
              </a:rPr>
              <a:t> (DFS)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по мере которого формируются </a:t>
            </a:r>
            <a:r>
              <a:rPr lang="ru-RU" sz="2800" b="1" dirty="0">
                <a:solidFill>
                  <a:schemeClr val="accent3"/>
                </a:solidFill>
              </a:rPr>
              <a:t>непересекающиеся множества</a:t>
            </a:r>
            <a:r>
              <a:rPr lang="en-US" sz="2800" b="1" dirty="0">
                <a:solidFill>
                  <a:schemeClr val="accent3"/>
                </a:solidFill>
              </a:rPr>
              <a:t> (DSU)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endParaRPr lang="ru-RU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b="1" dirty="0" err="1">
                <a:solidFill>
                  <a:schemeClr val="accent3"/>
                </a:solidFill>
              </a:rPr>
              <a:t>lcaClass</a:t>
            </a:r>
            <a:r>
              <a:rPr lang="en-US" sz="2800" b="1" dirty="0">
                <a:solidFill>
                  <a:schemeClr val="accent3"/>
                </a:solidFill>
              </a:rPr>
              <a:t>[1…n]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 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массив наименьших общих предков для вершин, которые находятся в таком-же множестве что и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где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 – 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представитель множества.</a:t>
            </a:r>
          </a:p>
          <a:p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2800" b="1" dirty="0">
                <a:solidFill>
                  <a:schemeClr val="accent3"/>
                </a:solidFill>
              </a:rPr>
              <a:t>Ответ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можно дать легкой формулой, при выходе с вершины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v:</a:t>
            </a:r>
          </a:p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b="1" dirty="0" err="1">
                <a:solidFill>
                  <a:schemeClr val="accent3"/>
                </a:solidFill>
              </a:rPr>
              <a:t>lca</a:t>
            </a:r>
            <a:r>
              <a:rPr lang="en-US" sz="2800" b="1" dirty="0">
                <a:solidFill>
                  <a:schemeClr val="accent3"/>
                </a:solidFill>
              </a:rPr>
              <a:t>(v, u)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lcaClass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[find(u)]</a:t>
            </a:r>
            <a:endParaRPr lang="ru-RU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4" name="Picture 6" descr="разные цвета — разные классы, а белые вершины ещё не просмотренные в dfs">
            <a:extLst>
              <a:ext uri="{FF2B5EF4-FFF2-40B4-BE49-F238E27FC236}">
                <a16:creationId xmlns:a16="http://schemas.microsoft.com/office/drawing/2014/main" id="{4A97BD23-1303-4AC4-9969-F97E6B38F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35" y="2057934"/>
            <a:ext cx="3895543" cy="346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F8C79-D07B-4870-AB9B-27723D6884FA}"/>
              </a:ext>
            </a:extLst>
          </p:cNvPr>
          <p:cNvSpPr txBox="1"/>
          <p:nvPr/>
        </p:nvSpPr>
        <p:spPr>
          <a:xfrm>
            <a:off x="11764652" y="1000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4</a:t>
            </a:r>
            <a:endParaRPr lang="ru-UA" sz="2800" b="1" dirty="0"/>
          </a:p>
        </p:txBody>
      </p:sp>
    </p:spTree>
    <p:extLst>
      <p:ext uri="{BB962C8B-B14F-4D97-AF65-F5344CB8AC3E}">
        <p14:creationId xmlns:p14="http://schemas.microsoft.com/office/powerpoint/2010/main" val="71653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0D6F23-2705-4BCB-B6BF-A8C66F49EBF1}"/>
              </a:ext>
            </a:extLst>
          </p:cNvPr>
          <p:cNvSpPr txBox="1"/>
          <p:nvPr/>
        </p:nvSpPr>
        <p:spPr>
          <a:xfrm>
            <a:off x="233680" y="155694"/>
            <a:ext cx="1082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dirty="0">
                <a:latin typeface="Century Gothic (Основной текст)"/>
              </a:rPr>
              <a:t>Доказательство корректности</a:t>
            </a:r>
            <a:endParaRPr lang="ru-UA" sz="4800" b="1" dirty="0">
              <a:latin typeface="Century Gothic (Основной текст)"/>
            </a:endParaRPr>
          </a:p>
        </p:txBody>
      </p:sp>
      <p:pic>
        <p:nvPicPr>
          <p:cNvPr id="3074" name="Picture 2" descr="Трафарет дерева для 3д ручки">
            <a:extLst>
              <a:ext uri="{FF2B5EF4-FFF2-40B4-BE49-F238E27FC236}">
                <a16:creationId xmlns:a16="http://schemas.microsoft.com/office/drawing/2014/main" id="{15DCF64F-154D-47E7-BAE1-DA3DE6412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00" b="90000" l="10000" r="90000">
                        <a14:foregroundMark x1="53800" y1="8800" x2="53800" y2="8800"/>
                        <a14:foregroundMark x1="52200" y1="7200" x2="52200" y2="7200"/>
                        <a14:backgroundMark x1="53600" y1="52600" x2="53600" y2="52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520" y="3909378"/>
            <a:ext cx="3099911" cy="294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CF882F-999F-4EAF-AB11-BE7FD82D2F9E}"/>
              </a:ext>
            </a:extLst>
          </p:cNvPr>
          <p:cNvSpPr txBox="1"/>
          <p:nvPr/>
        </p:nvSpPr>
        <p:spPr>
          <a:xfrm>
            <a:off x="934720" y="1169624"/>
            <a:ext cx="89633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2800" b="1" dirty="0">
                <a:solidFill>
                  <a:schemeClr val="accent3"/>
                </a:solidFill>
              </a:rPr>
              <a:t>Проверим достаточные для доказательства ситуации</a:t>
            </a:r>
            <a:r>
              <a:rPr lang="en-US" sz="2800" b="1" dirty="0">
                <a:solidFill>
                  <a:schemeClr val="accent3"/>
                </a:solidFill>
              </a:rPr>
              <a:t>:</a:t>
            </a:r>
          </a:p>
          <a:p>
            <a:pPr marL="342900" indent="-342900">
              <a:buAutoNum type="arabicParenR"/>
            </a:pP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Когда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 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является наименьшим общим предком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 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и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</a:t>
            </a:r>
            <a:endParaRPr lang="ru-RU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arenR" startAt="2"/>
            </a:pP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Наименьший общий предок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 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и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 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– вершина, отличная от этих двух</a:t>
            </a:r>
          </a:p>
          <a:p>
            <a:pPr marL="342900" indent="-342900">
              <a:buAutoNum type="arabicParenR" startAt="2"/>
            </a:pP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Не найдём наименьшего предка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B0C6F162-87DE-45FF-A3B1-5D5E3F031E94}"/>
              </a:ext>
            </a:extLst>
          </p:cNvPr>
          <p:cNvGrpSpPr/>
          <p:nvPr/>
        </p:nvGrpSpPr>
        <p:grpSpPr>
          <a:xfrm>
            <a:off x="6957618" y="3687237"/>
            <a:ext cx="2049301" cy="2993638"/>
            <a:chOff x="5730240" y="2422736"/>
            <a:chExt cx="1483360" cy="2579894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119654CB-6DFF-4DF2-930F-B257C525AAF0}"/>
                </a:ext>
              </a:extLst>
            </p:cNvPr>
            <p:cNvSpPr/>
            <p:nvPr/>
          </p:nvSpPr>
          <p:spPr>
            <a:xfrm rot="873708">
              <a:off x="6208574" y="3901796"/>
              <a:ext cx="315098" cy="36576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6673522-D015-4353-BF87-2B47C6C7C7FD}"/>
                </a:ext>
              </a:extLst>
            </p:cNvPr>
            <p:cNvSpPr/>
            <p:nvPr/>
          </p:nvSpPr>
          <p:spPr>
            <a:xfrm>
              <a:off x="5730240" y="4624487"/>
              <a:ext cx="365760" cy="36576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 dirty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0D29B8CB-69CB-4E59-9ABE-DBA455890035}"/>
                </a:ext>
              </a:extLst>
            </p:cNvPr>
            <p:cNvSpPr/>
            <p:nvPr/>
          </p:nvSpPr>
          <p:spPr>
            <a:xfrm>
              <a:off x="6847840" y="4636870"/>
              <a:ext cx="365760" cy="36576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endParaRPr lang="ru-UA" dirty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2293CD75-D53A-4A01-8559-514981BB3AE7}"/>
                </a:ext>
              </a:extLst>
            </p:cNvPr>
            <p:cNvSpPr/>
            <p:nvPr/>
          </p:nvSpPr>
          <p:spPr>
            <a:xfrm>
              <a:off x="6088632" y="3300738"/>
              <a:ext cx="420247" cy="39359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  <a:endParaRPr lang="ru-UA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AD03825D-405E-4AAE-B240-CC7271FD1022}"/>
                </a:ext>
              </a:extLst>
            </p:cNvPr>
            <p:cNvSpPr/>
            <p:nvPr/>
          </p:nvSpPr>
          <p:spPr>
            <a:xfrm rot="3338719">
              <a:off x="6115110" y="2422736"/>
              <a:ext cx="365760" cy="3657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89A42D9B-4ADC-4776-88B8-9A27ABF6BAB2}"/>
                </a:ext>
              </a:extLst>
            </p:cNvPr>
            <p:cNvCxnSpPr>
              <a:cxnSpLocks/>
              <a:stCxn id="10" idx="5"/>
              <a:endCxn id="9" idx="0"/>
            </p:cNvCxnSpPr>
            <p:nvPr/>
          </p:nvCxnSpPr>
          <p:spPr>
            <a:xfrm>
              <a:off x="6266168" y="2783438"/>
              <a:ext cx="32588" cy="51730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8A259FF7-1B7F-4860-941A-EB5427F624BD}"/>
                </a:ext>
              </a:extLst>
            </p:cNvPr>
            <p:cNvCxnSpPr>
              <a:cxnSpLocks/>
              <a:stCxn id="9" idx="4"/>
              <a:endCxn id="5" idx="1"/>
            </p:cNvCxnSpPr>
            <p:nvPr/>
          </p:nvCxnSpPr>
          <p:spPr>
            <a:xfrm flipH="1">
              <a:off x="6285607" y="3694333"/>
              <a:ext cx="13149" cy="2318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22F00999-C988-4B96-8A0A-B20EA0788BF3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5913120" y="4176490"/>
              <a:ext cx="317869" cy="447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72C2E1C2-B8B7-4F45-A636-9419A44123C5}"/>
                </a:ext>
              </a:extLst>
            </p:cNvPr>
            <p:cNvCxnSpPr>
              <a:cxnSpLocks/>
              <a:stCxn id="8" idx="1"/>
              <a:endCxn id="5" idx="5"/>
            </p:cNvCxnSpPr>
            <p:nvPr/>
          </p:nvCxnSpPr>
          <p:spPr>
            <a:xfrm flipH="1" flipV="1">
              <a:off x="6446639" y="4243186"/>
              <a:ext cx="454765" cy="4472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942DF6FE-94FB-4643-A7FC-07365AE3826C}"/>
              </a:ext>
            </a:extLst>
          </p:cNvPr>
          <p:cNvGrpSpPr/>
          <p:nvPr/>
        </p:nvGrpSpPr>
        <p:grpSpPr>
          <a:xfrm>
            <a:off x="1528565" y="4278167"/>
            <a:ext cx="3220162" cy="2442936"/>
            <a:chOff x="4742465" y="4621907"/>
            <a:chExt cx="2276068" cy="1726711"/>
          </a:xfrm>
        </p:grpSpPr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1E5F6DAA-6C86-48ED-9BE5-41B130E2B6F9}"/>
                </a:ext>
              </a:extLst>
            </p:cNvPr>
            <p:cNvSpPr/>
            <p:nvPr/>
          </p:nvSpPr>
          <p:spPr>
            <a:xfrm>
              <a:off x="6096000" y="6025954"/>
              <a:ext cx="322664" cy="32266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90F39F41-9B6C-4DC9-987F-0288B9372012}"/>
                </a:ext>
              </a:extLst>
            </p:cNvPr>
            <p:cNvSpPr/>
            <p:nvPr/>
          </p:nvSpPr>
          <p:spPr>
            <a:xfrm>
              <a:off x="6695869" y="6025954"/>
              <a:ext cx="322664" cy="32266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endParaRPr lang="ru-UA" dirty="0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0E20E9A6-C956-4ADF-B3CF-09A7CF301052}"/>
                </a:ext>
              </a:extLst>
            </p:cNvPr>
            <p:cNvSpPr/>
            <p:nvPr/>
          </p:nvSpPr>
          <p:spPr>
            <a:xfrm>
              <a:off x="5321216" y="5496554"/>
              <a:ext cx="322664" cy="3226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162902C0-1AF5-4278-889E-551659E3C709}"/>
                </a:ext>
              </a:extLst>
            </p:cNvPr>
            <p:cNvSpPr/>
            <p:nvPr/>
          </p:nvSpPr>
          <p:spPr>
            <a:xfrm>
              <a:off x="6386790" y="5513810"/>
              <a:ext cx="322664" cy="32266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BB6B6F9E-1F0C-4A12-A6BA-D9E386AA249E}"/>
                </a:ext>
              </a:extLst>
            </p:cNvPr>
            <p:cNvSpPr/>
            <p:nvPr/>
          </p:nvSpPr>
          <p:spPr>
            <a:xfrm>
              <a:off x="5817704" y="5045982"/>
              <a:ext cx="322664" cy="3226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CD04BA56-66C7-4DFF-9CB9-277CA04DB770}"/>
                </a:ext>
              </a:extLst>
            </p:cNvPr>
            <p:cNvSpPr/>
            <p:nvPr/>
          </p:nvSpPr>
          <p:spPr>
            <a:xfrm>
              <a:off x="5468624" y="6025954"/>
              <a:ext cx="322664" cy="3226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4EF09EF6-C1A5-481E-9233-6C995F9CC9EA}"/>
                </a:ext>
              </a:extLst>
            </p:cNvPr>
            <p:cNvSpPr/>
            <p:nvPr/>
          </p:nvSpPr>
          <p:spPr>
            <a:xfrm>
              <a:off x="4742465" y="6025954"/>
              <a:ext cx="322664" cy="3226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53722B3D-783F-4B03-BA9F-67B9DF9A8445}"/>
                </a:ext>
              </a:extLst>
            </p:cNvPr>
            <p:cNvSpPr/>
            <p:nvPr/>
          </p:nvSpPr>
          <p:spPr>
            <a:xfrm>
              <a:off x="5321216" y="4621907"/>
              <a:ext cx="322664" cy="32266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6555E61-E323-46D0-B50D-20A4DE654004}"/>
                </a:ext>
              </a:extLst>
            </p:cNvPr>
            <p:cNvSpPr/>
            <p:nvPr/>
          </p:nvSpPr>
          <p:spPr>
            <a:xfrm>
              <a:off x="4838553" y="5045982"/>
              <a:ext cx="322664" cy="32266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  <a:endParaRPr lang="ru-UA" dirty="0"/>
            </a:p>
          </p:txBody>
        </p: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E1A7B99A-A42B-499E-B718-A9F176612965}"/>
                </a:ext>
              </a:extLst>
            </p:cNvPr>
            <p:cNvCxnSpPr>
              <a:cxnSpLocks/>
              <a:stCxn id="67" idx="5"/>
              <a:endCxn id="64" idx="1"/>
            </p:cNvCxnSpPr>
            <p:nvPr/>
          </p:nvCxnSpPr>
          <p:spPr>
            <a:xfrm>
              <a:off x="5596627" y="4897318"/>
              <a:ext cx="268330" cy="1959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84319257-C90E-4A2D-AFDF-1FFED9E6331B}"/>
                </a:ext>
              </a:extLst>
            </p:cNvPr>
            <p:cNvCxnSpPr>
              <a:cxnSpLocks/>
              <a:stCxn id="64" idx="5"/>
              <a:endCxn id="63" idx="1"/>
            </p:cNvCxnSpPr>
            <p:nvPr/>
          </p:nvCxnSpPr>
          <p:spPr>
            <a:xfrm>
              <a:off x="6093115" y="5321393"/>
              <a:ext cx="340928" cy="23967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CF8A3AA5-9B8E-42C3-BA36-A41657B04C34}"/>
                </a:ext>
              </a:extLst>
            </p:cNvPr>
            <p:cNvCxnSpPr>
              <a:cxnSpLocks/>
              <a:stCxn id="67" idx="3"/>
              <a:endCxn id="68" idx="7"/>
            </p:cNvCxnSpPr>
            <p:nvPr/>
          </p:nvCxnSpPr>
          <p:spPr>
            <a:xfrm flipH="1">
              <a:off x="5113964" y="4897318"/>
              <a:ext cx="254505" cy="1959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A4F9A78C-69D9-4201-A857-0DF83EF3850F}"/>
                </a:ext>
              </a:extLst>
            </p:cNvPr>
            <p:cNvCxnSpPr>
              <a:cxnSpLocks/>
              <a:stCxn id="64" idx="3"/>
              <a:endCxn id="62" idx="7"/>
            </p:cNvCxnSpPr>
            <p:nvPr/>
          </p:nvCxnSpPr>
          <p:spPr>
            <a:xfrm flipH="1">
              <a:off x="5596627" y="5321393"/>
              <a:ext cx="268330" cy="22241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F0A1B822-8362-46A4-8B7C-2E23F9E4C9EB}"/>
                </a:ext>
              </a:extLst>
            </p:cNvPr>
            <p:cNvCxnSpPr>
              <a:cxnSpLocks/>
              <a:stCxn id="62" idx="3"/>
              <a:endCxn id="66" idx="7"/>
            </p:cNvCxnSpPr>
            <p:nvPr/>
          </p:nvCxnSpPr>
          <p:spPr>
            <a:xfrm flipH="1">
              <a:off x="5017876" y="5771965"/>
              <a:ext cx="350593" cy="30124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83F53FDA-AF07-47F8-ADCD-E78326D56E8E}"/>
                </a:ext>
              </a:extLst>
            </p:cNvPr>
            <p:cNvCxnSpPr>
              <a:cxnSpLocks/>
              <a:stCxn id="62" idx="5"/>
              <a:endCxn id="65" idx="0"/>
            </p:cNvCxnSpPr>
            <p:nvPr/>
          </p:nvCxnSpPr>
          <p:spPr>
            <a:xfrm>
              <a:off x="5596627" y="5771965"/>
              <a:ext cx="33329" cy="25398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0DD6FF13-57E8-4D59-8493-17C3487F8E48}"/>
                </a:ext>
              </a:extLst>
            </p:cNvPr>
            <p:cNvCxnSpPr>
              <a:cxnSpLocks/>
              <a:stCxn id="49" idx="0"/>
              <a:endCxn id="63" idx="3"/>
            </p:cNvCxnSpPr>
            <p:nvPr/>
          </p:nvCxnSpPr>
          <p:spPr>
            <a:xfrm flipV="1">
              <a:off x="6257332" y="5789221"/>
              <a:ext cx="176711" cy="23673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C7236468-2C6E-4940-8D07-7696D4B2CFDA}"/>
                </a:ext>
              </a:extLst>
            </p:cNvPr>
            <p:cNvCxnSpPr>
              <a:cxnSpLocks/>
              <a:stCxn id="63" idx="5"/>
              <a:endCxn id="61" idx="0"/>
            </p:cNvCxnSpPr>
            <p:nvPr/>
          </p:nvCxnSpPr>
          <p:spPr>
            <a:xfrm>
              <a:off x="6662201" y="5789221"/>
              <a:ext cx="195000" cy="23673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C20A2A6-50D4-479B-9A4D-B97F9535287D}"/>
              </a:ext>
            </a:extLst>
          </p:cNvPr>
          <p:cNvSpPr txBox="1"/>
          <p:nvPr/>
        </p:nvSpPr>
        <p:spPr>
          <a:xfrm>
            <a:off x="11764652" y="1000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5</a:t>
            </a:r>
            <a:endParaRPr lang="ru-UA" sz="2800" b="1" dirty="0"/>
          </a:p>
        </p:txBody>
      </p:sp>
    </p:spTree>
    <p:extLst>
      <p:ext uri="{BB962C8B-B14F-4D97-AF65-F5344CB8AC3E}">
        <p14:creationId xmlns:p14="http://schemas.microsoft.com/office/powerpoint/2010/main" val="301538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2A0904-C237-40BD-9A89-66AF3CCBD858}"/>
              </a:ext>
            </a:extLst>
          </p:cNvPr>
          <p:cNvSpPr txBox="1"/>
          <p:nvPr/>
        </p:nvSpPr>
        <p:spPr>
          <a:xfrm>
            <a:off x="436880" y="145534"/>
            <a:ext cx="7985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dirty="0">
                <a:latin typeface="Century Gothic (Основной текст)"/>
              </a:rPr>
              <a:t>Демонстрация работы</a:t>
            </a:r>
            <a:endParaRPr lang="ru-UA" sz="4800" b="1" dirty="0">
              <a:latin typeface="Century Gothic (Основной текст)"/>
            </a:endParaRP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CA53DA57-72D7-494B-855D-26AC70C7F20A}"/>
              </a:ext>
            </a:extLst>
          </p:cNvPr>
          <p:cNvGrpSpPr/>
          <p:nvPr/>
        </p:nvGrpSpPr>
        <p:grpSpPr>
          <a:xfrm>
            <a:off x="101599" y="1082626"/>
            <a:ext cx="4251939" cy="4281854"/>
            <a:chOff x="269240" y="1097865"/>
            <a:chExt cx="4353560" cy="4384191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9677C982-CDD8-4746-8A91-5946EB34E40F}"/>
                </a:ext>
              </a:extLst>
            </p:cNvPr>
            <p:cNvGrpSpPr/>
            <p:nvPr/>
          </p:nvGrpSpPr>
          <p:grpSpPr>
            <a:xfrm>
              <a:off x="269240" y="1097865"/>
              <a:ext cx="4353560" cy="4384191"/>
              <a:chOff x="482600" y="1453465"/>
              <a:chExt cx="4165600" cy="4194909"/>
            </a:xfrm>
          </p:grpSpPr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C08A24FB-7631-4759-B9FB-DEFB5B03760D}"/>
                  </a:ext>
                </a:extLst>
              </p:cNvPr>
              <p:cNvSpPr/>
              <p:nvPr/>
            </p:nvSpPr>
            <p:spPr>
              <a:xfrm>
                <a:off x="1788160" y="1453465"/>
                <a:ext cx="579120" cy="5791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A7C10783-8757-4C05-9F0C-3A955747A5BA}"/>
                  </a:ext>
                </a:extLst>
              </p:cNvPr>
              <p:cNvSpPr/>
              <p:nvPr/>
            </p:nvSpPr>
            <p:spPr>
              <a:xfrm>
                <a:off x="3271520" y="4355222"/>
                <a:ext cx="579120" cy="57912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V</a:t>
                </a:r>
                <a:endParaRPr lang="ru-UA" sz="2800" b="1" dirty="0"/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ACD1B4FC-E8CE-4BBB-81FA-C3ECA2CBB724}"/>
                  </a:ext>
                </a:extLst>
              </p:cNvPr>
              <p:cNvSpPr/>
              <p:nvPr/>
            </p:nvSpPr>
            <p:spPr>
              <a:xfrm>
                <a:off x="2367280" y="2327225"/>
                <a:ext cx="579120" cy="57912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 dirty="0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49D76B8E-66A5-4608-A02E-EFA95BF4B882}"/>
                  </a:ext>
                </a:extLst>
              </p:cNvPr>
              <p:cNvSpPr/>
              <p:nvPr/>
            </p:nvSpPr>
            <p:spPr>
              <a:xfrm>
                <a:off x="1209040" y="2327225"/>
                <a:ext cx="579120" cy="5791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F8E257C9-15B5-4B5F-9A6E-7D178B5ACCA6}"/>
                  </a:ext>
                </a:extLst>
              </p:cNvPr>
              <p:cNvSpPr/>
              <p:nvPr/>
            </p:nvSpPr>
            <p:spPr>
              <a:xfrm>
                <a:off x="482600" y="3103880"/>
                <a:ext cx="579120" cy="5791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U</a:t>
                </a:r>
                <a:endParaRPr lang="ru-UA" sz="2800" b="1" dirty="0"/>
              </a:p>
            </p:txBody>
          </p:sp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8071C33B-3C11-4E97-BB3F-19DB9221B865}"/>
                  </a:ext>
                </a:extLst>
              </p:cNvPr>
              <p:cNvSpPr/>
              <p:nvPr/>
            </p:nvSpPr>
            <p:spPr>
              <a:xfrm>
                <a:off x="1498600" y="3139440"/>
                <a:ext cx="579120" cy="5791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 dirty="0"/>
              </a:p>
            </p:txBody>
          </p: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E0021EEA-FD24-4013-9E0C-DFCDCEFA8EFD}"/>
                  </a:ext>
                </a:extLst>
              </p:cNvPr>
              <p:cNvSpPr/>
              <p:nvPr/>
            </p:nvSpPr>
            <p:spPr>
              <a:xfrm>
                <a:off x="2981960" y="3139440"/>
                <a:ext cx="579120" cy="57912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 dirty="0"/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6D0C67E1-6895-4C1F-BBEC-E3B620317092}"/>
                  </a:ext>
                </a:extLst>
              </p:cNvPr>
              <p:cNvSpPr/>
              <p:nvPr/>
            </p:nvSpPr>
            <p:spPr>
              <a:xfrm>
                <a:off x="4069080" y="3570655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 dirty="0"/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7AA43C35-CE84-4C09-94AA-F0DE0780BE4E}"/>
                  </a:ext>
                </a:extLst>
              </p:cNvPr>
              <p:cNvSpPr/>
              <p:nvPr/>
            </p:nvSpPr>
            <p:spPr>
              <a:xfrm>
                <a:off x="2636520" y="5069254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4BCB46C1-5BC3-45AC-B442-DD43F64C2243}"/>
                  </a:ext>
                </a:extLst>
              </p:cNvPr>
              <p:cNvSpPr/>
              <p:nvPr/>
            </p:nvSpPr>
            <p:spPr>
              <a:xfrm>
                <a:off x="3850640" y="5069254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 dirty="0"/>
              </a:p>
            </p:txBody>
          </p:sp>
        </p:grp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B290C4B-7CED-45BA-9AB4-3CC614A685AC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2150323" y="1614479"/>
              <a:ext cx="177274" cy="485209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86048FDA-D8AA-4D65-BF6A-1C83670A2361}"/>
                </a:ext>
              </a:extLst>
            </p:cNvPr>
            <p:cNvCxnSpPr>
              <a:cxnSpLocks/>
              <a:stCxn id="6" idx="3"/>
              <a:endCxn id="9" idx="7"/>
            </p:cNvCxnSpPr>
            <p:nvPr/>
          </p:nvCxnSpPr>
          <p:spPr>
            <a:xfrm flipH="1">
              <a:off x="1545072" y="1614479"/>
              <a:ext cx="177274" cy="485209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D3CCD314-4BAB-4DEA-8496-8A2FD928D02F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1331084" y="2616302"/>
              <a:ext cx="302626" cy="243612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E7EB9267-4C8D-43A9-B7EF-8949DBA397AA}"/>
                </a:ext>
              </a:extLst>
            </p:cNvPr>
            <p:cNvCxnSpPr>
              <a:cxnSpLocks/>
              <a:stCxn id="9" idx="3"/>
              <a:endCxn id="10" idx="7"/>
            </p:cNvCxnSpPr>
            <p:nvPr/>
          </p:nvCxnSpPr>
          <p:spPr>
            <a:xfrm flipH="1">
              <a:off x="785854" y="2527665"/>
              <a:ext cx="331241" cy="383722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B0CD7C32-859F-4195-AE0A-D99F611C94B9}"/>
                </a:ext>
              </a:extLst>
            </p:cNvPr>
            <p:cNvCxnSpPr>
              <a:cxnSpLocks/>
              <a:stCxn id="8" idx="5"/>
              <a:endCxn id="12" idx="1"/>
            </p:cNvCxnSpPr>
            <p:nvPr/>
          </p:nvCxnSpPr>
          <p:spPr>
            <a:xfrm>
              <a:off x="2755574" y="2527665"/>
              <a:ext cx="214439" cy="420886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116E6E1B-9730-46D5-84B3-D96639935A88}"/>
                </a:ext>
              </a:extLst>
            </p:cNvPr>
            <p:cNvCxnSpPr>
              <a:cxnSpLocks/>
              <a:stCxn id="13" idx="2"/>
              <a:endCxn id="12" idx="5"/>
            </p:cNvCxnSpPr>
            <p:nvPr/>
          </p:nvCxnSpPr>
          <p:spPr>
            <a:xfrm flipH="1" flipV="1">
              <a:off x="3397990" y="3376528"/>
              <a:ext cx="619559" cy="236685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4BD78019-4C99-4290-B6FE-01C8D3F07C6F}"/>
                </a:ext>
              </a:extLst>
            </p:cNvPr>
            <p:cNvCxnSpPr>
              <a:cxnSpLocks/>
              <a:stCxn id="7" idx="0"/>
              <a:endCxn id="12" idx="4"/>
            </p:cNvCxnSpPr>
            <p:nvPr/>
          </p:nvCxnSpPr>
          <p:spPr>
            <a:xfrm flipH="1" flipV="1">
              <a:off x="3184002" y="3465165"/>
              <a:ext cx="302626" cy="66539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44AD1649-952A-4952-BD0B-AD2C04F52B79}"/>
                </a:ext>
              </a:extLst>
            </p:cNvPr>
            <p:cNvCxnSpPr>
              <a:cxnSpLocks/>
              <a:stCxn id="7" idx="3"/>
              <a:endCxn id="14" idx="7"/>
            </p:cNvCxnSpPr>
            <p:nvPr/>
          </p:nvCxnSpPr>
          <p:spPr>
            <a:xfrm flipH="1">
              <a:off x="3036963" y="4647169"/>
              <a:ext cx="235676" cy="318273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CFAEB06D-04BC-4A07-BDCB-AB5B485F24FE}"/>
                </a:ext>
              </a:extLst>
            </p:cNvPr>
            <p:cNvCxnSpPr>
              <a:cxnSpLocks/>
              <a:stCxn id="7" idx="5"/>
              <a:endCxn id="15" idx="1"/>
            </p:cNvCxnSpPr>
            <p:nvPr/>
          </p:nvCxnSpPr>
          <p:spPr>
            <a:xfrm>
              <a:off x="3700616" y="4647169"/>
              <a:ext cx="177274" cy="318273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Соединитель: изогнутый 46">
            <a:extLst>
              <a:ext uri="{FF2B5EF4-FFF2-40B4-BE49-F238E27FC236}">
                <a16:creationId xmlns:a16="http://schemas.microsoft.com/office/drawing/2014/main" id="{CF0F50CC-25D5-4573-A542-6B7A3AA62783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0800000" flipV="1">
            <a:off x="2595726" y="4340087"/>
            <a:ext cx="352599" cy="433269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: изогнутый 49">
            <a:extLst>
              <a:ext uri="{FF2B5EF4-FFF2-40B4-BE49-F238E27FC236}">
                <a16:creationId xmlns:a16="http://schemas.microsoft.com/office/drawing/2014/main" id="{6B2678CB-9F42-4FDF-B571-11E6A99048AB}"/>
              </a:ext>
            </a:extLst>
          </p:cNvPr>
          <p:cNvCxnSpPr>
            <a:cxnSpLocks/>
            <a:stCxn id="7" idx="6"/>
            <a:endCxn id="15" idx="0"/>
          </p:cNvCxnSpPr>
          <p:nvPr/>
        </p:nvCxnSpPr>
        <p:spPr>
          <a:xfrm>
            <a:off x="3539447" y="4340088"/>
            <a:ext cx="295562" cy="433269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CA3D3819-29AB-43D4-A0B7-0D4D9CE34F8A}"/>
              </a:ext>
            </a:extLst>
          </p:cNvPr>
          <p:cNvGrpSpPr/>
          <p:nvPr/>
        </p:nvGrpSpPr>
        <p:grpSpPr>
          <a:xfrm>
            <a:off x="6440016" y="1082626"/>
            <a:ext cx="4251939" cy="4281854"/>
            <a:chOff x="269240" y="1097865"/>
            <a:chExt cx="4353560" cy="4384191"/>
          </a:xfrm>
        </p:grpSpPr>
        <p:grpSp>
          <p:nvGrpSpPr>
            <p:cNvPr id="54" name="Группа 53">
              <a:extLst>
                <a:ext uri="{FF2B5EF4-FFF2-40B4-BE49-F238E27FC236}">
                  <a16:creationId xmlns:a16="http://schemas.microsoft.com/office/drawing/2014/main" id="{A5F7590B-5316-4D35-9568-5FE0CE328ADD}"/>
                </a:ext>
              </a:extLst>
            </p:cNvPr>
            <p:cNvGrpSpPr/>
            <p:nvPr/>
          </p:nvGrpSpPr>
          <p:grpSpPr>
            <a:xfrm>
              <a:off x="269240" y="1097865"/>
              <a:ext cx="4353560" cy="4384191"/>
              <a:chOff x="482600" y="1453465"/>
              <a:chExt cx="4165600" cy="4194909"/>
            </a:xfrm>
          </p:grpSpPr>
          <p:sp>
            <p:nvSpPr>
              <p:cNvPr id="64" name="Овал 63">
                <a:extLst>
                  <a:ext uri="{FF2B5EF4-FFF2-40B4-BE49-F238E27FC236}">
                    <a16:creationId xmlns:a16="http://schemas.microsoft.com/office/drawing/2014/main" id="{97E594F1-1D73-4B40-8720-F26A0D139676}"/>
                  </a:ext>
                </a:extLst>
              </p:cNvPr>
              <p:cNvSpPr/>
              <p:nvPr/>
            </p:nvSpPr>
            <p:spPr>
              <a:xfrm>
                <a:off x="1788160" y="1453465"/>
                <a:ext cx="579120" cy="5791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65" name="Овал 64">
                <a:extLst>
                  <a:ext uri="{FF2B5EF4-FFF2-40B4-BE49-F238E27FC236}">
                    <a16:creationId xmlns:a16="http://schemas.microsoft.com/office/drawing/2014/main" id="{31413AF3-22EB-4795-BF72-2219F993F5E2}"/>
                  </a:ext>
                </a:extLst>
              </p:cNvPr>
              <p:cNvSpPr/>
              <p:nvPr/>
            </p:nvSpPr>
            <p:spPr>
              <a:xfrm>
                <a:off x="3271520" y="4355222"/>
                <a:ext cx="579120" cy="57912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V</a:t>
                </a:r>
                <a:endParaRPr lang="ru-UA" sz="2800" b="1" dirty="0"/>
              </a:p>
            </p:txBody>
          </p:sp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348419C3-8CAC-4959-BE12-F6191E2B700F}"/>
                  </a:ext>
                </a:extLst>
              </p:cNvPr>
              <p:cNvSpPr/>
              <p:nvPr/>
            </p:nvSpPr>
            <p:spPr>
              <a:xfrm>
                <a:off x="2367280" y="2327225"/>
                <a:ext cx="579120" cy="57912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 dirty="0"/>
              </a:p>
            </p:txBody>
          </p:sp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2E1C285D-8DB9-449A-B213-D776089B1D83}"/>
                  </a:ext>
                </a:extLst>
              </p:cNvPr>
              <p:cNvSpPr/>
              <p:nvPr/>
            </p:nvSpPr>
            <p:spPr>
              <a:xfrm>
                <a:off x="1209040" y="2327225"/>
                <a:ext cx="579120" cy="5791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5FE99E5F-8871-4F2D-AE9C-F20AAFC5DD8C}"/>
                  </a:ext>
                </a:extLst>
              </p:cNvPr>
              <p:cNvSpPr/>
              <p:nvPr/>
            </p:nvSpPr>
            <p:spPr>
              <a:xfrm>
                <a:off x="482600" y="3103880"/>
                <a:ext cx="579120" cy="5791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U</a:t>
                </a:r>
                <a:endParaRPr lang="ru-UA" sz="2800" b="1" dirty="0"/>
              </a:p>
            </p:txBody>
          </p: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959D0F87-D7B4-437E-B4F6-AB5B3FA12A02}"/>
                  </a:ext>
                </a:extLst>
              </p:cNvPr>
              <p:cNvSpPr/>
              <p:nvPr/>
            </p:nvSpPr>
            <p:spPr>
              <a:xfrm>
                <a:off x="1498600" y="3139440"/>
                <a:ext cx="579120" cy="5791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70" name="Овал 69">
                <a:extLst>
                  <a:ext uri="{FF2B5EF4-FFF2-40B4-BE49-F238E27FC236}">
                    <a16:creationId xmlns:a16="http://schemas.microsoft.com/office/drawing/2014/main" id="{5A7C8B04-C4E5-4FCC-84DA-6D53D0D57278}"/>
                  </a:ext>
                </a:extLst>
              </p:cNvPr>
              <p:cNvSpPr/>
              <p:nvPr/>
            </p:nvSpPr>
            <p:spPr>
              <a:xfrm>
                <a:off x="2981960" y="3139440"/>
                <a:ext cx="579120" cy="57912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 dirty="0"/>
              </a:p>
            </p:txBody>
          </p:sp>
          <p:sp>
            <p:nvSpPr>
              <p:cNvPr id="71" name="Овал 70">
                <a:extLst>
                  <a:ext uri="{FF2B5EF4-FFF2-40B4-BE49-F238E27FC236}">
                    <a16:creationId xmlns:a16="http://schemas.microsoft.com/office/drawing/2014/main" id="{A68E6142-AF30-406A-B66D-F120724E901C}"/>
                  </a:ext>
                </a:extLst>
              </p:cNvPr>
              <p:cNvSpPr/>
              <p:nvPr/>
            </p:nvSpPr>
            <p:spPr>
              <a:xfrm>
                <a:off x="4069080" y="3570655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 dirty="0"/>
              </a:p>
            </p:txBody>
          </p:sp>
          <p:sp>
            <p:nvSpPr>
              <p:cNvPr id="72" name="Овал 71">
                <a:extLst>
                  <a:ext uri="{FF2B5EF4-FFF2-40B4-BE49-F238E27FC236}">
                    <a16:creationId xmlns:a16="http://schemas.microsoft.com/office/drawing/2014/main" id="{BF5A31D7-DD62-470C-A627-1ACC3ABFA6BB}"/>
                  </a:ext>
                </a:extLst>
              </p:cNvPr>
              <p:cNvSpPr/>
              <p:nvPr/>
            </p:nvSpPr>
            <p:spPr>
              <a:xfrm>
                <a:off x="2636520" y="5069254"/>
                <a:ext cx="579120" cy="57912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 dirty="0"/>
              </a:p>
            </p:txBody>
          </p:sp>
          <p:sp>
            <p:nvSpPr>
              <p:cNvPr id="73" name="Овал 72">
                <a:extLst>
                  <a:ext uri="{FF2B5EF4-FFF2-40B4-BE49-F238E27FC236}">
                    <a16:creationId xmlns:a16="http://schemas.microsoft.com/office/drawing/2014/main" id="{226FFBBA-B5C3-40F5-A29D-76717DE3E85C}"/>
                  </a:ext>
                </a:extLst>
              </p:cNvPr>
              <p:cNvSpPr/>
              <p:nvPr/>
            </p:nvSpPr>
            <p:spPr>
              <a:xfrm>
                <a:off x="3850640" y="5069254"/>
                <a:ext cx="579120" cy="57912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 dirty="0"/>
              </a:p>
            </p:txBody>
          </p:sp>
        </p:grp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23571A04-2725-4033-95B6-01D4D72D1F04}"/>
                </a:ext>
              </a:extLst>
            </p:cNvPr>
            <p:cNvCxnSpPr>
              <a:cxnSpLocks/>
              <a:stCxn id="64" idx="5"/>
              <a:endCxn id="66" idx="1"/>
            </p:cNvCxnSpPr>
            <p:nvPr/>
          </p:nvCxnSpPr>
          <p:spPr>
            <a:xfrm>
              <a:off x="2150323" y="1614479"/>
              <a:ext cx="177274" cy="485209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2B3CDA86-4E44-40FA-9F42-674463BA212A}"/>
                </a:ext>
              </a:extLst>
            </p:cNvPr>
            <p:cNvCxnSpPr>
              <a:cxnSpLocks/>
              <a:stCxn id="64" idx="3"/>
              <a:endCxn id="67" idx="7"/>
            </p:cNvCxnSpPr>
            <p:nvPr/>
          </p:nvCxnSpPr>
          <p:spPr>
            <a:xfrm flipH="1">
              <a:off x="1545072" y="1614479"/>
              <a:ext cx="177274" cy="485209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739283FC-B3BE-496C-87AB-357570B22345}"/>
                </a:ext>
              </a:extLst>
            </p:cNvPr>
            <p:cNvCxnSpPr>
              <a:cxnSpLocks/>
              <a:stCxn id="67" idx="4"/>
              <a:endCxn id="69" idx="0"/>
            </p:cNvCxnSpPr>
            <p:nvPr/>
          </p:nvCxnSpPr>
          <p:spPr>
            <a:xfrm>
              <a:off x="1331084" y="2616302"/>
              <a:ext cx="302626" cy="243612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BBEBF638-6ADB-44BD-805C-2787A0820DB5}"/>
                </a:ext>
              </a:extLst>
            </p:cNvPr>
            <p:cNvCxnSpPr>
              <a:cxnSpLocks/>
              <a:stCxn id="67" idx="3"/>
              <a:endCxn id="68" idx="7"/>
            </p:cNvCxnSpPr>
            <p:nvPr/>
          </p:nvCxnSpPr>
          <p:spPr>
            <a:xfrm flipH="1">
              <a:off x="785854" y="2527665"/>
              <a:ext cx="331241" cy="383722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9C1F2C43-A5A0-4DBB-BB84-A22607F37540}"/>
                </a:ext>
              </a:extLst>
            </p:cNvPr>
            <p:cNvCxnSpPr>
              <a:cxnSpLocks/>
              <a:stCxn id="66" idx="5"/>
              <a:endCxn id="70" idx="1"/>
            </p:cNvCxnSpPr>
            <p:nvPr/>
          </p:nvCxnSpPr>
          <p:spPr>
            <a:xfrm>
              <a:off x="2755574" y="2527665"/>
              <a:ext cx="214439" cy="420886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12413FBB-6DAE-4B08-A608-D05FB58351F0}"/>
                </a:ext>
              </a:extLst>
            </p:cNvPr>
            <p:cNvCxnSpPr>
              <a:cxnSpLocks/>
              <a:stCxn id="71" idx="2"/>
              <a:endCxn id="70" idx="5"/>
            </p:cNvCxnSpPr>
            <p:nvPr/>
          </p:nvCxnSpPr>
          <p:spPr>
            <a:xfrm flipH="1" flipV="1">
              <a:off x="3397990" y="3376528"/>
              <a:ext cx="619559" cy="236685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FBB4C58F-3E08-4843-ABE3-3AFCCB1DEF9A}"/>
                </a:ext>
              </a:extLst>
            </p:cNvPr>
            <p:cNvCxnSpPr>
              <a:cxnSpLocks/>
              <a:stCxn id="65" idx="0"/>
              <a:endCxn id="70" idx="4"/>
            </p:cNvCxnSpPr>
            <p:nvPr/>
          </p:nvCxnSpPr>
          <p:spPr>
            <a:xfrm flipH="1" flipV="1">
              <a:off x="3184002" y="3465165"/>
              <a:ext cx="302626" cy="66539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A5E1716E-C0A8-4D45-BA16-8181AEE7BC47}"/>
                </a:ext>
              </a:extLst>
            </p:cNvPr>
            <p:cNvCxnSpPr>
              <a:cxnSpLocks/>
              <a:stCxn id="65" idx="3"/>
              <a:endCxn id="72" idx="7"/>
            </p:cNvCxnSpPr>
            <p:nvPr/>
          </p:nvCxnSpPr>
          <p:spPr>
            <a:xfrm flipH="1">
              <a:off x="3036963" y="4647169"/>
              <a:ext cx="235676" cy="318273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9D872394-6182-4C87-8224-2F4B923D62E9}"/>
                </a:ext>
              </a:extLst>
            </p:cNvPr>
            <p:cNvCxnSpPr>
              <a:cxnSpLocks/>
              <a:stCxn id="65" idx="5"/>
              <a:endCxn id="73" idx="1"/>
            </p:cNvCxnSpPr>
            <p:nvPr/>
          </p:nvCxnSpPr>
          <p:spPr>
            <a:xfrm>
              <a:off x="3700616" y="4647169"/>
              <a:ext cx="177274" cy="318273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Соединитель: изогнутый 73">
            <a:extLst>
              <a:ext uri="{FF2B5EF4-FFF2-40B4-BE49-F238E27FC236}">
                <a16:creationId xmlns:a16="http://schemas.microsoft.com/office/drawing/2014/main" id="{30C10F31-FB9E-4FE7-BB49-5617FB041BBF}"/>
              </a:ext>
            </a:extLst>
          </p:cNvPr>
          <p:cNvCxnSpPr>
            <a:cxnSpLocks/>
            <a:stCxn id="65" idx="2"/>
            <a:endCxn id="70" idx="3"/>
          </p:cNvCxnSpPr>
          <p:nvPr/>
        </p:nvCxnSpPr>
        <p:spPr>
          <a:xfrm rot="10800000">
            <a:off x="9077747" y="3308100"/>
            <a:ext cx="208994" cy="103198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164A543-7F6A-4AB7-85BF-C56019EB1DED}"/>
              </a:ext>
            </a:extLst>
          </p:cNvPr>
          <p:cNvSpPr txBox="1"/>
          <p:nvPr/>
        </p:nvSpPr>
        <p:spPr>
          <a:xfrm>
            <a:off x="7429872" y="3719162"/>
            <a:ext cx="15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Даём ответ</a:t>
            </a:r>
            <a:endParaRPr lang="ru-UA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C5462AB-2765-4A6F-9922-F1624DEA156D}"/>
              </a:ext>
            </a:extLst>
          </p:cNvPr>
          <p:cNvSpPr txBox="1"/>
          <p:nvPr/>
        </p:nvSpPr>
        <p:spPr>
          <a:xfrm>
            <a:off x="3712583" y="4187391"/>
            <a:ext cx="219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Проходим детей</a:t>
            </a:r>
            <a:endParaRPr lang="ru-UA" b="1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B2C528BE-9E47-48E9-A2F6-B158D35854F3}"/>
              </a:ext>
            </a:extLst>
          </p:cNvPr>
          <p:cNvSpPr/>
          <p:nvPr/>
        </p:nvSpPr>
        <p:spPr>
          <a:xfrm>
            <a:off x="141318" y="6169224"/>
            <a:ext cx="591123" cy="591123"/>
          </a:xfrm>
          <a:prstGeom prst="ellipse">
            <a:avLst/>
          </a:prstGeom>
          <a:solidFill>
            <a:schemeClr val="bg1"/>
          </a:solidFill>
          <a:ln>
            <a:solidFill>
              <a:srgbClr val="7D9B23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66A555-0C02-44C8-8F64-55BDC66DA3F8}"/>
              </a:ext>
            </a:extLst>
          </p:cNvPr>
          <p:cNvSpPr txBox="1"/>
          <p:nvPr/>
        </p:nvSpPr>
        <p:spPr>
          <a:xfrm>
            <a:off x="732440" y="6273669"/>
            <a:ext cx="495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3"/>
                </a:solidFill>
              </a:rPr>
              <a:t>- Класс не пройденных </a:t>
            </a:r>
            <a:r>
              <a:rPr lang="en-US" sz="2000" b="1" dirty="0">
                <a:solidFill>
                  <a:schemeClr val="accent3"/>
                </a:solidFill>
              </a:rPr>
              <a:t>DFS </a:t>
            </a:r>
            <a:r>
              <a:rPr lang="ru-RU" sz="2000" b="1" dirty="0">
                <a:solidFill>
                  <a:schemeClr val="accent3"/>
                </a:solidFill>
              </a:rPr>
              <a:t>вершин</a:t>
            </a:r>
            <a:endParaRPr lang="ru-UA" sz="2000" b="1" dirty="0">
              <a:solidFill>
                <a:schemeClr val="accent3"/>
              </a:solidFill>
            </a:endParaRPr>
          </a:p>
        </p:txBody>
      </p: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88D6E742-3198-441B-9C6B-9F2F0BE690FB}"/>
              </a:ext>
            </a:extLst>
          </p:cNvPr>
          <p:cNvGrpSpPr/>
          <p:nvPr/>
        </p:nvGrpSpPr>
        <p:grpSpPr>
          <a:xfrm>
            <a:off x="5841053" y="5597589"/>
            <a:ext cx="1322700" cy="1182247"/>
            <a:chOff x="6125615" y="5386983"/>
            <a:chExt cx="1322700" cy="1182247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BBDDD172-5497-49C7-9294-CE91DEC65BA9}"/>
                </a:ext>
              </a:extLst>
            </p:cNvPr>
            <p:cNvSpPr/>
            <p:nvPr/>
          </p:nvSpPr>
          <p:spPr>
            <a:xfrm>
              <a:off x="6496107" y="5386983"/>
              <a:ext cx="591123" cy="5911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 dirty="0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7816C754-EE6F-46B5-8DE1-3B4DCE366EFD}"/>
                </a:ext>
              </a:extLst>
            </p:cNvPr>
            <p:cNvSpPr/>
            <p:nvPr/>
          </p:nvSpPr>
          <p:spPr>
            <a:xfrm>
              <a:off x="6125615" y="5978107"/>
              <a:ext cx="591123" cy="59112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7D9B23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 dirty="0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9A6731D6-63A3-4B4B-B02E-7773E37A9702}"/>
                </a:ext>
              </a:extLst>
            </p:cNvPr>
            <p:cNvSpPr/>
            <p:nvPr/>
          </p:nvSpPr>
          <p:spPr>
            <a:xfrm>
              <a:off x="6857192" y="5978106"/>
              <a:ext cx="591123" cy="59112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D9B23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BC610A1-DE8B-49D2-A5D8-CDE2E88B17BC}"/>
              </a:ext>
            </a:extLst>
          </p:cNvPr>
          <p:cNvSpPr txBox="1"/>
          <p:nvPr/>
        </p:nvSpPr>
        <p:spPr>
          <a:xfrm>
            <a:off x="7095866" y="6260874"/>
            <a:ext cx="495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3"/>
                </a:solidFill>
              </a:rPr>
              <a:t> - Множества сформированные </a:t>
            </a:r>
            <a:r>
              <a:rPr lang="en-US" sz="2000" b="1" dirty="0">
                <a:solidFill>
                  <a:schemeClr val="accent3"/>
                </a:solidFill>
              </a:rPr>
              <a:t>DFS</a:t>
            </a:r>
            <a:endParaRPr lang="ru-UA" sz="2000" b="1" dirty="0">
              <a:solidFill>
                <a:schemeClr val="accent3"/>
              </a:solidFill>
            </a:endParaRPr>
          </a:p>
        </p:txBody>
      </p:sp>
      <p:pic>
        <p:nvPicPr>
          <p:cNvPr id="10242" name="Picture 2" descr="Дерево 3д ручкой">
            <a:extLst>
              <a:ext uri="{FF2B5EF4-FFF2-40B4-BE49-F238E27FC236}">
                <a16:creationId xmlns:a16="http://schemas.microsoft.com/office/drawing/2014/main" id="{C532C510-023E-464F-B46F-D1364B10B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00" b="90000" l="10000" r="90000">
                        <a14:foregroundMark x1="54000" y1="8800" x2="54000" y2="8800"/>
                        <a14:foregroundMark x1="54800" y1="5200" x2="54800" y2="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61" y="4475188"/>
            <a:ext cx="1778584" cy="177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6E17D02-796F-43E0-B43C-6C71941CA9BE}"/>
              </a:ext>
            </a:extLst>
          </p:cNvPr>
          <p:cNvSpPr txBox="1"/>
          <p:nvPr/>
        </p:nvSpPr>
        <p:spPr>
          <a:xfrm>
            <a:off x="11764652" y="1000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6</a:t>
            </a:r>
            <a:endParaRPr lang="ru-UA" sz="2800" b="1" dirty="0"/>
          </a:p>
        </p:txBody>
      </p:sp>
    </p:spTree>
    <p:extLst>
      <p:ext uri="{BB962C8B-B14F-4D97-AF65-F5344CB8AC3E}">
        <p14:creationId xmlns:p14="http://schemas.microsoft.com/office/powerpoint/2010/main" val="115716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2A0904-C237-40BD-9A89-66AF3CCBD858}"/>
              </a:ext>
            </a:extLst>
          </p:cNvPr>
          <p:cNvSpPr txBox="1"/>
          <p:nvPr/>
        </p:nvSpPr>
        <p:spPr>
          <a:xfrm>
            <a:off x="436880" y="145534"/>
            <a:ext cx="7985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dirty="0">
                <a:latin typeface="Century Gothic (Основной текст)"/>
              </a:rPr>
              <a:t>Демонстрация работы</a:t>
            </a:r>
            <a:endParaRPr lang="ru-UA" sz="4800" b="1" dirty="0">
              <a:latin typeface="Century Gothic (Основной текст)"/>
            </a:endParaRPr>
          </a:p>
        </p:txBody>
      </p: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CA3D3819-29AB-43D4-A0B7-0D4D9CE34F8A}"/>
              </a:ext>
            </a:extLst>
          </p:cNvPr>
          <p:cNvGrpSpPr/>
          <p:nvPr/>
        </p:nvGrpSpPr>
        <p:grpSpPr>
          <a:xfrm>
            <a:off x="1215094" y="1080976"/>
            <a:ext cx="4251939" cy="4281854"/>
            <a:chOff x="269240" y="1097865"/>
            <a:chExt cx="4353560" cy="4384191"/>
          </a:xfrm>
        </p:grpSpPr>
        <p:grpSp>
          <p:nvGrpSpPr>
            <p:cNvPr id="54" name="Группа 53">
              <a:extLst>
                <a:ext uri="{FF2B5EF4-FFF2-40B4-BE49-F238E27FC236}">
                  <a16:creationId xmlns:a16="http://schemas.microsoft.com/office/drawing/2014/main" id="{A5F7590B-5316-4D35-9568-5FE0CE328ADD}"/>
                </a:ext>
              </a:extLst>
            </p:cNvPr>
            <p:cNvGrpSpPr/>
            <p:nvPr/>
          </p:nvGrpSpPr>
          <p:grpSpPr>
            <a:xfrm>
              <a:off x="269240" y="1097865"/>
              <a:ext cx="4353560" cy="4384191"/>
              <a:chOff x="482600" y="1453465"/>
              <a:chExt cx="4165600" cy="4194909"/>
            </a:xfrm>
          </p:grpSpPr>
          <p:sp>
            <p:nvSpPr>
              <p:cNvPr id="64" name="Овал 63">
                <a:extLst>
                  <a:ext uri="{FF2B5EF4-FFF2-40B4-BE49-F238E27FC236}">
                    <a16:creationId xmlns:a16="http://schemas.microsoft.com/office/drawing/2014/main" id="{97E594F1-1D73-4B40-8720-F26A0D139676}"/>
                  </a:ext>
                </a:extLst>
              </p:cNvPr>
              <p:cNvSpPr/>
              <p:nvPr/>
            </p:nvSpPr>
            <p:spPr>
              <a:xfrm>
                <a:off x="1788160" y="1453465"/>
                <a:ext cx="579120" cy="5791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65" name="Овал 64">
                <a:extLst>
                  <a:ext uri="{FF2B5EF4-FFF2-40B4-BE49-F238E27FC236}">
                    <a16:creationId xmlns:a16="http://schemas.microsoft.com/office/drawing/2014/main" id="{31413AF3-22EB-4795-BF72-2219F993F5E2}"/>
                  </a:ext>
                </a:extLst>
              </p:cNvPr>
              <p:cNvSpPr/>
              <p:nvPr/>
            </p:nvSpPr>
            <p:spPr>
              <a:xfrm>
                <a:off x="3271520" y="4355222"/>
                <a:ext cx="579120" cy="57912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V</a:t>
                </a:r>
                <a:endParaRPr lang="ru-UA" sz="2800" b="1" dirty="0"/>
              </a:p>
            </p:txBody>
          </p:sp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348419C3-8CAC-4959-BE12-F6191E2B700F}"/>
                  </a:ext>
                </a:extLst>
              </p:cNvPr>
              <p:cNvSpPr/>
              <p:nvPr/>
            </p:nvSpPr>
            <p:spPr>
              <a:xfrm>
                <a:off x="2367280" y="2327225"/>
                <a:ext cx="579120" cy="57912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 dirty="0"/>
              </a:p>
            </p:txBody>
          </p:sp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2E1C285D-8DB9-449A-B213-D776089B1D83}"/>
                  </a:ext>
                </a:extLst>
              </p:cNvPr>
              <p:cNvSpPr/>
              <p:nvPr/>
            </p:nvSpPr>
            <p:spPr>
              <a:xfrm>
                <a:off x="1209040" y="2327225"/>
                <a:ext cx="579120" cy="5791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5FE99E5F-8871-4F2D-AE9C-F20AAFC5DD8C}"/>
                  </a:ext>
                </a:extLst>
              </p:cNvPr>
              <p:cNvSpPr/>
              <p:nvPr/>
            </p:nvSpPr>
            <p:spPr>
              <a:xfrm>
                <a:off x="482600" y="3103880"/>
                <a:ext cx="579120" cy="5791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U</a:t>
                </a:r>
                <a:endParaRPr lang="ru-UA" sz="2800" b="1" dirty="0"/>
              </a:p>
            </p:txBody>
          </p: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959D0F87-D7B4-437E-B4F6-AB5B3FA12A02}"/>
                  </a:ext>
                </a:extLst>
              </p:cNvPr>
              <p:cNvSpPr/>
              <p:nvPr/>
            </p:nvSpPr>
            <p:spPr>
              <a:xfrm>
                <a:off x="1498600" y="3139440"/>
                <a:ext cx="579120" cy="5791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70" name="Овал 69">
                <a:extLst>
                  <a:ext uri="{FF2B5EF4-FFF2-40B4-BE49-F238E27FC236}">
                    <a16:creationId xmlns:a16="http://schemas.microsoft.com/office/drawing/2014/main" id="{5A7C8B04-C4E5-4FCC-84DA-6D53D0D57278}"/>
                  </a:ext>
                </a:extLst>
              </p:cNvPr>
              <p:cNvSpPr/>
              <p:nvPr/>
            </p:nvSpPr>
            <p:spPr>
              <a:xfrm>
                <a:off x="2981960" y="3139440"/>
                <a:ext cx="579120" cy="57912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 dirty="0"/>
              </a:p>
            </p:txBody>
          </p:sp>
          <p:sp>
            <p:nvSpPr>
              <p:cNvPr id="71" name="Овал 70">
                <a:extLst>
                  <a:ext uri="{FF2B5EF4-FFF2-40B4-BE49-F238E27FC236}">
                    <a16:creationId xmlns:a16="http://schemas.microsoft.com/office/drawing/2014/main" id="{A68E6142-AF30-406A-B66D-F120724E901C}"/>
                  </a:ext>
                </a:extLst>
              </p:cNvPr>
              <p:cNvSpPr/>
              <p:nvPr/>
            </p:nvSpPr>
            <p:spPr>
              <a:xfrm>
                <a:off x="4069080" y="3570655"/>
                <a:ext cx="579120" cy="57912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 dirty="0"/>
              </a:p>
            </p:txBody>
          </p:sp>
          <p:sp>
            <p:nvSpPr>
              <p:cNvPr id="72" name="Овал 71">
                <a:extLst>
                  <a:ext uri="{FF2B5EF4-FFF2-40B4-BE49-F238E27FC236}">
                    <a16:creationId xmlns:a16="http://schemas.microsoft.com/office/drawing/2014/main" id="{BF5A31D7-DD62-470C-A627-1ACC3ABFA6BB}"/>
                  </a:ext>
                </a:extLst>
              </p:cNvPr>
              <p:cNvSpPr/>
              <p:nvPr/>
            </p:nvSpPr>
            <p:spPr>
              <a:xfrm>
                <a:off x="2636520" y="5069254"/>
                <a:ext cx="579120" cy="57912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 dirty="0"/>
              </a:p>
            </p:txBody>
          </p:sp>
          <p:sp>
            <p:nvSpPr>
              <p:cNvPr id="73" name="Овал 72">
                <a:extLst>
                  <a:ext uri="{FF2B5EF4-FFF2-40B4-BE49-F238E27FC236}">
                    <a16:creationId xmlns:a16="http://schemas.microsoft.com/office/drawing/2014/main" id="{226FFBBA-B5C3-40F5-A29D-76717DE3E85C}"/>
                  </a:ext>
                </a:extLst>
              </p:cNvPr>
              <p:cNvSpPr/>
              <p:nvPr/>
            </p:nvSpPr>
            <p:spPr>
              <a:xfrm>
                <a:off x="3850640" y="5069254"/>
                <a:ext cx="579120" cy="57912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D9B23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 dirty="0"/>
              </a:p>
            </p:txBody>
          </p:sp>
        </p:grp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23571A04-2725-4033-95B6-01D4D72D1F04}"/>
                </a:ext>
              </a:extLst>
            </p:cNvPr>
            <p:cNvCxnSpPr>
              <a:cxnSpLocks/>
              <a:stCxn id="64" idx="5"/>
              <a:endCxn id="66" idx="1"/>
            </p:cNvCxnSpPr>
            <p:nvPr/>
          </p:nvCxnSpPr>
          <p:spPr>
            <a:xfrm>
              <a:off x="2150323" y="1614479"/>
              <a:ext cx="177274" cy="485209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2B3CDA86-4E44-40FA-9F42-674463BA212A}"/>
                </a:ext>
              </a:extLst>
            </p:cNvPr>
            <p:cNvCxnSpPr>
              <a:cxnSpLocks/>
              <a:stCxn id="64" idx="3"/>
              <a:endCxn id="67" idx="7"/>
            </p:cNvCxnSpPr>
            <p:nvPr/>
          </p:nvCxnSpPr>
          <p:spPr>
            <a:xfrm flipH="1">
              <a:off x="1545072" y="1614479"/>
              <a:ext cx="177274" cy="485209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739283FC-B3BE-496C-87AB-357570B22345}"/>
                </a:ext>
              </a:extLst>
            </p:cNvPr>
            <p:cNvCxnSpPr>
              <a:cxnSpLocks/>
              <a:stCxn id="67" idx="4"/>
              <a:endCxn id="69" idx="0"/>
            </p:cNvCxnSpPr>
            <p:nvPr/>
          </p:nvCxnSpPr>
          <p:spPr>
            <a:xfrm>
              <a:off x="1331084" y="2616302"/>
              <a:ext cx="302626" cy="243612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BBEBF638-6ADB-44BD-805C-2787A0820DB5}"/>
                </a:ext>
              </a:extLst>
            </p:cNvPr>
            <p:cNvCxnSpPr>
              <a:cxnSpLocks/>
              <a:stCxn id="67" idx="3"/>
              <a:endCxn id="68" idx="7"/>
            </p:cNvCxnSpPr>
            <p:nvPr/>
          </p:nvCxnSpPr>
          <p:spPr>
            <a:xfrm flipH="1">
              <a:off x="785854" y="2527665"/>
              <a:ext cx="331241" cy="383722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9C1F2C43-A5A0-4DBB-BB84-A22607F37540}"/>
                </a:ext>
              </a:extLst>
            </p:cNvPr>
            <p:cNvCxnSpPr>
              <a:cxnSpLocks/>
              <a:stCxn id="66" idx="5"/>
              <a:endCxn id="70" idx="1"/>
            </p:cNvCxnSpPr>
            <p:nvPr/>
          </p:nvCxnSpPr>
          <p:spPr>
            <a:xfrm>
              <a:off x="2755574" y="2527665"/>
              <a:ext cx="214439" cy="420886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12413FBB-6DAE-4B08-A608-D05FB58351F0}"/>
                </a:ext>
              </a:extLst>
            </p:cNvPr>
            <p:cNvCxnSpPr>
              <a:cxnSpLocks/>
              <a:stCxn id="71" idx="2"/>
              <a:endCxn id="70" idx="5"/>
            </p:cNvCxnSpPr>
            <p:nvPr/>
          </p:nvCxnSpPr>
          <p:spPr>
            <a:xfrm flipH="1" flipV="1">
              <a:off x="3397990" y="3376528"/>
              <a:ext cx="619559" cy="236685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FBB4C58F-3E08-4843-ABE3-3AFCCB1DEF9A}"/>
                </a:ext>
              </a:extLst>
            </p:cNvPr>
            <p:cNvCxnSpPr>
              <a:cxnSpLocks/>
              <a:stCxn id="65" idx="0"/>
              <a:endCxn id="70" idx="4"/>
            </p:cNvCxnSpPr>
            <p:nvPr/>
          </p:nvCxnSpPr>
          <p:spPr>
            <a:xfrm flipH="1" flipV="1">
              <a:off x="3184002" y="3465165"/>
              <a:ext cx="302626" cy="66539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A5E1716E-C0A8-4D45-BA16-8181AEE7BC47}"/>
                </a:ext>
              </a:extLst>
            </p:cNvPr>
            <p:cNvCxnSpPr>
              <a:cxnSpLocks/>
              <a:stCxn id="65" idx="3"/>
              <a:endCxn id="72" idx="7"/>
            </p:cNvCxnSpPr>
            <p:nvPr/>
          </p:nvCxnSpPr>
          <p:spPr>
            <a:xfrm flipH="1">
              <a:off x="3036963" y="4647169"/>
              <a:ext cx="235676" cy="318273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9D872394-6182-4C87-8224-2F4B923D62E9}"/>
                </a:ext>
              </a:extLst>
            </p:cNvPr>
            <p:cNvCxnSpPr>
              <a:cxnSpLocks/>
              <a:stCxn id="65" idx="5"/>
              <a:endCxn id="73" idx="1"/>
            </p:cNvCxnSpPr>
            <p:nvPr/>
          </p:nvCxnSpPr>
          <p:spPr>
            <a:xfrm>
              <a:off x="3700616" y="4647169"/>
              <a:ext cx="177274" cy="318273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Овал 78">
            <a:extLst>
              <a:ext uri="{FF2B5EF4-FFF2-40B4-BE49-F238E27FC236}">
                <a16:creationId xmlns:a16="http://schemas.microsoft.com/office/drawing/2014/main" id="{B2C528BE-9E47-48E9-A2F6-B158D35854F3}"/>
              </a:ext>
            </a:extLst>
          </p:cNvPr>
          <p:cNvSpPr/>
          <p:nvPr/>
        </p:nvSpPr>
        <p:spPr>
          <a:xfrm>
            <a:off x="141318" y="6169224"/>
            <a:ext cx="591123" cy="591123"/>
          </a:xfrm>
          <a:prstGeom prst="ellipse">
            <a:avLst/>
          </a:prstGeom>
          <a:solidFill>
            <a:schemeClr val="bg1"/>
          </a:solidFill>
          <a:ln>
            <a:solidFill>
              <a:srgbClr val="7D9B23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66A555-0C02-44C8-8F64-55BDC66DA3F8}"/>
              </a:ext>
            </a:extLst>
          </p:cNvPr>
          <p:cNvSpPr txBox="1"/>
          <p:nvPr/>
        </p:nvSpPr>
        <p:spPr>
          <a:xfrm>
            <a:off x="732440" y="6273669"/>
            <a:ext cx="495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3"/>
                </a:solidFill>
              </a:rPr>
              <a:t>- Класс не пройденных </a:t>
            </a:r>
            <a:r>
              <a:rPr lang="en-US" sz="2000" b="1" dirty="0">
                <a:solidFill>
                  <a:schemeClr val="accent3"/>
                </a:solidFill>
              </a:rPr>
              <a:t>DFS </a:t>
            </a:r>
            <a:r>
              <a:rPr lang="ru-RU" sz="2000" b="1" dirty="0">
                <a:solidFill>
                  <a:schemeClr val="accent3"/>
                </a:solidFill>
              </a:rPr>
              <a:t>вершин</a:t>
            </a:r>
            <a:endParaRPr lang="ru-UA" sz="2000" b="1" dirty="0">
              <a:solidFill>
                <a:schemeClr val="accent3"/>
              </a:solidFill>
            </a:endParaRPr>
          </a:p>
        </p:txBody>
      </p: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88D6E742-3198-441B-9C6B-9F2F0BE690FB}"/>
              </a:ext>
            </a:extLst>
          </p:cNvPr>
          <p:cNvGrpSpPr/>
          <p:nvPr/>
        </p:nvGrpSpPr>
        <p:grpSpPr>
          <a:xfrm>
            <a:off x="5841053" y="5597589"/>
            <a:ext cx="1322700" cy="1182247"/>
            <a:chOff x="6125615" y="5386983"/>
            <a:chExt cx="1322700" cy="1182247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BBDDD172-5497-49C7-9294-CE91DEC65BA9}"/>
                </a:ext>
              </a:extLst>
            </p:cNvPr>
            <p:cNvSpPr/>
            <p:nvPr/>
          </p:nvSpPr>
          <p:spPr>
            <a:xfrm>
              <a:off x="6496107" y="5386983"/>
              <a:ext cx="591123" cy="5911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 dirty="0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7816C754-EE6F-46B5-8DE1-3B4DCE366EFD}"/>
                </a:ext>
              </a:extLst>
            </p:cNvPr>
            <p:cNvSpPr/>
            <p:nvPr/>
          </p:nvSpPr>
          <p:spPr>
            <a:xfrm>
              <a:off x="6125615" y="5978107"/>
              <a:ext cx="591123" cy="59112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7D9B23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 dirty="0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9A6731D6-63A3-4B4B-B02E-7773E37A9702}"/>
                </a:ext>
              </a:extLst>
            </p:cNvPr>
            <p:cNvSpPr/>
            <p:nvPr/>
          </p:nvSpPr>
          <p:spPr>
            <a:xfrm>
              <a:off x="6857192" y="5978106"/>
              <a:ext cx="591123" cy="59112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D9B23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BC610A1-DE8B-49D2-A5D8-CDE2E88B17BC}"/>
              </a:ext>
            </a:extLst>
          </p:cNvPr>
          <p:cNvSpPr txBox="1"/>
          <p:nvPr/>
        </p:nvSpPr>
        <p:spPr>
          <a:xfrm>
            <a:off x="7095866" y="6260874"/>
            <a:ext cx="495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3"/>
                </a:solidFill>
              </a:rPr>
              <a:t> - Множества сформированные </a:t>
            </a:r>
            <a:r>
              <a:rPr lang="en-US" sz="2000" b="1" dirty="0">
                <a:solidFill>
                  <a:schemeClr val="accent3"/>
                </a:solidFill>
              </a:rPr>
              <a:t>DFS</a:t>
            </a:r>
            <a:endParaRPr lang="ru-UA" sz="2000" b="1" dirty="0">
              <a:solidFill>
                <a:schemeClr val="accent3"/>
              </a:solidFill>
            </a:endParaRPr>
          </a:p>
        </p:txBody>
      </p:sp>
      <p:cxnSp>
        <p:nvCxnSpPr>
          <p:cNvPr id="76" name="Соединитель: изогнутый 75">
            <a:extLst>
              <a:ext uri="{FF2B5EF4-FFF2-40B4-BE49-F238E27FC236}">
                <a16:creationId xmlns:a16="http://schemas.microsoft.com/office/drawing/2014/main" id="{501CA472-5E51-49E7-A393-0363CC13DCF7}"/>
              </a:ext>
            </a:extLst>
          </p:cNvPr>
          <p:cNvCxnSpPr>
            <a:cxnSpLocks/>
            <a:stCxn id="70" idx="6"/>
            <a:endCxn id="71" idx="0"/>
          </p:cNvCxnSpPr>
          <p:nvPr/>
        </p:nvCxnSpPr>
        <p:spPr>
          <a:xfrm>
            <a:off x="4357380" y="3097457"/>
            <a:ext cx="814092" cy="144591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3C1EB67-7D27-4AA8-874F-E9BEE64F93D4}"/>
              </a:ext>
            </a:extLst>
          </p:cNvPr>
          <p:cNvSpPr txBox="1"/>
          <p:nvPr/>
        </p:nvSpPr>
        <p:spPr>
          <a:xfrm>
            <a:off x="4905442" y="1881966"/>
            <a:ext cx="2190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Объединили множества и проходимся дальше по </a:t>
            </a:r>
            <a:r>
              <a:rPr lang="en-US" b="1" dirty="0"/>
              <a:t>DFS</a:t>
            </a:r>
            <a:endParaRPr lang="ru-UA" b="1" dirty="0"/>
          </a:p>
        </p:txBody>
      </p:sp>
      <p:pic>
        <p:nvPicPr>
          <p:cNvPr id="4098" name="Picture 2" descr="Трафарет дерева для 3д ручки">
            <a:extLst>
              <a:ext uri="{FF2B5EF4-FFF2-40B4-BE49-F238E27FC236}">
                <a16:creationId xmlns:a16="http://schemas.microsoft.com/office/drawing/2014/main" id="{0F798573-667C-41BE-A9F1-9A33179BA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0" b="90000" l="10000" r="90000">
                        <a14:foregroundMark x1="46000" y1="11000" x2="46000" y2="11000"/>
                        <a14:foregroundMark x1="49000" y1="9000" x2="49000" y2="9000"/>
                        <a14:foregroundMark x1="50000" y1="5400" x2="50000" y2="5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677" y="3970714"/>
            <a:ext cx="1930750" cy="221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97265FE-D114-4061-B0DF-15A143EB98D1}"/>
              </a:ext>
            </a:extLst>
          </p:cNvPr>
          <p:cNvSpPr txBox="1"/>
          <p:nvPr/>
        </p:nvSpPr>
        <p:spPr>
          <a:xfrm>
            <a:off x="11764652" y="1000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7</a:t>
            </a:r>
            <a:endParaRPr lang="ru-UA" sz="2800" b="1" dirty="0"/>
          </a:p>
        </p:txBody>
      </p:sp>
    </p:spTree>
    <p:extLst>
      <p:ext uri="{BB962C8B-B14F-4D97-AF65-F5344CB8AC3E}">
        <p14:creationId xmlns:p14="http://schemas.microsoft.com/office/powerpoint/2010/main" val="385910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C721C-8E5A-4BD2-9A68-E38B7B24606F}"/>
              </a:ext>
            </a:extLst>
          </p:cNvPr>
          <p:cNvSpPr txBox="1"/>
          <p:nvPr/>
        </p:nvSpPr>
        <p:spPr>
          <a:xfrm>
            <a:off x="203200" y="0"/>
            <a:ext cx="955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dirty="0">
                <a:latin typeface="Century Gothic (Основной текст)"/>
              </a:rPr>
              <a:t>Оценка времени и памяти</a:t>
            </a:r>
            <a:endParaRPr lang="ru-UA" sz="4800" b="1" dirty="0">
              <a:latin typeface="Century Gothic (Основно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0020E-D6A1-433D-B019-19EFFEA89891}"/>
              </a:ext>
            </a:extLst>
          </p:cNvPr>
          <p:cNvSpPr txBox="1"/>
          <p:nvPr/>
        </p:nvSpPr>
        <p:spPr>
          <a:xfrm>
            <a:off x="203200" y="1188720"/>
            <a:ext cx="111150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3"/>
                </a:solidFill>
              </a:rPr>
              <a:t>Время</a:t>
            </a:r>
            <a:r>
              <a:rPr lang="en-US" sz="2400" b="1" i="1" dirty="0">
                <a:solidFill>
                  <a:schemeClr val="accent3"/>
                </a:solidFill>
              </a:rPr>
              <a:t>:</a:t>
            </a:r>
          </a:p>
          <a:p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2400" b="1" i="1" u="sng" dirty="0">
                <a:solidFill>
                  <a:schemeClr val="accent5">
                    <a:lumMod val="75000"/>
                  </a:schemeClr>
                </a:solidFill>
              </a:rPr>
              <a:t>Данный алгоритм требует </a:t>
            </a:r>
            <a:r>
              <a:rPr lang="en-US" sz="2400" b="1" i="1" u="sng" dirty="0">
                <a:solidFill>
                  <a:schemeClr val="accent5">
                    <a:lumMod val="75000"/>
                  </a:schemeClr>
                </a:solidFill>
              </a:rPr>
              <a:t>O(M + N) </a:t>
            </a:r>
            <a:r>
              <a:rPr lang="ru-RU" sz="2400" b="1" i="1" u="sng" dirty="0">
                <a:solidFill>
                  <a:schemeClr val="accent5">
                    <a:lumMod val="75000"/>
                  </a:schemeClr>
                </a:solidFill>
              </a:rPr>
              <a:t>времени</a:t>
            </a:r>
            <a:r>
              <a:rPr lang="ru-RU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где М – количество запросов, а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 – </a:t>
            </a:r>
            <a:r>
              <a:rPr lang="ru-RU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количество вершин. Такая асимптотика получается из-за того, что в любом случае нужно пройтись по всем запросам и, конечно, стоимость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DFS </a:t>
            </a:r>
            <a:r>
              <a:rPr lang="ru-RU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равна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O(N)</a:t>
            </a:r>
            <a:r>
              <a:rPr lang="ru-RU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 Эвристика сводит формирование непересекающихся множеств к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O(N)</a:t>
            </a:r>
            <a:r>
              <a:rPr lang="ru-RU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Запросов будет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M, </a:t>
            </a:r>
            <a:r>
              <a:rPr lang="ru-RU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выполненные по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O(1).</a:t>
            </a:r>
            <a:endParaRPr lang="ru-RU" sz="24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ru-RU" sz="2400" b="1" i="1" dirty="0">
                <a:solidFill>
                  <a:schemeClr val="accent3"/>
                </a:solidFill>
              </a:rPr>
              <a:t>Память</a:t>
            </a:r>
            <a:r>
              <a:rPr lang="en-US" sz="2400" b="1" i="1" dirty="0">
                <a:solidFill>
                  <a:schemeClr val="accent3"/>
                </a:solidFill>
              </a:rPr>
              <a:t>:</a:t>
            </a:r>
          </a:p>
          <a:p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2400" b="1" i="1" u="sng" dirty="0">
                <a:solidFill>
                  <a:schemeClr val="accent5">
                    <a:lumMod val="75000"/>
                  </a:schemeClr>
                </a:solidFill>
              </a:rPr>
              <a:t>Алгоритм использует </a:t>
            </a:r>
            <a:r>
              <a:rPr lang="en-US" sz="2400" b="1" i="1" u="sng" dirty="0">
                <a:solidFill>
                  <a:schemeClr val="accent5">
                    <a:lumMod val="75000"/>
                  </a:schemeClr>
                </a:solidFill>
              </a:rPr>
              <a:t>O(n) </a:t>
            </a:r>
            <a:r>
              <a:rPr lang="ru-RU" sz="2400" b="1" i="1" u="sng" dirty="0">
                <a:solidFill>
                  <a:schemeClr val="accent5">
                    <a:lumMod val="75000"/>
                  </a:schemeClr>
                </a:solidFill>
              </a:rPr>
              <a:t>памяти</a:t>
            </a:r>
            <a:r>
              <a:rPr lang="ru-RU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так как нужно хранить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массив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visited</a:t>
            </a:r>
            <a:r>
              <a:rPr lang="ru-RU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Можно ускорить формирование множеств, хранив ещё кол-во элементов в множествах для их эффективного объединения, но это фактически увеличит нужную память вдвое, хотя асимптотически так и останется 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O(N)</a:t>
            </a:r>
            <a:endParaRPr lang="ru-UA" sz="24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6" name="Picture 2" descr="Трафарет дерева для 3д ручки">
            <a:extLst>
              <a:ext uri="{FF2B5EF4-FFF2-40B4-BE49-F238E27FC236}">
                <a16:creationId xmlns:a16="http://schemas.microsoft.com/office/drawing/2014/main" id="{4EABA85B-2D22-4CEE-977E-D77B6B488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00" b="90000" l="10000" r="90000">
                        <a14:foregroundMark x1="51000" y1="9000" x2="51000" y2="9000"/>
                        <a14:foregroundMark x1="50400" y1="5600" x2="50400" y2="5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650" y="4191000"/>
            <a:ext cx="2956560" cy="2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269149-9EEB-4862-93CA-AE725376512F}"/>
              </a:ext>
            </a:extLst>
          </p:cNvPr>
          <p:cNvSpPr txBox="1"/>
          <p:nvPr/>
        </p:nvSpPr>
        <p:spPr>
          <a:xfrm>
            <a:off x="11764652" y="1000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8</a:t>
            </a:r>
            <a:endParaRPr lang="ru-UA" sz="2800" b="1" dirty="0"/>
          </a:p>
        </p:txBody>
      </p:sp>
    </p:spTree>
    <p:extLst>
      <p:ext uri="{BB962C8B-B14F-4D97-AF65-F5344CB8AC3E}">
        <p14:creationId xmlns:p14="http://schemas.microsoft.com/office/powerpoint/2010/main" val="3729426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635</TotalTime>
  <Words>674</Words>
  <Application>Microsoft Office PowerPoint</Application>
  <PresentationFormat>Широкоэкранный</PresentationFormat>
  <Paragraphs>86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Century Gothic (Основной текст)</vt:lpstr>
      <vt:lpstr>Comic Sans MS</vt:lpstr>
      <vt:lpstr>Wingdings 3</vt:lpstr>
      <vt:lpstr>Совет директоров</vt:lpstr>
      <vt:lpstr> Алгоритм Тарьяна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Алгоритм Тарьяна</dc:title>
  <dc:creator>Кривошеїн Данило</dc:creator>
  <cp:lastModifiedBy>Кривошеїн Данило</cp:lastModifiedBy>
  <cp:revision>30</cp:revision>
  <dcterms:created xsi:type="dcterms:W3CDTF">2021-05-17T09:09:51Z</dcterms:created>
  <dcterms:modified xsi:type="dcterms:W3CDTF">2021-05-18T06:38:35Z</dcterms:modified>
</cp:coreProperties>
</file>