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Layouts/slideLayout39.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2.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8" r:id="rId3"/>
  </p:sldMasterIdLst>
  <p:notesMasterIdLst>
    <p:notesMasterId r:id="rId63"/>
  </p:notesMasterIdLst>
  <p:sldIdLst>
    <p:sldId id="256" r:id="rId4"/>
    <p:sldId id="257" r:id="rId5"/>
    <p:sldId id="258" r:id="rId6"/>
    <p:sldId id="259" r:id="rId7"/>
    <p:sldId id="260" r:id="rId8"/>
    <p:sldId id="261" r:id="rId9"/>
    <p:sldId id="262" r:id="rId10"/>
    <p:sldId id="263" r:id="rId11"/>
    <p:sldId id="265" r:id="rId12"/>
    <p:sldId id="267" r:id="rId13"/>
    <p:sldId id="266" r:id="rId14"/>
    <p:sldId id="268" r:id="rId15"/>
    <p:sldId id="269" r:id="rId16"/>
    <p:sldId id="270" r:id="rId17"/>
    <p:sldId id="271" r:id="rId18"/>
    <p:sldId id="272" r:id="rId19"/>
    <p:sldId id="274" r:id="rId20"/>
    <p:sldId id="275" r:id="rId21"/>
    <p:sldId id="276" r:id="rId22"/>
    <p:sldId id="281" r:id="rId23"/>
    <p:sldId id="277" r:id="rId24"/>
    <p:sldId id="278" r:id="rId25"/>
    <p:sldId id="282" r:id="rId26"/>
    <p:sldId id="294" r:id="rId27"/>
    <p:sldId id="296" r:id="rId28"/>
    <p:sldId id="297" r:id="rId29"/>
    <p:sldId id="298" r:id="rId30"/>
    <p:sldId id="283" r:id="rId31"/>
    <p:sldId id="285" r:id="rId32"/>
    <p:sldId id="292" r:id="rId33"/>
    <p:sldId id="286" r:id="rId34"/>
    <p:sldId id="287" r:id="rId35"/>
    <p:sldId id="288" r:id="rId36"/>
    <p:sldId id="289" r:id="rId37"/>
    <p:sldId id="305" r:id="rId38"/>
    <p:sldId id="304" r:id="rId39"/>
    <p:sldId id="300" r:id="rId40"/>
    <p:sldId id="301" r:id="rId41"/>
    <p:sldId id="299" r:id="rId42"/>
    <p:sldId id="302" r:id="rId43"/>
    <p:sldId id="303" r:id="rId44"/>
    <p:sldId id="306" r:id="rId45"/>
    <p:sldId id="307" r:id="rId46"/>
    <p:sldId id="308" r:id="rId47"/>
    <p:sldId id="310" r:id="rId48"/>
    <p:sldId id="311" r:id="rId49"/>
    <p:sldId id="313" r:id="rId50"/>
    <p:sldId id="319" r:id="rId51"/>
    <p:sldId id="320" r:id="rId52"/>
    <p:sldId id="321" r:id="rId53"/>
    <p:sldId id="314" r:id="rId54"/>
    <p:sldId id="315" r:id="rId55"/>
    <p:sldId id="316" r:id="rId56"/>
    <p:sldId id="317" r:id="rId57"/>
    <p:sldId id="318" r:id="rId58"/>
    <p:sldId id="330" r:id="rId59"/>
    <p:sldId id="331" r:id="rId60"/>
    <p:sldId id="332" r:id="rId61"/>
    <p:sldId id="33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957" autoAdjust="0"/>
    <p:restoredTop sz="94660"/>
  </p:normalViewPr>
  <p:slideViewPr>
    <p:cSldViewPr snapToGrid="0">
      <p:cViewPr varScale="1">
        <p:scale>
          <a:sx n="87" d="100"/>
          <a:sy n="87" d="100"/>
        </p:scale>
        <p:origin x="-624"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B5FBB-6C5F-4316-9CE4-CA64EAC732C2}" type="datetimeFigureOut">
              <a:rPr lang="en-US" smtClean="0"/>
              <a:pPr/>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0B2BE-06F6-4C9C-B8BC-B9D78C920AF8}" type="slidenum">
              <a:rPr lang="en-US" smtClean="0"/>
              <a:pPr/>
              <a:t>‹#›</a:t>
            </a:fld>
            <a:endParaRPr lang="en-US"/>
          </a:p>
        </p:txBody>
      </p:sp>
    </p:spTree>
    <p:extLst>
      <p:ext uri="{BB962C8B-B14F-4D97-AF65-F5344CB8AC3E}">
        <p14:creationId xmlns:p14="http://schemas.microsoft.com/office/powerpoint/2010/main" xmlns="" val="3333503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p:spPr>
        <p:txBody>
          <a:bodyPr/>
          <a:lstStyle/>
          <a:p>
            <a:endParaRPr lang="en-US" smtClean="0">
              <a:latin typeface="Times New Roman" pitchFamily="1" charset="0"/>
            </a:endParaRPr>
          </a:p>
        </p:txBody>
      </p:sp>
    </p:spTree>
    <p:extLst>
      <p:ext uri="{BB962C8B-B14F-4D97-AF65-F5344CB8AC3E}">
        <p14:creationId xmlns:p14="http://schemas.microsoft.com/office/powerpoint/2010/main" xmlns="" val="3084031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37AA50-CA0C-4190-86E2-E36F6303F88F}" type="slidenum">
              <a:rPr lang="en-US"/>
              <a:pPr/>
              <a:t>33</a:t>
            </a:fld>
            <a:endParaRPr lang="en-US"/>
          </a:p>
        </p:txBody>
      </p:sp>
      <p:sp>
        <p:nvSpPr>
          <p:cNvPr id="514050" name="Rectangle 2"/>
          <p:cNvSpPr>
            <a:spLocks noGrp="1" noRot="1" noChangeAspect="1" noChangeArrowheads="1" noTextEdit="1"/>
          </p:cNvSpPr>
          <p:nvPr>
            <p:ph type="sldImg"/>
          </p:nvPr>
        </p:nvSpPr>
        <p:spPr>
          <a:xfrm>
            <a:off x="384175" y="685800"/>
            <a:ext cx="6092825" cy="3427413"/>
          </a:xfrm>
          <a:ln/>
        </p:spPr>
      </p:sp>
      <p:sp>
        <p:nvSpPr>
          <p:cNvPr id="514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94734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D6478-6861-4B63-9D99-502D639F607C}" type="slidenum">
              <a:rPr lang="en-US"/>
              <a:pPr/>
              <a:t>34</a:t>
            </a:fld>
            <a:endParaRPr lang="en-US"/>
          </a:p>
        </p:txBody>
      </p:sp>
      <p:sp>
        <p:nvSpPr>
          <p:cNvPr id="516098" name="Rectangle 2"/>
          <p:cNvSpPr>
            <a:spLocks noGrp="1" noRot="1" noChangeAspect="1" noChangeArrowheads="1" noTextEdit="1"/>
          </p:cNvSpPr>
          <p:nvPr>
            <p:ph type="sldImg"/>
          </p:nvPr>
        </p:nvSpPr>
        <p:spPr>
          <a:xfrm>
            <a:off x="384175" y="685800"/>
            <a:ext cx="6092825" cy="3427413"/>
          </a:xfrm>
          <a:ln/>
        </p:spPr>
      </p:sp>
      <p:sp>
        <p:nvSpPr>
          <p:cNvPr id="51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173409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p:spPr>
        <p:txBody>
          <a:bodyPr/>
          <a:lstStyle/>
          <a:p>
            <a:endParaRPr lang="en-US" smtClean="0">
              <a:latin typeface="Times New Roman" charset="0"/>
            </a:endParaRPr>
          </a:p>
        </p:txBody>
      </p:sp>
    </p:spTree>
    <p:extLst>
      <p:ext uri="{BB962C8B-B14F-4D97-AF65-F5344CB8AC3E}">
        <p14:creationId xmlns:p14="http://schemas.microsoft.com/office/powerpoint/2010/main" xmlns="" val="1193008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p:spPr>
        <p:txBody>
          <a:bodyPr/>
          <a:lstStyle/>
          <a:p>
            <a:endParaRPr lang="en-US" smtClean="0">
              <a:latin typeface="Times New Roman" charset="0"/>
            </a:endParaRPr>
          </a:p>
        </p:txBody>
      </p:sp>
    </p:spTree>
    <p:extLst>
      <p:ext uri="{BB962C8B-B14F-4D97-AF65-F5344CB8AC3E}">
        <p14:creationId xmlns:p14="http://schemas.microsoft.com/office/powerpoint/2010/main" xmlns="" val="2057076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a:noFill/>
          <a:ln/>
        </p:spPr>
        <p:txBody>
          <a:bodyPr/>
          <a:lstStyle/>
          <a:p>
            <a:endParaRPr lang="en-US" smtClean="0">
              <a:latin typeface="Times New Roman" charset="0"/>
            </a:endParaRPr>
          </a:p>
        </p:txBody>
      </p:sp>
    </p:spTree>
    <p:extLst>
      <p:ext uri="{BB962C8B-B14F-4D97-AF65-F5344CB8AC3E}">
        <p14:creationId xmlns:p14="http://schemas.microsoft.com/office/powerpoint/2010/main" xmlns="" val="1915672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a:noFill/>
          <a:ln/>
        </p:spPr>
        <p:txBody>
          <a:bodyPr/>
          <a:lstStyle/>
          <a:p>
            <a:endParaRPr lang="en-US" smtClean="0">
              <a:latin typeface="Times New Roman" charset="0"/>
            </a:endParaRPr>
          </a:p>
        </p:txBody>
      </p:sp>
    </p:spTree>
    <p:extLst>
      <p:ext uri="{BB962C8B-B14F-4D97-AF65-F5344CB8AC3E}">
        <p14:creationId xmlns:p14="http://schemas.microsoft.com/office/powerpoint/2010/main" xmlns="" val="185347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noFill/>
          <a:ln/>
        </p:spPr>
        <p:txBody>
          <a:bodyPr/>
          <a:lstStyle/>
          <a:p>
            <a:endParaRPr lang="en-US" smtClean="0">
              <a:latin typeface="Times New Roman" pitchFamily="1" charset="0"/>
            </a:endParaRPr>
          </a:p>
        </p:txBody>
      </p:sp>
    </p:spTree>
    <p:extLst>
      <p:ext uri="{BB962C8B-B14F-4D97-AF65-F5344CB8AC3E}">
        <p14:creationId xmlns:p14="http://schemas.microsoft.com/office/powerpoint/2010/main" xmlns="" val="888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p:spPr>
        <p:txBody>
          <a:bodyPr/>
          <a:lstStyle/>
          <a:p>
            <a:endParaRPr lang="en-US" smtClean="0">
              <a:latin typeface="Times New Roman" pitchFamily="1" charset="0"/>
            </a:endParaRPr>
          </a:p>
        </p:txBody>
      </p:sp>
    </p:spTree>
    <p:extLst>
      <p:ext uri="{BB962C8B-B14F-4D97-AF65-F5344CB8AC3E}">
        <p14:creationId xmlns:p14="http://schemas.microsoft.com/office/powerpoint/2010/main" xmlns="" val="2887193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p:spPr>
        <p:txBody>
          <a:bodyPr/>
          <a:lstStyle/>
          <a:p>
            <a:endParaRPr lang="en-US" smtClean="0">
              <a:latin typeface="Times New Roman" pitchFamily="1" charset="0"/>
            </a:endParaRPr>
          </a:p>
        </p:txBody>
      </p:sp>
    </p:spTree>
    <p:extLst>
      <p:ext uri="{BB962C8B-B14F-4D97-AF65-F5344CB8AC3E}">
        <p14:creationId xmlns:p14="http://schemas.microsoft.com/office/powerpoint/2010/main" xmlns="" val="86722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0450C7-0304-4BB4-A22A-7AD66C06A09C}" type="slidenum">
              <a:rPr lang="en-US"/>
              <a:pPr/>
              <a:t>23</a:t>
            </a:fld>
            <a:endParaRPr lang="en-US"/>
          </a:p>
        </p:txBody>
      </p:sp>
      <p:sp>
        <p:nvSpPr>
          <p:cNvPr id="496642" name="Rectangle 2"/>
          <p:cNvSpPr>
            <a:spLocks noGrp="1" noRot="1" noChangeAspect="1" noChangeArrowheads="1" noTextEdit="1"/>
          </p:cNvSpPr>
          <p:nvPr>
            <p:ph type="sldImg"/>
          </p:nvPr>
        </p:nvSpPr>
        <p:spPr>
          <a:xfrm>
            <a:off x="384175" y="685800"/>
            <a:ext cx="6092825" cy="3427413"/>
          </a:xfrm>
          <a:ln/>
        </p:spPr>
      </p:sp>
      <p:sp>
        <p:nvSpPr>
          <p:cNvPr id="496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23801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F3489E-5B8E-444B-9031-9423755248C1}" type="slidenum">
              <a:rPr lang="en-US"/>
              <a:pPr/>
              <a:t>28</a:t>
            </a:fld>
            <a:endParaRPr lang="en-US"/>
          </a:p>
        </p:txBody>
      </p:sp>
      <p:sp>
        <p:nvSpPr>
          <p:cNvPr id="498690" name="Rectangle 2"/>
          <p:cNvSpPr>
            <a:spLocks noGrp="1" noRot="1" noChangeAspect="1" noChangeArrowheads="1" noTextEdit="1"/>
          </p:cNvSpPr>
          <p:nvPr>
            <p:ph type="sldImg"/>
          </p:nvPr>
        </p:nvSpPr>
        <p:spPr>
          <a:xfrm>
            <a:off x="384175" y="685800"/>
            <a:ext cx="6092825" cy="3427413"/>
          </a:xfrm>
          <a:ln/>
        </p:spPr>
      </p:sp>
      <p:sp>
        <p:nvSpPr>
          <p:cNvPr id="4986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499025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4F0230-17F0-4162-9A64-AC2A7B1A2325}" type="slidenum">
              <a:rPr lang="en-US"/>
              <a:pPr/>
              <a:t>29</a:t>
            </a:fld>
            <a:endParaRPr lang="en-US"/>
          </a:p>
        </p:txBody>
      </p:sp>
      <p:sp>
        <p:nvSpPr>
          <p:cNvPr id="505858" name="Rectangle 2"/>
          <p:cNvSpPr>
            <a:spLocks noGrp="1" noRot="1" noChangeAspect="1" noChangeArrowheads="1" noTextEdit="1"/>
          </p:cNvSpPr>
          <p:nvPr>
            <p:ph type="sldImg"/>
          </p:nvPr>
        </p:nvSpPr>
        <p:spPr>
          <a:xfrm>
            <a:off x="384175" y="685800"/>
            <a:ext cx="6092825" cy="3427413"/>
          </a:xfrm>
          <a:ln/>
        </p:spPr>
      </p:sp>
      <p:sp>
        <p:nvSpPr>
          <p:cNvPr id="505859" name="Rectangle 3"/>
          <p:cNvSpPr>
            <a:spLocks noGrp="1" noChangeArrowheads="1"/>
          </p:cNvSpPr>
          <p:nvPr>
            <p:ph type="body" idx="1"/>
          </p:nvPr>
        </p:nvSpPr>
        <p:spPr/>
        <p:txBody>
          <a:bodyPr/>
          <a:lstStyle/>
          <a:p>
            <a:pPr>
              <a:lnSpc>
                <a:spcPct val="80000"/>
              </a:lnSpc>
            </a:pPr>
            <a:endParaRPr lang="en-US" sz="800"/>
          </a:p>
        </p:txBody>
      </p:sp>
    </p:spTree>
    <p:extLst>
      <p:ext uri="{BB962C8B-B14F-4D97-AF65-F5344CB8AC3E}">
        <p14:creationId xmlns:p14="http://schemas.microsoft.com/office/powerpoint/2010/main" xmlns="" val="267971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F56E28-EE56-4D28-A9FB-A3000E2BD98D}" type="slidenum">
              <a:rPr lang="en-US"/>
              <a:pPr/>
              <a:t>31</a:t>
            </a:fld>
            <a:endParaRPr lang="en-US"/>
          </a:p>
        </p:txBody>
      </p:sp>
      <p:sp>
        <p:nvSpPr>
          <p:cNvPr id="507906" name="Rectangle 2"/>
          <p:cNvSpPr>
            <a:spLocks noGrp="1" noRot="1" noChangeAspect="1" noChangeArrowheads="1" noTextEdit="1"/>
          </p:cNvSpPr>
          <p:nvPr>
            <p:ph type="sldImg"/>
          </p:nvPr>
        </p:nvSpPr>
        <p:spPr>
          <a:xfrm>
            <a:off x="384175" y="685800"/>
            <a:ext cx="6092825" cy="3427413"/>
          </a:xfrm>
          <a:ln/>
        </p:spPr>
      </p:sp>
      <p:sp>
        <p:nvSpPr>
          <p:cNvPr id="507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1689512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6C6F0-6454-4E16-A46E-3D6CE7DADDC3}" type="slidenum">
              <a:rPr lang="en-US"/>
              <a:pPr/>
              <a:t>32</a:t>
            </a:fld>
            <a:endParaRPr lang="en-US"/>
          </a:p>
        </p:txBody>
      </p:sp>
      <p:sp>
        <p:nvSpPr>
          <p:cNvPr id="509954" name="Rectangle 2"/>
          <p:cNvSpPr>
            <a:spLocks noGrp="1" noRot="1" noChangeAspect="1" noChangeArrowheads="1" noTextEdit="1"/>
          </p:cNvSpPr>
          <p:nvPr>
            <p:ph type="sldImg"/>
          </p:nvPr>
        </p:nvSpPr>
        <p:spPr>
          <a:xfrm>
            <a:off x="384175" y="685800"/>
            <a:ext cx="6092825" cy="3427413"/>
          </a:xfrm>
          <a:ln/>
        </p:spPr>
      </p:sp>
      <p:sp>
        <p:nvSpPr>
          <p:cNvPr id="5099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xmlns="" val="225182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39E933-12FC-4016-83DF-EA8A56899684}"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41571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9E933-12FC-4016-83DF-EA8A56899684}"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486345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9E933-12FC-4016-83DF-EA8A56899684}"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23564217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11988800" cy="9144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03200" y="1371600"/>
            <a:ext cx="11887200" cy="4876800"/>
          </a:xfrm>
        </p:spPr>
        <p:txBody>
          <a:bodyPr/>
          <a:lstStyle/>
          <a:p>
            <a:endParaRPr lang="en-US"/>
          </a:p>
        </p:txBody>
      </p:sp>
      <p:sp>
        <p:nvSpPr>
          <p:cNvPr id="4" name="Footer Placeholder 3"/>
          <p:cNvSpPr>
            <a:spLocks noGrp="1"/>
          </p:cNvSpPr>
          <p:nvPr>
            <p:ph type="ftr" sz="quarter" idx="10"/>
          </p:nvPr>
        </p:nvSpPr>
        <p:spPr>
          <a:xfrm>
            <a:off x="4165600" y="6477000"/>
            <a:ext cx="3860800" cy="228600"/>
          </a:xfrm>
        </p:spPr>
        <p:txBody>
          <a:bodyPr/>
          <a:lstStyle>
            <a:lvl1pPr>
              <a:defRPr/>
            </a:lvl1pPr>
          </a:lstStyle>
          <a:p>
            <a:endParaRPr lang="en-US"/>
          </a:p>
        </p:txBody>
      </p:sp>
      <p:sp>
        <p:nvSpPr>
          <p:cNvPr id="5" name="Slide Number Placeholder 4"/>
          <p:cNvSpPr>
            <a:spLocks noGrp="1"/>
          </p:cNvSpPr>
          <p:nvPr>
            <p:ph type="sldNum" sz="quarter" idx="11"/>
          </p:nvPr>
        </p:nvSpPr>
        <p:spPr>
          <a:xfrm>
            <a:off x="9448800" y="6477000"/>
            <a:ext cx="2540000" cy="228600"/>
          </a:xfrm>
        </p:spPr>
        <p:txBody>
          <a:bodyPr/>
          <a:lstStyle>
            <a:lvl1pPr>
              <a:defRPr/>
            </a:lvl1pPr>
          </a:lstStyle>
          <a:p>
            <a:fld id="{C2E32B93-6390-4FE9-81D6-2FD6C7F87CCB}" type="slidenum">
              <a:rPr lang="en-US"/>
              <a:pPr/>
              <a:t>‹#›</a:t>
            </a:fld>
            <a:endParaRPr lang="en-US"/>
          </a:p>
        </p:txBody>
      </p:sp>
    </p:spTree>
    <p:extLst>
      <p:ext uri="{BB962C8B-B14F-4D97-AF65-F5344CB8AC3E}">
        <p14:creationId xmlns:p14="http://schemas.microsoft.com/office/powerpoint/2010/main" xmlns="" val="167880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52400"/>
            <a:ext cx="119888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03200" y="1371600"/>
            <a:ext cx="584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371600"/>
            <a:ext cx="5842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4165600" y="6477000"/>
            <a:ext cx="3860800" cy="228600"/>
          </a:xfrm>
        </p:spPr>
        <p:txBody>
          <a:bodyPr/>
          <a:lstStyle>
            <a:lvl1pPr>
              <a:defRPr/>
            </a:lvl1pPr>
          </a:lstStyle>
          <a:p>
            <a:endParaRPr lang="en-US"/>
          </a:p>
        </p:txBody>
      </p:sp>
      <p:sp>
        <p:nvSpPr>
          <p:cNvPr id="6" name="Slide Number Placeholder 5"/>
          <p:cNvSpPr>
            <a:spLocks noGrp="1"/>
          </p:cNvSpPr>
          <p:nvPr>
            <p:ph type="sldNum" sz="quarter" idx="11"/>
          </p:nvPr>
        </p:nvSpPr>
        <p:spPr>
          <a:xfrm>
            <a:off x="9448800" y="6477000"/>
            <a:ext cx="2540000" cy="228600"/>
          </a:xfrm>
        </p:spPr>
        <p:txBody>
          <a:bodyPr/>
          <a:lstStyle>
            <a:lvl1pPr>
              <a:defRPr/>
            </a:lvl1pPr>
          </a:lstStyle>
          <a:p>
            <a:fld id="{A2AD6383-F370-4442-B8D5-1192B3F8BC1C}" type="slidenum">
              <a:rPr lang="en-US"/>
              <a:pPr/>
              <a:t>‹#›</a:t>
            </a:fld>
            <a:endParaRPr lang="en-US"/>
          </a:p>
        </p:txBody>
      </p:sp>
    </p:spTree>
    <p:extLst>
      <p:ext uri="{BB962C8B-B14F-4D97-AF65-F5344CB8AC3E}">
        <p14:creationId xmlns:p14="http://schemas.microsoft.com/office/powerpoint/2010/main" xmlns="" val="1871792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F6A101E4-8F8B-43CE-B457-58ADB950D7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514172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206AF1B4-D3E3-4595-9CD2-B2102063D04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647405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0637D79A-A911-49F7-A7F5-B1D5C68F75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831870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BDD5B4C6-9879-4C81-B3C8-65B7C64F23F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818343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9" name="Slide Number Placeholder 8"/>
          <p:cNvSpPr>
            <a:spLocks noGrp="1"/>
          </p:cNvSpPr>
          <p:nvPr>
            <p:ph type="sldNum" sz="quarter" idx="12"/>
          </p:nvPr>
        </p:nvSpPr>
        <p:spPr/>
        <p:txBody>
          <a:bodyPr/>
          <a:lstStyle>
            <a:lvl1pPr>
              <a:defRPr/>
            </a:lvl1pPr>
          </a:lstStyle>
          <a:p>
            <a:fld id="{BC0F6C3D-992D-48AB-8354-0BC16ED0808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4796599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5" name="Slide Number Placeholder 4"/>
          <p:cNvSpPr>
            <a:spLocks noGrp="1"/>
          </p:cNvSpPr>
          <p:nvPr>
            <p:ph type="sldNum" sz="quarter" idx="12"/>
          </p:nvPr>
        </p:nvSpPr>
        <p:spPr/>
        <p:txBody>
          <a:bodyPr/>
          <a:lstStyle>
            <a:lvl1pPr>
              <a:defRPr/>
            </a:lvl1pPr>
          </a:lstStyle>
          <a:p>
            <a:fld id="{3AE2864A-1338-4E07-B505-31B736EDFE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774276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39E933-12FC-4016-83DF-EA8A56899684}"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2286536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4" name="Slide Number Placeholder 3"/>
          <p:cNvSpPr>
            <a:spLocks noGrp="1"/>
          </p:cNvSpPr>
          <p:nvPr>
            <p:ph type="sldNum" sz="quarter" idx="12"/>
          </p:nvPr>
        </p:nvSpPr>
        <p:spPr/>
        <p:txBody>
          <a:bodyPr/>
          <a:lstStyle>
            <a:lvl1pPr>
              <a:defRPr/>
            </a:lvl1pPr>
          </a:lstStyle>
          <a:p>
            <a:fld id="{BA8852E0-4801-446B-A479-78A06FFA05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526872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CC8664EB-D517-4B75-B58F-FB432F17D5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700007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FCFF68C0-4EEE-4ADD-BA60-641490B397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379126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959686A2-6AF1-4A66-BDD2-F94D2F6178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28204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0"/>
            <a:ext cx="2590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228600"/>
            <a:ext cx="75692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425FB1FD-C547-4FBE-A203-A03066758D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761249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E728D36F-E251-4DAF-9282-85DBCE60C5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339226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C7F1AB07-53AC-430D-BEB1-FECA772057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92722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994400" y="1600200"/>
            <a:ext cx="5080000" cy="4648200"/>
          </a:xfrm>
        </p:spPr>
        <p:txBody>
          <a:bodyPr/>
          <a:lstStyle/>
          <a:p>
            <a:pPr lvl="0"/>
            <a:endParaRPr lang="en-US" noProof="0" smtClean="0"/>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E28B4954-BF05-4323-8843-83CD3BAAC5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82983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10363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1200" y="4000500"/>
            <a:ext cx="10363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DB4C26BC-1A8F-4342-80CC-315A8CF449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6176995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F6A101E4-8F8B-43CE-B457-58ADB950D7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72801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39E933-12FC-4016-83DF-EA8A56899684}" type="datetimeFigureOut">
              <a:rPr lang="en-US" smtClean="0"/>
              <a:pPr/>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10650783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206AF1B4-D3E3-4595-9CD2-B2102063D04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2193048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0637D79A-A911-49F7-A7F5-B1D5C68F75C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842153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BDD5B4C6-9879-4C81-B3C8-65B7C64F23F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5069920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9" name="Slide Number Placeholder 8"/>
          <p:cNvSpPr>
            <a:spLocks noGrp="1"/>
          </p:cNvSpPr>
          <p:nvPr>
            <p:ph type="sldNum" sz="quarter" idx="12"/>
          </p:nvPr>
        </p:nvSpPr>
        <p:spPr/>
        <p:txBody>
          <a:bodyPr/>
          <a:lstStyle>
            <a:lvl1pPr>
              <a:defRPr/>
            </a:lvl1pPr>
          </a:lstStyle>
          <a:p>
            <a:fld id="{BC0F6C3D-992D-48AB-8354-0BC16ED0808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7392337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5" name="Slide Number Placeholder 4"/>
          <p:cNvSpPr>
            <a:spLocks noGrp="1"/>
          </p:cNvSpPr>
          <p:nvPr>
            <p:ph type="sldNum" sz="quarter" idx="12"/>
          </p:nvPr>
        </p:nvSpPr>
        <p:spPr/>
        <p:txBody>
          <a:bodyPr/>
          <a:lstStyle>
            <a:lvl1pPr>
              <a:defRPr/>
            </a:lvl1pPr>
          </a:lstStyle>
          <a:p>
            <a:fld id="{3AE2864A-1338-4E07-B505-31B736EDFED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4972484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4" name="Slide Number Placeholder 3"/>
          <p:cNvSpPr>
            <a:spLocks noGrp="1"/>
          </p:cNvSpPr>
          <p:nvPr>
            <p:ph type="sldNum" sz="quarter" idx="12"/>
          </p:nvPr>
        </p:nvSpPr>
        <p:spPr/>
        <p:txBody>
          <a:bodyPr/>
          <a:lstStyle>
            <a:lvl1pPr>
              <a:defRPr/>
            </a:lvl1pPr>
          </a:lstStyle>
          <a:p>
            <a:fld id="{BA8852E0-4801-446B-A479-78A06FFA056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35530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CC8664EB-D517-4B75-B58F-FB432F17D5B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4867029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FCFF68C0-4EEE-4ADD-BA60-641490B3973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16130478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959686A2-6AF1-4A66-BDD2-F94D2F61786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2807321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0"/>
            <a:ext cx="25908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228600"/>
            <a:ext cx="75692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6" name="Slide Number Placeholder 5"/>
          <p:cNvSpPr>
            <a:spLocks noGrp="1"/>
          </p:cNvSpPr>
          <p:nvPr>
            <p:ph type="sldNum" sz="quarter" idx="12"/>
          </p:nvPr>
        </p:nvSpPr>
        <p:spPr/>
        <p:txBody>
          <a:bodyPr/>
          <a:lstStyle>
            <a:lvl1pPr>
              <a:defRPr/>
            </a:lvl1pPr>
          </a:lstStyle>
          <a:p>
            <a:fld id="{425FB1FD-C547-4FBE-A203-A03066758D81}"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98948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39E933-12FC-4016-83DF-EA8A56899684}"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10487840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E728D36F-E251-4DAF-9282-85DBCE60C55C}"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4027057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9944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C7F1AB07-53AC-430D-BEB1-FECA7720572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6730696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600200"/>
            <a:ext cx="508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994400" y="1600200"/>
            <a:ext cx="5080000" cy="4648200"/>
          </a:xfrm>
        </p:spPr>
        <p:txBody>
          <a:bodyPr/>
          <a:lstStyle/>
          <a:p>
            <a:pPr lvl="0"/>
            <a:endParaRPr lang="en-US" noProof="0" smtClean="0"/>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E28B4954-BF05-4323-8843-83CD3BAAC59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337792942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00200"/>
            <a:ext cx="10363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1200" y="4000500"/>
            <a:ext cx="103632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000000"/>
                </a:solidFill>
              </a:rPr>
              <a:t>2: Application Layer</a:t>
            </a:r>
            <a:endParaRPr lang="en-US">
              <a:solidFill>
                <a:srgbClr val="000000"/>
              </a:solidFill>
              <a:latin typeface="Times New Roman" charset="0"/>
            </a:endParaRPr>
          </a:p>
        </p:txBody>
      </p:sp>
      <p:sp>
        <p:nvSpPr>
          <p:cNvPr id="7" name="Slide Number Placeholder 6"/>
          <p:cNvSpPr>
            <a:spLocks noGrp="1"/>
          </p:cNvSpPr>
          <p:nvPr>
            <p:ph type="sldNum" sz="quarter" idx="12"/>
          </p:nvPr>
        </p:nvSpPr>
        <p:spPr/>
        <p:txBody>
          <a:bodyPr/>
          <a:lstStyle>
            <a:lvl1pPr>
              <a:defRPr/>
            </a:lvl1pPr>
          </a:lstStyle>
          <a:p>
            <a:fld id="{DB4C26BC-1A8F-4342-80CC-315A8CF449DE}"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xmlns="" val="207808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39E933-12FC-4016-83DF-EA8A56899684}" type="datetimeFigureOut">
              <a:rPr lang="en-US" smtClean="0"/>
              <a:pPr/>
              <a:t>9/3/2024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269086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39E933-12FC-4016-83DF-EA8A56899684}" type="datetimeFigureOut">
              <a:rPr lang="en-US" smtClean="0"/>
              <a:pPr/>
              <a:t>9/3/2024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326858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39E933-12FC-4016-83DF-EA8A56899684}" type="datetimeFigureOut">
              <a:rPr lang="en-US" smtClean="0"/>
              <a:pPr/>
              <a:t>9/3/2024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2700566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9E933-12FC-4016-83DF-EA8A56899684}"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961204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39E933-12FC-4016-83DF-EA8A56899684}" type="datetimeFigureOut">
              <a:rPr lang="en-US" smtClean="0"/>
              <a:pPr/>
              <a:t>9/3/2024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2567414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39E933-12FC-4016-83DF-EA8A56899684}" type="datetimeFigureOut">
              <a:rPr lang="en-US" smtClean="0"/>
              <a:pPr/>
              <a:t>9/3/2024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05BBF-EF2C-4C17-A97F-F9FAF4FA3A0C}" type="slidenum">
              <a:rPr lang="en-US" smtClean="0"/>
              <a:pPr/>
              <a:t>‹#›</a:t>
            </a:fld>
            <a:endParaRPr lang="en-US"/>
          </a:p>
        </p:txBody>
      </p:sp>
    </p:spTree>
    <p:extLst>
      <p:ext uri="{BB962C8B-B14F-4D97-AF65-F5344CB8AC3E}">
        <p14:creationId xmlns:p14="http://schemas.microsoft.com/office/powerpoint/2010/main" xmlns="" val="4178935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11200" y="1600200"/>
            <a:ext cx="10363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solidFill>
                  <a:schemeClr val="tx1"/>
                </a:solidFill>
                <a:latin typeface="Times New Roman" charset="0"/>
              </a:defRPr>
            </a:lvl1pPr>
          </a:lstStyle>
          <a:p>
            <a:pPr eaLnBrk="0" fontAlgn="base" hangingPunct="0">
              <a:spcAft>
                <a:spcPct val="0"/>
              </a:spcAft>
            </a:pPr>
            <a:endParaRPr lang="en-US">
              <a:solidFill>
                <a:srgbClr val="000000"/>
              </a:solidFill>
              <a:ea typeface="ＭＳ Ｐゴシック" pitchFamily="1" charset="-128"/>
            </a:endParaRPr>
          </a:p>
        </p:txBody>
      </p:sp>
      <p:sp>
        <p:nvSpPr>
          <p:cNvPr id="1029" name="Rectangle 5"/>
          <p:cNvSpPr>
            <a:spLocks noGrp="1" noChangeArrowheads="1"/>
          </p:cNvSpPr>
          <p:nvPr>
            <p:ph type="ftr" sz="quarter" idx="3"/>
          </p:nvPr>
        </p:nvSpPr>
        <p:spPr bwMode="auto">
          <a:xfrm>
            <a:off x="7213600" y="64008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solidFill>
                  <a:schemeClr val="tx1"/>
                </a:solidFill>
                <a:latin typeface="Comic Sans MS" pitchFamily="1" charset="0"/>
              </a:defRPr>
            </a:lvl1pPr>
          </a:lstStyle>
          <a:p>
            <a:pPr eaLnBrk="0" fontAlgn="base" hangingPunct="0">
              <a:spcAft>
                <a:spcPct val="0"/>
              </a:spcAft>
            </a:pPr>
            <a:r>
              <a:rPr lang="en-US">
                <a:solidFill>
                  <a:srgbClr val="000000"/>
                </a:solidFill>
                <a:ea typeface="ＭＳ Ｐゴシック" pitchFamily="1" charset="-128"/>
              </a:rPr>
              <a:t>2: Application Layer</a:t>
            </a:r>
            <a:endParaRPr lang="en-US">
              <a:solidFill>
                <a:srgbClr val="000000"/>
              </a:solidFill>
              <a:latin typeface="Times New Roman" charset="0"/>
              <a:ea typeface="ＭＳ Ｐゴシック" pitchFamily="1" charset="-128"/>
            </a:endParaRPr>
          </a:p>
        </p:txBody>
      </p:sp>
      <p:sp>
        <p:nvSpPr>
          <p:cNvPr id="1030" name="Rectangle 6"/>
          <p:cNvSpPr>
            <a:spLocks noGrp="1" noChangeArrowheads="1"/>
          </p:cNvSpPr>
          <p:nvPr>
            <p:ph type="sldNum" sz="quarter" idx="4"/>
          </p:nvPr>
        </p:nvSpPr>
        <p:spPr bwMode="auto">
          <a:xfrm>
            <a:off x="11074400"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solidFill>
                  <a:schemeClr val="tx1"/>
                </a:solidFill>
                <a:latin typeface="Times New Roman" charset="0"/>
              </a:defRPr>
            </a:lvl1pPr>
          </a:lstStyle>
          <a:p>
            <a:pPr eaLnBrk="0" fontAlgn="base" hangingPunct="0">
              <a:spcAft>
                <a:spcPct val="0"/>
              </a:spcAft>
            </a:pPr>
            <a:fld id="{7F449283-950B-4768-B57B-91D078D17EBF}" type="slidenum">
              <a:rPr lang="en-US">
                <a:solidFill>
                  <a:srgbClr val="000000"/>
                </a:solidFill>
                <a:ea typeface="ＭＳ Ｐゴシック" pitchFamily="1" charset="-128"/>
              </a:rPr>
              <a:pPr eaLnBrk="0" fontAlgn="base" hangingPunct="0">
                <a:spcAft>
                  <a:spcPct val="0"/>
                </a:spcAft>
              </a:pPr>
              <a:t>‹#›</a:t>
            </a:fld>
            <a:endParaRPr lang="en-US">
              <a:solidFill>
                <a:srgbClr val="000000"/>
              </a:solidFill>
              <a:ea typeface="ＭＳ Ｐゴシック" pitchFamily="1" charset="-128"/>
            </a:endParaRPr>
          </a:p>
        </p:txBody>
      </p:sp>
    </p:spTree>
    <p:extLst>
      <p:ext uri="{BB962C8B-B14F-4D97-AF65-F5344CB8AC3E}">
        <p14:creationId xmlns:p14="http://schemas.microsoft.com/office/powerpoint/2010/main" xmlns="" val="63398957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hdr="0" dt="0"/>
  <p:txStyles>
    <p:titleStyle>
      <a:lvl1pPr algn="l" rtl="0" eaLnBrk="0" fontAlgn="base" hangingPunct="0">
        <a:spcBef>
          <a:spcPct val="0"/>
        </a:spcBef>
        <a:spcAft>
          <a:spcPct val="0"/>
        </a:spcAft>
        <a:defRPr sz="4000" u="sng">
          <a:solidFill>
            <a:schemeClr val="accent2"/>
          </a:solidFill>
          <a:latin typeface="+mj-lt"/>
          <a:ea typeface="ＭＳ Ｐゴシック" pitchFamily="1" charset="-128"/>
          <a:cs typeface="+mj-cs"/>
        </a:defRPr>
      </a:lvl1pPr>
      <a:lvl2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2pPr>
      <a:lvl3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3pPr>
      <a:lvl4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4pPr>
      <a:lvl5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5pPr>
      <a:lvl6pPr marL="457200" algn="l" rtl="0" eaLnBrk="0" fontAlgn="base" hangingPunct="0">
        <a:spcBef>
          <a:spcPct val="0"/>
        </a:spcBef>
        <a:spcAft>
          <a:spcPct val="0"/>
        </a:spcAft>
        <a:defRPr sz="4000" u="sng">
          <a:solidFill>
            <a:schemeClr val="accent2"/>
          </a:solidFill>
          <a:latin typeface="Comic Sans MS" pitchFamily="-65" charset="0"/>
        </a:defRPr>
      </a:lvl6pPr>
      <a:lvl7pPr marL="914400" algn="l" rtl="0" eaLnBrk="0" fontAlgn="base" hangingPunct="0">
        <a:spcBef>
          <a:spcPct val="0"/>
        </a:spcBef>
        <a:spcAft>
          <a:spcPct val="0"/>
        </a:spcAft>
        <a:defRPr sz="4000" u="sng">
          <a:solidFill>
            <a:schemeClr val="accent2"/>
          </a:solidFill>
          <a:latin typeface="Comic Sans MS" pitchFamily="-65" charset="0"/>
        </a:defRPr>
      </a:lvl7pPr>
      <a:lvl8pPr marL="1371600" algn="l" rtl="0" eaLnBrk="0" fontAlgn="base" hangingPunct="0">
        <a:spcBef>
          <a:spcPct val="0"/>
        </a:spcBef>
        <a:spcAft>
          <a:spcPct val="0"/>
        </a:spcAft>
        <a:defRPr sz="4000" u="sng">
          <a:solidFill>
            <a:schemeClr val="accent2"/>
          </a:solidFill>
          <a:latin typeface="Comic Sans MS" pitchFamily="-65" charset="0"/>
        </a:defRPr>
      </a:lvl8pPr>
      <a:lvl9pPr marL="1828800" algn="l" rtl="0" eaLnBrk="0" fontAlgn="base" hangingPunct="0">
        <a:spcBef>
          <a:spcPct val="0"/>
        </a:spcBef>
        <a:spcAft>
          <a:spcPct val="0"/>
        </a:spcAft>
        <a:defRPr sz="4000" u="sng">
          <a:solidFill>
            <a:schemeClr val="accent2"/>
          </a:solidFill>
          <a:latin typeface="Comic Sans MS" pitchFamily="-65"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ＭＳ Ｐゴシック" pitchFamily="1" charset="-128"/>
          <a:cs typeface="+mn-cs"/>
        </a:defRPr>
      </a:lvl1pPr>
      <a:lvl2pPr marL="742950" indent="-285750" algn="l" rtl="0" eaLnBrk="0" fontAlgn="base" hangingPunct="0">
        <a:spcBef>
          <a:spcPct val="20000"/>
        </a:spcBef>
        <a:spcAft>
          <a:spcPct val="0"/>
        </a:spcAft>
        <a:buClr>
          <a:schemeClr val="accent2"/>
        </a:buClr>
        <a:buSzPct val="75000"/>
        <a:buFont typeface="Wingdings" charset="2"/>
        <a:buChar char="v"/>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711200" y="1600200"/>
            <a:ext cx="103632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solidFill>
                  <a:schemeClr val="tx1"/>
                </a:solidFill>
                <a:latin typeface="Times New Roman" charset="0"/>
              </a:defRPr>
            </a:lvl1pPr>
          </a:lstStyle>
          <a:p>
            <a:pPr eaLnBrk="0" fontAlgn="base" hangingPunct="0">
              <a:spcAft>
                <a:spcPct val="0"/>
              </a:spcAft>
            </a:pPr>
            <a:endParaRPr lang="en-US">
              <a:solidFill>
                <a:srgbClr val="000000"/>
              </a:solidFill>
              <a:ea typeface="ＭＳ Ｐゴシック" pitchFamily="1" charset="-128"/>
            </a:endParaRPr>
          </a:p>
        </p:txBody>
      </p:sp>
      <p:sp>
        <p:nvSpPr>
          <p:cNvPr id="1029" name="Rectangle 5"/>
          <p:cNvSpPr>
            <a:spLocks noGrp="1" noChangeArrowheads="1"/>
          </p:cNvSpPr>
          <p:nvPr>
            <p:ph type="ftr" sz="quarter" idx="3"/>
          </p:nvPr>
        </p:nvSpPr>
        <p:spPr bwMode="auto">
          <a:xfrm>
            <a:off x="7213600" y="64008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solidFill>
                  <a:schemeClr val="tx1"/>
                </a:solidFill>
                <a:latin typeface="Comic Sans MS" pitchFamily="1" charset="0"/>
              </a:defRPr>
            </a:lvl1pPr>
          </a:lstStyle>
          <a:p>
            <a:pPr eaLnBrk="0" fontAlgn="base" hangingPunct="0">
              <a:spcAft>
                <a:spcPct val="0"/>
              </a:spcAft>
            </a:pPr>
            <a:r>
              <a:rPr lang="en-US">
                <a:solidFill>
                  <a:srgbClr val="000000"/>
                </a:solidFill>
                <a:ea typeface="ＭＳ Ｐゴシック" pitchFamily="1" charset="-128"/>
              </a:rPr>
              <a:t>2: Application Layer</a:t>
            </a:r>
            <a:endParaRPr lang="en-US">
              <a:solidFill>
                <a:srgbClr val="000000"/>
              </a:solidFill>
              <a:latin typeface="Times New Roman" charset="0"/>
              <a:ea typeface="ＭＳ Ｐゴシック" pitchFamily="1" charset="-128"/>
            </a:endParaRPr>
          </a:p>
        </p:txBody>
      </p:sp>
      <p:sp>
        <p:nvSpPr>
          <p:cNvPr id="1030" name="Rectangle 6"/>
          <p:cNvSpPr>
            <a:spLocks noGrp="1" noChangeArrowheads="1"/>
          </p:cNvSpPr>
          <p:nvPr>
            <p:ph type="sldNum" sz="quarter" idx="4"/>
          </p:nvPr>
        </p:nvSpPr>
        <p:spPr bwMode="auto">
          <a:xfrm>
            <a:off x="11074400" y="6400800"/>
            <a:ext cx="609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solidFill>
                  <a:schemeClr val="tx1"/>
                </a:solidFill>
                <a:latin typeface="Times New Roman" charset="0"/>
              </a:defRPr>
            </a:lvl1pPr>
          </a:lstStyle>
          <a:p>
            <a:pPr eaLnBrk="0" fontAlgn="base" hangingPunct="0">
              <a:spcAft>
                <a:spcPct val="0"/>
              </a:spcAft>
            </a:pPr>
            <a:fld id="{7F449283-950B-4768-B57B-91D078D17EBF}" type="slidenum">
              <a:rPr lang="en-US">
                <a:solidFill>
                  <a:srgbClr val="000000"/>
                </a:solidFill>
                <a:ea typeface="ＭＳ Ｐゴシック" pitchFamily="1" charset="-128"/>
              </a:rPr>
              <a:pPr eaLnBrk="0" fontAlgn="base" hangingPunct="0">
                <a:spcAft>
                  <a:spcPct val="0"/>
                </a:spcAft>
              </a:pPr>
              <a:t>‹#›</a:t>
            </a:fld>
            <a:endParaRPr lang="en-US">
              <a:solidFill>
                <a:srgbClr val="000000"/>
              </a:solidFill>
              <a:ea typeface="ＭＳ Ｐゴシック" pitchFamily="1" charset="-128"/>
            </a:endParaRPr>
          </a:p>
        </p:txBody>
      </p:sp>
    </p:spTree>
    <p:extLst>
      <p:ext uri="{BB962C8B-B14F-4D97-AF65-F5344CB8AC3E}">
        <p14:creationId xmlns:p14="http://schemas.microsoft.com/office/powerpoint/2010/main" xmlns="" val="369296036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dt="0"/>
  <p:txStyles>
    <p:titleStyle>
      <a:lvl1pPr algn="l" rtl="0" eaLnBrk="0" fontAlgn="base" hangingPunct="0">
        <a:spcBef>
          <a:spcPct val="0"/>
        </a:spcBef>
        <a:spcAft>
          <a:spcPct val="0"/>
        </a:spcAft>
        <a:defRPr sz="4000" u="sng">
          <a:solidFill>
            <a:schemeClr val="accent2"/>
          </a:solidFill>
          <a:latin typeface="+mj-lt"/>
          <a:ea typeface="ＭＳ Ｐゴシック" pitchFamily="1" charset="-128"/>
          <a:cs typeface="+mj-cs"/>
        </a:defRPr>
      </a:lvl1pPr>
      <a:lvl2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2pPr>
      <a:lvl3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3pPr>
      <a:lvl4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4pPr>
      <a:lvl5pPr algn="l" rtl="0" eaLnBrk="0" fontAlgn="base" hangingPunct="0">
        <a:spcBef>
          <a:spcPct val="0"/>
        </a:spcBef>
        <a:spcAft>
          <a:spcPct val="0"/>
        </a:spcAft>
        <a:defRPr sz="4000" u="sng">
          <a:solidFill>
            <a:schemeClr val="accent2"/>
          </a:solidFill>
          <a:latin typeface="Comic Sans MS" pitchFamily="-65" charset="0"/>
          <a:ea typeface="ＭＳ Ｐゴシック" pitchFamily="1" charset="-128"/>
        </a:defRPr>
      </a:lvl5pPr>
      <a:lvl6pPr marL="457200" algn="l" rtl="0" eaLnBrk="0" fontAlgn="base" hangingPunct="0">
        <a:spcBef>
          <a:spcPct val="0"/>
        </a:spcBef>
        <a:spcAft>
          <a:spcPct val="0"/>
        </a:spcAft>
        <a:defRPr sz="4000" u="sng">
          <a:solidFill>
            <a:schemeClr val="accent2"/>
          </a:solidFill>
          <a:latin typeface="Comic Sans MS" pitchFamily="-65" charset="0"/>
        </a:defRPr>
      </a:lvl6pPr>
      <a:lvl7pPr marL="914400" algn="l" rtl="0" eaLnBrk="0" fontAlgn="base" hangingPunct="0">
        <a:spcBef>
          <a:spcPct val="0"/>
        </a:spcBef>
        <a:spcAft>
          <a:spcPct val="0"/>
        </a:spcAft>
        <a:defRPr sz="4000" u="sng">
          <a:solidFill>
            <a:schemeClr val="accent2"/>
          </a:solidFill>
          <a:latin typeface="Comic Sans MS" pitchFamily="-65" charset="0"/>
        </a:defRPr>
      </a:lvl7pPr>
      <a:lvl8pPr marL="1371600" algn="l" rtl="0" eaLnBrk="0" fontAlgn="base" hangingPunct="0">
        <a:spcBef>
          <a:spcPct val="0"/>
        </a:spcBef>
        <a:spcAft>
          <a:spcPct val="0"/>
        </a:spcAft>
        <a:defRPr sz="4000" u="sng">
          <a:solidFill>
            <a:schemeClr val="accent2"/>
          </a:solidFill>
          <a:latin typeface="Comic Sans MS" pitchFamily="-65" charset="0"/>
        </a:defRPr>
      </a:lvl8pPr>
      <a:lvl9pPr marL="1828800" algn="l" rtl="0" eaLnBrk="0" fontAlgn="base" hangingPunct="0">
        <a:spcBef>
          <a:spcPct val="0"/>
        </a:spcBef>
        <a:spcAft>
          <a:spcPct val="0"/>
        </a:spcAft>
        <a:defRPr sz="4000" u="sng">
          <a:solidFill>
            <a:schemeClr val="accent2"/>
          </a:solidFill>
          <a:latin typeface="Comic Sans MS" pitchFamily="-65"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ＭＳ Ｐゴシック" pitchFamily="1" charset="-128"/>
          <a:cs typeface="+mn-cs"/>
        </a:defRPr>
      </a:lvl1pPr>
      <a:lvl2pPr marL="742950" indent="-285750" algn="l" rtl="0" eaLnBrk="0" fontAlgn="base" hangingPunct="0">
        <a:spcBef>
          <a:spcPct val="20000"/>
        </a:spcBef>
        <a:spcAft>
          <a:spcPct val="0"/>
        </a:spcAft>
        <a:buClr>
          <a:schemeClr val="accent2"/>
        </a:buClr>
        <a:buSzPct val="75000"/>
        <a:buFont typeface="Wingdings" charset="2"/>
        <a:buChar char="v"/>
        <a:defRPr sz="24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5pPr>
      <a:lvl6pPr marL="25146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6pPr>
      <a:lvl7pPr marL="29718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7pPr>
      <a:lvl8pPr marL="34290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8pPr>
      <a:lvl9pPr marL="3886200" indent="-228600" algn="l" rtl="0" eaLnBrk="0" fontAlgn="base" hangingPunct="0">
        <a:spcBef>
          <a:spcPct val="20000"/>
        </a:spcBef>
        <a:spcAft>
          <a:spcPct val="0"/>
        </a:spcAft>
        <a:buChar char="»"/>
        <a:defRPr sz="2000">
          <a:solidFill>
            <a:schemeClr val="tx1"/>
          </a:solidFill>
          <a:latin typeface="Times New Roman" pitchFamily="-65" charset="0"/>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13.xml"/><Relationship Id="rId7" Type="http://schemas.openxmlformats.org/officeDocument/2006/relationships/oleObject" Target="../embeddings/oleObject9.bin"/><Relationship Id="rId2" Type="http://schemas.openxmlformats.org/officeDocument/2006/relationships/slideLayout" Target="../slideLayouts/slideLayout1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oleObject" Target="../embeddings/oleObject6.bin"/><Relationship Id="rId9" Type="http://schemas.openxmlformats.org/officeDocument/2006/relationships/oleObject" Target="../embeddings/oleObject11.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4.xml"/><Relationship Id="rId7" Type="http://schemas.openxmlformats.org/officeDocument/2006/relationships/oleObject" Target="../embeddings/oleObject15.bin"/><Relationship Id="rId2" Type="http://schemas.openxmlformats.org/officeDocument/2006/relationships/slideLayout" Target="../slideLayouts/slideLayout17.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oleObject" Target="../embeddings/oleObject19.bin"/><Relationship Id="rId2" Type="http://schemas.openxmlformats.org/officeDocument/2006/relationships/slideLayout" Target="../slideLayouts/slideLayout32.xml"/><Relationship Id="rId1" Type="http://schemas.openxmlformats.org/officeDocument/2006/relationships/vmlDrawing" Target="../drawings/vmlDrawing7.v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oleObject" Target="../embeddings/oleObject18.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Application Layer</a:t>
            </a:r>
            <a:endParaRPr lang="en-US" dirty="0">
              <a:solidFill>
                <a:srgbClr val="FF0000"/>
              </a:solidFill>
            </a:endParaRPr>
          </a:p>
        </p:txBody>
      </p:sp>
      <p:sp>
        <p:nvSpPr>
          <p:cNvPr id="3" name="Subtitle 2"/>
          <p:cNvSpPr>
            <a:spLocks noGrp="1"/>
          </p:cNvSpPr>
          <p:nvPr>
            <p:ph type="subTitle" idx="1"/>
          </p:nvPr>
        </p:nvSpPr>
        <p:spPr/>
        <p:txBody>
          <a:bodyPr/>
          <a:lstStyle/>
          <a:p>
            <a:r>
              <a:rPr lang="en-US" dirty="0" smtClean="0">
                <a:solidFill>
                  <a:schemeClr val="accent5"/>
                </a:solidFill>
              </a:rPr>
              <a:t>Compiled  by: </a:t>
            </a:r>
            <a:r>
              <a:rPr lang="en-US" dirty="0" err="1" smtClean="0">
                <a:solidFill>
                  <a:schemeClr val="accent5"/>
                </a:solidFill>
              </a:rPr>
              <a:t>Hiranya</a:t>
            </a:r>
            <a:r>
              <a:rPr lang="en-US" dirty="0" smtClean="0">
                <a:solidFill>
                  <a:schemeClr val="accent5"/>
                </a:solidFill>
              </a:rPr>
              <a:t> Prasad </a:t>
            </a:r>
            <a:r>
              <a:rPr lang="en-US" dirty="0" err="1" smtClean="0">
                <a:solidFill>
                  <a:schemeClr val="accent5"/>
                </a:solidFill>
              </a:rPr>
              <a:t>Bastakoti</a:t>
            </a:r>
            <a:endParaRPr lang="en-US" dirty="0">
              <a:solidFill>
                <a:schemeClr val="accent5"/>
              </a:solidFill>
            </a:endParaRPr>
          </a:p>
        </p:txBody>
      </p:sp>
    </p:spTree>
    <p:extLst>
      <p:ext uri="{BB962C8B-B14F-4D97-AF65-F5344CB8AC3E}">
        <p14:creationId xmlns:p14="http://schemas.microsoft.com/office/powerpoint/2010/main" xmlns="" val="1260404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How Does HTTP Work? </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sz="2400" dirty="0">
                <a:solidFill>
                  <a:schemeClr val="accent1"/>
                </a:solidFill>
              </a:rPr>
              <a:t>The above fig illustrates the </a:t>
            </a:r>
            <a:r>
              <a:rPr lang="en-US" sz="2400" b="1" dirty="0">
                <a:solidFill>
                  <a:schemeClr val="accent1"/>
                </a:solidFill>
              </a:rPr>
              <a:t>HTTP transaction between the client and the server. </a:t>
            </a:r>
          </a:p>
          <a:p>
            <a:r>
              <a:rPr lang="en-US" sz="2400" b="1" dirty="0">
                <a:solidFill>
                  <a:schemeClr val="accent1"/>
                </a:solidFill>
              </a:rPr>
              <a:t>The client initializes the transaction by sending a request message. </a:t>
            </a:r>
          </a:p>
          <a:p>
            <a:r>
              <a:rPr lang="en-US" sz="2400" b="1" dirty="0">
                <a:solidFill>
                  <a:schemeClr val="accent1"/>
                </a:solidFill>
              </a:rPr>
              <a:t>The server replies by sending a response. </a:t>
            </a:r>
          </a:p>
          <a:p>
            <a:r>
              <a:rPr lang="en-US" sz="2400" b="1" dirty="0">
                <a:solidFill>
                  <a:schemeClr val="accent1"/>
                </a:solidFill>
              </a:rPr>
              <a:t>Although HTTP uses the services of TCP, HTTP itself is a stateless protocol(</a:t>
            </a:r>
            <a:r>
              <a:rPr lang="en-US" sz="2400" dirty="0">
                <a:solidFill>
                  <a:schemeClr val="accent1"/>
                </a:solidFill>
              </a:rPr>
              <a:t>server maintains no information about past client requests)</a:t>
            </a:r>
            <a:endParaRPr lang="en-US" sz="2400" b="1" dirty="0">
              <a:solidFill>
                <a:schemeClr val="accent1"/>
              </a:solidFill>
            </a:endParaRPr>
          </a:p>
          <a:p>
            <a:pPr>
              <a:buFont typeface="ZapfDingbats" pitchFamily="82" charset="2"/>
              <a:buNone/>
            </a:pPr>
            <a:r>
              <a:rPr lang="en-US" dirty="0">
                <a:solidFill>
                  <a:schemeClr val="accent1"/>
                </a:solidFill>
              </a:rPr>
              <a:t>It uses Uses TCP:</a:t>
            </a:r>
          </a:p>
          <a:p>
            <a:r>
              <a:rPr lang="en-US" sz="2400" dirty="0">
                <a:solidFill>
                  <a:schemeClr val="accent1"/>
                </a:solidFill>
              </a:rPr>
              <a:t>client initiates TCP connection (creates socket) to server, port 80 </a:t>
            </a:r>
            <a:r>
              <a:rPr lang="en-US" sz="2400" dirty="0">
                <a:solidFill>
                  <a:schemeClr val="accent1"/>
                </a:solidFill>
                <a:latin typeface="Verdana" pitchFamily="1" charset="0"/>
              </a:rPr>
              <a:t>(default)</a:t>
            </a:r>
            <a:endParaRPr lang="en-US" sz="2400" dirty="0">
              <a:solidFill>
                <a:schemeClr val="accent1"/>
              </a:solidFill>
            </a:endParaRPr>
          </a:p>
          <a:p>
            <a:r>
              <a:rPr lang="en-US" sz="2400" dirty="0">
                <a:solidFill>
                  <a:schemeClr val="accent1"/>
                </a:solidFill>
              </a:rPr>
              <a:t>server accepts TCP connection from client</a:t>
            </a:r>
          </a:p>
          <a:p>
            <a:r>
              <a:rPr lang="en-US" sz="2400" dirty="0">
                <a:solidFill>
                  <a:schemeClr val="accent1"/>
                </a:solidFill>
              </a:rPr>
              <a:t>HTTP messages (application-layer protocol messages) exchanged between browser (HTTP client) and Web server (HTTP server)</a:t>
            </a:r>
          </a:p>
          <a:p>
            <a:r>
              <a:rPr lang="en-US" sz="2400" dirty="0">
                <a:solidFill>
                  <a:schemeClr val="accent1"/>
                </a:solidFill>
              </a:rPr>
              <a:t>TCP connection closed</a:t>
            </a:r>
            <a:endParaRPr lang="en-US" dirty="0">
              <a:solidFill>
                <a:schemeClr val="accent1"/>
              </a:solidFill>
            </a:endParaRPr>
          </a:p>
          <a:p>
            <a:endParaRPr lang="en-US" sz="2400" b="1" dirty="0"/>
          </a:p>
          <a:p>
            <a:endParaRPr lang="en-US" sz="2400" b="1" dirty="0"/>
          </a:p>
          <a:p>
            <a:endParaRPr lang="en-US" sz="2400" b="1" dirty="0"/>
          </a:p>
          <a:p>
            <a:endParaRPr lang="en-US" sz="2400" b="1" dirty="0"/>
          </a:p>
        </p:txBody>
      </p:sp>
    </p:spTree>
    <p:extLst>
      <p:ext uri="{BB962C8B-B14F-4D97-AF65-F5344CB8AC3E}">
        <p14:creationId xmlns:p14="http://schemas.microsoft.com/office/powerpoint/2010/main" xmlns="" val="24136464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How Does HTTP Work? </a:t>
            </a:r>
            <a:endParaRPr lang="en-US" dirty="0">
              <a:solidFill>
                <a:schemeClr val="accent2"/>
              </a:solidFill>
            </a:endParaRPr>
          </a:p>
        </p:txBody>
      </p:sp>
      <p:sp>
        <p:nvSpPr>
          <p:cNvPr id="3" name="Content Placeholder 2"/>
          <p:cNvSpPr>
            <a:spLocks noGrp="1"/>
          </p:cNvSpPr>
          <p:nvPr>
            <p:ph idx="1"/>
          </p:nvPr>
        </p:nvSpPr>
        <p:spPr>
          <a:xfrm>
            <a:off x="429768" y="1295400"/>
            <a:ext cx="11762232" cy="4953000"/>
          </a:xfrm>
        </p:spPr>
        <p:txBody>
          <a:bodyPr>
            <a:normAutofit fontScale="32500" lnSpcReduction="20000"/>
          </a:bodyPr>
          <a:lstStyle/>
          <a:p>
            <a:endParaRPr lang="en-US" dirty="0" smtClean="0"/>
          </a:p>
          <a:p>
            <a:pPr>
              <a:buNone/>
            </a:pPr>
            <a:r>
              <a:rPr lang="en-US" sz="8000" dirty="0">
                <a:solidFill>
                  <a:schemeClr val="accent1"/>
                </a:solidFill>
              </a:rPr>
              <a:t>HTTP Is a request-response protocol. For example, a Web browser initiates a request to a server, typically by opening a TCP/IP connection. The request itself comprises </a:t>
            </a:r>
          </a:p>
          <a:p>
            <a:r>
              <a:rPr lang="en-US" sz="8000" dirty="0">
                <a:solidFill>
                  <a:schemeClr val="accent1"/>
                </a:solidFill>
              </a:rPr>
              <a:t> a request line, </a:t>
            </a:r>
          </a:p>
          <a:p>
            <a:r>
              <a:rPr lang="en-US" sz="8000" dirty="0">
                <a:solidFill>
                  <a:schemeClr val="accent1"/>
                </a:solidFill>
              </a:rPr>
              <a:t> a set of request headers, and </a:t>
            </a:r>
          </a:p>
          <a:p>
            <a:r>
              <a:rPr lang="en-US" sz="8000" dirty="0">
                <a:solidFill>
                  <a:schemeClr val="accent1"/>
                </a:solidFill>
              </a:rPr>
              <a:t> an entity. </a:t>
            </a:r>
          </a:p>
          <a:p>
            <a:pPr>
              <a:buNone/>
            </a:pPr>
            <a:r>
              <a:rPr lang="en-US" sz="8000" dirty="0">
                <a:solidFill>
                  <a:schemeClr val="accent1"/>
                </a:solidFill>
              </a:rPr>
              <a:t>The server sends a response that comprises </a:t>
            </a:r>
          </a:p>
          <a:p>
            <a:r>
              <a:rPr lang="en-US" sz="8000" dirty="0">
                <a:solidFill>
                  <a:schemeClr val="accent1"/>
                </a:solidFill>
              </a:rPr>
              <a:t> a status line, </a:t>
            </a:r>
          </a:p>
          <a:p>
            <a:r>
              <a:rPr lang="en-US" sz="8000" dirty="0">
                <a:solidFill>
                  <a:schemeClr val="accent1"/>
                </a:solidFill>
              </a:rPr>
              <a:t> a set of response headers, and </a:t>
            </a:r>
          </a:p>
          <a:p>
            <a:r>
              <a:rPr lang="en-US" sz="8000" dirty="0">
                <a:solidFill>
                  <a:schemeClr val="accent1"/>
                </a:solidFill>
              </a:rPr>
              <a:t> an entity. </a:t>
            </a:r>
          </a:p>
          <a:p>
            <a:pPr>
              <a:buNone/>
            </a:pPr>
            <a:r>
              <a:rPr lang="en-US" sz="8000" dirty="0">
                <a:solidFill>
                  <a:schemeClr val="accent1"/>
                </a:solidFill>
              </a:rPr>
              <a:t> </a:t>
            </a:r>
            <a:r>
              <a:rPr lang="en-US" sz="8000" dirty="0" smtClean="0">
                <a:solidFill>
                  <a:schemeClr val="accent1"/>
                </a:solidFill>
              </a:rPr>
              <a:t> </a:t>
            </a:r>
            <a:r>
              <a:rPr lang="en-US" sz="8000" dirty="0">
                <a:solidFill>
                  <a:schemeClr val="accent1"/>
                </a:solidFill>
              </a:rPr>
              <a:t>The entity in the request or response can be thought of simply as the payload, which may be binary data. The other items are readable ASCII characters. When the response has been completed, either the browser or the server may terminate the TCP/IP connection, or the browser can send another request.</a:t>
            </a:r>
          </a:p>
        </p:txBody>
      </p:sp>
    </p:spTree>
    <p:extLst>
      <p:ext uri="{BB962C8B-B14F-4D97-AF65-F5344CB8AC3E}">
        <p14:creationId xmlns:p14="http://schemas.microsoft.com/office/powerpoint/2010/main" xmlns="" val="1114749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HTTP Connections</a:t>
            </a:r>
            <a:endParaRPr lang="en-US" dirty="0">
              <a:solidFill>
                <a:schemeClr val="accent2"/>
              </a:solidFill>
            </a:endParaRPr>
          </a:p>
        </p:txBody>
      </p:sp>
      <p:sp>
        <p:nvSpPr>
          <p:cNvPr id="3" name="Content Placeholder 2"/>
          <p:cNvSpPr>
            <a:spLocks noGrp="1"/>
          </p:cNvSpPr>
          <p:nvPr>
            <p:ph idx="1"/>
          </p:nvPr>
        </p:nvSpPr>
        <p:spPr>
          <a:xfrm>
            <a:off x="548640" y="1371600"/>
            <a:ext cx="11301984" cy="4805363"/>
          </a:xfrm>
        </p:spPr>
        <p:txBody>
          <a:bodyPr/>
          <a:lstStyle/>
          <a:p>
            <a:pPr>
              <a:buNone/>
            </a:pPr>
            <a:r>
              <a:rPr lang="en-US" u="sng" dirty="0">
                <a:solidFill>
                  <a:schemeClr val="accent2"/>
                </a:solidFill>
              </a:rPr>
              <a:t>Persistent Versus Non-persistent </a:t>
            </a:r>
            <a:r>
              <a:rPr lang="en-US" u="sng" dirty="0" smtClean="0">
                <a:solidFill>
                  <a:schemeClr val="accent2"/>
                </a:solidFill>
              </a:rPr>
              <a:t>Connection</a:t>
            </a:r>
          </a:p>
          <a:p>
            <a:pPr fontAlgn="base"/>
            <a:r>
              <a:rPr lang="en-US" sz="2000" b="1" dirty="0">
                <a:solidFill>
                  <a:schemeClr val="accent1"/>
                </a:solidFill>
              </a:rPr>
              <a:t>Non-Persistent Connection</a:t>
            </a:r>
            <a:r>
              <a:rPr lang="en-US" sz="2000" dirty="0">
                <a:solidFill>
                  <a:schemeClr val="accent1"/>
                </a:solidFill>
              </a:rPr>
              <a:t>: It requires connection setup again and again for each object to send.</a:t>
            </a:r>
          </a:p>
          <a:p>
            <a:pPr fontAlgn="base"/>
            <a:r>
              <a:rPr lang="en-US" sz="2000" b="1" dirty="0">
                <a:solidFill>
                  <a:schemeClr val="accent1"/>
                </a:solidFill>
              </a:rPr>
              <a:t>Persistent connection</a:t>
            </a:r>
            <a:r>
              <a:rPr lang="en-US" sz="2000" dirty="0">
                <a:solidFill>
                  <a:schemeClr val="accent1"/>
                </a:solidFill>
              </a:rPr>
              <a:t>: It does not require connection setup again and again. Multiple objects can use </a:t>
            </a:r>
            <a:r>
              <a:rPr lang="en-US" sz="2000" dirty="0" smtClean="0">
                <a:solidFill>
                  <a:schemeClr val="accent1"/>
                </a:solidFill>
              </a:rPr>
              <a:t>connection</a:t>
            </a:r>
            <a:endParaRPr lang="en-US" sz="2000" dirty="0">
              <a:solidFill>
                <a:schemeClr val="accent1"/>
              </a:solidFill>
            </a:endParaRPr>
          </a:p>
          <a:p>
            <a:r>
              <a:rPr lang="en-US" sz="2000" dirty="0" smtClean="0">
                <a:solidFill>
                  <a:schemeClr val="accent1"/>
                </a:solidFill>
              </a:rPr>
              <a:t>HTTP </a:t>
            </a:r>
            <a:r>
              <a:rPr lang="en-US" sz="2000" dirty="0">
                <a:solidFill>
                  <a:schemeClr val="accent1"/>
                </a:solidFill>
              </a:rPr>
              <a:t>prior to version 1.1 specified a nonpersistent connection, while a persistent connection is the default in version 1.1</a:t>
            </a:r>
            <a:r>
              <a:rPr lang="en-US" sz="2000" dirty="0"/>
              <a:t>. </a:t>
            </a:r>
          </a:p>
          <a:p>
            <a:endParaRPr lang="en-US" dirty="0"/>
          </a:p>
        </p:txBody>
      </p:sp>
      <p:sp>
        <p:nvSpPr>
          <p:cNvPr id="4" name="Rectangle 3"/>
          <p:cNvSpPr txBox="1">
            <a:spLocks noChangeArrowheads="1"/>
          </p:cNvSpPr>
          <p:nvPr/>
        </p:nvSpPr>
        <p:spPr>
          <a:xfrm>
            <a:off x="548640" y="3813048"/>
            <a:ext cx="5084064" cy="1874520"/>
          </a:xfrm>
          <a:prstGeom prst="rect">
            <a:avLst/>
          </a:prstGeom>
        </p:spPr>
        <p:txBody>
          <a:bodyPr>
            <a:normAutofit/>
          </a:bodyPr>
          <a:lstStyle/>
          <a:p>
            <a:pPr marL="365760" indent="-283464">
              <a:spcBef>
                <a:spcPts val="600"/>
              </a:spcBef>
              <a:buClr>
                <a:schemeClr val="accent1"/>
              </a:buClr>
              <a:buSzPct val="80000"/>
              <a:defRPr/>
            </a:pPr>
            <a:r>
              <a:rPr lang="en-US" sz="2400" u="sng" dirty="0">
                <a:solidFill>
                  <a:srgbClr val="FF0000"/>
                </a:solidFill>
              </a:rPr>
              <a:t>Nonpersistent HTTP</a:t>
            </a:r>
            <a:endParaRPr lang="en-US" sz="2400" dirty="0"/>
          </a:p>
          <a:p>
            <a:pPr marL="365760" indent="-283464">
              <a:spcBef>
                <a:spcPts val="600"/>
              </a:spcBef>
              <a:buClr>
                <a:schemeClr val="accent1"/>
              </a:buClr>
              <a:buSzPct val="80000"/>
              <a:buFont typeface="Wingdings 2"/>
              <a:buChar char=""/>
              <a:defRPr/>
            </a:pPr>
            <a:r>
              <a:rPr lang="en-US" sz="2400" dirty="0">
                <a:solidFill>
                  <a:schemeClr val="accent1"/>
                </a:solidFill>
              </a:rPr>
              <a:t>At most one object is sent over a TCP connection.</a:t>
            </a:r>
          </a:p>
          <a:p>
            <a:pPr marL="365760" indent="-283464">
              <a:spcBef>
                <a:spcPts val="600"/>
              </a:spcBef>
              <a:buClr>
                <a:schemeClr val="accent1"/>
              </a:buClr>
              <a:buSzPct val="80000"/>
              <a:buFont typeface="Wingdings 2"/>
              <a:buChar char=""/>
              <a:defRPr/>
            </a:pPr>
            <a:r>
              <a:rPr lang="en-US" sz="2400" dirty="0">
                <a:solidFill>
                  <a:schemeClr val="accent1"/>
                </a:solidFill>
              </a:rPr>
              <a:t>HTTP/1.0 uses nonpersistent HTTP</a:t>
            </a:r>
          </a:p>
        </p:txBody>
      </p:sp>
      <p:sp>
        <p:nvSpPr>
          <p:cNvPr id="5" name="Rectangle 4"/>
          <p:cNvSpPr txBox="1">
            <a:spLocks noChangeArrowheads="1"/>
          </p:cNvSpPr>
          <p:nvPr/>
        </p:nvSpPr>
        <p:spPr>
          <a:xfrm>
            <a:off x="5568696" y="3465576"/>
            <a:ext cx="4919472" cy="3011424"/>
          </a:xfrm>
          <a:prstGeom prst="rect">
            <a:avLst/>
          </a:prstGeom>
        </p:spPr>
        <p:txBody>
          <a:bodyPr/>
          <a:lstStyle/>
          <a:p>
            <a:pPr marL="365760" indent="-283464">
              <a:spcBef>
                <a:spcPts val="600"/>
              </a:spcBef>
              <a:buClr>
                <a:schemeClr val="accent1"/>
              </a:buClr>
              <a:buSzPct val="80000"/>
              <a:defRPr/>
            </a:pPr>
            <a:r>
              <a:rPr lang="en-US" sz="2400" u="sng" dirty="0">
                <a:solidFill>
                  <a:srgbClr val="FF0000"/>
                </a:solidFill>
              </a:rPr>
              <a:t>Persistent HTTP</a:t>
            </a:r>
            <a:endParaRPr lang="en-US" sz="2400" dirty="0">
              <a:solidFill>
                <a:srgbClr val="FF0000"/>
              </a:solidFill>
            </a:endParaRPr>
          </a:p>
          <a:p>
            <a:pPr marL="365760" indent="-283464">
              <a:spcBef>
                <a:spcPts val="600"/>
              </a:spcBef>
              <a:buClr>
                <a:schemeClr val="accent1"/>
              </a:buClr>
              <a:buSzPct val="80000"/>
              <a:buFont typeface="Wingdings 2"/>
              <a:buChar char=""/>
              <a:defRPr/>
            </a:pPr>
            <a:r>
              <a:rPr lang="en-US" sz="2400" dirty="0">
                <a:solidFill>
                  <a:schemeClr val="accent1"/>
                </a:solidFill>
              </a:rPr>
              <a:t>Multiple objects can be sent over single TCP connection between client and server.</a:t>
            </a:r>
          </a:p>
          <a:p>
            <a:pPr marL="365760" indent="-283464">
              <a:spcBef>
                <a:spcPts val="600"/>
              </a:spcBef>
              <a:buClr>
                <a:schemeClr val="accent1"/>
              </a:buClr>
              <a:buSzPct val="80000"/>
              <a:buFont typeface="Wingdings 2"/>
              <a:buChar char=""/>
              <a:defRPr/>
            </a:pPr>
            <a:r>
              <a:rPr lang="en-US" sz="2400" dirty="0">
                <a:solidFill>
                  <a:schemeClr val="accent1"/>
                </a:solidFill>
              </a:rPr>
              <a:t>HTTP/1.1 uses persistent connections in default mode</a:t>
            </a:r>
          </a:p>
        </p:txBody>
      </p:sp>
    </p:spTree>
    <p:extLst>
      <p:ext uri="{BB962C8B-B14F-4D97-AF65-F5344CB8AC3E}">
        <p14:creationId xmlns:p14="http://schemas.microsoft.com/office/powerpoint/2010/main" xmlns="" val="2928529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solidFill>
              </a:rPr>
              <a:t>Nonpersistent Connection</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chemeClr val="accent1"/>
                </a:solidFill>
              </a:rPr>
              <a:t>In a nonpersistent connection, one TCP connection is made for each request/response.</a:t>
            </a:r>
          </a:p>
          <a:p>
            <a:pPr marL="0" indent="0">
              <a:buNone/>
            </a:pPr>
            <a:r>
              <a:rPr lang="en-US" b="1" dirty="0" smtClean="0">
                <a:solidFill>
                  <a:schemeClr val="accent1"/>
                </a:solidFill>
              </a:rPr>
              <a:t>The following lists the steps in this strategy: </a:t>
            </a:r>
          </a:p>
          <a:p>
            <a:pPr>
              <a:buNone/>
            </a:pPr>
            <a:r>
              <a:rPr lang="en-US" dirty="0" smtClean="0">
                <a:solidFill>
                  <a:schemeClr val="accent1"/>
                </a:solidFill>
              </a:rPr>
              <a:t>1. The client opens a </a:t>
            </a:r>
            <a:r>
              <a:rPr lang="en-US" b="1" dirty="0" smtClean="0">
                <a:solidFill>
                  <a:schemeClr val="accent1"/>
                </a:solidFill>
              </a:rPr>
              <a:t>TCP connection and sends a request. </a:t>
            </a:r>
          </a:p>
          <a:p>
            <a:pPr>
              <a:buNone/>
            </a:pPr>
            <a:r>
              <a:rPr lang="en-US" dirty="0" smtClean="0">
                <a:solidFill>
                  <a:schemeClr val="accent1"/>
                </a:solidFill>
              </a:rPr>
              <a:t>2. The server sends the response and closes the connection. </a:t>
            </a:r>
          </a:p>
          <a:p>
            <a:pPr>
              <a:buNone/>
            </a:pPr>
            <a:r>
              <a:rPr lang="en-US" dirty="0" smtClean="0">
                <a:solidFill>
                  <a:schemeClr val="accent1"/>
                </a:solidFill>
              </a:rPr>
              <a:t>3. The client reads the data until it encounters an end-of-file marker; it then closes the connection. </a:t>
            </a:r>
          </a:p>
          <a:p>
            <a:r>
              <a:rPr lang="en-US" dirty="0" smtClean="0">
                <a:solidFill>
                  <a:schemeClr val="accent1"/>
                </a:solidFill>
              </a:rPr>
              <a:t>In this strategy, for </a:t>
            </a:r>
            <a:r>
              <a:rPr lang="en-US" i="1" dirty="0" smtClean="0">
                <a:solidFill>
                  <a:schemeClr val="accent1"/>
                </a:solidFill>
              </a:rPr>
              <a:t>N different pictures in different files, the connection must be opened and closed N times. The non persistent strategy imposes high overhead on the server because the server needs N different buffers and requires a slow start procedure each time a connection is opened. </a:t>
            </a:r>
            <a:endParaRPr lang="en-US" dirty="0">
              <a:solidFill>
                <a:schemeClr val="accent1"/>
              </a:solidFill>
            </a:endParaRPr>
          </a:p>
        </p:txBody>
      </p:sp>
    </p:spTree>
    <p:extLst>
      <p:ext uri="{BB962C8B-B14F-4D97-AF65-F5344CB8AC3E}">
        <p14:creationId xmlns:p14="http://schemas.microsoft.com/office/powerpoint/2010/main" xmlns="" val="21062136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6"/>
          <p:cNvSpPr>
            <a:spLocks noGrp="1"/>
          </p:cNvSpPr>
          <p:nvPr>
            <p:ph type="sldNum" sz="quarter" idx="12"/>
          </p:nvPr>
        </p:nvSpPr>
        <p:spPr>
          <a:noFill/>
        </p:spPr>
        <p:txBody>
          <a:bodyPr/>
          <a:lstStyle/>
          <a:p>
            <a:fld id="{2D191171-AE38-44A4-93DF-DE027F2709AC}" type="slidenum">
              <a:rPr lang="en-US"/>
              <a:pPr/>
              <a:t>14</a:t>
            </a:fld>
            <a:endParaRPr lang="en-US"/>
          </a:p>
        </p:txBody>
      </p:sp>
      <p:sp>
        <p:nvSpPr>
          <p:cNvPr id="44036" name="Line 11"/>
          <p:cNvSpPr>
            <a:spLocks noChangeShapeType="1"/>
          </p:cNvSpPr>
          <p:nvPr/>
        </p:nvSpPr>
        <p:spPr bwMode="auto">
          <a:xfrm>
            <a:off x="2474215" y="1884363"/>
            <a:ext cx="0" cy="4495800"/>
          </a:xfrm>
          <a:prstGeom prst="line">
            <a:avLst/>
          </a:prstGeom>
          <a:noFill/>
          <a:ln w="19050">
            <a:solidFill>
              <a:schemeClr val="accent2"/>
            </a:solidFill>
            <a:round/>
            <a:headEnd/>
            <a:tailEnd type="triangle" w="med" len="med"/>
          </a:ln>
        </p:spPr>
        <p:txBody>
          <a:bodyPr wrap="none" anchor="ctr"/>
          <a:lstStyle/>
          <a:p>
            <a:endParaRPr lang="en-US"/>
          </a:p>
        </p:txBody>
      </p:sp>
      <p:sp>
        <p:nvSpPr>
          <p:cNvPr id="44037" name="Rectangle 13"/>
          <p:cNvSpPr>
            <a:spLocks noChangeArrowheads="1"/>
          </p:cNvSpPr>
          <p:nvPr/>
        </p:nvSpPr>
        <p:spPr bwMode="auto">
          <a:xfrm>
            <a:off x="1762126" y="6019801"/>
            <a:ext cx="657225" cy="295275"/>
          </a:xfrm>
          <a:prstGeom prst="rect">
            <a:avLst/>
          </a:prstGeom>
          <a:solidFill>
            <a:schemeClr val="bg1"/>
          </a:solidFill>
          <a:ln w="9525">
            <a:noFill/>
            <a:miter lim="800000"/>
            <a:headEnd/>
            <a:tailEnd/>
          </a:ln>
        </p:spPr>
        <p:txBody>
          <a:bodyPr wrap="none" anchor="ctr"/>
          <a:lstStyle/>
          <a:p>
            <a:endParaRPr lang="en-US"/>
          </a:p>
        </p:txBody>
      </p:sp>
      <p:sp>
        <p:nvSpPr>
          <p:cNvPr id="44038" name="Rectangle 2"/>
          <p:cNvSpPr>
            <a:spLocks noGrp="1" noChangeArrowheads="1"/>
          </p:cNvSpPr>
          <p:nvPr>
            <p:ph type="title"/>
          </p:nvPr>
        </p:nvSpPr>
        <p:spPr>
          <a:xfrm>
            <a:off x="749808" y="238888"/>
            <a:ext cx="9089517" cy="866775"/>
          </a:xfrm>
        </p:spPr>
        <p:txBody>
          <a:bodyPr/>
          <a:lstStyle/>
          <a:p>
            <a:r>
              <a:rPr lang="en-US" sz="3600" dirty="0">
                <a:solidFill>
                  <a:schemeClr val="accent2"/>
                </a:solidFill>
              </a:rPr>
              <a:t>Nonpersistent HTTP</a:t>
            </a:r>
            <a:endParaRPr lang="en-US" dirty="0" smtClean="0">
              <a:solidFill>
                <a:schemeClr val="accent2"/>
              </a:solidFill>
            </a:endParaRPr>
          </a:p>
        </p:txBody>
      </p:sp>
      <p:sp>
        <p:nvSpPr>
          <p:cNvPr id="44039" name="Rectangle 3"/>
          <p:cNvSpPr>
            <a:spLocks noGrp="1" noChangeArrowheads="1"/>
          </p:cNvSpPr>
          <p:nvPr>
            <p:ph type="body" sz="half" idx="1"/>
          </p:nvPr>
        </p:nvSpPr>
        <p:spPr>
          <a:xfrm>
            <a:off x="2590800" y="1114426"/>
            <a:ext cx="5562600" cy="714375"/>
          </a:xfrm>
        </p:spPr>
        <p:txBody>
          <a:bodyPr>
            <a:normAutofit fontScale="85000" lnSpcReduction="20000"/>
          </a:bodyPr>
          <a:lstStyle/>
          <a:p>
            <a:pPr>
              <a:buFont typeface="ZapfDingbats" pitchFamily="82" charset="2"/>
              <a:buNone/>
            </a:pPr>
            <a:r>
              <a:rPr lang="en-US" sz="2400" dirty="0"/>
              <a:t>Suppose user enters URL </a:t>
            </a:r>
            <a:r>
              <a:rPr lang="en-US" sz="2000" dirty="0">
                <a:latin typeface="Courier New" pitchFamily="1" charset="0"/>
              </a:rPr>
              <a:t>www.someSchool.edu/someDepartment/home.index</a:t>
            </a:r>
            <a:endParaRPr lang="en-US" sz="2400" dirty="0"/>
          </a:p>
        </p:txBody>
      </p:sp>
      <p:sp>
        <p:nvSpPr>
          <p:cNvPr id="44040" name="Rectangle 4"/>
          <p:cNvSpPr>
            <a:spLocks noGrp="1" noChangeArrowheads="1"/>
          </p:cNvSpPr>
          <p:nvPr>
            <p:ph type="body" sz="half" idx="2"/>
          </p:nvPr>
        </p:nvSpPr>
        <p:spPr>
          <a:xfrm>
            <a:off x="2743200" y="2095500"/>
            <a:ext cx="3381375" cy="1905000"/>
          </a:xfrm>
        </p:spPr>
        <p:txBody>
          <a:bodyPr/>
          <a:lstStyle/>
          <a:p>
            <a:pPr>
              <a:buFont typeface="ZapfDingbats" pitchFamily="82" charset="2"/>
              <a:buNone/>
            </a:pPr>
            <a:r>
              <a:rPr lang="en-US" sz="2000" dirty="0">
                <a:solidFill>
                  <a:srgbClr val="FF0000"/>
                </a:solidFill>
              </a:rPr>
              <a:t>1a</a:t>
            </a:r>
            <a:r>
              <a:rPr lang="en-US" sz="1800" dirty="0">
                <a:solidFill>
                  <a:srgbClr val="FF0000"/>
                </a:solidFill>
              </a:rPr>
              <a:t>.</a:t>
            </a:r>
            <a:r>
              <a:rPr lang="en-US" sz="1800" dirty="0"/>
              <a:t> HTTP client initiates TCP connection to HTTP server (process) at </a:t>
            </a:r>
            <a:r>
              <a:rPr lang="en-US" sz="1800" dirty="0">
                <a:latin typeface="Arial" charset="0"/>
              </a:rPr>
              <a:t>www.someSchool.edu on port </a:t>
            </a:r>
            <a:r>
              <a:rPr lang="en-US" sz="1800" dirty="0"/>
              <a:t>80</a:t>
            </a:r>
            <a:endParaRPr lang="en-US" sz="2000" dirty="0"/>
          </a:p>
        </p:txBody>
      </p:sp>
      <p:sp>
        <p:nvSpPr>
          <p:cNvPr id="44041" name="Rectangle 5"/>
          <p:cNvSpPr>
            <a:spLocks noChangeArrowheads="1"/>
          </p:cNvSpPr>
          <p:nvPr/>
        </p:nvSpPr>
        <p:spPr bwMode="auto">
          <a:xfrm>
            <a:off x="2895600" y="3829050"/>
            <a:ext cx="3143250" cy="2343150"/>
          </a:xfrm>
          <a:prstGeom prst="rect">
            <a:avLst/>
          </a:prstGeom>
          <a:noFill/>
          <a:ln w="9525">
            <a:noFill/>
            <a:miter lim="800000"/>
            <a:headEnd/>
            <a:tailEnd/>
          </a:ln>
        </p:spPr>
        <p:txBody>
          <a:bodyPr/>
          <a:lstStyle/>
          <a:p>
            <a:pPr marL="342900" indent="-342900"/>
            <a:r>
              <a:rPr lang="en-US" sz="2000" dirty="0">
                <a:latin typeface="Comic Sans MS" pitchFamily="1" charset="0"/>
              </a:rPr>
              <a:t>2. HTTP</a:t>
            </a:r>
            <a:r>
              <a:rPr lang="en-US" dirty="0">
                <a:latin typeface="Comic Sans MS" pitchFamily="1" charset="0"/>
              </a:rPr>
              <a:t> client sends HTTP </a:t>
            </a:r>
            <a:r>
              <a:rPr lang="en-US" i="1" dirty="0">
                <a:solidFill>
                  <a:schemeClr val="accent2"/>
                </a:solidFill>
                <a:latin typeface="Comic Sans MS" pitchFamily="1" charset="0"/>
              </a:rPr>
              <a:t>request message</a:t>
            </a:r>
            <a:r>
              <a:rPr lang="en-US" dirty="0">
                <a:latin typeface="Comic Sans MS" pitchFamily="1" charset="0"/>
              </a:rPr>
              <a:t> (containing URL) into TCP connection socket. Message indicates that client wants object </a:t>
            </a:r>
            <a:r>
              <a:rPr lang="en-US" dirty="0" err="1">
                <a:latin typeface="Arial" charset="0"/>
              </a:rPr>
              <a:t>someDepartment</a:t>
            </a:r>
            <a:r>
              <a:rPr lang="en-US" dirty="0">
                <a:latin typeface="Arial" charset="0"/>
              </a:rPr>
              <a:t>/</a:t>
            </a:r>
            <a:r>
              <a:rPr lang="en-US" dirty="0" err="1">
                <a:latin typeface="Arial" charset="0"/>
              </a:rPr>
              <a:t>home.index</a:t>
            </a:r>
            <a:endParaRPr lang="en-US" dirty="0">
              <a:latin typeface="Arial" charset="0"/>
            </a:endParaRPr>
          </a:p>
        </p:txBody>
      </p:sp>
      <p:sp>
        <p:nvSpPr>
          <p:cNvPr id="44042" name="Rectangle 6"/>
          <p:cNvSpPr>
            <a:spLocks noChangeArrowheads="1"/>
          </p:cNvSpPr>
          <p:nvPr/>
        </p:nvSpPr>
        <p:spPr bwMode="auto">
          <a:xfrm>
            <a:off x="6305550" y="2524125"/>
            <a:ext cx="3810000" cy="1504950"/>
          </a:xfrm>
          <a:prstGeom prst="rect">
            <a:avLst/>
          </a:prstGeom>
          <a:noFill/>
          <a:ln w="9525">
            <a:noFill/>
            <a:miter lim="800000"/>
            <a:headEnd/>
            <a:tailEnd/>
          </a:ln>
        </p:spPr>
        <p:txBody>
          <a:bodyPr/>
          <a:lstStyle/>
          <a:p>
            <a:pPr marL="342900" indent="-342900"/>
            <a:r>
              <a:rPr lang="en-US" sz="2000" dirty="0">
                <a:latin typeface="Comic Sans MS" pitchFamily="1" charset="0"/>
              </a:rPr>
              <a:t>1b. HTTP</a:t>
            </a:r>
            <a:r>
              <a:rPr lang="en-US" dirty="0">
                <a:latin typeface="Comic Sans MS" pitchFamily="1" charset="0"/>
              </a:rPr>
              <a:t> server at host </a:t>
            </a:r>
            <a:r>
              <a:rPr lang="en-US" dirty="0">
                <a:latin typeface="Arial" charset="0"/>
              </a:rPr>
              <a:t>www.someSchool.edu </a:t>
            </a:r>
            <a:r>
              <a:rPr lang="en-US" dirty="0">
                <a:latin typeface="Comic Sans MS" pitchFamily="1" charset="0"/>
              </a:rPr>
              <a:t>waiting for TCP connection at port 80.  “accepts” connection, notifying client</a:t>
            </a:r>
            <a:endParaRPr lang="en-US" sz="2000" dirty="0">
              <a:latin typeface="Comic Sans MS" pitchFamily="1" charset="0"/>
            </a:endParaRPr>
          </a:p>
        </p:txBody>
      </p:sp>
      <p:sp>
        <p:nvSpPr>
          <p:cNvPr id="44043" name="Rectangle 7"/>
          <p:cNvSpPr>
            <a:spLocks noChangeArrowheads="1"/>
          </p:cNvSpPr>
          <p:nvPr/>
        </p:nvSpPr>
        <p:spPr bwMode="auto">
          <a:xfrm>
            <a:off x="6248400" y="4381501"/>
            <a:ext cx="3810000" cy="1800225"/>
          </a:xfrm>
          <a:prstGeom prst="rect">
            <a:avLst/>
          </a:prstGeom>
          <a:noFill/>
          <a:ln w="9525">
            <a:noFill/>
            <a:miter lim="800000"/>
            <a:headEnd/>
            <a:tailEnd/>
          </a:ln>
        </p:spPr>
        <p:txBody>
          <a:bodyPr/>
          <a:lstStyle/>
          <a:p>
            <a:pPr marL="342900" indent="-342900"/>
            <a:r>
              <a:rPr lang="en-US" sz="2000">
                <a:latin typeface="Comic Sans MS" pitchFamily="1" charset="0"/>
              </a:rPr>
              <a:t>3. HTTP</a:t>
            </a:r>
            <a:r>
              <a:rPr lang="en-US">
                <a:latin typeface="Comic Sans MS" pitchFamily="1" charset="0"/>
              </a:rPr>
              <a:t> server receives request message, forms </a:t>
            </a:r>
            <a:r>
              <a:rPr lang="en-US" i="1">
                <a:solidFill>
                  <a:schemeClr val="accent2"/>
                </a:solidFill>
                <a:latin typeface="Comic Sans MS" pitchFamily="1" charset="0"/>
              </a:rPr>
              <a:t>response message</a:t>
            </a:r>
            <a:r>
              <a:rPr lang="en-US">
                <a:latin typeface="Comic Sans MS" pitchFamily="1" charset="0"/>
              </a:rPr>
              <a:t> containing requested object, and sends message into its socket</a:t>
            </a:r>
          </a:p>
        </p:txBody>
      </p:sp>
      <p:sp>
        <p:nvSpPr>
          <p:cNvPr id="44044" name="Line 8"/>
          <p:cNvSpPr>
            <a:spLocks noChangeShapeType="1"/>
          </p:cNvSpPr>
          <p:nvPr/>
        </p:nvSpPr>
        <p:spPr bwMode="auto">
          <a:xfrm>
            <a:off x="5572126" y="2647951"/>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44045" name="Line 9"/>
          <p:cNvSpPr>
            <a:spLocks noChangeShapeType="1"/>
          </p:cNvSpPr>
          <p:nvPr/>
        </p:nvSpPr>
        <p:spPr bwMode="auto">
          <a:xfrm>
            <a:off x="5638801" y="4572001"/>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44046" name="Line 10"/>
          <p:cNvSpPr>
            <a:spLocks noChangeShapeType="1"/>
          </p:cNvSpPr>
          <p:nvPr/>
        </p:nvSpPr>
        <p:spPr bwMode="auto">
          <a:xfrm flipH="1">
            <a:off x="5715000" y="5105401"/>
            <a:ext cx="990600" cy="371475"/>
          </a:xfrm>
          <a:prstGeom prst="line">
            <a:avLst/>
          </a:prstGeom>
          <a:noFill/>
          <a:ln w="38100">
            <a:solidFill>
              <a:srgbClr val="FF0000"/>
            </a:solidFill>
            <a:round/>
            <a:headEnd/>
            <a:tailEnd type="triangle" w="med" len="med"/>
          </a:ln>
        </p:spPr>
        <p:txBody>
          <a:bodyPr wrap="none" anchor="ctr"/>
          <a:lstStyle/>
          <a:p>
            <a:endParaRPr lang="en-US"/>
          </a:p>
        </p:txBody>
      </p:sp>
      <p:sp>
        <p:nvSpPr>
          <p:cNvPr id="44047" name="Text Box 12"/>
          <p:cNvSpPr txBox="1">
            <a:spLocks noChangeArrowheads="1"/>
          </p:cNvSpPr>
          <p:nvPr/>
        </p:nvSpPr>
        <p:spPr bwMode="auto">
          <a:xfrm flipH="1">
            <a:off x="2517774" y="6324600"/>
            <a:ext cx="758825" cy="369332"/>
          </a:xfrm>
          <a:prstGeom prst="rect">
            <a:avLst/>
          </a:prstGeom>
          <a:noFill/>
          <a:ln w="9525">
            <a:noFill/>
            <a:miter lim="800000"/>
            <a:headEnd/>
            <a:tailEnd/>
          </a:ln>
        </p:spPr>
        <p:txBody>
          <a:bodyPr wrap="square">
            <a:spAutoFit/>
          </a:bodyPr>
          <a:lstStyle/>
          <a:p>
            <a:pPr algn="ctr">
              <a:spcBef>
                <a:spcPct val="0"/>
              </a:spcBef>
              <a:buClrTx/>
              <a:buSzTx/>
              <a:buFontTx/>
              <a:buNone/>
            </a:pPr>
            <a:r>
              <a:rPr lang="en-US" dirty="0">
                <a:solidFill>
                  <a:schemeClr val="accent2"/>
                </a:solidFill>
                <a:latin typeface="Comic Sans MS" pitchFamily="1" charset="0"/>
              </a:rPr>
              <a:t>time</a:t>
            </a:r>
            <a:endParaRPr lang="en-US" dirty="0">
              <a:latin typeface="Times New Roman" pitchFamily="1" charset="0"/>
            </a:endParaRPr>
          </a:p>
        </p:txBody>
      </p:sp>
      <p:sp>
        <p:nvSpPr>
          <p:cNvPr id="44048" name="Line 14"/>
          <p:cNvSpPr>
            <a:spLocks noChangeShapeType="1"/>
          </p:cNvSpPr>
          <p:nvPr/>
        </p:nvSpPr>
        <p:spPr bwMode="auto">
          <a:xfrm flipH="1">
            <a:off x="5543551" y="3162301"/>
            <a:ext cx="1095375" cy="523875"/>
          </a:xfrm>
          <a:prstGeom prst="line">
            <a:avLst/>
          </a:prstGeom>
          <a:noFill/>
          <a:ln w="38100">
            <a:solidFill>
              <a:srgbClr val="FF0000"/>
            </a:solidFill>
            <a:round/>
            <a:headEnd/>
            <a:tailEnd type="triangle" w="med" len="med"/>
          </a:ln>
        </p:spPr>
        <p:txBody>
          <a:bodyPr wrap="none" anchor="ctr"/>
          <a:lstStyle/>
          <a:p>
            <a:endParaRPr lang="en-US"/>
          </a:p>
        </p:txBody>
      </p:sp>
      <p:sp>
        <p:nvSpPr>
          <p:cNvPr id="18" name="Rectangle 3"/>
          <p:cNvSpPr txBox="1">
            <a:spLocks noChangeArrowheads="1"/>
          </p:cNvSpPr>
          <p:nvPr/>
        </p:nvSpPr>
        <p:spPr>
          <a:xfrm flipH="1">
            <a:off x="7239000" y="1266826"/>
            <a:ext cx="2971800" cy="1095375"/>
          </a:xfrm>
          <a:prstGeom prst="rect">
            <a:avLst/>
          </a:prstGeom>
        </p:spPr>
        <p:txBody>
          <a:bodyPr>
            <a:normAutofit/>
          </a:bodyPr>
          <a:lstStyle/>
          <a:p>
            <a:pPr marL="365760" indent="-283464">
              <a:spcBef>
                <a:spcPts val="600"/>
              </a:spcBef>
              <a:buClr>
                <a:schemeClr val="accent1"/>
              </a:buClr>
              <a:buSzPct val="80000"/>
              <a:defRPr/>
            </a:pPr>
            <a:endParaRPr lang="en-US" sz="2400" dirty="0"/>
          </a:p>
        </p:txBody>
      </p:sp>
      <p:sp>
        <p:nvSpPr>
          <p:cNvPr id="20" name="Text Box 15"/>
          <p:cNvSpPr txBox="1">
            <a:spLocks noChangeArrowheads="1"/>
          </p:cNvSpPr>
          <p:nvPr/>
        </p:nvSpPr>
        <p:spPr bwMode="auto">
          <a:xfrm>
            <a:off x="7924800" y="968375"/>
            <a:ext cx="2514600" cy="915988"/>
          </a:xfrm>
          <a:prstGeom prst="rect">
            <a:avLst/>
          </a:prstGeom>
          <a:noFill/>
          <a:ln w="9525">
            <a:noFill/>
            <a:miter lim="800000"/>
            <a:headEnd/>
            <a:tailEnd/>
          </a:ln>
        </p:spPr>
        <p:txBody>
          <a:bodyPr wrap="square">
            <a:spAutoFit/>
          </a:bodyPr>
          <a:lstStyle/>
          <a:p>
            <a:pPr algn="ctr">
              <a:spcBef>
                <a:spcPct val="0"/>
              </a:spcBef>
              <a:buClrTx/>
              <a:buSzTx/>
              <a:buFontTx/>
              <a:buNone/>
            </a:pPr>
            <a:r>
              <a:rPr lang="en-US" dirty="0">
                <a:latin typeface="Arial" charset="0"/>
              </a:rPr>
              <a:t>(contains text, </a:t>
            </a:r>
          </a:p>
          <a:p>
            <a:pPr algn="ctr">
              <a:spcBef>
                <a:spcPct val="0"/>
              </a:spcBef>
              <a:buClrTx/>
              <a:buSzTx/>
              <a:buFontTx/>
              <a:buNone/>
            </a:pPr>
            <a:r>
              <a:rPr lang="en-US" dirty="0">
                <a:latin typeface="Arial" charset="0"/>
              </a:rPr>
              <a:t>references to 10 </a:t>
            </a:r>
          </a:p>
          <a:p>
            <a:pPr algn="ctr">
              <a:spcBef>
                <a:spcPct val="0"/>
              </a:spcBef>
              <a:buClrTx/>
              <a:buSzTx/>
              <a:buFontTx/>
              <a:buNone/>
            </a:pPr>
            <a:r>
              <a:rPr lang="en-US" dirty="0">
                <a:latin typeface="Arial" charset="0"/>
              </a:rPr>
              <a:t>jpeg images)</a:t>
            </a:r>
            <a:endParaRPr lang="en-US" dirty="0">
              <a:latin typeface="Times New Roman" pitchFamily="1" charset="0"/>
            </a:endParaRPr>
          </a:p>
        </p:txBody>
      </p:sp>
    </p:spTree>
    <p:extLst>
      <p:ext uri="{BB962C8B-B14F-4D97-AF65-F5344CB8AC3E}">
        <p14:creationId xmlns:p14="http://schemas.microsoft.com/office/powerpoint/2010/main" xmlns="" val="5055874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6"/>
          <p:cNvSpPr>
            <a:spLocks noGrp="1"/>
          </p:cNvSpPr>
          <p:nvPr>
            <p:ph type="sldNum" sz="quarter" idx="12"/>
          </p:nvPr>
        </p:nvSpPr>
        <p:spPr>
          <a:noFill/>
        </p:spPr>
        <p:txBody>
          <a:bodyPr/>
          <a:lstStyle/>
          <a:p>
            <a:fld id="{B1D52DF0-5C7E-4D21-810A-625DEA0750BD}" type="slidenum">
              <a:rPr lang="en-US"/>
              <a:pPr/>
              <a:t>15</a:t>
            </a:fld>
            <a:endParaRPr lang="en-US"/>
          </a:p>
        </p:txBody>
      </p:sp>
      <p:sp>
        <p:nvSpPr>
          <p:cNvPr id="45060" name="Rectangle 4"/>
          <p:cNvSpPr>
            <a:spLocks noGrp="1" noChangeArrowheads="1"/>
          </p:cNvSpPr>
          <p:nvPr>
            <p:ph type="title"/>
          </p:nvPr>
        </p:nvSpPr>
        <p:spPr>
          <a:xfrm>
            <a:off x="2066925" y="257176"/>
            <a:ext cx="7772400" cy="866775"/>
          </a:xfrm>
        </p:spPr>
        <p:txBody>
          <a:bodyPr/>
          <a:lstStyle/>
          <a:p>
            <a:r>
              <a:rPr lang="en-US" sz="3600" dirty="0">
                <a:solidFill>
                  <a:schemeClr val="accent2"/>
                </a:solidFill>
              </a:rPr>
              <a:t>Nonpersistent HTTP (cont</a:t>
            </a:r>
            <a:r>
              <a:rPr lang="en-US" sz="3600" dirty="0"/>
              <a:t>.)</a:t>
            </a:r>
            <a:endParaRPr lang="en-US" dirty="0" smtClean="0"/>
          </a:p>
        </p:txBody>
      </p:sp>
      <p:sp>
        <p:nvSpPr>
          <p:cNvPr id="45061" name="Rectangle 6"/>
          <p:cNvSpPr>
            <a:spLocks noGrp="1" noChangeArrowheads="1"/>
          </p:cNvSpPr>
          <p:nvPr>
            <p:ph type="body" sz="half" idx="2"/>
          </p:nvPr>
        </p:nvSpPr>
        <p:spPr>
          <a:xfrm>
            <a:off x="3200400" y="2047876"/>
            <a:ext cx="3228975" cy="1533525"/>
          </a:xfrm>
        </p:spPr>
        <p:txBody>
          <a:bodyPr/>
          <a:lstStyle/>
          <a:p>
            <a:pPr>
              <a:buFont typeface="ZapfDingbats" pitchFamily="82" charset="2"/>
              <a:buNone/>
            </a:pPr>
            <a:r>
              <a:rPr lang="en-US" sz="2000" dirty="0">
                <a:solidFill>
                  <a:srgbClr val="FF0000"/>
                </a:solidFill>
              </a:rPr>
              <a:t>5</a:t>
            </a:r>
            <a:r>
              <a:rPr lang="en-US" sz="1800" dirty="0">
                <a:solidFill>
                  <a:srgbClr val="FF0000"/>
                </a:solidFill>
              </a:rPr>
              <a:t>.</a:t>
            </a:r>
            <a:r>
              <a:rPr lang="en-US" sz="1800" dirty="0"/>
              <a:t> HTTP client receives response message containing html file, displays html.  Parsing html file, finds 10 referenced jpeg  objects</a:t>
            </a:r>
            <a:endParaRPr lang="en-US" sz="2000" dirty="0"/>
          </a:p>
        </p:txBody>
      </p:sp>
      <p:sp>
        <p:nvSpPr>
          <p:cNvPr id="45062" name="Rectangle 7"/>
          <p:cNvSpPr>
            <a:spLocks noChangeArrowheads="1"/>
          </p:cNvSpPr>
          <p:nvPr/>
        </p:nvSpPr>
        <p:spPr bwMode="auto">
          <a:xfrm>
            <a:off x="3352800" y="3568700"/>
            <a:ext cx="3067050" cy="666750"/>
          </a:xfrm>
          <a:prstGeom prst="rect">
            <a:avLst/>
          </a:prstGeom>
          <a:noFill/>
          <a:ln w="9525">
            <a:noFill/>
            <a:miter lim="800000"/>
            <a:headEnd/>
            <a:tailEnd/>
          </a:ln>
        </p:spPr>
        <p:txBody>
          <a:bodyPr/>
          <a:lstStyle/>
          <a:p>
            <a:pPr marL="342900" indent="-342900"/>
            <a:r>
              <a:rPr lang="en-US" sz="2000" dirty="0">
                <a:latin typeface="Comic Sans MS" pitchFamily="1" charset="0"/>
              </a:rPr>
              <a:t>6. </a:t>
            </a:r>
            <a:r>
              <a:rPr lang="en-US" dirty="0">
                <a:latin typeface="Comic Sans MS" pitchFamily="1" charset="0"/>
              </a:rPr>
              <a:t>Steps 1-5 repeated for each of 10 jpeg objects</a:t>
            </a:r>
          </a:p>
        </p:txBody>
      </p:sp>
      <p:sp>
        <p:nvSpPr>
          <p:cNvPr id="45063" name="Rectangle 8"/>
          <p:cNvSpPr>
            <a:spLocks noChangeArrowheads="1"/>
          </p:cNvSpPr>
          <p:nvPr/>
        </p:nvSpPr>
        <p:spPr bwMode="auto">
          <a:xfrm>
            <a:off x="6705600" y="1492251"/>
            <a:ext cx="3660775" cy="733425"/>
          </a:xfrm>
          <a:prstGeom prst="rect">
            <a:avLst/>
          </a:prstGeom>
          <a:noFill/>
          <a:ln w="9525">
            <a:noFill/>
            <a:miter lim="800000"/>
            <a:headEnd/>
            <a:tailEnd/>
          </a:ln>
        </p:spPr>
        <p:txBody>
          <a:bodyPr/>
          <a:lstStyle/>
          <a:p>
            <a:pPr marL="342900" indent="-342900"/>
            <a:r>
              <a:rPr lang="en-US" sz="2000" dirty="0">
                <a:latin typeface="Comic Sans MS" pitchFamily="1" charset="0"/>
              </a:rPr>
              <a:t>4. HTTP</a:t>
            </a:r>
            <a:r>
              <a:rPr lang="en-US" dirty="0">
                <a:latin typeface="Comic Sans MS" pitchFamily="1" charset="0"/>
              </a:rPr>
              <a:t> server closes TCP connection. </a:t>
            </a:r>
            <a:endParaRPr lang="en-US" sz="2000" dirty="0">
              <a:latin typeface="Comic Sans MS" pitchFamily="1" charset="0"/>
            </a:endParaRPr>
          </a:p>
        </p:txBody>
      </p:sp>
      <p:sp>
        <p:nvSpPr>
          <p:cNvPr id="45064" name="Line 2"/>
          <p:cNvSpPr>
            <a:spLocks noChangeShapeType="1"/>
          </p:cNvSpPr>
          <p:nvPr/>
        </p:nvSpPr>
        <p:spPr bwMode="auto">
          <a:xfrm>
            <a:off x="2819400" y="1600200"/>
            <a:ext cx="0" cy="2571750"/>
          </a:xfrm>
          <a:prstGeom prst="line">
            <a:avLst/>
          </a:prstGeom>
          <a:noFill/>
          <a:ln w="19050">
            <a:solidFill>
              <a:schemeClr val="accent2"/>
            </a:solidFill>
            <a:round/>
            <a:headEnd/>
            <a:tailEnd type="triangle" w="med" len="med"/>
          </a:ln>
        </p:spPr>
        <p:txBody>
          <a:bodyPr wrap="none" anchor="ctr"/>
          <a:lstStyle/>
          <a:p>
            <a:endParaRPr lang="en-US"/>
          </a:p>
        </p:txBody>
      </p:sp>
      <p:sp>
        <p:nvSpPr>
          <p:cNvPr id="45065" name="Rectangle 3"/>
          <p:cNvSpPr>
            <a:spLocks noChangeArrowheads="1"/>
          </p:cNvSpPr>
          <p:nvPr/>
        </p:nvSpPr>
        <p:spPr bwMode="auto">
          <a:xfrm>
            <a:off x="1828800" y="3519489"/>
            <a:ext cx="342900" cy="295275"/>
          </a:xfrm>
          <a:prstGeom prst="rect">
            <a:avLst/>
          </a:prstGeom>
          <a:solidFill>
            <a:schemeClr val="bg1"/>
          </a:solidFill>
          <a:ln w="9525">
            <a:noFill/>
            <a:miter lim="800000"/>
            <a:headEnd/>
            <a:tailEnd/>
          </a:ln>
        </p:spPr>
        <p:txBody>
          <a:bodyPr wrap="none" anchor="ctr"/>
          <a:lstStyle/>
          <a:p>
            <a:endParaRPr lang="en-US"/>
          </a:p>
        </p:txBody>
      </p:sp>
      <p:sp>
        <p:nvSpPr>
          <p:cNvPr id="45066" name="Text Box 13"/>
          <p:cNvSpPr txBox="1">
            <a:spLocks noChangeArrowheads="1"/>
          </p:cNvSpPr>
          <p:nvPr/>
        </p:nvSpPr>
        <p:spPr bwMode="auto">
          <a:xfrm>
            <a:off x="2590800" y="4267200"/>
            <a:ext cx="762000" cy="369332"/>
          </a:xfrm>
          <a:prstGeom prst="rect">
            <a:avLst/>
          </a:prstGeom>
          <a:noFill/>
          <a:ln w="9525">
            <a:noFill/>
            <a:miter lim="800000"/>
            <a:headEnd/>
            <a:tailEnd/>
          </a:ln>
        </p:spPr>
        <p:txBody>
          <a:bodyPr wrap="square">
            <a:spAutoFit/>
          </a:bodyPr>
          <a:lstStyle/>
          <a:p>
            <a:pPr algn="ctr">
              <a:spcBef>
                <a:spcPct val="0"/>
              </a:spcBef>
              <a:buClrTx/>
              <a:buSzTx/>
              <a:buFontTx/>
              <a:buNone/>
            </a:pPr>
            <a:r>
              <a:rPr lang="en-US" dirty="0">
                <a:solidFill>
                  <a:schemeClr val="accent2"/>
                </a:solidFill>
                <a:latin typeface="Comic Sans MS" pitchFamily="1" charset="0"/>
              </a:rPr>
              <a:t>time</a:t>
            </a:r>
            <a:endParaRPr lang="en-US" dirty="0">
              <a:latin typeface="Times New Roman" pitchFamily="1" charset="0"/>
            </a:endParaRPr>
          </a:p>
        </p:txBody>
      </p:sp>
      <p:sp>
        <p:nvSpPr>
          <p:cNvPr id="45067" name="Line 17"/>
          <p:cNvSpPr>
            <a:spLocks noChangeShapeType="1"/>
          </p:cNvSpPr>
          <p:nvPr/>
        </p:nvSpPr>
        <p:spPr bwMode="auto">
          <a:xfrm flipH="1">
            <a:off x="5286376" y="1449389"/>
            <a:ext cx="1095375" cy="523875"/>
          </a:xfrm>
          <a:prstGeom prst="line">
            <a:avLst/>
          </a:prstGeom>
          <a:noFill/>
          <a:ln w="38100">
            <a:solidFill>
              <a:srgbClr val="FF0000"/>
            </a:solidFill>
            <a:round/>
            <a:headEnd/>
            <a:tailEnd type="triangle" w="med" len="med"/>
          </a:ln>
        </p:spPr>
        <p:txBody>
          <a:bodyPr wrap="none" anchor="ctr"/>
          <a:lstStyle/>
          <a:p>
            <a:endParaRPr lang="en-US"/>
          </a:p>
        </p:txBody>
      </p:sp>
    </p:spTree>
    <p:extLst>
      <p:ext uri="{BB962C8B-B14F-4D97-AF65-F5344CB8AC3E}">
        <p14:creationId xmlns:p14="http://schemas.microsoft.com/office/powerpoint/2010/main" xmlns="" val="372109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2"/>
                </a:solidFill>
              </a:rPr>
              <a:t>Persistent Connection </a:t>
            </a:r>
            <a:br>
              <a:rPr lang="en-US" b="1" dirty="0" smtClean="0">
                <a:solidFill>
                  <a:schemeClr val="accent2"/>
                </a:solidFill>
              </a:rPr>
            </a:br>
            <a:endParaRPr lang="en-US" dirty="0">
              <a:solidFill>
                <a:schemeClr val="accent2"/>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chemeClr val="accent1"/>
                </a:solidFill>
              </a:rPr>
              <a:t>HTTP version 1.1 specifies a persistent connection by default. </a:t>
            </a:r>
          </a:p>
          <a:p>
            <a:r>
              <a:rPr lang="en-US" dirty="0" smtClean="0">
                <a:solidFill>
                  <a:schemeClr val="accent1"/>
                </a:solidFill>
              </a:rPr>
              <a:t>In a persistent connection, the server leaves the connection open for more requests after sending a response. The server can close the connection at the request of a client or if a time-out has been reached. </a:t>
            </a:r>
          </a:p>
          <a:p>
            <a:r>
              <a:rPr lang="en-US" dirty="0" smtClean="0">
                <a:solidFill>
                  <a:schemeClr val="accent1"/>
                </a:solidFill>
              </a:rPr>
              <a:t>The sender usually sends the length of the data with each response. </a:t>
            </a:r>
          </a:p>
          <a:p>
            <a:r>
              <a:rPr lang="en-US" dirty="0" smtClean="0">
                <a:solidFill>
                  <a:schemeClr val="accent1"/>
                </a:solidFill>
              </a:rPr>
              <a:t>However, there are some occasions when the sender does not know the length of the data. </a:t>
            </a:r>
          </a:p>
          <a:p>
            <a:r>
              <a:rPr lang="en-US" dirty="0" smtClean="0">
                <a:solidFill>
                  <a:schemeClr val="accent1"/>
                </a:solidFill>
              </a:rPr>
              <a:t>This is the case when a document is created dynamically or actively.</a:t>
            </a:r>
          </a:p>
          <a:p>
            <a:r>
              <a:rPr lang="en-US" dirty="0" smtClean="0">
                <a:solidFill>
                  <a:schemeClr val="accent1"/>
                </a:solidFill>
              </a:rPr>
              <a:t> In these cases, the server informs the client that the length is not known and closes the connection after sending the data so the client knows that the end of the data has been reached</a:t>
            </a:r>
            <a:endParaRPr lang="en-US" dirty="0">
              <a:solidFill>
                <a:schemeClr val="accent1"/>
              </a:solidFill>
            </a:endParaRPr>
          </a:p>
        </p:txBody>
      </p:sp>
    </p:spTree>
    <p:extLst>
      <p:ext uri="{BB962C8B-B14F-4D97-AF65-F5344CB8AC3E}">
        <p14:creationId xmlns:p14="http://schemas.microsoft.com/office/powerpoint/2010/main" xmlns="" val="8297670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06C83C0-783C-4BDE-BF07-AC29D356E723}" type="slidenum">
              <a:rPr lang="en-US"/>
              <a:pPr/>
              <a:t>17</a:t>
            </a:fld>
            <a:endParaRPr lang="en-US"/>
          </a:p>
        </p:txBody>
      </p:sp>
      <p:sp>
        <p:nvSpPr>
          <p:cNvPr id="48132" name="Rectangle 2"/>
          <p:cNvSpPr>
            <a:spLocks noGrp="1" noChangeArrowheads="1"/>
          </p:cNvSpPr>
          <p:nvPr>
            <p:ph type="title"/>
          </p:nvPr>
        </p:nvSpPr>
        <p:spPr/>
        <p:txBody>
          <a:bodyPr/>
          <a:lstStyle/>
          <a:p>
            <a:r>
              <a:rPr lang="en-US" sz="3600" dirty="0">
                <a:solidFill>
                  <a:schemeClr val="accent1"/>
                </a:solidFill>
              </a:rPr>
              <a:t>HTTP message</a:t>
            </a:r>
            <a:endParaRPr lang="en-US" dirty="0" smtClean="0">
              <a:solidFill>
                <a:schemeClr val="accent1"/>
              </a:solidFill>
            </a:endParaRPr>
          </a:p>
        </p:txBody>
      </p:sp>
      <p:sp>
        <p:nvSpPr>
          <p:cNvPr id="48133" name="Rectangle 3"/>
          <p:cNvSpPr>
            <a:spLocks noGrp="1" noChangeArrowheads="1"/>
          </p:cNvSpPr>
          <p:nvPr>
            <p:ph type="body" idx="1"/>
          </p:nvPr>
        </p:nvSpPr>
        <p:spPr>
          <a:xfrm>
            <a:off x="3810000" y="1447800"/>
            <a:ext cx="6647688" cy="3962400"/>
          </a:xfrm>
        </p:spPr>
        <p:txBody>
          <a:bodyPr/>
          <a:lstStyle/>
          <a:p>
            <a:r>
              <a:rPr lang="en-US" sz="2400" dirty="0" smtClean="0"/>
              <a:t>Two </a:t>
            </a:r>
            <a:r>
              <a:rPr lang="en-US" sz="2400" dirty="0"/>
              <a:t>types of HTTP messages: </a:t>
            </a:r>
            <a:r>
              <a:rPr lang="en-US" sz="2400" i="1" dirty="0">
                <a:solidFill>
                  <a:srgbClr val="FF0000"/>
                </a:solidFill>
              </a:rPr>
              <a:t>request</a:t>
            </a:r>
            <a:r>
              <a:rPr lang="en-US" sz="2400" dirty="0">
                <a:solidFill>
                  <a:srgbClr val="FF0000"/>
                </a:solidFill>
              </a:rPr>
              <a:t>, </a:t>
            </a:r>
            <a:r>
              <a:rPr lang="en-US" sz="2400" i="1" dirty="0">
                <a:solidFill>
                  <a:srgbClr val="FF0000"/>
                </a:solidFill>
              </a:rPr>
              <a:t>response</a:t>
            </a:r>
          </a:p>
          <a:p>
            <a:r>
              <a:rPr lang="en-US" sz="2400" i="1" dirty="0">
                <a:solidFill>
                  <a:srgbClr val="FF0000"/>
                </a:solidFill>
              </a:rPr>
              <a:t>Both uses almost same format</a:t>
            </a:r>
            <a:endParaRPr lang="en-US" sz="2400" i="1" dirty="0">
              <a:solidFill>
                <a:schemeClr val="accent2"/>
              </a:solidFill>
            </a:endParaRPr>
          </a:p>
          <a:p>
            <a:r>
              <a:rPr lang="en-US" sz="2400" dirty="0">
                <a:solidFill>
                  <a:srgbClr val="FF0000"/>
                </a:solidFill>
              </a:rPr>
              <a:t>HTTP request message:</a:t>
            </a:r>
            <a:endParaRPr lang="en-US" sz="2400" dirty="0"/>
          </a:p>
          <a:p>
            <a:pPr lvl="1"/>
            <a:r>
              <a:rPr lang="en-US" sz="2000" dirty="0">
                <a:ea typeface="ＭＳ Ｐゴシック" pitchFamily="1" charset="-128"/>
              </a:rPr>
              <a:t>ASCII (human-readable format)</a:t>
            </a:r>
            <a:endParaRPr lang="en-US" dirty="0" smtClean="0">
              <a:solidFill>
                <a:schemeClr val="accent2"/>
              </a:solidFill>
              <a:ea typeface="ＭＳ Ｐゴシック" pitchFamily="1" charset="-128"/>
            </a:endParaRPr>
          </a:p>
        </p:txBody>
      </p:sp>
      <p:sp>
        <p:nvSpPr>
          <p:cNvPr id="48134" name="Text Box 4"/>
          <p:cNvSpPr txBox="1">
            <a:spLocks noChangeArrowheads="1"/>
          </p:cNvSpPr>
          <p:nvPr/>
        </p:nvSpPr>
        <p:spPr bwMode="auto">
          <a:xfrm>
            <a:off x="4448175" y="3444876"/>
            <a:ext cx="5750292" cy="2062103"/>
          </a:xfrm>
          <a:prstGeom prst="rect">
            <a:avLst/>
          </a:prstGeom>
          <a:noFill/>
          <a:ln w="9525">
            <a:noFill/>
            <a:miter lim="800000"/>
            <a:headEnd/>
            <a:tailEnd/>
          </a:ln>
        </p:spPr>
        <p:txBody>
          <a:bodyPr wrap="none">
            <a:spAutoFit/>
          </a:bodyPr>
          <a:lstStyle/>
          <a:p>
            <a:pPr>
              <a:spcBef>
                <a:spcPct val="0"/>
              </a:spcBef>
              <a:buClrTx/>
              <a:buSzTx/>
              <a:buFontTx/>
              <a:buNone/>
            </a:pPr>
            <a:r>
              <a:rPr lang="en-US" b="1" dirty="0">
                <a:latin typeface="Courier New" pitchFamily="1" charset="0"/>
              </a:rPr>
              <a:t>GET /</a:t>
            </a:r>
            <a:r>
              <a:rPr lang="en-US" b="1" dirty="0" err="1">
                <a:latin typeface="Courier New" pitchFamily="1" charset="0"/>
              </a:rPr>
              <a:t>somedir</a:t>
            </a:r>
            <a:r>
              <a:rPr lang="en-US" b="1" dirty="0">
                <a:latin typeface="Courier New" pitchFamily="1" charset="0"/>
              </a:rPr>
              <a:t>/page.html HTTP/1.1</a:t>
            </a:r>
          </a:p>
          <a:p>
            <a:pPr>
              <a:spcBef>
                <a:spcPct val="0"/>
              </a:spcBef>
              <a:buClrTx/>
              <a:buSzTx/>
              <a:buFontTx/>
              <a:buNone/>
            </a:pPr>
            <a:r>
              <a:rPr lang="en-US" b="1" dirty="0">
                <a:latin typeface="Courier New" pitchFamily="1" charset="0"/>
              </a:rPr>
              <a:t>Host: www.someschool.edu </a:t>
            </a:r>
          </a:p>
          <a:p>
            <a:pPr>
              <a:spcBef>
                <a:spcPct val="0"/>
              </a:spcBef>
              <a:buClrTx/>
              <a:buSzTx/>
              <a:buFontTx/>
              <a:buNone/>
            </a:pPr>
            <a:r>
              <a:rPr lang="en-US" b="1" dirty="0">
                <a:latin typeface="Courier New" pitchFamily="1" charset="0"/>
              </a:rPr>
              <a:t>User-agent: Mozilla/4.0</a:t>
            </a:r>
          </a:p>
          <a:p>
            <a:pPr>
              <a:spcBef>
                <a:spcPct val="0"/>
              </a:spcBef>
              <a:buClrTx/>
              <a:buSzTx/>
              <a:buFontTx/>
              <a:buNone/>
            </a:pPr>
            <a:r>
              <a:rPr lang="en-US" b="1" dirty="0">
                <a:latin typeface="Courier New" pitchFamily="1" charset="0"/>
              </a:rPr>
              <a:t>Connection: close </a:t>
            </a:r>
          </a:p>
          <a:p>
            <a:pPr>
              <a:spcBef>
                <a:spcPct val="0"/>
              </a:spcBef>
              <a:buClrTx/>
              <a:buSzTx/>
              <a:buFontTx/>
              <a:buNone/>
            </a:pPr>
            <a:r>
              <a:rPr lang="en-US" b="1" dirty="0">
                <a:latin typeface="Courier New" pitchFamily="1" charset="0"/>
              </a:rPr>
              <a:t>Accept-</a:t>
            </a:r>
            <a:r>
              <a:rPr lang="en-US" b="1" dirty="0" err="1">
                <a:latin typeface="Courier New" pitchFamily="1" charset="0"/>
              </a:rPr>
              <a:t>language:fr</a:t>
            </a:r>
            <a:r>
              <a:rPr lang="en-US" b="1" dirty="0">
                <a:latin typeface="Courier New" pitchFamily="1" charset="0"/>
              </a:rPr>
              <a:t> </a:t>
            </a:r>
          </a:p>
          <a:p>
            <a:pPr>
              <a:spcBef>
                <a:spcPct val="0"/>
              </a:spcBef>
              <a:buClrTx/>
              <a:buSzTx/>
              <a:buFontTx/>
              <a:buNone/>
            </a:pPr>
            <a:endParaRPr lang="en-US" dirty="0">
              <a:latin typeface="Times New Roman" pitchFamily="1" charset="0"/>
            </a:endParaRPr>
          </a:p>
          <a:p>
            <a:pPr>
              <a:spcBef>
                <a:spcPct val="0"/>
              </a:spcBef>
              <a:buClrTx/>
              <a:buSzTx/>
              <a:buFontTx/>
              <a:buNone/>
            </a:pPr>
            <a:r>
              <a:rPr lang="en-US" sz="2000" dirty="0">
                <a:latin typeface="Arial" charset="0"/>
              </a:rPr>
              <a:t>(extra carriage return, line feed; i.e., a blank line)</a:t>
            </a:r>
            <a:r>
              <a:rPr lang="en-US" dirty="0">
                <a:latin typeface="Times New Roman" pitchFamily="1" charset="0"/>
              </a:rPr>
              <a:t> </a:t>
            </a:r>
          </a:p>
        </p:txBody>
      </p:sp>
      <p:sp>
        <p:nvSpPr>
          <p:cNvPr id="48135" name="Text Box 5"/>
          <p:cNvSpPr txBox="1">
            <a:spLocks noChangeArrowheads="1"/>
          </p:cNvSpPr>
          <p:nvPr/>
        </p:nvSpPr>
        <p:spPr bwMode="auto">
          <a:xfrm>
            <a:off x="2362200" y="3103564"/>
            <a:ext cx="1752600" cy="1323439"/>
          </a:xfrm>
          <a:prstGeom prst="rect">
            <a:avLst/>
          </a:prstGeom>
          <a:noFill/>
          <a:ln w="9525">
            <a:noFill/>
            <a:miter lim="800000"/>
            <a:headEnd/>
            <a:tailEnd/>
          </a:ln>
        </p:spPr>
        <p:txBody>
          <a:bodyPr wrap="square">
            <a:spAutoFit/>
          </a:bodyPr>
          <a:lstStyle/>
          <a:p>
            <a:pPr algn="ctr">
              <a:spcBef>
                <a:spcPct val="0"/>
              </a:spcBef>
              <a:buClrTx/>
              <a:buSzTx/>
              <a:buFontTx/>
              <a:buNone/>
            </a:pPr>
            <a:r>
              <a:rPr lang="en-US" sz="2000" dirty="0">
                <a:solidFill>
                  <a:schemeClr val="accent2"/>
                </a:solidFill>
                <a:latin typeface="Comic Sans MS" pitchFamily="1" charset="0"/>
              </a:rPr>
              <a:t>request line</a:t>
            </a:r>
          </a:p>
          <a:p>
            <a:pPr algn="ctr">
              <a:spcBef>
                <a:spcPct val="0"/>
              </a:spcBef>
              <a:buClrTx/>
              <a:buSzTx/>
              <a:buFontTx/>
              <a:buNone/>
            </a:pPr>
            <a:r>
              <a:rPr lang="en-US" sz="2000" dirty="0">
                <a:solidFill>
                  <a:schemeClr val="accent2"/>
                </a:solidFill>
                <a:latin typeface="Comic Sans MS" pitchFamily="1" charset="0"/>
              </a:rPr>
              <a:t>(GET, POST, </a:t>
            </a:r>
          </a:p>
          <a:p>
            <a:pPr algn="ctr">
              <a:spcBef>
                <a:spcPct val="0"/>
              </a:spcBef>
              <a:buClrTx/>
              <a:buSzTx/>
              <a:buFontTx/>
              <a:buNone/>
            </a:pPr>
            <a:r>
              <a:rPr lang="en-US" sz="2000" dirty="0">
                <a:solidFill>
                  <a:schemeClr val="accent2"/>
                </a:solidFill>
                <a:latin typeface="Comic Sans MS" pitchFamily="1" charset="0"/>
              </a:rPr>
              <a:t>HEAD commands)</a:t>
            </a:r>
            <a:endParaRPr lang="en-US" dirty="0">
              <a:latin typeface="Times New Roman" pitchFamily="1" charset="0"/>
            </a:endParaRPr>
          </a:p>
        </p:txBody>
      </p:sp>
      <p:sp>
        <p:nvSpPr>
          <p:cNvPr id="48136" name="Line 6"/>
          <p:cNvSpPr>
            <a:spLocks noChangeShapeType="1"/>
          </p:cNvSpPr>
          <p:nvPr/>
        </p:nvSpPr>
        <p:spPr bwMode="auto">
          <a:xfrm>
            <a:off x="3562351" y="3314701"/>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8137" name="Freeform 7"/>
          <p:cNvSpPr>
            <a:spLocks/>
          </p:cNvSpPr>
          <p:nvPr/>
        </p:nvSpPr>
        <p:spPr bwMode="auto">
          <a:xfrm>
            <a:off x="4467226" y="3752851"/>
            <a:ext cx="227013" cy="1311275"/>
          </a:xfrm>
          <a:custGeom>
            <a:avLst/>
            <a:gdLst>
              <a:gd name="T0" fmla="*/ 122 w 150"/>
              <a:gd name="T1" fmla="*/ 6 h 924"/>
              <a:gd name="T2" fmla="*/ 0 w 150"/>
              <a:gd name="T3" fmla="*/ 0 h 924"/>
              <a:gd name="T4" fmla="*/ 0 w 150"/>
              <a:gd name="T5" fmla="*/ 924 h 924"/>
              <a:gd name="T6" fmla="*/ 150 w 150"/>
              <a:gd name="T7" fmla="*/ 918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p:spPr>
        <p:txBody>
          <a:bodyPr wrap="none" anchor="ctr"/>
          <a:lstStyle/>
          <a:p>
            <a:endParaRPr lang="en-US"/>
          </a:p>
        </p:txBody>
      </p:sp>
      <p:sp>
        <p:nvSpPr>
          <p:cNvPr id="48138" name="Text Box 8"/>
          <p:cNvSpPr txBox="1">
            <a:spLocks noChangeArrowheads="1"/>
          </p:cNvSpPr>
          <p:nvPr/>
        </p:nvSpPr>
        <p:spPr bwMode="auto">
          <a:xfrm>
            <a:off x="3489325" y="4256089"/>
            <a:ext cx="1011238"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latin typeface="Comic Sans MS" pitchFamily="1" charset="0"/>
              </a:rPr>
              <a:t>header</a:t>
            </a:r>
          </a:p>
          <a:p>
            <a:pPr algn="r">
              <a:spcBef>
                <a:spcPct val="0"/>
              </a:spcBef>
              <a:buClrTx/>
              <a:buSzTx/>
              <a:buFontTx/>
              <a:buNone/>
            </a:pPr>
            <a:r>
              <a:rPr lang="en-US" sz="2000">
                <a:solidFill>
                  <a:schemeClr val="accent2"/>
                </a:solidFill>
                <a:latin typeface="Comic Sans MS" pitchFamily="1" charset="0"/>
              </a:rPr>
              <a:t> lines</a:t>
            </a:r>
            <a:endParaRPr lang="en-US">
              <a:latin typeface="Times New Roman" pitchFamily="1" charset="0"/>
            </a:endParaRPr>
          </a:p>
        </p:txBody>
      </p:sp>
      <p:sp>
        <p:nvSpPr>
          <p:cNvPr id="48139" name="Line 10"/>
          <p:cNvSpPr>
            <a:spLocks noChangeShapeType="1"/>
          </p:cNvSpPr>
          <p:nvPr/>
        </p:nvSpPr>
        <p:spPr bwMode="auto">
          <a:xfrm flipV="1">
            <a:off x="3686176" y="5324476"/>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48140" name="Text Box 11"/>
          <p:cNvSpPr txBox="1">
            <a:spLocks noChangeArrowheads="1"/>
          </p:cNvSpPr>
          <p:nvPr/>
        </p:nvSpPr>
        <p:spPr bwMode="auto">
          <a:xfrm>
            <a:off x="2286001" y="5208588"/>
            <a:ext cx="1865313" cy="1631216"/>
          </a:xfrm>
          <a:prstGeom prst="rect">
            <a:avLst/>
          </a:prstGeom>
          <a:noFill/>
          <a:ln w="9525">
            <a:noFill/>
            <a:miter lim="800000"/>
            <a:headEnd/>
            <a:tailEnd/>
          </a:ln>
        </p:spPr>
        <p:txBody>
          <a:bodyPr wrap="square">
            <a:spAutoFit/>
          </a:bodyPr>
          <a:lstStyle/>
          <a:p>
            <a:pPr algn="ctr">
              <a:spcBef>
                <a:spcPct val="0"/>
              </a:spcBef>
              <a:buClrTx/>
              <a:buSzTx/>
              <a:buFontTx/>
              <a:buNone/>
            </a:pPr>
            <a:r>
              <a:rPr lang="en-US" sz="2000" dirty="0">
                <a:solidFill>
                  <a:schemeClr val="accent2"/>
                </a:solidFill>
                <a:latin typeface="Comic Sans MS" pitchFamily="1" charset="0"/>
              </a:rPr>
              <a:t>Carriage return, </a:t>
            </a:r>
          </a:p>
          <a:p>
            <a:pPr algn="ctr">
              <a:spcBef>
                <a:spcPct val="0"/>
              </a:spcBef>
              <a:buClrTx/>
              <a:buSzTx/>
              <a:buFontTx/>
              <a:buNone/>
            </a:pPr>
            <a:r>
              <a:rPr lang="en-US" sz="2000" dirty="0">
                <a:solidFill>
                  <a:schemeClr val="accent2"/>
                </a:solidFill>
                <a:latin typeface="Comic Sans MS" pitchFamily="1" charset="0"/>
              </a:rPr>
              <a:t>line feed </a:t>
            </a:r>
          </a:p>
          <a:p>
            <a:pPr algn="ctr">
              <a:spcBef>
                <a:spcPct val="0"/>
              </a:spcBef>
              <a:buClrTx/>
              <a:buSzTx/>
              <a:buFontTx/>
              <a:buNone/>
            </a:pPr>
            <a:r>
              <a:rPr lang="en-US" sz="2000" dirty="0">
                <a:solidFill>
                  <a:schemeClr val="accent2"/>
                </a:solidFill>
                <a:latin typeface="Comic Sans MS" pitchFamily="1" charset="0"/>
              </a:rPr>
              <a:t>indicates end </a:t>
            </a:r>
          </a:p>
          <a:p>
            <a:pPr algn="ctr">
              <a:spcBef>
                <a:spcPct val="0"/>
              </a:spcBef>
              <a:buClrTx/>
              <a:buSzTx/>
              <a:buFontTx/>
              <a:buNone/>
            </a:pPr>
            <a:r>
              <a:rPr lang="en-US" sz="2000" dirty="0">
                <a:solidFill>
                  <a:schemeClr val="accent2"/>
                </a:solidFill>
                <a:latin typeface="Comic Sans MS" pitchFamily="1" charset="0"/>
              </a:rPr>
              <a:t>of message</a:t>
            </a:r>
            <a:endParaRPr lang="en-US" dirty="0">
              <a:latin typeface="Times New Roman" pitchFamily="1" charset="0"/>
            </a:endParaRPr>
          </a:p>
        </p:txBody>
      </p:sp>
      <p:pic>
        <p:nvPicPr>
          <p:cNvPr id="4098" name="Picture 2"/>
          <p:cNvPicPr>
            <a:picLocks noChangeAspect="1" noChangeArrowheads="1"/>
          </p:cNvPicPr>
          <p:nvPr/>
        </p:nvPicPr>
        <p:blipFill>
          <a:blip r:embed="rId3" cstate="print"/>
          <a:srcRect/>
          <a:stretch>
            <a:fillRect/>
          </a:stretch>
        </p:blipFill>
        <p:spPr bwMode="auto">
          <a:xfrm>
            <a:off x="8763000" y="2605088"/>
            <a:ext cx="2209800" cy="2043112"/>
          </a:xfrm>
          <a:prstGeom prst="rect">
            <a:avLst/>
          </a:prstGeom>
          <a:noFill/>
          <a:ln w="9525">
            <a:noFill/>
            <a:miter lim="800000"/>
            <a:headEnd/>
            <a:tailEnd/>
          </a:ln>
        </p:spPr>
      </p:pic>
    </p:spTree>
    <p:extLst>
      <p:ext uri="{BB962C8B-B14F-4D97-AF65-F5344CB8AC3E}">
        <p14:creationId xmlns:p14="http://schemas.microsoft.com/office/powerpoint/2010/main" xmlns="" val="986912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solidFill>
              </a:rPr>
              <a:t>HTTP request message</a:t>
            </a:r>
          </a:p>
        </p:txBody>
      </p:sp>
      <p:sp>
        <p:nvSpPr>
          <p:cNvPr id="3" name="Content Placeholder 2"/>
          <p:cNvSpPr>
            <a:spLocks noGrp="1"/>
          </p:cNvSpPr>
          <p:nvPr>
            <p:ph idx="1"/>
          </p:nvPr>
        </p:nvSpPr>
        <p:spPr/>
        <p:txBody>
          <a:bodyPr/>
          <a:lstStyle/>
          <a:p>
            <a:r>
              <a:rPr lang="en-US" sz="2000" b="1" dirty="0">
                <a:solidFill>
                  <a:schemeClr val="accent1"/>
                </a:solidFill>
              </a:rPr>
              <a:t>Request line :</a:t>
            </a:r>
            <a:r>
              <a:rPr lang="en-US" sz="2000" dirty="0">
                <a:solidFill>
                  <a:schemeClr val="accent1"/>
                </a:solidFill>
              </a:rPr>
              <a:t>defines the request type, resource (</a:t>
            </a:r>
            <a:r>
              <a:rPr lang="en-US" sz="2000" b="1" dirty="0">
                <a:solidFill>
                  <a:schemeClr val="accent1"/>
                </a:solidFill>
              </a:rPr>
              <a:t>URL), and HTTP version </a:t>
            </a:r>
          </a:p>
          <a:p>
            <a:r>
              <a:rPr lang="en-US" sz="2000" b="1" dirty="0">
                <a:solidFill>
                  <a:schemeClr val="accent1"/>
                </a:solidFill>
              </a:rPr>
              <a:t>Request Type: In version 1.1 HTTP, several request types are defined. The request type categorizes the request messages into several methods.</a:t>
            </a:r>
          </a:p>
          <a:p>
            <a:r>
              <a:rPr lang="en-US" sz="2000" b="1" dirty="0">
                <a:solidFill>
                  <a:schemeClr val="accent1"/>
                </a:solidFill>
              </a:rPr>
              <a:t> </a:t>
            </a:r>
            <a:r>
              <a:rPr lang="en-US" sz="2000" dirty="0">
                <a:solidFill>
                  <a:schemeClr val="accent1"/>
                </a:solidFill>
              </a:rPr>
              <a:t>These methods are defined as several kinds of messages. The request method is the actual command or request that a client issues to the server </a:t>
            </a:r>
            <a:endParaRPr lang="en-US" sz="2000" b="1" dirty="0">
              <a:solidFill>
                <a:schemeClr val="accent1"/>
              </a:solidFill>
            </a:endParaRPr>
          </a:p>
          <a:p>
            <a:endParaRPr lang="en-US" sz="2000" b="1" dirty="0">
              <a:solidFill>
                <a:schemeClr val="accent1"/>
              </a:solidFill>
            </a:endParaRPr>
          </a:p>
          <a:p>
            <a:pPr>
              <a:buNone/>
            </a:pPr>
            <a:endParaRPr lang="en-US" sz="2000" b="1" dirty="0"/>
          </a:p>
          <a:p>
            <a:endParaRPr lang="en-US" dirty="0"/>
          </a:p>
        </p:txBody>
      </p:sp>
      <p:pic>
        <p:nvPicPr>
          <p:cNvPr id="3075" name="Picture 3"/>
          <p:cNvPicPr>
            <a:picLocks noChangeAspect="1" noChangeArrowheads="1"/>
          </p:cNvPicPr>
          <p:nvPr/>
        </p:nvPicPr>
        <p:blipFill>
          <a:blip r:embed="rId2" cstate="print"/>
          <a:srcRect/>
          <a:stretch>
            <a:fillRect/>
          </a:stretch>
        </p:blipFill>
        <p:spPr bwMode="auto">
          <a:xfrm>
            <a:off x="1456944" y="3738564"/>
            <a:ext cx="7315200" cy="2438399"/>
          </a:xfrm>
          <a:prstGeom prst="rect">
            <a:avLst/>
          </a:prstGeom>
          <a:noFill/>
          <a:ln w="9525">
            <a:noFill/>
            <a:miter lim="800000"/>
            <a:headEnd/>
            <a:tailEnd/>
          </a:ln>
        </p:spPr>
      </p:pic>
    </p:spTree>
    <p:extLst>
      <p:ext uri="{BB962C8B-B14F-4D97-AF65-F5344CB8AC3E}">
        <p14:creationId xmlns:p14="http://schemas.microsoft.com/office/powerpoint/2010/main" xmlns="" val="1278814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solidFill>
                  <a:schemeClr val="accent2"/>
                </a:solidFill>
              </a:rPr>
              <a:t>Response Message</a:t>
            </a:r>
            <a:r>
              <a:rPr lang="en-US" b="1" dirty="0" smtClean="0"/>
              <a:t>: </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3100" dirty="0"/>
              <a:t>A response message consists of a status line, a header, and sometimes a body</a:t>
            </a:r>
            <a:r>
              <a:rPr lang="en-US" dirty="0" smtClean="0"/>
              <a:t>. </a:t>
            </a:r>
          </a:p>
          <a:p>
            <a:r>
              <a:rPr lang="en-US" dirty="0" smtClean="0">
                <a:solidFill>
                  <a:srgbClr val="FF0000"/>
                </a:solidFill>
              </a:rPr>
              <a:t>Status Line</a:t>
            </a:r>
            <a:r>
              <a:rPr lang="en-US" dirty="0" smtClean="0"/>
              <a:t>: The status line defines the status of the response message. </a:t>
            </a:r>
          </a:p>
          <a:p>
            <a:r>
              <a:rPr lang="en-US" dirty="0" smtClean="0"/>
              <a:t>It consists of the HTTP version, a space, a status code, a space, and a status phrase. </a:t>
            </a:r>
          </a:p>
          <a:p>
            <a:r>
              <a:rPr lang="en-US" dirty="0" smtClean="0"/>
              <a:t> </a:t>
            </a:r>
            <a:r>
              <a:rPr lang="en-US" dirty="0" smtClean="0">
                <a:solidFill>
                  <a:srgbClr val="FF0000"/>
                </a:solidFill>
              </a:rPr>
              <a:t>HTTP version</a:t>
            </a:r>
            <a:r>
              <a:rPr lang="en-US" dirty="0" smtClean="0"/>
              <a:t>: This field is the same as the corresponding field in the request line. </a:t>
            </a:r>
          </a:p>
          <a:p>
            <a:r>
              <a:rPr lang="en-US" dirty="0" smtClean="0"/>
              <a:t> </a:t>
            </a:r>
            <a:r>
              <a:rPr lang="en-US" dirty="0" smtClean="0">
                <a:solidFill>
                  <a:srgbClr val="FF0000"/>
                </a:solidFill>
              </a:rPr>
              <a:t>Status code</a:t>
            </a:r>
            <a:r>
              <a:rPr lang="en-US" dirty="0" smtClean="0"/>
              <a:t>: The status code field is similar to those in the FTP and the SMTP protocols. </a:t>
            </a:r>
          </a:p>
          <a:p>
            <a:r>
              <a:rPr lang="en-US" dirty="0" smtClean="0"/>
              <a:t>It consists of three digits. Whereas the codes in the 100 range are only informational, the codes in the 200 range indicate a successful request. The codes in the 300 range redirect the client to another URL, and the codes in the 400 range indicate an error at the client site. Finally, the codes in the 500 range indicate an error at the server site </a:t>
            </a:r>
          </a:p>
          <a:p>
            <a:endParaRPr lang="en-US" dirty="0" smtClean="0"/>
          </a:p>
          <a:p>
            <a:endParaRPr lang="en-US" dirty="0"/>
          </a:p>
        </p:txBody>
      </p:sp>
    </p:spTree>
    <p:extLst>
      <p:ext uri="{BB962C8B-B14F-4D97-AF65-F5344CB8AC3E}">
        <p14:creationId xmlns:p14="http://schemas.microsoft.com/office/powerpoint/2010/main" xmlns="" val="1807317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Contents</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r>
              <a:rPr lang="en-US" dirty="0" smtClean="0">
                <a:solidFill>
                  <a:schemeClr val="accent1"/>
                </a:solidFill>
              </a:rPr>
              <a:t>Introduction and Functions </a:t>
            </a:r>
          </a:p>
          <a:p>
            <a:r>
              <a:rPr lang="en-US" dirty="0" smtClean="0">
                <a:solidFill>
                  <a:schemeClr val="accent1"/>
                </a:solidFill>
              </a:rPr>
              <a:t>Web &amp; Overview of HTTP</a:t>
            </a:r>
          </a:p>
          <a:p>
            <a:r>
              <a:rPr lang="en-US" dirty="0" smtClean="0">
                <a:solidFill>
                  <a:schemeClr val="accent1"/>
                </a:solidFill>
              </a:rPr>
              <a:t> Non-Persistent and Persistent Connections,</a:t>
            </a:r>
          </a:p>
          <a:p>
            <a:r>
              <a:rPr lang="en-US" dirty="0" smtClean="0">
                <a:solidFill>
                  <a:schemeClr val="accent1"/>
                </a:solidFill>
              </a:rPr>
              <a:t> HTTP Message Format </a:t>
            </a:r>
          </a:p>
          <a:p>
            <a:r>
              <a:rPr lang="en-US" dirty="0" smtClean="0">
                <a:solidFill>
                  <a:schemeClr val="accent1"/>
                </a:solidFill>
              </a:rPr>
              <a:t> DNS and the Query Types Services provided by DNS</a:t>
            </a:r>
          </a:p>
          <a:p>
            <a:r>
              <a:rPr lang="en-US" dirty="0" smtClean="0">
                <a:solidFill>
                  <a:schemeClr val="accent1"/>
                </a:solidFill>
              </a:rPr>
              <a:t>Overview of how DNS works</a:t>
            </a:r>
          </a:p>
          <a:p>
            <a:r>
              <a:rPr lang="en-US" dirty="0" smtClean="0">
                <a:solidFill>
                  <a:schemeClr val="accent1"/>
                </a:solidFill>
              </a:rPr>
              <a:t>DNS records and messages </a:t>
            </a:r>
          </a:p>
          <a:p>
            <a:r>
              <a:rPr lang="en-US" dirty="0" smtClean="0">
                <a:solidFill>
                  <a:schemeClr val="accent1"/>
                </a:solidFill>
              </a:rPr>
              <a:t> File Transfer and Email Protocols FTP, SFTP, SMTP, IMAP, POP3 </a:t>
            </a:r>
          </a:p>
          <a:p>
            <a:r>
              <a:rPr lang="en-US" dirty="0" smtClean="0">
                <a:solidFill>
                  <a:schemeClr val="accent1"/>
                </a:solidFill>
              </a:rPr>
              <a:t> Overview of Application Server Concepts Proxy, Web, Mail </a:t>
            </a:r>
          </a:p>
          <a:p>
            <a:r>
              <a:rPr lang="en-US" dirty="0" smtClean="0">
                <a:solidFill>
                  <a:schemeClr val="accent1"/>
                </a:solidFill>
              </a:rPr>
              <a:t> Network Management SNMP and Transport mapping</a:t>
            </a:r>
            <a:endParaRPr lang="en-US" dirty="0">
              <a:solidFill>
                <a:schemeClr val="accent1"/>
              </a:solidFill>
            </a:endParaRPr>
          </a:p>
        </p:txBody>
      </p:sp>
    </p:spTree>
    <p:extLst>
      <p:ext uri="{BB962C8B-B14F-4D97-AF65-F5344CB8AC3E}">
        <p14:creationId xmlns:p14="http://schemas.microsoft.com/office/powerpoint/2010/main" xmlns="" val="1166966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4"/>
          <p:cNvSpPr>
            <a:spLocks noGrp="1"/>
          </p:cNvSpPr>
          <p:nvPr>
            <p:ph type="ftr" sz="quarter" idx="11"/>
          </p:nvPr>
        </p:nvSpPr>
        <p:spPr/>
        <p:txBody>
          <a:bodyPr/>
          <a:lstStyle/>
          <a:p>
            <a:r>
              <a:rPr lang="en-US"/>
              <a:t>2: Application Layer</a:t>
            </a:r>
            <a:endParaRPr lang="en-US">
              <a:latin typeface="Times New Roman" pitchFamily="1" charset="0"/>
            </a:endParaRPr>
          </a:p>
        </p:txBody>
      </p:sp>
      <p:sp>
        <p:nvSpPr>
          <p:cNvPr id="52227" name="Slide Number Placeholder 5"/>
          <p:cNvSpPr>
            <a:spLocks noGrp="1"/>
          </p:cNvSpPr>
          <p:nvPr>
            <p:ph type="sldNum" sz="quarter" idx="12"/>
          </p:nvPr>
        </p:nvSpPr>
        <p:spPr>
          <a:noFill/>
        </p:spPr>
        <p:txBody>
          <a:bodyPr/>
          <a:lstStyle/>
          <a:p>
            <a:fld id="{85AAC57D-8BC8-47D1-99C9-CC205D28BC28}" type="slidenum">
              <a:rPr lang="en-US"/>
              <a:pPr/>
              <a:t>20</a:t>
            </a:fld>
            <a:endParaRPr lang="en-US"/>
          </a:p>
        </p:txBody>
      </p:sp>
      <p:sp>
        <p:nvSpPr>
          <p:cNvPr id="52228" name="Rectangle 2"/>
          <p:cNvSpPr>
            <a:spLocks noGrp="1" noChangeArrowheads="1"/>
          </p:cNvSpPr>
          <p:nvPr>
            <p:ph type="title"/>
          </p:nvPr>
        </p:nvSpPr>
        <p:spPr/>
        <p:txBody>
          <a:bodyPr/>
          <a:lstStyle/>
          <a:p>
            <a:r>
              <a:rPr lang="en-US" sz="3600" dirty="0">
                <a:solidFill>
                  <a:schemeClr val="accent2"/>
                </a:solidFill>
              </a:rPr>
              <a:t>HTTP response message</a:t>
            </a:r>
            <a:endParaRPr lang="en-US" dirty="0" smtClean="0">
              <a:solidFill>
                <a:schemeClr val="accent2"/>
              </a:solidFill>
            </a:endParaRPr>
          </a:p>
        </p:txBody>
      </p:sp>
      <p:sp>
        <p:nvSpPr>
          <p:cNvPr id="52229" name="Text Box 4"/>
          <p:cNvSpPr txBox="1">
            <a:spLocks noChangeArrowheads="1"/>
          </p:cNvSpPr>
          <p:nvPr/>
        </p:nvSpPr>
        <p:spPr bwMode="auto">
          <a:xfrm>
            <a:off x="4705350" y="1987551"/>
            <a:ext cx="5824538" cy="2835275"/>
          </a:xfrm>
          <a:prstGeom prst="rect">
            <a:avLst/>
          </a:prstGeom>
          <a:noFill/>
          <a:ln w="9525">
            <a:noFill/>
            <a:miter lim="800000"/>
            <a:headEnd/>
            <a:tailEnd/>
          </a:ln>
        </p:spPr>
        <p:txBody>
          <a:bodyPr wrap="none">
            <a:spAutoFit/>
          </a:bodyPr>
          <a:lstStyle/>
          <a:p>
            <a:pPr>
              <a:spcBef>
                <a:spcPct val="0"/>
              </a:spcBef>
              <a:buClrTx/>
              <a:buSzTx/>
              <a:buFontTx/>
              <a:buNone/>
            </a:pPr>
            <a:r>
              <a:rPr lang="en-US" sz="2000" b="1" dirty="0">
                <a:latin typeface="Courier New" pitchFamily="1" charset="0"/>
              </a:rPr>
              <a:t>HTTP/1.1 200 OK </a:t>
            </a:r>
          </a:p>
          <a:p>
            <a:pPr>
              <a:spcBef>
                <a:spcPct val="0"/>
              </a:spcBef>
              <a:buClrTx/>
              <a:buSzTx/>
              <a:buFontTx/>
              <a:buNone/>
            </a:pPr>
            <a:r>
              <a:rPr lang="en-US" sz="2000" b="1" dirty="0">
                <a:latin typeface="Courier New" pitchFamily="1" charset="0"/>
              </a:rPr>
              <a:t>Connection close</a:t>
            </a:r>
          </a:p>
          <a:p>
            <a:pPr>
              <a:spcBef>
                <a:spcPct val="0"/>
              </a:spcBef>
              <a:buClrTx/>
              <a:buSzTx/>
              <a:buFontTx/>
              <a:buNone/>
            </a:pPr>
            <a:r>
              <a:rPr lang="en-US" sz="2000" b="1" dirty="0">
                <a:latin typeface="Courier New" pitchFamily="1" charset="0"/>
              </a:rPr>
              <a:t>Date: Thu, 06 Aug 1998 12:00:15 GMT </a:t>
            </a:r>
          </a:p>
          <a:p>
            <a:pPr>
              <a:spcBef>
                <a:spcPct val="0"/>
              </a:spcBef>
              <a:buClrTx/>
              <a:buSzTx/>
              <a:buFontTx/>
              <a:buNone/>
            </a:pPr>
            <a:r>
              <a:rPr lang="en-US" sz="2000" b="1" dirty="0">
                <a:latin typeface="Courier New" pitchFamily="1" charset="0"/>
              </a:rPr>
              <a:t>Server: Apache/1.3.0 (Unix) </a:t>
            </a:r>
          </a:p>
          <a:p>
            <a:pPr>
              <a:spcBef>
                <a:spcPct val="0"/>
              </a:spcBef>
              <a:buClrTx/>
              <a:buSzTx/>
              <a:buFontTx/>
              <a:buNone/>
            </a:pPr>
            <a:r>
              <a:rPr lang="en-US" sz="2000" b="1" dirty="0">
                <a:latin typeface="Courier New" pitchFamily="1" charset="0"/>
              </a:rPr>
              <a:t>Last-Modified: Mon, 22 Jun 1998 …... </a:t>
            </a:r>
          </a:p>
          <a:p>
            <a:pPr>
              <a:spcBef>
                <a:spcPct val="0"/>
              </a:spcBef>
              <a:buClrTx/>
              <a:buSzTx/>
              <a:buFontTx/>
              <a:buNone/>
            </a:pPr>
            <a:r>
              <a:rPr lang="en-US" sz="2000" b="1" dirty="0">
                <a:latin typeface="Courier New" pitchFamily="1" charset="0"/>
              </a:rPr>
              <a:t>Content-Length: 6821 </a:t>
            </a:r>
          </a:p>
          <a:p>
            <a:pPr>
              <a:spcBef>
                <a:spcPct val="0"/>
              </a:spcBef>
              <a:buClrTx/>
              <a:buSzTx/>
              <a:buFontTx/>
              <a:buNone/>
            </a:pPr>
            <a:r>
              <a:rPr lang="en-US" sz="2000" b="1" dirty="0">
                <a:latin typeface="Courier New" pitchFamily="1" charset="0"/>
              </a:rPr>
              <a:t>Content-Type: text/html</a:t>
            </a:r>
          </a:p>
          <a:p>
            <a:pPr>
              <a:spcBef>
                <a:spcPct val="0"/>
              </a:spcBef>
              <a:buClrTx/>
              <a:buSzTx/>
              <a:buFontTx/>
              <a:buNone/>
            </a:pPr>
            <a:r>
              <a:rPr lang="en-US" sz="2000" b="1" dirty="0">
                <a:latin typeface="Courier New" pitchFamily="1" charset="0"/>
              </a:rPr>
              <a:t> </a:t>
            </a:r>
          </a:p>
          <a:p>
            <a:pPr>
              <a:spcBef>
                <a:spcPct val="0"/>
              </a:spcBef>
              <a:buClrTx/>
              <a:buSzTx/>
              <a:buFontTx/>
              <a:buNone/>
            </a:pPr>
            <a:r>
              <a:rPr lang="en-US" sz="2000" b="1" dirty="0">
                <a:latin typeface="Courier New" pitchFamily="1" charset="0"/>
              </a:rPr>
              <a:t>data </a:t>
            </a:r>
            <a:r>
              <a:rPr lang="en-US" sz="2000" b="1" dirty="0" err="1">
                <a:latin typeface="Courier New" pitchFamily="1" charset="0"/>
              </a:rPr>
              <a:t>data</a:t>
            </a:r>
            <a:r>
              <a:rPr lang="en-US" sz="2000" b="1" dirty="0">
                <a:latin typeface="Courier New" pitchFamily="1" charset="0"/>
              </a:rPr>
              <a:t> </a:t>
            </a:r>
            <a:r>
              <a:rPr lang="en-US" sz="2000" b="1" dirty="0" err="1">
                <a:latin typeface="Courier New" pitchFamily="1" charset="0"/>
              </a:rPr>
              <a:t>data</a:t>
            </a:r>
            <a:r>
              <a:rPr lang="en-US" sz="2000" b="1" dirty="0">
                <a:latin typeface="Courier New" pitchFamily="1" charset="0"/>
              </a:rPr>
              <a:t> </a:t>
            </a:r>
            <a:r>
              <a:rPr lang="en-US" sz="2000" b="1" dirty="0" err="1">
                <a:latin typeface="Courier New" pitchFamily="1" charset="0"/>
              </a:rPr>
              <a:t>data</a:t>
            </a:r>
            <a:r>
              <a:rPr lang="en-US" sz="2000" b="1" dirty="0">
                <a:latin typeface="Courier New" pitchFamily="1" charset="0"/>
              </a:rPr>
              <a:t> </a:t>
            </a:r>
            <a:r>
              <a:rPr lang="en-US" sz="2000" b="1" dirty="0" err="1">
                <a:latin typeface="Courier New" pitchFamily="1" charset="0"/>
              </a:rPr>
              <a:t>data</a:t>
            </a:r>
            <a:r>
              <a:rPr lang="en-US" sz="2000" b="1" dirty="0">
                <a:latin typeface="Courier New" pitchFamily="1" charset="0"/>
              </a:rPr>
              <a:t> ... </a:t>
            </a:r>
          </a:p>
        </p:txBody>
      </p:sp>
      <p:sp>
        <p:nvSpPr>
          <p:cNvPr id="52230" name="Text Box 5"/>
          <p:cNvSpPr txBox="1">
            <a:spLocks noChangeArrowheads="1"/>
          </p:cNvSpPr>
          <p:nvPr/>
        </p:nvSpPr>
        <p:spPr bwMode="auto">
          <a:xfrm>
            <a:off x="2270220" y="1408114"/>
            <a:ext cx="1917513" cy="1323439"/>
          </a:xfrm>
          <a:prstGeom prst="rect">
            <a:avLst/>
          </a:prstGeom>
          <a:noFill/>
          <a:ln w="9525">
            <a:noFill/>
            <a:miter lim="800000"/>
            <a:headEnd/>
            <a:tailEnd/>
          </a:ln>
        </p:spPr>
        <p:txBody>
          <a:bodyPr wrap="none">
            <a:spAutoFit/>
          </a:bodyPr>
          <a:lstStyle/>
          <a:p>
            <a:pPr algn="ctr">
              <a:spcBef>
                <a:spcPct val="0"/>
              </a:spcBef>
              <a:buClrTx/>
              <a:buSzTx/>
              <a:buFontTx/>
              <a:buNone/>
            </a:pPr>
            <a:r>
              <a:rPr lang="en-US" sz="2000" dirty="0">
                <a:solidFill>
                  <a:schemeClr val="accent2"/>
                </a:solidFill>
                <a:latin typeface="Comic Sans MS" pitchFamily="1" charset="0"/>
              </a:rPr>
              <a:t>status line</a:t>
            </a:r>
          </a:p>
          <a:p>
            <a:pPr algn="ctr">
              <a:spcBef>
                <a:spcPct val="0"/>
              </a:spcBef>
              <a:buClrTx/>
              <a:buSzTx/>
              <a:buFontTx/>
              <a:buNone/>
            </a:pPr>
            <a:r>
              <a:rPr lang="en-US" sz="2000" dirty="0">
                <a:solidFill>
                  <a:schemeClr val="accent2"/>
                </a:solidFill>
                <a:latin typeface="Comic Sans MS" pitchFamily="1" charset="0"/>
              </a:rPr>
              <a:t>(protocol</a:t>
            </a:r>
          </a:p>
          <a:p>
            <a:pPr algn="ctr">
              <a:spcBef>
                <a:spcPct val="0"/>
              </a:spcBef>
              <a:buClrTx/>
              <a:buSzTx/>
              <a:buFontTx/>
              <a:buNone/>
            </a:pPr>
            <a:r>
              <a:rPr lang="en-US" sz="2000" dirty="0">
                <a:solidFill>
                  <a:schemeClr val="accent2"/>
                </a:solidFill>
                <a:latin typeface="Comic Sans MS" pitchFamily="1" charset="0"/>
              </a:rPr>
              <a:t>status code</a:t>
            </a:r>
          </a:p>
          <a:p>
            <a:pPr algn="ctr">
              <a:spcBef>
                <a:spcPct val="0"/>
              </a:spcBef>
              <a:buClrTx/>
              <a:buSzTx/>
              <a:buFontTx/>
              <a:buNone/>
            </a:pPr>
            <a:r>
              <a:rPr lang="en-US" sz="2000" dirty="0">
                <a:solidFill>
                  <a:schemeClr val="accent2"/>
                </a:solidFill>
                <a:latin typeface="Comic Sans MS" pitchFamily="1" charset="0"/>
              </a:rPr>
              <a:t>status phrase)</a:t>
            </a:r>
            <a:endParaRPr lang="en-US" dirty="0">
              <a:latin typeface="Times New Roman" pitchFamily="1" charset="0"/>
            </a:endParaRPr>
          </a:p>
        </p:txBody>
      </p:sp>
      <p:sp>
        <p:nvSpPr>
          <p:cNvPr id="52231" name="Line 6"/>
          <p:cNvSpPr>
            <a:spLocks noChangeShapeType="1"/>
          </p:cNvSpPr>
          <p:nvPr/>
        </p:nvSpPr>
        <p:spPr bwMode="auto">
          <a:xfrm>
            <a:off x="3819526" y="1914526"/>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52232" name="Freeform 7"/>
          <p:cNvSpPr>
            <a:spLocks/>
          </p:cNvSpPr>
          <p:nvPr/>
        </p:nvSpPr>
        <p:spPr bwMode="auto">
          <a:xfrm>
            <a:off x="4619626" y="2349501"/>
            <a:ext cx="257175" cy="1858963"/>
          </a:xfrm>
          <a:custGeom>
            <a:avLst/>
            <a:gdLst>
              <a:gd name="T0" fmla="*/ 132 w 162"/>
              <a:gd name="T1" fmla="*/ 9 h 1428"/>
              <a:gd name="T2" fmla="*/ 0 w 162"/>
              <a:gd name="T3" fmla="*/ 0 h 1428"/>
              <a:gd name="T4" fmla="*/ 0 w 162"/>
              <a:gd name="T5" fmla="*/ 1428 h 1428"/>
              <a:gd name="T6" fmla="*/ 162 w 162"/>
              <a:gd name="T7" fmla="*/ 1425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p:spPr>
        <p:txBody>
          <a:bodyPr wrap="none" anchor="ctr"/>
          <a:lstStyle/>
          <a:p>
            <a:endParaRPr lang="en-US"/>
          </a:p>
        </p:txBody>
      </p:sp>
      <p:sp>
        <p:nvSpPr>
          <p:cNvPr id="52233" name="Text Box 8"/>
          <p:cNvSpPr txBox="1">
            <a:spLocks noChangeArrowheads="1"/>
          </p:cNvSpPr>
          <p:nvPr/>
        </p:nvSpPr>
        <p:spPr bwMode="auto">
          <a:xfrm>
            <a:off x="3548064" y="3017839"/>
            <a:ext cx="1011237" cy="701675"/>
          </a:xfrm>
          <a:prstGeom prst="rect">
            <a:avLst/>
          </a:prstGeom>
          <a:noFill/>
          <a:ln w="9525">
            <a:noFill/>
            <a:miter lim="800000"/>
            <a:headEnd/>
            <a:tailEnd/>
          </a:ln>
        </p:spPr>
        <p:txBody>
          <a:bodyPr wrap="none">
            <a:spAutoFit/>
          </a:bodyPr>
          <a:lstStyle/>
          <a:p>
            <a:pPr algn="r">
              <a:spcBef>
                <a:spcPct val="0"/>
              </a:spcBef>
              <a:buClrTx/>
              <a:buSzTx/>
              <a:buFontTx/>
              <a:buNone/>
            </a:pPr>
            <a:r>
              <a:rPr lang="en-US" sz="2000">
                <a:solidFill>
                  <a:schemeClr val="accent2"/>
                </a:solidFill>
                <a:latin typeface="Comic Sans MS" pitchFamily="1" charset="0"/>
              </a:rPr>
              <a:t>header</a:t>
            </a:r>
          </a:p>
          <a:p>
            <a:pPr algn="r">
              <a:spcBef>
                <a:spcPct val="0"/>
              </a:spcBef>
              <a:buClrTx/>
              <a:buSzTx/>
              <a:buFontTx/>
              <a:buNone/>
            </a:pPr>
            <a:r>
              <a:rPr lang="en-US" sz="2000">
                <a:solidFill>
                  <a:schemeClr val="accent2"/>
                </a:solidFill>
                <a:latin typeface="Comic Sans MS" pitchFamily="1" charset="0"/>
              </a:rPr>
              <a:t> lines</a:t>
            </a:r>
            <a:endParaRPr lang="en-US">
              <a:latin typeface="Times New Roman" pitchFamily="1" charset="0"/>
            </a:endParaRPr>
          </a:p>
        </p:txBody>
      </p:sp>
      <p:sp>
        <p:nvSpPr>
          <p:cNvPr id="52234" name="Line 9"/>
          <p:cNvSpPr>
            <a:spLocks noChangeShapeType="1"/>
          </p:cNvSpPr>
          <p:nvPr/>
        </p:nvSpPr>
        <p:spPr bwMode="auto">
          <a:xfrm flipV="1">
            <a:off x="3714751" y="4381501"/>
            <a:ext cx="923925" cy="257175"/>
          </a:xfrm>
          <a:prstGeom prst="line">
            <a:avLst/>
          </a:prstGeom>
          <a:noFill/>
          <a:ln w="19050">
            <a:solidFill>
              <a:schemeClr val="accent2"/>
            </a:solidFill>
            <a:round/>
            <a:headEnd/>
            <a:tailEnd type="triangle" w="med" len="med"/>
          </a:ln>
        </p:spPr>
        <p:txBody>
          <a:bodyPr wrap="none" anchor="ctr"/>
          <a:lstStyle/>
          <a:p>
            <a:endParaRPr lang="en-US"/>
          </a:p>
        </p:txBody>
      </p:sp>
      <p:sp>
        <p:nvSpPr>
          <p:cNvPr id="52235" name="Text Box 10"/>
          <p:cNvSpPr txBox="1">
            <a:spLocks noChangeArrowheads="1"/>
          </p:cNvSpPr>
          <p:nvPr/>
        </p:nvSpPr>
        <p:spPr bwMode="auto">
          <a:xfrm>
            <a:off x="2362201" y="4360864"/>
            <a:ext cx="1406525" cy="1006475"/>
          </a:xfrm>
          <a:prstGeom prst="rect">
            <a:avLst/>
          </a:prstGeom>
          <a:noFill/>
          <a:ln w="9525">
            <a:noFill/>
            <a:miter lim="800000"/>
            <a:headEnd/>
            <a:tailEnd/>
          </a:ln>
        </p:spPr>
        <p:txBody>
          <a:bodyPr wrap="none">
            <a:spAutoFit/>
          </a:bodyPr>
          <a:lstStyle/>
          <a:p>
            <a:pPr algn="ctr">
              <a:spcBef>
                <a:spcPct val="0"/>
              </a:spcBef>
              <a:buClrTx/>
              <a:buSzTx/>
              <a:buFontTx/>
              <a:buNone/>
            </a:pPr>
            <a:r>
              <a:rPr lang="en-US" sz="2000">
                <a:solidFill>
                  <a:schemeClr val="accent2"/>
                </a:solidFill>
                <a:latin typeface="Comic Sans MS" pitchFamily="1" charset="0"/>
              </a:rPr>
              <a:t>data, e.g., </a:t>
            </a:r>
          </a:p>
          <a:p>
            <a:pPr algn="ctr">
              <a:spcBef>
                <a:spcPct val="0"/>
              </a:spcBef>
              <a:buClrTx/>
              <a:buSzTx/>
              <a:buFontTx/>
              <a:buNone/>
            </a:pPr>
            <a:r>
              <a:rPr lang="en-US" sz="2000">
                <a:solidFill>
                  <a:schemeClr val="accent2"/>
                </a:solidFill>
                <a:latin typeface="Comic Sans MS" pitchFamily="1" charset="0"/>
              </a:rPr>
              <a:t>requested</a:t>
            </a:r>
          </a:p>
          <a:p>
            <a:pPr algn="ctr">
              <a:spcBef>
                <a:spcPct val="0"/>
              </a:spcBef>
              <a:buClrTx/>
              <a:buSzTx/>
              <a:buFontTx/>
              <a:buNone/>
            </a:pPr>
            <a:r>
              <a:rPr lang="en-US" sz="2000">
                <a:solidFill>
                  <a:schemeClr val="accent2"/>
                </a:solidFill>
                <a:latin typeface="Comic Sans MS" pitchFamily="1" charset="0"/>
              </a:rPr>
              <a:t>HTML file</a:t>
            </a:r>
            <a:endParaRPr lang="en-US">
              <a:latin typeface="Times New Roman" pitchFamily="1" charset="0"/>
            </a:endParaRPr>
          </a:p>
        </p:txBody>
      </p:sp>
    </p:spTree>
    <p:extLst>
      <p:ext uri="{BB962C8B-B14F-4D97-AF65-F5344CB8AC3E}">
        <p14:creationId xmlns:p14="http://schemas.microsoft.com/office/powerpoint/2010/main" xmlns="" val="4197119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status codes are</a:t>
            </a:r>
            <a:endParaRPr lang="en-US" dirty="0"/>
          </a:p>
        </p:txBody>
      </p:sp>
      <p:sp>
        <p:nvSpPr>
          <p:cNvPr id="3" name="Content Placeholder 2"/>
          <p:cNvSpPr>
            <a:spLocks noGrp="1"/>
          </p:cNvSpPr>
          <p:nvPr>
            <p:ph idx="1"/>
          </p:nvPr>
        </p:nvSpPr>
        <p:spPr/>
        <p:txBody>
          <a:bodyPr/>
          <a:lstStyle/>
          <a:p>
            <a:pPr>
              <a:buFont typeface="ZapfDingbats" pitchFamily="82" charset="2"/>
              <a:buNone/>
            </a:pPr>
            <a:r>
              <a:rPr lang="en-US" sz="2400" b="1" dirty="0">
                <a:solidFill>
                  <a:srgbClr val="FF0000"/>
                </a:solidFill>
                <a:latin typeface="Courier New" pitchFamily="1" charset="0"/>
              </a:rPr>
              <a:t>200 OK</a:t>
            </a:r>
            <a:endParaRPr lang="en-US" sz="2400" dirty="0"/>
          </a:p>
          <a:p>
            <a:pPr lvl="1"/>
            <a:r>
              <a:rPr lang="en-US" sz="2000" dirty="0">
                <a:ea typeface="ＭＳ Ｐゴシック" pitchFamily="1" charset="-128"/>
              </a:rPr>
              <a:t>request succeeded, requested object later in this message</a:t>
            </a:r>
          </a:p>
          <a:p>
            <a:pPr>
              <a:buFont typeface="ZapfDingbats" pitchFamily="82" charset="2"/>
              <a:buNone/>
            </a:pPr>
            <a:r>
              <a:rPr lang="en-US" sz="2400" b="1" dirty="0">
                <a:solidFill>
                  <a:srgbClr val="FF0000"/>
                </a:solidFill>
                <a:latin typeface="Courier New" pitchFamily="1" charset="0"/>
              </a:rPr>
              <a:t>301 Moved Permanently</a:t>
            </a:r>
            <a:endParaRPr lang="en-US" sz="2400" dirty="0"/>
          </a:p>
          <a:p>
            <a:pPr lvl="1"/>
            <a:r>
              <a:rPr lang="en-US" sz="2000" dirty="0">
                <a:ea typeface="ＭＳ Ｐゴシック" pitchFamily="1" charset="-128"/>
              </a:rPr>
              <a:t>requested object moved, new location specified later in this message (Location:)</a:t>
            </a:r>
          </a:p>
          <a:p>
            <a:pPr>
              <a:buFont typeface="ZapfDingbats" pitchFamily="82" charset="2"/>
              <a:buNone/>
            </a:pPr>
            <a:r>
              <a:rPr lang="en-US" sz="2400" b="1" dirty="0">
                <a:solidFill>
                  <a:srgbClr val="FF0000"/>
                </a:solidFill>
                <a:latin typeface="Courier New" pitchFamily="1" charset="0"/>
              </a:rPr>
              <a:t>400 Bad Request</a:t>
            </a:r>
            <a:endParaRPr lang="en-US" sz="2400" dirty="0"/>
          </a:p>
          <a:p>
            <a:pPr lvl="1"/>
            <a:r>
              <a:rPr lang="en-US" sz="2000" dirty="0">
                <a:ea typeface="ＭＳ Ｐゴシック" pitchFamily="1" charset="-128"/>
              </a:rPr>
              <a:t>request message not understood by server</a:t>
            </a:r>
          </a:p>
          <a:p>
            <a:pPr>
              <a:buFont typeface="ZapfDingbats" pitchFamily="82" charset="2"/>
              <a:buNone/>
            </a:pPr>
            <a:r>
              <a:rPr lang="en-US" sz="2400" b="1" dirty="0">
                <a:solidFill>
                  <a:srgbClr val="FF0000"/>
                </a:solidFill>
                <a:latin typeface="Courier New" pitchFamily="1" charset="0"/>
              </a:rPr>
              <a:t>404 Not Found</a:t>
            </a:r>
            <a:endParaRPr lang="en-US" sz="2400" dirty="0"/>
          </a:p>
          <a:p>
            <a:pPr lvl="1"/>
            <a:r>
              <a:rPr lang="en-US" sz="2000" dirty="0">
                <a:ea typeface="ＭＳ Ｐゴシック" pitchFamily="1" charset="-128"/>
              </a:rPr>
              <a:t>requested document not found on this server</a:t>
            </a:r>
          </a:p>
          <a:p>
            <a:pPr>
              <a:buFont typeface="ZapfDingbats" pitchFamily="82" charset="2"/>
              <a:buNone/>
            </a:pPr>
            <a:r>
              <a:rPr lang="en-US" sz="2400" b="1" dirty="0">
                <a:solidFill>
                  <a:srgbClr val="FF0000"/>
                </a:solidFill>
                <a:latin typeface="Courier New" pitchFamily="1" charset="0"/>
              </a:rPr>
              <a:t>505 HTTP Version Not Supported</a:t>
            </a:r>
            <a:endParaRPr lang="en-US" sz="2400" dirty="0"/>
          </a:p>
          <a:p>
            <a:endParaRPr lang="en-US" dirty="0"/>
          </a:p>
        </p:txBody>
      </p:sp>
    </p:spTree>
    <p:extLst>
      <p:ext uri="{BB962C8B-B14F-4D97-AF65-F5344CB8AC3E}">
        <p14:creationId xmlns:p14="http://schemas.microsoft.com/office/powerpoint/2010/main" xmlns="" val="1882019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008" y="0"/>
            <a:ext cx="9250680" cy="1219200"/>
          </a:xfrm>
        </p:spPr>
        <p:txBody>
          <a:bodyPr>
            <a:normAutofit fontScale="90000"/>
          </a:bodyPr>
          <a:lstStyle/>
          <a:p>
            <a:r>
              <a:rPr lang="en-US" b="1" dirty="0" smtClean="0">
                <a:solidFill>
                  <a:schemeClr val="accent2"/>
                </a:solidFill>
              </a:rPr>
              <a:t>Header and Body </a:t>
            </a:r>
            <a:br>
              <a:rPr lang="en-US" b="1" dirty="0" smtClean="0">
                <a:solidFill>
                  <a:schemeClr val="accent2"/>
                </a:solidFill>
              </a:rPr>
            </a:b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pPr>
              <a:buNone/>
            </a:pPr>
            <a:endParaRPr lang="en-US" b="1" dirty="0" smtClean="0"/>
          </a:p>
          <a:p>
            <a:r>
              <a:rPr lang="en-US" dirty="0" smtClean="0">
                <a:solidFill>
                  <a:schemeClr val="accent1"/>
                </a:solidFill>
              </a:rPr>
              <a:t>The header exchanges additional information between the client and the server. </a:t>
            </a:r>
          </a:p>
          <a:p>
            <a:r>
              <a:rPr lang="en-US" dirty="0" smtClean="0">
                <a:solidFill>
                  <a:schemeClr val="accent1"/>
                </a:solidFill>
              </a:rPr>
              <a:t>For example, the client can request that the document be sent in special format, or the server can send extra information about the document. </a:t>
            </a:r>
          </a:p>
          <a:p>
            <a:r>
              <a:rPr lang="en-US" dirty="0" smtClean="0">
                <a:solidFill>
                  <a:schemeClr val="accent1"/>
                </a:solidFill>
              </a:rPr>
              <a:t>The header can consist of one or more header lines. </a:t>
            </a:r>
          </a:p>
          <a:p>
            <a:r>
              <a:rPr lang="en-US" dirty="0" smtClean="0">
                <a:solidFill>
                  <a:schemeClr val="accent1"/>
                </a:solidFill>
              </a:rPr>
              <a:t>Each header line has a header name, a colon, a space, and a header value). A header line belongs to one of four categories: general header, request header, response header, and entity header.</a:t>
            </a:r>
          </a:p>
          <a:p>
            <a:r>
              <a:rPr lang="en-US" dirty="0" smtClean="0">
                <a:solidFill>
                  <a:schemeClr val="accent1"/>
                </a:solidFill>
              </a:rPr>
              <a:t> A request message can contain only general, request, and entity header. A response message, on the other hand, can contain only general, response, and entity headers</a:t>
            </a:r>
          </a:p>
          <a:p>
            <a:pPr marL="0" indent="0">
              <a:buNone/>
            </a:pPr>
            <a:r>
              <a:rPr lang="en-US" dirty="0" smtClean="0">
                <a:solidFill>
                  <a:schemeClr val="accent2"/>
                </a:solidFill>
              </a:rPr>
              <a:t>Body: </a:t>
            </a:r>
          </a:p>
          <a:p>
            <a:pPr marL="0" indent="0">
              <a:buNone/>
            </a:pPr>
            <a:r>
              <a:rPr lang="en-US" dirty="0" smtClean="0">
                <a:solidFill>
                  <a:schemeClr val="accent1"/>
                </a:solidFill>
              </a:rPr>
              <a:t>The body can be present in a request or response message. Usually, it contains the document to be sent or received </a:t>
            </a:r>
          </a:p>
          <a:p>
            <a:pPr marL="0" indent="0">
              <a:buNone/>
            </a:pPr>
            <a:endParaRPr lang="en-US" dirty="0">
              <a:solidFill>
                <a:schemeClr val="accent1"/>
              </a:solidFill>
            </a:endParaRPr>
          </a:p>
        </p:txBody>
      </p:sp>
      <p:pic>
        <p:nvPicPr>
          <p:cNvPr id="5122" name="Picture 2"/>
          <p:cNvPicPr>
            <a:picLocks noChangeAspect="1" noChangeArrowheads="1"/>
          </p:cNvPicPr>
          <p:nvPr/>
        </p:nvPicPr>
        <p:blipFill>
          <a:blip r:embed="rId2" cstate="print"/>
          <a:srcRect/>
          <a:stretch>
            <a:fillRect/>
          </a:stretch>
        </p:blipFill>
        <p:spPr bwMode="auto">
          <a:xfrm>
            <a:off x="1865376" y="762001"/>
            <a:ext cx="7464363" cy="914399"/>
          </a:xfrm>
          <a:prstGeom prst="rect">
            <a:avLst/>
          </a:prstGeom>
          <a:noFill/>
          <a:ln w="9525">
            <a:noFill/>
            <a:miter lim="800000"/>
            <a:headEnd/>
            <a:tailEnd/>
          </a:ln>
        </p:spPr>
      </p:pic>
    </p:spTree>
    <p:extLst>
      <p:ext uri="{BB962C8B-B14F-4D97-AF65-F5344CB8AC3E}">
        <p14:creationId xmlns:p14="http://schemas.microsoft.com/office/powerpoint/2010/main" xmlns="" val="31515640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lstStyle/>
          <a:p>
            <a:pPr marL="460375" indent="-460375"/>
            <a:r>
              <a:rPr lang="en-US" dirty="0">
                <a:solidFill>
                  <a:schemeClr val="accent2"/>
                </a:solidFill>
              </a:rPr>
              <a:t>Overview of Domain Name System</a:t>
            </a:r>
          </a:p>
        </p:txBody>
      </p:sp>
      <p:sp>
        <p:nvSpPr>
          <p:cNvPr id="495619" name="AutoShape 3" descr="RSE_PPTLogo2"/>
          <p:cNvSpPr>
            <a:spLocks noChangeAspect="1" noChangeArrowheads="1"/>
          </p:cNvSpPr>
          <p:nvPr/>
        </p:nvSpPr>
        <p:spPr bwMode="auto">
          <a:xfrm>
            <a:off x="2254250" y="6262689"/>
            <a:ext cx="2470150" cy="547687"/>
          </a:xfrm>
          <a:prstGeom prst="rect">
            <a:avLst/>
          </a:prstGeom>
          <a:noFill/>
        </p:spPr>
        <p:txBody>
          <a:bodyPr/>
          <a:lstStyle/>
          <a:p>
            <a:endParaRPr lang="en-US"/>
          </a:p>
        </p:txBody>
      </p:sp>
      <p:sp>
        <p:nvSpPr>
          <p:cNvPr id="495620" name="AutoShape 4" descr="RSE_PPTLogo2"/>
          <p:cNvSpPr>
            <a:spLocks noChangeAspect="1" noChangeArrowheads="1"/>
          </p:cNvSpPr>
          <p:nvPr/>
        </p:nvSpPr>
        <p:spPr bwMode="auto">
          <a:xfrm>
            <a:off x="2254250" y="6262689"/>
            <a:ext cx="2470150" cy="547687"/>
          </a:xfrm>
          <a:prstGeom prst="rect">
            <a:avLst/>
          </a:prstGeom>
          <a:noFill/>
        </p:spPr>
        <p:txBody>
          <a:bodyPr/>
          <a:lstStyle/>
          <a:p>
            <a:endParaRPr lang="en-US"/>
          </a:p>
        </p:txBody>
      </p:sp>
      <p:sp>
        <p:nvSpPr>
          <p:cNvPr id="495621" name="AutoShape 5"/>
          <p:cNvSpPr>
            <a:spLocks noChangeArrowheads="1"/>
          </p:cNvSpPr>
          <p:nvPr/>
        </p:nvSpPr>
        <p:spPr bwMode="auto">
          <a:xfrm>
            <a:off x="2205038" y="1465263"/>
            <a:ext cx="7639050" cy="660400"/>
          </a:xfrm>
          <a:prstGeom prst="roundRect">
            <a:avLst>
              <a:gd name="adj" fmla="val 528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85000"/>
              </a:lnSpc>
            </a:pPr>
            <a:r>
              <a:rPr lang="en-US" sz="2400" i="1"/>
              <a:t>Domain Name System </a:t>
            </a:r>
            <a:r>
              <a:rPr lang="en-US" sz="2400"/>
              <a:t>is a hierarchical distributed database</a:t>
            </a:r>
          </a:p>
        </p:txBody>
      </p:sp>
      <p:sp>
        <p:nvSpPr>
          <p:cNvPr id="495622" name="Rectangle 6"/>
          <p:cNvSpPr>
            <a:spLocks noChangeArrowheads="1"/>
          </p:cNvSpPr>
          <p:nvPr/>
        </p:nvSpPr>
        <p:spPr bwMode="auto">
          <a:xfrm>
            <a:off x="1426464" y="2306638"/>
            <a:ext cx="9445752" cy="3120854"/>
          </a:xfrm>
          <a:prstGeom prst="rect">
            <a:avLst/>
          </a:prstGeom>
          <a:noFill/>
          <a:ln w="9525" algn="ctr">
            <a:noFill/>
            <a:miter lim="800000"/>
            <a:headEnd/>
            <a:tailEnd/>
          </a:ln>
          <a:effectLst/>
        </p:spPr>
        <p:txBody>
          <a:bodyPr wrap="square">
            <a:spAutoFit/>
          </a:bodyPr>
          <a:lstStyle/>
          <a:p>
            <a:pPr marL="231775" indent="-231775">
              <a:lnSpc>
                <a:spcPct val="90000"/>
              </a:lnSpc>
              <a:spcBef>
                <a:spcPct val="40000"/>
              </a:spcBef>
              <a:buClr>
                <a:srgbClr val="8DACD0"/>
              </a:buClr>
              <a:buSzPct val="70000"/>
              <a:buBlip>
                <a:blip r:embed="rId3"/>
              </a:buBlip>
            </a:pPr>
            <a:r>
              <a:rPr lang="en-US" sz="2400" dirty="0">
                <a:solidFill>
                  <a:schemeClr val="accent1"/>
                </a:solidFill>
              </a:rPr>
              <a:t>DNS is the foundation of the Internet naming scheme </a:t>
            </a:r>
          </a:p>
          <a:p>
            <a:pPr marL="342900" indent="-342900">
              <a:buFont typeface="Arial" panose="020B0604020202020204" pitchFamily="34" charset="0"/>
              <a:buChar char="•"/>
            </a:pPr>
            <a:r>
              <a:rPr lang="en-US" sz="2400" dirty="0" smtClean="0">
                <a:solidFill>
                  <a:schemeClr val="accent1"/>
                </a:solidFill>
              </a:rPr>
              <a:t>People prefer to use easy-to-remember names instead of IP addresses </a:t>
            </a:r>
          </a:p>
          <a:p>
            <a:pPr marL="342900" indent="-342900">
              <a:buFont typeface="Arial" panose="020B0604020202020204" pitchFamily="34" charset="0"/>
              <a:buChar char="•"/>
            </a:pPr>
            <a:r>
              <a:rPr lang="en-US" sz="2400" dirty="0" smtClean="0">
                <a:solidFill>
                  <a:schemeClr val="accent1"/>
                </a:solidFill>
              </a:rPr>
              <a:t>Domain names are alphanumeric names for IP addresses e.g., neon.ece.utoronto.ca, www.google.com, ietf.org</a:t>
            </a:r>
          </a:p>
          <a:p>
            <a:pPr marL="342900" indent="-342900">
              <a:buFont typeface="Arial" panose="020B0604020202020204" pitchFamily="34" charset="0"/>
              <a:buChar char="•"/>
            </a:pPr>
            <a:r>
              <a:rPr lang="en-US" sz="2400" dirty="0" smtClean="0">
                <a:solidFill>
                  <a:schemeClr val="accent1"/>
                </a:solidFill>
              </a:rPr>
              <a:t>The domain name system (DNS) is an Internet-wide distributed database that translates between domain names and  IP addresses</a:t>
            </a:r>
          </a:p>
          <a:p>
            <a:pPr marL="342900" indent="-342900">
              <a:buFont typeface="Arial" panose="020B0604020202020204" pitchFamily="34" charset="0"/>
              <a:buChar char="•"/>
            </a:pPr>
            <a:r>
              <a:rPr lang="en-US" sz="2400" dirty="0" smtClean="0">
                <a:solidFill>
                  <a:schemeClr val="accent1"/>
                </a:solidFill>
              </a:rPr>
              <a:t>DNS was created to support the Internet’s growing number of hosts</a:t>
            </a:r>
          </a:p>
          <a:p>
            <a:pPr marL="231775" indent="-231775">
              <a:lnSpc>
                <a:spcPct val="90000"/>
              </a:lnSpc>
              <a:spcBef>
                <a:spcPct val="40000"/>
              </a:spcBef>
              <a:buClr>
                <a:srgbClr val="8DACD0"/>
              </a:buClr>
              <a:buSzPct val="70000"/>
              <a:buBlip>
                <a:blip r:embed="rId3"/>
              </a:buBlip>
            </a:pPr>
            <a:endParaRPr lang="en-US" sz="2400" dirty="0">
              <a:solidFill>
                <a:schemeClr val="accent1"/>
              </a:solidFill>
            </a:endParaRPr>
          </a:p>
        </p:txBody>
      </p:sp>
    </p:spTree>
    <p:extLst>
      <p:ext uri="{BB962C8B-B14F-4D97-AF65-F5344CB8AC3E}">
        <p14:creationId xmlns:p14="http://schemas.microsoft.com/office/powerpoint/2010/main" xmlns="" val="38209960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7477" name="Group 21"/>
          <p:cNvGrpSpPr>
            <a:grpSpLocks/>
          </p:cNvGrpSpPr>
          <p:nvPr/>
        </p:nvGrpSpPr>
        <p:grpSpPr bwMode="auto">
          <a:xfrm>
            <a:off x="4876800" y="4495800"/>
            <a:ext cx="5486400" cy="2743200"/>
            <a:chOff x="1920" y="2784"/>
            <a:chExt cx="3456" cy="1728"/>
          </a:xfrm>
        </p:grpSpPr>
        <p:sp>
          <p:nvSpPr>
            <p:cNvPr id="147470" name="Oval 14"/>
            <p:cNvSpPr>
              <a:spLocks noChangeArrowheads="1"/>
            </p:cNvSpPr>
            <p:nvPr/>
          </p:nvSpPr>
          <p:spPr bwMode="auto">
            <a:xfrm>
              <a:off x="1920" y="2784"/>
              <a:ext cx="3456" cy="1728"/>
            </a:xfrm>
            <a:prstGeom prst="ellipse">
              <a:avLst/>
            </a:prstGeom>
            <a:solidFill>
              <a:srgbClr val="CCECFF"/>
            </a:solidFill>
            <a:ln w="9525">
              <a:solidFill>
                <a:schemeClr val="tx1"/>
              </a:solidFill>
              <a:round/>
              <a:headEnd/>
              <a:tailEnd/>
            </a:ln>
            <a:effectLst/>
          </p:spPr>
          <p:txBody>
            <a:bodyPr wrap="none" rIns="0" anchor="ctr"/>
            <a:lstStyle/>
            <a:p>
              <a:pPr algn="r"/>
              <a:endParaRPr lang="en-US" sz="1600">
                <a:latin typeface="Arial" pitchFamily="34" charset="0"/>
              </a:endParaRPr>
            </a:p>
          </p:txBody>
        </p:sp>
        <p:sp>
          <p:nvSpPr>
            <p:cNvPr id="147471" name="Text Box 15"/>
            <p:cNvSpPr txBox="1">
              <a:spLocks noChangeArrowheads="1"/>
            </p:cNvSpPr>
            <p:nvPr/>
          </p:nvSpPr>
          <p:spPr bwMode="auto">
            <a:xfrm>
              <a:off x="3936" y="3072"/>
              <a:ext cx="1104" cy="330"/>
            </a:xfrm>
            <a:prstGeom prst="rect">
              <a:avLst/>
            </a:prstGeom>
            <a:noFill/>
            <a:ln w="9525">
              <a:noFill/>
              <a:miter lim="800000"/>
              <a:headEnd/>
              <a:tailEnd/>
            </a:ln>
            <a:effectLst/>
          </p:spPr>
          <p:txBody>
            <a:bodyPr>
              <a:spAutoFit/>
            </a:bodyPr>
            <a:lstStyle/>
            <a:p>
              <a:pPr algn="r">
                <a:spcBef>
                  <a:spcPct val="50000"/>
                </a:spcBef>
              </a:pPr>
              <a:r>
                <a:rPr lang="en-US" sz="1400">
                  <a:solidFill>
                    <a:schemeClr val="accent2"/>
                  </a:solidFill>
                  <a:latin typeface="Arial" pitchFamily="34" charset="0"/>
                </a:rPr>
                <a:t>Managed </a:t>
              </a:r>
              <a:br>
                <a:rPr lang="en-US" sz="1400">
                  <a:solidFill>
                    <a:schemeClr val="accent2"/>
                  </a:solidFill>
                  <a:latin typeface="Arial" pitchFamily="34" charset="0"/>
                </a:rPr>
              </a:br>
              <a:r>
                <a:rPr lang="en-US" sz="1400">
                  <a:solidFill>
                    <a:schemeClr val="accent2"/>
                  </a:solidFill>
                  <a:latin typeface="Arial" pitchFamily="34" charset="0"/>
                </a:rPr>
                <a:t>by UofT</a:t>
              </a:r>
            </a:p>
          </p:txBody>
        </p:sp>
      </p:grpSp>
      <p:sp>
        <p:nvSpPr>
          <p:cNvPr id="147458" name="Rectangle 2"/>
          <p:cNvSpPr>
            <a:spLocks noGrp="1" noChangeArrowheads="1"/>
          </p:cNvSpPr>
          <p:nvPr>
            <p:ph type="title"/>
          </p:nvPr>
        </p:nvSpPr>
        <p:spPr/>
        <p:txBody>
          <a:bodyPr/>
          <a:lstStyle/>
          <a:p>
            <a:r>
              <a:rPr lang="en-US" dirty="0">
                <a:solidFill>
                  <a:schemeClr val="accent2"/>
                </a:solidFill>
              </a:rPr>
              <a:t>DNS Name hierarchy</a:t>
            </a:r>
          </a:p>
        </p:txBody>
      </p:sp>
      <p:sp>
        <p:nvSpPr>
          <p:cNvPr id="147459" name="Rectangle 3"/>
          <p:cNvSpPr>
            <a:spLocks noGrp="1" noChangeArrowheads="1"/>
          </p:cNvSpPr>
          <p:nvPr>
            <p:ph type="body" sz="half" idx="1"/>
          </p:nvPr>
        </p:nvSpPr>
        <p:spPr/>
        <p:txBody>
          <a:bodyPr/>
          <a:lstStyle/>
          <a:p>
            <a:pPr>
              <a:lnSpc>
                <a:spcPct val="90000"/>
              </a:lnSpc>
            </a:pPr>
            <a:endParaRPr lang="en-US" sz="2000" dirty="0"/>
          </a:p>
          <a:p>
            <a:pPr>
              <a:lnSpc>
                <a:spcPct val="90000"/>
              </a:lnSpc>
            </a:pPr>
            <a:endParaRPr lang="en-US" sz="2000" dirty="0"/>
          </a:p>
        </p:txBody>
      </p:sp>
      <p:sp>
        <p:nvSpPr>
          <p:cNvPr id="147480" name="Rectangle 24"/>
          <p:cNvSpPr>
            <a:spLocks noGrp="1" noChangeArrowheads="1"/>
          </p:cNvSpPr>
          <p:nvPr>
            <p:ph type="body" sz="half" idx="2"/>
          </p:nvPr>
        </p:nvSpPr>
        <p:spPr>
          <a:xfrm>
            <a:off x="1225296" y="1371600"/>
            <a:ext cx="3727704" cy="5029200"/>
          </a:xfrm>
        </p:spPr>
        <p:txBody>
          <a:bodyPr/>
          <a:lstStyle/>
          <a:p>
            <a:pPr>
              <a:lnSpc>
                <a:spcPct val="90000"/>
              </a:lnSpc>
            </a:pPr>
            <a:endParaRPr lang="en-US" sz="2000" dirty="0" smtClean="0">
              <a:solidFill>
                <a:schemeClr val="accent1"/>
              </a:solidFill>
            </a:endParaRPr>
          </a:p>
          <a:p>
            <a:pPr>
              <a:lnSpc>
                <a:spcPct val="90000"/>
              </a:lnSpc>
            </a:pPr>
            <a:r>
              <a:rPr lang="en-US" sz="2000" dirty="0" smtClean="0">
                <a:solidFill>
                  <a:schemeClr val="accent1"/>
                </a:solidFill>
              </a:rPr>
              <a:t>DNS </a:t>
            </a:r>
            <a:r>
              <a:rPr lang="en-US" sz="2000" dirty="0">
                <a:solidFill>
                  <a:schemeClr val="accent1"/>
                </a:solidFill>
              </a:rPr>
              <a:t>hierarchy can be represented by a tree </a:t>
            </a:r>
          </a:p>
          <a:p>
            <a:r>
              <a:rPr lang="en-US" sz="2000" dirty="0">
                <a:solidFill>
                  <a:schemeClr val="accent1"/>
                </a:solidFill>
              </a:rPr>
              <a:t>Root and top-level domains are administered by an Internet central name registration authority (</a:t>
            </a:r>
            <a:r>
              <a:rPr lang="en-US" sz="2000" dirty="0" smtClean="0">
                <a:solidFill>
                  <a:schemeClr val="accent1"/>
                </a:solidFill>
              </a:rPr>
              <a:t>ICANN-</a:t>
            </a:r>
            <a:r>
              <a:rPr lang="en-US" sz="2000" dirty="0" smtClean="0"/>
              <a:t> </a:t>
            </a:r>
            <a:r>
              <a:rPr lang="en-US" sz="2000" dirty="0" smtClean="0">
                <a:solidFill>
                  <a:srgbClr val="FF0000"/>
                </a:solidFill>
              </a:rPr>
              <a:t>Internet Corporation for Assigned Names and Numbers)</a:t>
            </a:r>
            <a:endParaRPr lang="en-US" sz="2000" dirty="0">
              <a:solidFill>
                <a:srgbClr val="FF0000"/>
              </a:solidFill>
            </a:endParaRPr>
          </a:p>
          <a:p>
            <a:pPr>
              <a:lnSpc>
                <a:spcPct val="90000"/>
              </a:lnSpc>
            </a:pPr>
            <a:r>
              <a:rPr lang="en-US" sz="2000" dirty="0" smtClean="0">
                <a:solidFill>
                  <a:schemeClr val="accent1"/>
                </a:solidFill>
              </a:rPr>
              <a:t>Below </a:t>
            </a:r>
            <a:r>
              <a:rPr lang="en-US" sz="2000" dirty="0">
                <a:solidFill>
                  <a:schemeClr val="accent1"/>
                </a:solidFill>
              </a:rPr>
              <a:t>top-level domain, administration of name space is delegated to organizations</a:t>
            </a:r>
          </a:p>
          <a:p>
            <a:pPr>
              <a:lnSpc>
                <a:spcPct val="90000"/>
              </a:lnSpc>
            </a:pPr>
            <a:r>
              <a:rPr lang="en-US" sz="2000" dirty="0">
                <a:solidFill>
                  <a:schemeClr val="accent1"/>
                </a:solidFill>
              </a:rPr>
              <a:t>Each organization can delegate further</a:t>
            </a:r>
          </a:p>
        </p:txBody>
      </p:sp>
      <p:sp>
        <p:nvSpPr>
          <p:cNvPr id="147467" name="Rectangle 11"/>
          <p:cNvSpPr>
            <a:spLocks noChangeArrowheads="1"/>
          </p:cNvSpPr>
          <p:nvPr/>
        </p:nvSpPr>
        <p:spPr bwMode="auto">
          <a:xfrm>
            <a:off x="1524001" y="-184666"/>
            <a:ext cx="184731" cy="369332"/>
          </a:xfrm>
          <a:prstGeom prst="rect">
            <a:avLst/>
          </a:prstGeom>
          <a:noFill/>
          <a:ln w="9525">
            <a:noFill/>
            <a:miter lim="800000"/>
            <a:headEnd/>
            <a:tailEnd/>
          </a:ln>
          <a:effectLst/>
        </p:spPr>
        <p:txBody>
          <a:bodyPr wrap="none" anchor="ctr">
            <a:spAutoFit/>
          </a:bodyPr>
          <a:lstStyle/>
          <a:p>
            <a:endParaRPr lang="en-US"/>
          </a:p>
        </p:txBody>
      </p:sp>
      <p:sp>
        <p:nvSpPr>
          <p:cNvPr id="147469" name="Rectangle 13"/>
          <p:cNvSpPr>
            <a:spLocks noChangeArrowheads="1"/>
          </p:cNvSpPr>
          <p:nvPr/>
        </p:nvSpPr>
        <p:spPr bwMode="auto">
          <a:xfrm>
            <a:off x="1828801" y="2253734"/>
            <a:ext cx="184731" cy="369332"/>
          </a:xfrm>
          <a:prstGeom prst="rect">
            <a:avLst/>
          </a:prstGeom>
          <a:noFill/>
          <a:ln w="9525">
            <a:noFill/>
            <a:miter lim="800000"/>
            <a:headEnd/>
            <a:tailEnd/>
          </a:ln>
          <a:effectLst/>
        </p:spPr>
        <p:txBody>
          <a:bodyPr wrap="none" anchor="ctr">
            <a:spAutoFit/>
          </a:bodyPr>
          <a:lstStyle/>
          <a:p>
            <a:endParaRPr lang="en-US"/>
          </a:p>
        </p:txBody>
      </p:sp>
      <p:grpSp>
        <p:nvGrpSpPr>
          <p:cNvPr id="147478" name="Group 22"/>
          <p:cNvGrpSpPr>
            <a:grpSpLocks/>
          </p:cNvGrpSpPr>
          <p:nvPr/>
        </p:nvGrpSpPr>
        <p:grpSpPr bwMode="auto">
          <a:xfrm>
            <a:off x="6705600" y="5334000"/>
            <a:ext cx="3429000" cy="2743200"/>
            <a:chOff x="2736" y="3360"/>
            <a:chExt cx="2160" cy="1728"/>
          </a:xfrm>
        </p:grpSpPr>
        <p:sp>
          <p:nvSpPr>
            <p:cNvPr id="147474" name="Oval 18"/>
            <p:cNvSpPr>
              <a:spLocks noChangeArrowheads="1"/>
            </p:cNvSpPr>
            <p:nvPr/>
          </p:nvSpPr>
          <p:spPr bwMode="auto">
            <a:xfrm>
              <a:off x="2736" y="3360"/>
              <a:ext cx="2160" cy="1728"/>
            </a:xfrm>
            <a:prstGeom prst="ellipse">
              <a:avLst/>
            </a:prstGeom>
            <a:solidFill>
              <a:srgbClr val="CCFF99"/>
            </a:solidFill>
            <a:ln w="9525">
              <a:solidFill>
                <a:schemeClr val="tx1"/>
              </a:solidFill>
              <a:round/>
              <a:headEnd/>
              <a:tailEnd/>
            </a:ln>
            <a:effectLst/>
          </p:spPr>
          <p:txBody>
            <a:bodyPr wrap="none" rIns="0" anchor="ctr"/>
            <a:lstStyle/>
            <a:p>
              <a:pPr algn="r"/>
              <a:endParaRPr lang="en-US" sz="1600">
                <a:latin typeface="Arial" pitchFamily="34" charset="0"/>
              </a:endParaRPr>
            </a:p>
          </p:txBody>
        </p:sp>
        <p:sp>
          <p:nvSpPr>
            <p:cNvPr id="147476" name="Text Box 20"/>
            <p:cNvSpPr txBox="1">
              <a:spLocks noChangeArrowheads="1"/>
            </p:cNvSpPr>
            <p:nvPr/>
          </p:nvSpPr>
          <p:spPr bwMode="auto">
            <a:xfrm>
              <a:off x="3600" y="3648"/>
              <a:ext cx="1104" cy="330"/>
            </a:xfrm>
            <a:prstGeom prst="rect">
              <a:avLst/>
            </a:prstGeom>
            <a:solidFill>
              <a:srgbClr val="CCFF99"/>
            </a:solidFill>
            <a:ln w="9525">
              <a:noFill/>
              <a:miter lim="800000"/>
              <a:headEnd/>
              <a:tailEnd/>
            </a:ln>
            <a:effectLst/>
          </p:spPr>
          <p:txBody>
            <a:bodyPr>
              <a:spAutoFit/>
            </a:bodyPr>
            <a:lstStyle/>
            <a:p>
              <a:pPr algn="r">
                <a:spcBef>
                  <a:spcPct val="50000"/>
                </a:spcBef>
              </a:pPr>
              <a:r>
                <a:rPr lang="en-US" sz="1400">
                  <a:solidFill>
                    <a:schemeClr val="accent2"/>
                  </a:solidFill>
                  <a:latin typeface="Arial" pitchFamily="34" charset="0"/>
                </a:rPr>
                <a:t>Managed by </a:t>
              </a:r>
              <a:br>
                <a:rPr lang="en-US" sz="1400">
                  <a:solidFill>
                    <a:schemeClr val="accent2"/>
                  </a:solidFill>
                  <a:latin typeface="Arial" pitchFamily="34" charset="0"/>
                </a:rPr>
              </a:br>
              <a:r>
                <a:rPr lang="en-US" sz="1400">
                  <a:solidFill>
                    <a:schemeClr val="accent2"/>
                  </a:solidFill>
                  <a:latin typeface="Arial" pitchFamily="34" charset="0"/>
                </a:rPr>
                <a:t>ECE Dept.</a:t>
              </a:r>
            </a:p>
          </p:txBody>
        </p:sp>
      </p:grpSp>
      <p:graphicFrame>
        <p:nvGraphicFramePr>
          <p:cNvPr id="147468" name="Object 12"/>
          <p:cNvGraphicFramePr>
            <a:graphicFrameLocks noChangeAspect="1"/>
          </p:cNvGraphicFramePr>
          <p:nvPr/>
        </p:nvGraphicFramePr>
        <p:xfrm>
          <a:off x="4414839" y="1676401"/>
          <a:ext cx="6194425" cy="5038725"/>
        </p:xfrm>
        <a:graphic>
          <a:graphicData uri="http://schemas.openxmlformats.org/presentationml/2006/ole">
            <p:oleObj spid="_x0000_s2071" name="Visio" r:id="rId3" imgW="6359042" imgH="5252009" progId="">
              <p:embed/>
            </p:oleObj>
          </a:graphicData>
        </a:graphic>
      </p:graphicFrame>
    </p:spTree>
    <p:extLst>
      <p:ext uri="{BB962C8B-B14F-4D97-AF65-F5344CB8AC3E}">
        <p14:creationId xmlns:p14="http://schemas.microsoft.com/office/powerpoint/2010/main" xmlns="" val="166039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47477"/>
                                        </p:tgtEl>
                                        <p:attrNameLst>
                                          <p:attrName>style.visibility</p:attrName>
                                        </p:attrNameLst>
                                      </p:cBhvr>
                                      <p:to>
                                        <p:strVal val="visible"/>
                                      </p:to>
                                    </p:set>
                                    <p:anim calcmode="lin" valueType="num">
                                      <p:cBhvr>
                                        <p:cTn id="7" dur="1000" fill="hold"/>
                                        <p:tgtEl>
                                          <p:spTgt spid="147477"/>
                                        </p:tgtEl>
                                        <p:attrNameLst>
                                          <p:attrName>ppt_w</p:attrName>
                                        </p:attrNameLst>
                                      </p:cBhvr>
                                      <p:tavLst>
                                        <p:tav tm="0">
                                          <p:val>
                                            <p:strVal val="#ppt_w*0.70"/>
                                          </p:val>
                                        </p:tav>
                                        <p:tav tm="100000">
                                          <p:val>
                                            <p:strVal val="#ppt_w"/>
                                          </p:val>
                                        </p:tav>
                                      </p:tavLst>
                                    </p:anim>
                                    <p:anim calcmode="lin" valueType="num">
                                      <p:cBhvr>
                                        <p:cTn id="8" dur="1000" fill="hold"/>
                                        <p:tgtEl>
                                          <p:spTgt spid="147477"/>
                                        </p:tgtEl>
                                        <p:attrNameLst>
                                          <p:attrName>ppt_h</p:attrName>
                                        </p:attrNameLst>
                                      </p:cBhvr>
                                      <p:tavLst>
                                        <p:tav tm="0">
                                          <p:val>
                                            <p:strVal val="#ppt_h"/>
                                          </p:val>
                                        </p:tav>
                                        <p:tav tm="100000">
                                          <p:val>
                                            <p:strVal val="#ppt_h"/>
                                          </p:val>
                                        </p:tav>
                                      </p:tavLst>
                                    </p:anim>
                                    <p:animEffect transition="in" filter="fade">
                                      <p:cBhvr>
                                        <p:cTn id="9" dur="1000"/>
                                        <p:tgtEl>
                                          <p:spTgt spid="147477"/>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47478"/>
                                        </p:tgtEl>
                                        <p:attrNameLst>
                                          <p:attrName>style.visibility</p:attrName>
                                        </p:attrNameLst>
                                      </p:cBhvr>
                                      <p:to>
                                        <p:strVal val="visible"/>
                                      </p:to>
                                    </p:set>
                                    <p:anim calcmode="lin" valueType="num">
                                      <p:cBhvr>
                                        <p:cTn id="14" dur="1000" fill="hold"/>
                                        <p:tgtEl>
                                          <p:spTgt spid="147478"/>
                                        </p:tgtEl>
                                        <p:attrNameLst>
                                          <p:attrName>ppt_w</p:attrName>
                                        </p:attrNameLst>
                                      </p:cBhvr>
                                      <p:tavLst>
                                        <p:tav tm="0">
                                          <p:val>
                                            <p:strVal val="#ppt_w*0.70"/>
                                          </p:val>
                                        </p:tav>
                                        <p:tav tm="100000">
                                          <p:val>
                                            <p:strVal val="#ppt_w"/>
                                          </p:val>
                                        </p:tav>
                                      </p:tavLst>
                                    </p:anim>
                                    <p:anim calcmode="lin" valueType="num">
                                      <p:cBhvr>
                                        <p:cTn id="15" dur="1000" fill="hold"/>
                                        <p:tgtEl>
                                          <p:spTgt spid="147478"/>
                                        </p:tgtEl>
                                        <p:attrNameLst>
                                          <p:attrName>ppt_h</p:attrName>
                                        </p:attrNameLst>
                                      </p:cBhvr>
                                      <p:tavLst>
                                        <p:tav tm="0">
                                          <p:val>
                                            <p:strVal val="#ppt_h"/>
                                          </p:val>
                                        </p:tav>
                                        <p:tav tm="100000">
                                          <p:val>
                                            <p:strVal val="#ppt_h"/>
                                          </p:val>
                                        </p:tav>
                                      </p:tavLst>
                                    </p:anim>
                                    <p:animEffect transition="in" filter="fade">
                                      <p:cBhvr>
                                        <p:cTn id="16" dur="1000"/>
                                        <p:tgtEl>
                                          <p:spTgt spid="147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dirty="0">
                <a:solidFill>
                  <a:schemeClr val="accent2"/>
                </a:solidFill>
              </a:rPr>
              <a:t>Top-level domains</a:t>
            </a:r>
          </a:p>
        </p:txBody>
      </p:sp>
      <p:sp>
        <p:nvSpPr>
          <p:cNvPr id="159747" name="Rectangle 3"/>
          <p:cNvSpPr>
            <a:spLocks noGrp="1" noChangeArrowheads="1"/>
          </p:cNvSpPr>
          <p:nvPr>
            <p:ph type="body" idx="1"/>
          </p:nvPr>
        </p:nvSpPr>
        <p:spPr/>
        <p:txBody>
          <a:bodyPr/>
          <a:lstStyle/>
          <a:p>
            <a:r>
              <a:rPr lang="en-US" dirty="0">
                <a:solidFill>
                  <a:schemeClr val="accent1"/>
                </a:solidFill>
              </a:rPr>
              <a:t>Three types of top-level domains</a:t>
            </a:r>
            <a:r>
              <a:rPr lang="en-US" dirty="0"/>
              <a:t>:</a:t>
            </a:r>
          </a:p>
          <a:p>
            <a:pPr lvl="1"/>
            <a:r>
              <a:rPr lang="en-US" dirty="0">
                <a:solidFill>
                  <a:schemeClr val="accent2"/>
                </a:solidFill>
              </a:rPr>
              <a:t>Organizational:</a:t>
            </a:r>
            <a:r>
              <a:rPr lang="en-US" dirty="0"/>
              <a:t> 3-character code indicates the function of the </a:t>
            </a:r>
            <a:r>
              <a:rPr lang="en-US" dirty="0" smtClean="0"/>
              <a:t>organization</a:t>
            </a:r>
            <a:endParaRPr lang="en-US" dirty="0"/>
          </a:p>
          <a:p>
            <a:pPr lvl="2"/>
            <a:r>
              <a:rPr lang="en-US" dirty="0"/>
              <a:t>Examples: </a:t>
            </a:r>
            <a:r>
              <a:rPr lang="en-US" dirty="0" err="1"/>
              <a:t>gov</a:t>
            </a:r>
            <a:r>
              <a:rPr lang="en-US" dirty="0"/>
              <a:t>, mil, </a:t>
            </a:r>
            <a:r>
              <a:rPr lang="en-US" dirty="0" err="1"/>
              <a:t>edu</a:t>
            </a:r>
            <a:r>
              <a:rPr lang="en-US" dirty="0"/>
              <a:t>, org, com, net</a:t>
            </a:r>
          </a:p>
          <a:p>
            <a:pPr lvl="1"/>
            <a:r>
              <a:rPr lang="en-US" dirty="0">
                <a:solidFill>
                  <a:schemeClr val="accent2"/>
                </a:solidFill>
              </a:rPr>
              <a:t>Geographical:</a:t>
            </a:r>
            <a:r>
              <a:rPr lang="en-US" dirty="0"/>
              <a:t> 2-character country or region code</a:t>
            </a:r>
          </a:p>
          <a:p>
            <a:pPr lvl="2"/>
            <a:r>
              <a:rPr lang="en-US" dirty="0"/>
              <a:t>Examples: us, </a:t>
            </a:r>
            <a:r>
              <a:rPr lang="en-US" dirty="0" err="1"/>
              <a:t>va</a:t>
            </a:r>
            <a:r>
              <a:rPr lang="en-US" dirty="0"/>
              <a:t>, </a:t>
            </a:r>
            <a:r>
              <a:rPr lang="en-US" dirty="0" err="1"/>
              <a:t>jp</a:t>
            </a:r>
            <a:r>
              <a:rPr lang="en-US" dirty="0"/>
              <a:t>, de</a:t>
            </a:r>
          </a:p>
          <a:p>
            <a:pPr lvl="1"/>
            <a:r>
              <a:rPr lang="en-US" dirty="0">
                <a:solidFill>
                  <a:schemeClr val="accent2"/>
                </a:solidFill>
              </a:rPr>
              <a:t>Reverse domains:</a:t>
            </a:r>
            <a:r>
              <a:rPr lang="en-US" dirty="0"/>
              <a:t> A special domain (in-</a:t>
            </a:r>
            <a:r>
              <a:rPr lang="en-US" dirty="0" err="1"/>
              <a:t>addr.arpa</a:t>
            </a:r>
            <a:r>
              <a:rPr lang="en-US" dirty="0"/>
              <a:t>) used for IP address-to-name </a:t>
            </a:r>
            <a:r>
              <a:rPr lang="en-US" dirty="0" smtClean="0"/>
              <a:t>mapping</a:t>
            </a:r>
            <a:endParaRPr lang="en-US" dirty="0"/>
          </a:p>
        </p:txBody>
      </p:sp>
    </p:spTree>
    <p:extLst>
      <p:ext uri="{BB962C8B-B14F-4D97-AF65-F5344CB8AC3E}">
        <p14:creationId xmlns:p14="http://schemas.microsoft.com/office/powerpoint/2010/main" xmlns="" val="21798593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solidFill>
                  <a:schemeClr val="accent2"/>
                </a:solidFill>
              </a:rPr>
              <a:t>Organizational top-level domains</a:t>
            </a:r>
          </a:p>
        </p:txBody>
      </p:sp>
      <p:graphicFrame>
        <p:nvGraphicFramePr>
          <p:cNvPr id="161834" name="Group 42"/>
          <p:cNvGraphicFramePr>
            <a:graphicFrameLocks noGrp="1"/>
          </p:cNvGraphicFramePr>
          <p:nvPr>
            <p:ph idx="1"/>
            <p:extLst>
              <p:ext uri="{D42A27DB-BD31-4B8C-83A1-F6EECF244321}">
                <p14:modId xmlns:p14="http://schemas.microsoft.com/office/powerpoint/2010/main" xmlns="" val="3465730532"/>
              </p:ext>
            </p:extLst>
          </p:nvPr>
        </p:nvGraphicFramePr>
        <p:xfrm>
          <a:off x="2514600" y="1676400"/>
          <a:ext cx="7848600" cy="3794126"/>
        </p:xfrm>
        <a:graphic>
          <a:graphicData uri="http://schemas.openxmlformats.org/drawingml/2006/table">
            <a:tbl>
              <a:tblPr/>
              <a:tblGrid>
                <a:gridCol w="1066800"/>
                <a:gridCol w="6781800"/>
              </a:tblGrid>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com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Commercial organizations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edu</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Educational institutions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gov</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Government institutions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int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International organizations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mil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 military institutions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net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Networking organizations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2925">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smtClean="0">
                          <a:ln>
                            <a:noFill/>
                          </a:ln>
                          <a:solidFill>
                            <a:schemeClr val="accent1"/>
                          </a:solidFill>
                          <a:effectLst/>
                          <a:latin typeface="Arial" pitchFamily="34" charset="0"/>
                        </a:rPr>
                        <a:t>org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tab pos="5661025" algn="l"/>
                        </a:tabLst>
                      </a:pPr>
                      <a:r>
                        <a:rPr kumimoji="0" lang="en-US" sz="2000" b="0" i="0" u="none" strike="noStrike" cap="none" normalizeH="0" baseline="0" dirty="0" smtClean="0">
                          <a:ln>
                            <a:noFill/>
                          </a:ln>
                          <a:solidFill>
                            <a:schemeClr val="accent1"/>
                          </a:solidFill>
                          <a:effectLst/>
                          <a:latin typeface="Arial" pitchFamily="34" charset="0"/>
                        </a:rPr>
                        <a:t>Non-profit organizations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15595243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01600" y="88392"/>
            <a:ext cx="11988800" cy="914400"/>
          </a:xfrm>
        </p:spPr>
        <p:txBody>
          <a:bodyPr/>
          <a:lstStyle/>
          <a:p>
            <a:r>
              <a:rPr lang="en-US" dirty="0">
                <a:solidFill>
                  <a:schemeClr val="accent2"/>
                </a:solidFill>
              </a:rPr>
              <a:t>Hierarchy of name servers</a:t>
            </a:r>
          </a:p>
        </p:txBody>
      </p:sp>
      <p:sp>
        <p:nvSpPr>
          <p:cNvPr id="140292" name="Rectangle 4"/>
          <p:cNvSpPr>
            <a:spLocks noGrp="1" noChangeArrowheads="1"/>
          </p:cNvSpPr>
          <p:nvPr>
            <p:ph type="body" sz="half" idx="1"/>
          </p:nvPr>
        </p:nvSpPr>
        <p:spPr/>
        <p:txBody>
          <a:bodyPr/>
          <a:lstStyle/>
          <a:p>
            <a:r>
              <a:rPr lang="en-US" sz="2000" dirty="0">
                <a:solidFill>
                  <a:schemeClr val="accent1"/>
                </a:solidFill>
              </a:rPr>
              <a:t>The resolution of the hierarchical name space is done by a hierarchy of name servers</a:t>
            </a:r>
          </a:p>
          <a:p>
            <a:endParaRPr lang="en-US" sz="2000" dirty="0">
              <a:solidFill>
                <a:schemeClr val="accent1"/>
              </a:solidFill>
            </a:endParaRPr>
          </a:p>
          <a:p>
            <a:r>
              <a:rPr lang="en-US" sz="2000" dirty="0">
                <a:solidFill>
                  <a:schemeClr val="accent1"/>
                </a:solidFill>
              </a:rPr>
              <a:t>Each server is responsible (authoritative) for a contiguous portion of the DNS namespace, called a zone.</a:t>
            </a:r>
          </a:p>
          <a:p>
            <a:endParaRPr lang="en-US" sz="2000" dirty="0">
              <a:solidFill>
                <a:schemeClr val="accent1"/>
              </a:solidFill>
            </a:endParaRPr>
          </a:p>
          <a:p>
            <a:r>
              <a:rPr lang="en-US" sz="2000" dirty="0">
                <a:solidFill>
                  <a:schemeClr val="accent1"/>
                </a:solidFill>
              </a:rPr>
              <a:t>Zone is a part of the subtree</a:t>
            </a:r>
          </a:p>
          <a:p>
            <a:endParaRPr lang="en-US" sz="2000" dirty="0">
              <a:solidFill>
                <a:schemeClr val="accent1"/>
              </a:solidFill>
            </a:endParaRPr>
          </a:p>
          <a:p>
            <a:r>
              <a:rPr lang="en-US" sz="2000" dirty="0">
                <a:solidFill>
                  <a:schemeClr val="accent1"/>
                </a:solidFill>
              </a:rPr>
              <a:t>DNS server answers queries about hosts in its zone</a:t>
            </a:r>
          </a:p>
        </p:txBody>
      </p:sp>
      <p:graphicFrame>
        <p:nvGraphicFramePr>
          <p:cNvPr id="140294" name="Object 6"/>
          <p:cNvGraphicFramePr>
            <a:graphicFrameLocks noGrp="1" noChangeAspect="1"/>
          </p:cNvGraphicFramePr>
          <p:nvPr>
            <p:ph sz="half" idx="2"/>
          </p:nvPr>
        </p:nvGraphicFramePr>
        <p:xfrm>
          <a:off x="6324600" y="1295400"/>
          <a:ext cx="4044950" cy="5257800"/>
        </p:xfrm>
        <a:graphic>
          <a:graphicData uri="http://schemas.openxmlformats.org/presentationml/2006/ole">
            <p:oleObj spid="_x0000_s3095" name="Visio" r:id="rId3" imgW="3518306" imgH="4568038" progId="">
              <p:embed/>
            </p:oleObj>
          </a:graphicData>
        </a:graphic>
      </p:graphicFrame>
    </p:spTree>
    <p:extLst>
      <p:ext uri="{BB962C8B-B14F-4D97-AF65-F5344CB8AC3E}">
        <p14:creationId xmlns:p14="http://schemas.microsoft.com/office/powerpoint/2010/main" xmlns="" val="3852010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AutoShape 2"/>
          <p:cNvSpPr>
            <a:spLocks noChangeArrowheads="1"/>
          </p:cNvSpPr>
          <p:nvPr/>
        </p:nvSpPr>
        <p:spPr bwMode="auto">
          <a:xfrm>
            <a:off x="2568576" y="3711576"/>
            <a:ext cx="6958013" cy="2486025"/>
          </a:xfrm>
          <a:prstGeom prst="roundRect">
            <a:avLst>
              <a:gd name="adj" fmla="val 2426"/>
            </a:avLst>
          </a:prstGeom>
          <a:solidFill>
            <a:srgbClr val="E4CD9A"/>
          </a:solidFill>
          <a:ln w="9525" algn="ctr">
            <a:solidFill>
              <a:srgbClr val="333333"/>
            </a:solidFill>
            <a:round/>
            <a:headEnd/>
            <a:tailEnd/>
          </a:ln>
          <a:effectLst/>
        </p:spPr>
        <p:txBody>
          <a:bodyPr wrap="none" anchor="ctr"/>
          <a:lstStyle/>
          <a:p>
            <a:endParaRPr lang="en-US"/>
          </a:p>
        </p:txBody>
      </p:sp>
      <p:sp>
        <p:nvSpPr>
          <p:cNvPr id="497667" name="AutoShape 3"/>
          <p:cNvSpPr>
            <a:spLocks noChangeArrowheads="1"/>
          </p:cNvSpPr>
          <p:nvPr/>
        </p:nvSpPr>
        <p:spPr bwMode="auto">
          <a:xfrm>
            <a:off x="2568576" y="2744789"/>
            <a:ext cx="6958013" cy="923925"/>
          </a:xfrm>
          <a:prstGeom prst="roundRect">
            <a:avLst>
              <a:gd name="adj" fmla="val 3954"/>
            </a:avLst>
          </a:prstGeom>
          <a:solidFill>
            <a:srgbClr val="EBDAB5"/>
          </a:solidFill>
          <a:ln w="9525" algn="ctr">
            <a:solidFill>
              <a:srgbClr val="333333"/>
            </a:solidFill>
            <a:round/>
            <a:headEnd/>
            <a:tailEnd/>
          </a:ln>
          <a:effectLst/>
        </p:spPr>
        <p:txBody>
          <a:bodyPr wrap="none" anchor="ctr"/>
          <a:lstStyle/>
          <a:p>
            <a:endParaRPr lang="en-US"/>
          </a:p>
        </p:txBody>
      </p:sp>
      <p:sp>
        <p:nvSpPr>
          <p:cNvPr id="497668" name="AutoShape 4"/>
          <p:cNvSpPr>
            <a:spLocks noChangeArrowheads="1"/>
          </p:cNvSpPr>
          <p:nvPr/>
        </p:nvSpPr>
        <p:spPr bwMode="auto">
          <a:xfrm>
            <a:off x="2568576" y="1789113"/>
            <a:ext cx="6958013" cy="914400"/>
          </a:xfrm>
          <a:prstGeom prst="roundRect">
            <a:avLst>
              <a:gd name="adj" fmla="val 5384"/>
            </a:avLst>
          </a:prstGeom>
          <a:solidFill>
            <a:srgbClr val="F2E7CE"/>
          </a:solidFill>
          <a:ln w="9525" algn="ctr">
            <a:solidFill>
              <a:srgbClr val="333333"/>
            </a:solidFill>
            <a:round/>
            <a:headEnd/>
            <a:tailEnd/>
          </a:ln>
          <a:effectLst/>
        </p:spPr>
        <p:txBody>
          <a:bodyPr wrap="none" anchor="ctr"/>
          <a:lstStyle/>
          <a:p>
            <a:endParaRPr lang="en-US"/>
          </a:p>
        </p:txBody>
      </p:sp>
      <p:sp>
        <p:nvSpPr>
          <p:cNvPr id="497669" name="AutoShape 5"/>
          <p:cNvSpPr>
            <a:spLocks noChangeArrowheads="1"/>
          </p:cNvSpPr>
          <p:nvPr/>
        </p:nvSpPr>
        <p:spPr bwMode="auto">
          <a:xfrm>
            <a:off x="2568576" y="1284288"/>
            <a:ext cx="6958013" cy="463550"/>
          </a:xfrm>
          <a:prstGeom prst="roundRect">
            <a:avLst>
              <a:gd name="adj" fmla="val 16667"/>
            </a:avLst>
          </a:prstGeom>
          <a:solidFill>
            <a:srgbClr val="EEEFD7"/>
          </a:solidFill>
          <a:ln w="9525" algn="ctr">
            <a:solidFill>
              <a:srgbClr val="333333"/>
            </a:solidFill>
            <a:round/>
            <a:headEnd/>
            <a:tailEnd/>
          </a:ln>
          <a:effectLst/>
        </p:spPr>
        <p:txBody>
          <a:bodyPr/>
          <a:lstStyle/>
          <a:p>
            <a:endParaRPr lang="en-US"/>
          </a:p>
        </p:txBody>
      </p:sp>
      <p:sp>
        <p:nvSpPr>
          <p:cNvPr id="497670" name="Rectangle 6"/>
          <p:cNvSpPr>
            <a:spLocks noGrp="1" noChangeArrowheads="1"/>
          </p:cNvSpPr>
          <p:nvPr>
            <p:ph type="title"/>
          </p:nvPr>
        </p:nvSpPr>
        <p:spPr/>
        <p:txBody>
          <a:bodyPr/>
          <a:lstStyle/>
          <a:p>
            <a:pPr marL="460375" indent="-460375"/>
            <a:r>
              <a:rPr lang="en-US" dirty="0">
                <a:solidFill>
                  <a:schemeClr val="accent2"/>
                </a:solidFill>
              </a:rPr>
              <a:t>What Is a Domain Namespace?</a:t>
            </a:r>
          </a:p>
        </p:txBody>
      </p:sp>
      <p:sp>
        <p:nvSpPr>
          <p:cNvPr id="497671" name="AutoShape 7"/>
          <p:cNvSpPr>
            <a:spLocks noChangeArrowheads="1"/>
          </p:cNvSpPr>
          <p:nvPr/>
        </p:nvSpPr>
        <p:spPr bwMode="auto">
          <a:xfrm>
            <a:off x="2544763" y="1303339"/>
            <a:ext cx="2051050" cy="376237"/>
          </a:xfrm>
          <a:prstGeom prst="roundRect">
            <a:avLst>
              <a:gd name="adj" fmla="val 4167"/>
            </a:avLst>
          </a:prstGeom>
          <a:noFill/>
          <a:ln w="9525">
            <a:noFill/>
            <a:round/>
            <a:headEnd/>
            <a:tailEnd/>
          </a:ln>
          <a:effectLst/>
        </p:spPr>
        <p:txBody>
          <a:bodyPr anchor="ctr">
            <a:spAutoFit/>
          </a:bodyPr>
          <a:lstStyle/>
          <a:p>
            <a:pPr algn="l"/>
            <a:r>
              <a:rPr lang="en-US" dirty="0">
                <a:effectLst>
                  <a:outerShdw blurRad="38100" dist="38100" dir="2700000" algn="tl">
                    <a:srgbClr val="C0C0C0"/>
                  </a:outerShdw>
                </a:effectLst>
              </a:rPr>
              <a:t>Root Domain</a:t>
            </a:r>
          </a:p>
        </p:txBody>
      </p:sp>
      <p:sp>
        <p:nvSpPr>
          <p:cNvPr id="497672" name="AutoShape 8"/>
          <p:cNvSpPr>
            <a:spLocks noChangeArrowheads="1"/>
          </p:cNvSpPr>
          <p:nvPr/>
        </p:nvSpPr>
        <p:spPr bwMode="auto">
          <a:xfrm>
            <a:off x="2544763" y="3722689"/>
            <a:ext cx="2051050" cy="376237"/>
          </a:xfrm>
          <a:prstGeom prst="roundRect">
            <a:avLst>
              <a:gd name="adj" fmla="val 4167"/>
            </a:avLst>
          </a:prstGeom>
          <a:noFill/>
          <a:ln w="9525">
            <a:noFill/>
            <a:round/>
            <a:headEnd/>
            <a:tailEnd/>
          </a:ln>
          <a:effectLst/>
        </p:spPr>
        <p:txBody>
          <a:bodyPr anchor="ctr">
            <a:spAutoFit/>
          </a:bodyPr>
          <a:lstStyle/>
          <a:p>
            <a:pPr algn="l"/>
            <a:r>
              <a:rPr lang="en-US">
                <a:effectLst>
                  <a:outerShdw blurRad="38100" dist="38100" dir="2700000" algn="tl">
                    <a:srgbClr val="C0C0C0"/>
                  </a:outerShdw>
                </a:effectLst>
              </a:rPr>
              <a:t>Subdomain</a:t>
            </a:r>
          </a:p>
        </p:txBody>
      </p:sp>
      <p:sp>
        <p:nvSpPr>
          <p:cNvPr id="497673" name="AutoShape 9"/>
          <p:cNvSpPr>
            <a:spLocks noChangeArrowheads="1"/>
          </p:cNvSpPr>
          <p:nvPr/>
        </p:nvSpPr>
        <p:spPr bwMode="auto">
          <a:xfrm>
            <a:off x="2544763" y="2779714"/>
            <a:ext cx="2297112" cy="376237"/>
          </a:xfrm>
          <a:prstGeom prst="roundRect">
            <a:avLst>
              <a:gd name="adj" fmla="val 4167"/>
            </a:avLst>
          </a:prstGeom>
          <a:noFill/>
          <a:ln w="9525">
            <a:noFill/>
            <a:round/>
            <a:headEnd/>
            <a:tailEnd/>
          </a:ln>
          <a:effectLst/>
        </p:spPr>
        <p:txBody>
          <a:bodyPr anchor="ctr">
            <a:spAutoFit/>
          </a:bodyPr>
          <a:lstStyle/>
          <a:p>
            <a:pPr algn="l"/>
            <a:r>
              <a:rPr lang="en-US">
                <a:effectLst>
                  <a:outerShdw blurRad="38100" dist="38100" dir="2700000" algn="tl">
                    <a:srgbClr val="C0C0C0"/>
                  </a:outerShdw>
                </a:effectLst>
              </a:rPr>
              <a:t>Second-Level Domain</a:t>
            </a:r>
          </a:p>
        </p:txBody>
      </p:sp>
      <p:sp>
        <p:nvSpPr>
          <p:cNvPr id="497674" name="AutoShape 10"/>
          <p:cNvSpPr>
            <a:spLocks noChangeArrowheads="1"/>
          </p:cNvSpPr>
          <p:nvPr/>
        </p:nvSpPr>
        <p:spPr bwMode="auto">
          <a:xfrm>
            <a:off x="2544763" y="1822450"/>
            <a:ext cx="2051050" cy="376238"/>
          </a:xfrm>
          <a:prstGeom prst="roundRect">
            <a:avLst>
              <a:gd name="adj" fmla="val 4167"/>
            </a:avLst>
          </a:prstGeom>
          <a:noFill/>
          <a:ln w="9525">
            <a:noFill/>
            <a:round/>
            <a:headEnd/>
            <a:tailEnd/>
          </a:ln>
          <a:effectLst/>
        </p:spPr>
        <p:txBody>
          <a:bodyPr anchor="ctr">
            <a:spAutoFit/>
          </a:bodyPr>
          <a:lstStyle/>
          <a:p>
            <a:pPr algn="l"/>
            <a:r>
              <a:rPr lang="en-US">
                <a:effectLst>
                  <a:outerShdw blurRad="38100" dist="38100" dir="2700000" algn="tl">
                    <a:srgbClr val="C0C0C0"/>
                  </a:outerShdw>
                </a:effectLst>
              </a:rPr>
              <a:t>Top-Level Domain</a:t>
            </a:r>
          </a:p>
        </p:txBody>
      </p:sp>
      <p:sp>
        <p:nvSpPr>
          <p:cNvPr id="497675" name="AutoShape 11"/>
          <p:cNvSpPr>
            <a:spLocks noChangeArrowheads="1"/>
          </p:cNvSpPr>
          <p:nvPr/>
        </p:nvSpPr>
        <p:spPr bwMode="auto">
          <a:xfrm>
            <a:off x="2678113" y="5222876"/>
            <a:ext cx="3587750" cy="665163"/>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anchor="ctr">
            <a:spAutoFit/>
          </a:bodyPr>
          <a:lstStyle/>
          <a:p>
            <a:r>
              <a:rPr lang="en-US"/>
              <a:t>FQDN:</a:t>
            </a:r>
          </a:p>
          <a:p>
            <a:r>
              <a:rPr lang="en-US"/>
              <a:t>SERVER1.sales.south.nwtraders.com</a:t>
            </a:r>
          </a:p>
        </p:txBody>
      </p:sp>
      <p:sp>
        <p:nvSpPr>
          <p:cNvPr id="497676" name="Oval 12"/>
          <p:cNvSpPr>
            <a:spLocks noChangeArrowheads="1"/>
          </p:cNvSpPr>
          <p:nvPr/>
        </p:nvSpPr>
        <p:spPr bwMode="auto">
          <a:xfrm>
            <a:off x="7231063" y="1371600"/>
            <a:ext cx="234950" cy="203200"/>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497677" name="Line 13"/>
          <p:cNvSpPr>
            <a:spLocks noChangeShapeType="1"/>
          </p:cNvSpPr>
          <p:nvPr/>
        </p:nvSpPr>
        <p:spPr bwMode="auto">
          <a:xfrm>
            <a:off x="7348538" y="1563688"/>
            <a:ext cx="0" cy="3295650"/>
          </a:xfrm>
          <a:prstGeom prst="line">
            <a:avLst/>
          </a:prstGeom>
          <a:noFill/>
          <a:ln w="38100">
            <a:solidFill>
              <a:schemeClr val="tx1"/>
            </a:solidFill>
            <a:round/>
            <a:headEnd/>
            <a:tailEnd/>
          </a:ln>
          <a:effectLst/>
        </p:spPr>
        <p:txBody>
          <a:bodyPr anchor="ctr"/>
          <a:lstStyle/>
          <a:p>
            <a:endParaRPr lang="en-US"/>
          </a:p>
        </p:txBody>
      </p:sp>
      <p:sp>
        <p:nvSpPr>
          <p:cNvPr id="497678" name="Oval 14"/>
          <p:cNvSpPr>
            <a:spLocks noChangeArrowheads="1"/>
          </p:cNvSpPr>
          <p:nvPr/>
        </p:nvSpPr>
        <p:spPr bwMode="auto">
          <a:xfrm>
            <a:off x="6710363" y="3778250"/>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south</a:t>
            </a:r>
          </a:p>
        </p:txBody>
      </p:sp>
      <p:sp>
        <p:nvSpPr>
          <p:cNvPr id="497679" name="Oval 15"/>
          <p:cNvSpPr>
            <a:spLocks noChangeArrowheads="1"/>
          </p:cNvSpPr>
          <p:nvPr/>
        </p:nvSpPr>
        <p:spPr bwMode="auto">
          <a:xfrm>
            <a:off x="6740526" y="2809875"/>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nwtraders</a:t>
            </a:r>
          </a:p>
        </p:txBody>
      </p:sp>
      <p:sp>
        <p:nvSpPr>
          <p:cNvPr id="497680" name="Oval 16"/>
          <p:cNvSpPr>
            <a:spLocks noChangeArrowheads="1"/>
          </p:cNvSpPr>
          <p:nvPr/>
        </p:nvSpPr>
        <p:spPr bwMode="auto">
          <a:xfrm>
            <a:off x="6740526" y="1827213"/>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com</a:t>
            </a:r>
          </a:p>
        </p:txBody>
      </p:sp>
      <p:sp>
        <p:nvSpPr>
          <p:cNvPr id="497681" name="Oval 17"/>
          <p:cNvSpPr>
            <a:spLocks noChangeArrowheads="1"/>
          </p:cNvSpPr>
          <p:nvPr/>
        </p:nvSpPr>
        <p:spPr bwMode="auto">
          <a:xfrm>
            <a:off x="6435726" y="4867276"/>
            <a:ext cx="1827213" cy="1184275"/>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pPr algn="l"/>
            <a:r>
              <a:rPr lang="en-US"/>
              <a:t>sales</a:t>
            </a:r>
          </a:p>
        </p:txBody>
      </p:sp>
      <p:pic>
        <p:nvPicPr>
          <p:cNvPr id="497682" name="Picture 18" descr="Computer_DesktopComputerSansKeyboard01"/>
          <p:cNvPicPr>
            <a:picLocks noChangeAspect="1" noChangeArrowheads="1"/>
          </p:cNvPicPr>
          <p:nvPr/>
        </p:nvPicPr>
        <p:blipFill>
          <a:blip r:embed="rId3" cstate="print"/>
          <a:srcRect/>
          <a:stretch>
            <a:fillRect/>
          </a:stretch>
        </p:blipFill>
        <p:spPr bwMode="auto">
          <a:xfrm>
            <a:off x="7431089" y="5084764"/>
            <a:ext cx="612775" cy="746125"/>
          </a:xfrm>
          <a:prstGeom prst="rect">
            <a:avLst/>
          </a:prstGeom>
          <a:noFill/>
        </p:spPr>
      </p:pic>
      <p:sp>
        <p:nvSpPr>
          <p:cNvPr id="497683" name="Line 19"/>
          <p:cNvSpPr>
            <a:spLocks noChangeShapeType="1"/>
          </p:cNvSpPr>
          <p:nvPr/>
        </p:nvSpPr>
        <p:spPr bwMode="auto">
          <a:xfrm flipH="1">
            <a:off x="6169026" y="1495426"/>
            <a:ext cx="1146175" cy="434975"/>
          </a:xfrm>
          <a:prstGeom prst="line">
            <a:avLst/>
          </a:prstGeom>
          <a:noFill/>
          <a:ln w="38100">
            <a:solidFill>
              <a:schemeClr val="tx1"/>
            </a:solidFill>
            <a:round/>
            <a:headEnd/>
            <a:tailEnd/>
          </a:ln>
          <a:effectLst/>
        </p:spPr>
        <p:txBody>
          <a:bodyPr anchor="ctr"/>
          <a:lstStyle/>
          <a:p>
            <a:endParaRPr lang="en-US"/>
          </a:p>
        </p:txBody>
      </p:sp>
      <p:sp>
        <p:nvSpPr>
          <p:cNvPr id="497684" name="Line 20"/>
          <p:cNvSpPr>
            <a:spLocks noChangeShapeType="1"/>
          </p:cNvSpPr>
          <p:nvPr/>
        </p:nvSpPr>
        <p:spPr bwMode="auto">
          <a:xfrm>
            <a:off x="7388225" y="1495426"/>
            <a:ext cx="1041400" cy="473075"/>
          </a:xfrm>
          <a:prstGeom prst="line">
            <a:avLst/>
          </a:prstGeom>
          <a:noFill/>
          <a:ln w="38100">
            <a:solidFill>
              <a:schemeClr val="tx1"/>
            </a:solidFill>
            <a:round/>
            <a:headEnd/>
            <a:tailEnd/>
          </a:ln>
          <a:effectLst/>
        </p:spPr>
        <p:txBody>
          <a:bodyPr anchor="ctr"/>
          <a:lstStyle/>
          <a:p>
            <a:endParaRPr lang="en-US"/>
          </a:p>
        </p:txBody>
      </p:sp>
      <p:sp>
        <p:nvSpPr>
          <p:cNvPr id="497685" name="Line 21"/>
          <p:cNvSpPr>
            <a:spLocks noChangeShapeType="1"/>
          </p:cNvSpPr>
          <p:nvPr/>
        </p:nvSpPr>
        <p:spPr bwMode="auto">
          <a:xfrm flipH="1">
            <a:off x="6226175" y="3524251"/>
            <a:ext cx="725488" cy="392113"/>
          </a:xfrm>
          <a:prstGeom prst="line">
            <a:avLst/>
          </a:prstGeom>
          <a:noFill/>
          <a:ln w="38100">
            <a:solidFill>
              <a:schemeClr val="tx1"/>
            </a:solidFill>
            <a:round/>
            <a:headEnd/>
            <a:tailEnd/>
          </a:ln>
          <a:effectLst/>
        </p:spPr>
        <p:txBody>
          <a:bodyPr anchor="ctr"/>
          <a:lstStyle/>
          <a:p>
            <a:endParaRPr lang="en-US"/>
          </a:p>
        </p:txBody>
      </p:sp>
      <p:sp>
        <p:nvSpPr>
          <p:cNvPr id="497686" name="Line 22"/>
          <p:cNvSpPr>
            <a:spLocks noChangeShapeType="1"/>
          </p:cNvSpPr>
          <p:nvPr/>
        </p:nvSpPr>
        <p:spPr bwMode="auto">
          <a:xfrm>
            <a:off x="7750175" y="3524251"/>
            <a:ext cx="654050" cy="392113"/>
          </a:xfrm>
          <a:prstGeom prst="line">
            <a:avLst/>
          </a:prstGeom>
          <a:noFill/>
          <a:ln w="38100">
            <a:solidFill>
              <a:schemeClr val="tx1"/>
            </a:solidFill>
            <a:round/>
            <a:headEnd/>
            <a:tailEnd/>
          </a:ln>
          <a:effectLst/>
        </p:spPr>
        <p:txBody>
          <a:bodyPr anchor="ctr"/>
          <a:lstStyle/>
          <a:p>
            <a:endParaRPr lang="en-US"/>
          </a:p>
        </p:txBody>
      </p:sp>
      <p:sp>
        <p:nvSpPr>
          <p:cNvPr id="497687" name="Oval 23"/>
          <p:cNvSpPr>
            <a:spLocks noChangeArrowheads="1"/>
          </p:cNvSpPr>
          <p:nvPr/>
        </p:nvSpPr>
        <p:spPr bwMode="auto">
          <a:xfrm>
            <a:off x="5216526" y="3778250"/>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west</a:t>
            </a:r>
          </a:p>
        </p:txBody>
      </p:sp>
      <p:sp>
        <p:nvSpPr>
          <p:cNvPr id="497688" name="Oval 24"/>
          <p:cNvSpPr>
            <a:spLocks noChangeArrowheads="1"/>
          </p:cNvSpPr>
          <p:nvPr/>
        </p:nvSpPr>
        <p:spPr bwMode="auto">
          <a:xfrm>
            <a:off x="8205788" y="3778250"/>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east</a:t>
            </a:r>
          </a:p>
        </p:txBody>
      </p:sp>
      <p:sp>
        <p:nvSpPr>
          <p:cNvPr id="497689" name="Oval 25"/>
          <p:cNvSpPr>
            <a:spLocks noChangeArrowheads="1"/>
          </p:cNvSpPr>
          <p:nvPr/>
        </p:nvSpPr>
        <p:spPr bwMode="auto">
          <a:xfrm>
            <a:off x="8205788" y="1835150"/>
            <a:ext cx="1217612"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org</a:t>
            </a:r>
          </a:p>
        </p:txBody>
      </p:sp>
      <p:sp>
        <p:nvSpPr>
          <p:cNvPr id="497690" name="Oval 26"/>
          <p:cNvSpPr>
            <a:spLocks noChangeArrowheads="1"/>
          </p:cNvSpPr>
          <p:nvPr/>
        </p:nvSpPr>
        <p:spPr bwMode="auto">
          <a:xfrm>
            <a:off x="5216526" y="1833563"/>
            <a:ext cx="1217613" cy="800100"/>
          </a:xfrm>
          <a:prstGeom prst="ellipse">
            <a:avLst/>
          </a:prstGeom>
          <a:gradFill rotWithShape="1">
            <a:gsLst>
              <a:gs pos="0">
                <a:srgbClr val="F0F1FF"/>
              </a:gs>
              <a:gs pos="100000">
                <a:srgbClr val="BBCDE3"/>
              </a:gs>
            </a:gsLst>
            <a:path path="shape">
              <a:fillToRect l="50000" t="50000" r="50000" b="50000"/>
            </a:path>
          </a:gradFill>
          <a:ln w="9525" algn="ctr">
            <a:solidFill>
              <a:srgbClr val="808080"/>
            </a:solidFill>
            <a:round/>
            <a:headEnd/>
            <a:tailEnd/>
          </a:ln>
          <a:effectLst>
            <a:outerShdw dist="35921" dir="2700000" algn="ctr" rotWithShape="0">
              <a:srgbClr val="ADADAD"/>
            </a:outerShdw>
          </a:effectLst>
        </p:spPr>
        <p:txBody>
          <a:bodyPr wrap="none" anchor="ctr"/>
          <a:lstStyle/>
          <a:p>
            <a:r>
              <a:rPr lang="en-US"/>
              <a:t>net</a:t>
            </a:r>
          </a:p>
        </p:txBody>
      </p:sp>
      <p:sp>
        <p:nvSpPr>
          <p:cNvPr id="497691" name="AutoShape 27"/>
          <p:cNvSpPr>
            <a:spLocks noChangeArrowheads="1"/>
          </p:cNvSpPr>
          <p:nvPr/>
        </p:nvSpPr>
        <p:spPr bwMode="auto">
          <a:xfrm>
            <a:off x="8113714" y="5300664"/>
            <a:ext cx="1550987" cy="409575"/>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r>
              <a:rPr lang="en-US"/>
              <a:t>Host: SERVER1</a:t>
            </a:r>
          </a:p>
        </p:txBody>
      </p:sp>
    </p:spTree>
    <p:extLst>
      <p:ext uri="{BB962C8B-B14F-4D97-AF65-F5344CB8AC3E}">
        <p14:creationId xmlns:p14="http://schemas.microsoft.com/office/powerpoint/2010/main" xmlns="" val="24669168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What Are the Components of a DNS Solution?</a:t>
            </a:r>
          </a:p>
        </p:txBody>
      </p:sp>
      <p:sp>
        <p:nvSpPr>
          <p:cNvPr id="504835" name="AutoShape 3"/>
          <p:cNvSpPr>
            <a:spLocks noChangeArrowheads="1"/>
          </p:cNvSpPr>
          <p:nvPr/>
        </p:nvSpPr>
        <p:spPr bwMode="auto">
          <a:xfrm>
            <a:off x="6551613" y="1284289"/>
            <a:ext cx="3117850" cy="4865687"/>
          </a:xfrm>
          <a:prstGeom prst="roundRect">
            <a:avLst>
              <a:gd name="adj" fmla="val 5296"/>
            </a:avLst>
          </a:prstGeom>
          <a:solidFill>
            <a:srgbClr val="BBCDE3"/>
          </a:solidFill>
          <a:ln w="9525" algn="ctr">
            <a:solidFill>
              <a:srgbClr val="333333"/>
            </a:solidFill>
            <a:round/>
            <a:headEnd/>
            <a:tailEnd/>
          </a:ln>
          <a:effectLst/>
        </p:spPr>
        <p:txBody>
          <a:bodyPr wrap="none" anchor="b" anchorCtr="1"/>
          <a:lstStyle/>
          <a:p>
            <a:r>
              <a:rPr lang="en-US"/>
              <a:t>DNS Servers on the Internet</a:t>
            </a:r>
          </a:p>
        </p:txBody>
      </p:sp>
      <p:sp>
        <p:nvSpPr>
          <p:cNvPr id="504836" name="AutoShape 4"/>
          <p:cNvSpPr>
            <a:spLocks noChangeArrowheads="1"/>
          </p:cNvSpPr>
          <p:nvPr/>
        </p:nvSpPr>
        <p:spPr bwMode="auto">
          <a:xfrm>
            <a:off x="4400551" y="1284289"/>
            <a:ext cx="2098675" cy="4865687"/>
          </a:xfrm>
          <a:prstGeom prst="roundRect">
            <a:avLst>
              <a:gd name="adj" fmla="val 7491"/>
            </a:avLst>
          </a:prstGeom>
          <a:solidFill>
            <a:srgbClr val="E8F6E4"/>
          </a:solidFill>
          <a:ln w="9525" algn="ctr">
            <a:solidFill>
              <a:srgbClr val="333333"/>
            </a:solidFill>
            <a:round/>
            <a:headEnd/>
            <a:tailEnd/>
          </a:ln>
          <a:effectLst/>
        </p:spPr>
        <p:txBody>
          <a:bodyPr wrap="none" anchor="b" anchorCtr="1"/>
          <a:lstStyle/>
          <a:p>
            <a:r>
              <a:rPr lang="en-US"/>
              <a:t>DNS Servers</a:t>
            </a:r>
          </a:p>
        </p:txBody>
      </p:sp>
      <p:sp>
        <p:nvSpPr>
          <p:cNvPr id="504837" name="AutoShape 5"/>
          <p:cNvSpPr>
            <a:spLocks noChangeArrowheads="1"/>
          </p:cNvSpPr>
          <p:nvPr/>
        </p:nvSpPr>
        <p:spPr bwMode="auto">
          <a:xfrm>
            <a:off x="2416175" y="1284289"/>
            <a:ext cx="1931988" cy="4865687"/>
          </a:xfrm>
          <a:prstGeom prst="roundRect">
            <a:avLst>
              <a:gd name="adj" fmla="val 7477"/>
            </a:avLst>
          </a:prstGeom>
          <a:solidFill>
            <a:srgbClr val="BBCDE3"/>
          </a:solidFill>
          <a:ln w="9525" algn="ctr">
            <a:solidFill>
              <a:srgbClr val="333333"/>
            </a:solidFill>
            <a:round/>
            <a:headEnd/>
            <a:tailEnd/>
          </a:ln>
          <a:effectLst/>
        </p:spPr>
        <p:txBody>
          <a:bodyPr wrap="none" anchor="b" anchorCtr="1"/>
          <a:lstStyle/>
          <a:p>
            <a:r>
              <a:rPr lang="en-US"/>
              <a:t>DNS Clients</a:t>
            </a:r>
          </a:p>
        </p:txBody>
      </p:sp>
      <p:sp>
        <p:nvSpPr>
          <p:cNvPr id="504838" name="Line 6"/>
          <p:cNvSpPr>
            <a:spLocks noChangeShapeType="1"/>
          </p:cNvSpPr>
          <p:nvPr/>
        </p:nvSpPr>
        <p:spPr bwMode="auto">
          <a:xfrm>
            <a:off x="4849813" y="2962275"/>
            <a:ext cx="1974850" cy="565150"/>
          </a:xfrm>
          <a:prstGeom prst="line">
            <a:avLst/>
          </a:prstGeom>
          <a:noFill/>
          <a:ln w="57150">
            <a:solidFill>
              <a:srgbClr val="333333"/>
            </a:solidFill>
            <a:prstDash val="sysDot"/>
            <a:round/>
            <a:headEnd/>
            <a:tailEnd/>
          </a:ln>
          <a:effectLst/>
        </p:spPr>
        <p:txBody>
          <a:bodyPr anchor="ctr"/>
          <a:lstStyle/>
          <a:p>
            <a:endParaRPr lang="en-US"/>
          </a:p>
        </p:txBody>
      </p:sp>
      <p:pic>
        <p:nvPicPr>
          <p:cNvPr id="504839" name="Picture 7" descr="Site01"/>
          <p:cNvPicPr>
            <a:picLocks noChangeAspect="1" noChangeArrowheads="1"/>
          </p:cNvPicPr>
          <p:nvPr/>
        </p:nvPicPr>
        <p:blipFill>
          <a:blip r:embed="rId3" cstate="print"/>
          <a:srcRect/>
          <a:stretch>
            <a:fillRect/>
          </a:stretch>
        </p:blipFill>
        <p:spPr bwMode="auto">
          <a:xfrm>
            <a:off x="2605088" y="2201863"/>
            <a:ext cx="2474912" cy="965200"/>
          </a:xfrm>
          <a:prstGeom prst="rect">
            <a:avLst/>
          </a:prstGeom>
          <a:noFill/>
        </p:spPr>
      </p:pic>
      <p:pic>
        <p:nvPicPr>
          <p:cNvPr id="504840" name="Picture 8" descr="Server01"/>
          <p:cNvPicPr>
            <a:picLocks noChangeAspect="1" noChangeArrowheads="1"/>
          </p:cNvPicPr>
          <p:nvPr/>
        </p:nvPicPr>
        <p:blipFill>
          <a:blip r:embed="rId4" cstate="print"/>
          <a:srcRect/>
          <a:stretch>
            <a:fillRect/>
          </a:stretch>
        </p:blipFill>
        <p:spPr bwMode="auto">
          <a:xfrm>
            <a:off x="4633913" y="1733550"/>
            <a:ext cx="914400" cy="1074738"/>
          </a:xfrm>
          <a:prstGeom prst="rect">
            <a:avLst/>
          </a:prstGeom>
          <a:noFill/>
        </p:spPr>
      </p:pic>
      <p:pic>
        <p:nvPicPr>
          <p:cNvPr id="504841" name="Picture 9" descr="Computer_DesktopComputerSansKeyboard01"/>
          <p:cNvPicPr>
            <a:picLocks noChangeAspect="1" noChangeArrowheads="1"/>
          </p:cNvPicPr>
          <p:nvPr/>
        </p:nvPicPr>
        <p:blipFill>
          <a:blip r:embed="rId5" cstate="print"/>
          <a:srcRect/>
          <a:stretch>
            <a:fillRect/>
          </a:stretch>
        </p:blipFill>
        <p:spPr bwMode="auto">
          <a:xfrm>
            <a:off x="2665413" y="2592388"/>
            <a:ext cx="703262" cy="855662"/>
          </a:xfrm>
          <a:prstGeom prst="rect">
            <a:avLst/>
          </a:prstGeom>
          <a:noFill/>
        </p:spPr>
      </p:pic>
      <p:pic>
        <p:nvPicPr>
          <p:cNvPr id="504842" name="Picture 10" descr="Server01"/>
          <p:cNvPicPr>
            <a:picLocks noChangeAspect="1" noChangeArrowheads="1"/>
          </p:cNvPicPr>
          <p:nvPr/>
        </p:nvPicPr>
        <p:blipFill>
          <a:blip r:embed="rId6" cstate="print"/>
          <a:srcRect/>
          <a:stretch>
            <a:fillRect/>
          </a:stretch>
        </p:blipFill>
        <p:spPr bwMode="auto">
          <a:xfrm>
            <a:off x="3143251" y="1717676"/>
            <a:ext cx="803275" cy="944563"/>
          </a:xfrm>
          <a:prstGeom prst="rect">
            <a:avLst/>
          </a:prstGeom>
          <a:noFill/>
        </p:spPr>
      </p:pic>
      <p:pic>
        <p:nvPicPr>
          <p:cNvPr id="504843" name="Picture 11" descr="Site01"/>
          <p:cNvPicPr>
            <a:picLocks noChangeAspect="1" noChangeArrowheads="1"/>
          </p:cNvPicPr>
          <p:nvPr/>
        </p:nvPicPr>
        <p:blipFill>
          <a:blip r:embed="rId3" cstate="print"/>
          <a:srcRect/>
          <a:stretch>
            <a:fillRect/>
          </a:stretch>
        </p:blipFill>
        <p:spPr bwMode="auto">
          <a:xfrm>
            <a:off x="2605088" y="4121150"/>
            <a:ext cx="2474912" cy="965200"/>
          </a:xfrm>
          <a:prstGeom prst="rect">
            <a:avLst/>
          </a:prstGeom>
          <a:noFill/>
        </p:spPr>
      </p:pic>
      <p:pic>
        <p:nvPicPr>
          <p:cNvPr id="504844" name="Picture 12" descr="Server01"/>
          <p:cNvPicPr>
            <a:picLocks noChangeAspect="1" noChangeArrowheads="1"/>
          </p:cNvPicPr>
          <p:nvPr/>
        </p:nvPicPr>
        <p:blipFill>
          <a:blip r:embed="rId4" cstate="print"/>
          <a:srcRect/>
          <a:stretch>
            <a:fillRect/>
          </a:stretch>
        </p:blipFill>
        <p:spPr bwMode="auto">
          <a:xfrm>
            <a:off x="4633913" y="4408489"/>
            <a:ext cx="914400" cy="1074737"/>
          </a:xfrm>
          <a:prstGeom prst="rect">
            <a:avLst/>
          </a:prstGeom>
          <a:noFill/>
        </p:spPr>
      </p:pic>
      <p:pic>
        <p:nvPicPr>
          <p:cNvPr id="504845" name="Picture 13" descr="Computer_DesktopComputerSansKeyboard01"/>
          <p:cNvPicPr>
            <a:picLocks noChangeAspect="1" noChangeArrowheads="1"/>
          </p:cNvPicPr>
          <p:nvPr/>
        </p:nvPicPr>
        <p:blipFill>
          <a:blip r:embed="rId5" cstate="print"/>
          <a:srcRect/>
          <a:stretch>
            <a:fillRect/>
          </a:stretch>
        </p:blipFill>
        <p:spPr bwMode="auto">
          <a:xfrm>
            <a:off x="2665413" y="3873501"/>
            <a:ext cx="703262" cy="855663"/>
          </a:xfrm>
          <a:prstGeom prst="rect">
            <a:avLst/>
          </a:prstGeom>
          <a:noFill/>
        </p:spPr>
      </p:pic>
      <p:pic>
        <p:nvPicPr>
          <p:cNvPr id="504846" name="Picture 14" descr="LaptopComputer01"/>
          <p:cNvPicPr>
            <a:picLocks noChangeAspect="1" noChangeArrowheads="1"/>
          </p:cNvPicPr>
          <p:nvPr/>
        </p:nvPicPr>
        <p:blipFill>
          <a:blip r:embed="rId7" cstate="print"/>
          <a:srcRect/>
          <a:stretch>
            <a:fillRect/>
          </a:stretch>
        </p:blipFill>
        <p:spPr bwMode="auto">
          <a:xfrm>
            <a:off x="3252788" y="4513264"/>
            <a:ext cx="774700" cy="852487"/>
          </a:xfrm>
          <a:prstGeom prst="rect">
            <a:avLst/>
          </a:prstGeom>
          <a:noFill/>
        </p:spPr>
      </p:pic>
      <p:sp>
        <p:nvSpPr>
          <p:cNvPr id="504847" name="Line 15"/>
          <p:cNvSpPr>
            <a:spLocks noChangeShapeType="1"/>
          </p:cNvSpPr>
          <p:nvPr/>
        </p:nvSpPr>
        <p:spPr bwMode="auto">
          <a:xfrm flipH="1">
            <a:off x="4862513" y="3824288"/>
            <a:ext cx="1936750" cy="488950"/>
          </a:xfrm>
          <a:prstGeom prst="line">
            <a:avLst/>
          </a:prstGeom>
          <a:noFill/>
          <a:ln w="57150">
            <a:solidFill>
              <a:srgbClr val="333333"/>
            </a:solidFill>
            <a:prstDash val="sysDot"/>
            <a:round/>
            <a:headEnd/>
            <a:tailEnd/>
          </a:ln>
          <a:effectLst/>
        </p:spPr>
        <p:txBody>
          <a:bodyPr anchor="ctr"/>
          <a:lstStyle/>
          <a:p>
            <a:endParaRPr lang="en-US"/>
          </a:p>
        </p:txBody>
      </p:sp>
      <p:sp>
        <p:nvSpPr>
          <p:cNvPr id="504848" name="Line 16"/>
          <p:cNvSpPr>
            <a:spLocks noChangeShapeType="1"/>
          </p:cNvSpPr>
          <p:nvPr/>
        </p:nvSpPr>
        <p:spPr bwMode="auto">
          <a:xfrm>
            <a:off x="3816350" y="3168650"/>
            <a:ext cx="0" cy="954088"/>
          </a:xfrm>
          <a:prstGeom prst="line">
            <a:avLst/>
          </a:prstGeom>
          <a:noFill/>
          <a:ln w="57150">
            <a:solidFill>
              <a:srgbClr val="333333"/>
            </a:solidFill>
            <a:prstDash val="sysDot"/>
            <a:round/>
            <a:headEnd/>
            <a:tailEnd/>
          </a:ln>
          <a:effectLst/>
        </p:spPr>
        <p:txBody>
          <a:bodyPr anchor="ctr"/>
          <a:lstStyle/>
          <a:p>
            <a:endParaRPr lang="en-US"/>
          </a:p>
        </p:txBody>
      </p:sp>
      <p:pic>
        <p:nvPicPr>
          <p:cNvPr id="504849" name="Picture 17" descr="Internet01"/>
          <p:cNvPicPr>
            <a:picLocks noChangeAspect="1" noChangeArrowheads="1"/>
          </p:cNvPicPr>
          <p:nvPr/>
        </p:nvPicPr>
        <p:blipFill>
          <a:blip r:embed="rId8" cstate="print"/>
          <a:srcRect/>
          <a:stretch>
            <a:fillRect/>
          </a:stretch>
        </p:blipFill>
        <p:spPr bwMode="auto">
          <a:xfrm>
            <a:off x="6784976" y="2819400"/>
            <a:ext cx="1973263" cy="1968500"/>
          </a:xfrm>
          <a:prstGeom prst="rect">
            <a:avLst/>
          </a:prstGeom>
          <a:noFill/>
        </p:spPr>
      </p:pic>
      <p:pic>
        <p:nvPicPr>
          <p:cNvPr id="504850" name="Picture 18" descr="Server01"/>
          <p:cNvPicPr>
            <a:picLocks noChangeAspect="1" noChangeArrowheads="1"/>
          </p:cNvPicPr>
          <p:nvPr/>
        </p:nvPicPr>
        <p:blipFill>
          <a:blip r:embed="rId6" cstate="print"/>
          <a:srcRect/>
          <a:stretch>
            <a:fillRect/>
          </a:stretch>
        </p:blipFill>
        <p:spPr bwMode="auto">
          <a:xfrm>
            <a:off x="7535864" y="2195513"/>
            <a:ext cx="803275" cy="944562"/>
          </a:xfrm>
          <a:prstGeom prst="rect">
            <a:avLst/>
          </a:prstGeom>
          <a:noFill/>
        </p:spPr>
      </p:pic>
      <p:sp>
        <p:nvSpPr>
          <p:cNvPr id="504851" name="AutoShape 19"/>
          <p:cNvSpPr>
            <a:spLocks noChangeArrowheads="1"/>
          </p:cNvSpPr>
          <p:nvPr/>
        </p:nvSpPr>
        <p:spPr bwMode="auto">
          <a:xfrm>
            <a:off x="7918451" y="2130426"/>
            <a:ext cx="917575" cy="26352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tIns="0" bIns="0" anchor="ctr">
            <a:spAutoFit/>
          </a:bodyPr>
          <a:lstStyle/>
          <a:p>
            <a:pPr>
              <a:lnSpc>
                <a:spcPct val="90000"/>
              </a:lnSpc>
            </a:pPr>
            <a:r>
              <a:rPr lang="en-US"/>
              <a:t>Root “.”</a:t>
            </a:r>
          </a:p>
        </p:txBody>
      </p:sp>
      <p:pic>
        <p:nvPicPr>
          <p:cNvPr id="504852" name="Picture 20" descr="Server01"/>
          <p:cNvPicPr>
            <a:picLocks noChangeAspect="1" noChangeArrowheads="1"/>
          </p:cNvPicPr>
          <p:nvPr/>
        </p:nvPicPr>
        <p:blipFill>
          <a:blip r:embed="rId6" cstate="print"/>
          <a:srcRect/>
          <a:stretch>
            <a:fillRect/>
          </a:stretch>
        </p:blipFill>
        <p:spPr bwMode="auto">
          <a:xfrm>
            <a:off x="8432801" y="3062288"/>
            <a:ext cx="803275" cy="944562"/>
          </a:xfrm>
          <a:prstGeom prst="rect">
            <a:avLst/>
          </a:prstGeom>
          <a:noFill/>
        </p:spPr>
      </p:pic>
      <p:sp>
        <p:nvSpPr>
          <p:cNvPr id="504853" name="AutoShape 21"/>
          <p:cNvSpPr>
            <a:spLocks noChangeArrowheads="1"/>
          </p:cNvSpPr>
          <p:nvPr/>
        </p:nvSpPr>
        <p:spPr bwMode="auto">
          <a:xfrm>
            <a:off x="8794751" y="2944753"/>
            <a:ext cx="644407" cy="25412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tIns="0" bIns="0" anchor="ctr">
            <a:spAutoFit/>
          </a:bodyPr>
          <a:lstStyle/>
          <a:p>
            <a:pPr>
              <a:lnSpc>
                <a:spcPct val="90000"/>
              </a:lnSpc>
            </a:pPr>
            <a:r>
              <a:rPr lang="en-US"/>
              <a:t>.com</a:t>
            </a:r>
          </a:p>
        </p:txBody>
      </p:sp>
      <p:pic>
        <p:nvPicPr>
          <p:cNvPr id="504854" name="Picture 22" descr="Server01"/>
          <p:cNvPicPr>
            <a:picLocks noChangeAspect="1" noChangeArrowheads="1"/>
          </p:cNvPicPr>
          <p:nvPr/>
        </p:nvPicPr>
        <p:blipFill>
          <a:blip r:embed="rId6" cstate="print"/>
          <a:srcRect/>
          <a:stretch>
            <a:fillRect/>
          </a:stretch>
        </p:blipFill>
        <p:spPr bwMode="auto">
          <a:xfrm>
            <a:off x="7726364" y="4360863"/>
            <a:ext cx="803275" cy="944562"/>
          </a:xfrm>
          <a:prstGeom prst="rect">
            <a:avLst/>
          </a:prstGeom>
          <a:noFill/>
        </p:spPr>
      </p:pic>
      <p:sp>
        <p:nvSpPr>
          <p:cNvPr id="504855" name="AutoShape 23"/>
          <p:cNvSpPr>
            <a:spLocks noChangeArrowheads="1"/>
          </p:cNvSpPr>
          <p:nvPr/>
        </p:nvSpPr>
        <p:spPr bwMode="auto">
          <a:xfrm>
            <a:off x="8305801" y="4719578"/>
            <a:ext cx="607263" cy="254121"/>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tIns="0" bIns="0" anchor="ctr">
            <a:spAutoFit/>
          </a:bodyPr>
          <a:lstStyle/>
          <a:p>
            <a:pPr>
              <a:lnSpc>
                <a:spcPct val="90000"/>
              </a:lnSpc>
            </a:pPr>
            <a:r>
              <a:rPr lang="en-US"/>
              <a:t>.edu</a:t>
            </a:r>
          </a:p>
        </p:txBody>
      </p:sp>
      <p:pic>
        <p:nvPicPr>
          <p:cNvPr id="504857" name="Picture 25" descr="Database01"/>
          <p:cNvPicPr>
            <a:picLocks noChangeAspect="1" noChangeArrowheads="1"/>
          </p:cNvPicPr>
          <p:nvPr/>
        </p:nvPicPr>
        <p:blipFill>
          <a:blip r:embed="rId9" cstate="print"/>
          <a:srcRect/>
          <a:stretch>
            <a:fillRect/>
          </a:stretch>
        </p:blipFill>
        <p:spPr bwMode="auto">
          <a:xfrm>
            <a:off x="5195888" y="2422525"/>
            <a:ext cx="654050" cy="528638"/>
          </a:xfrm>
          <a:prstGeom prst="rect">
            <a:avLst/>
          </a:prstGeom>
          <a:noFill/>
        </p:spPr>
      </p:pic>
      <p:pic>
        <p:nvPicPr>
          <p:cNvPr id="504858" name="Picture 26" descr="Database01"/>
          <p:cNvPicPr>
            <a:picLocks noChangeAspect="1" noChangeArrowheads="1"/>
          </p:cNvPicPr>
          <p:nvPr/>
        </p:nvPicPr>
        <p:blipFill>
          <a:blip r:embed="rId9" cstate="print"/>
          <a:srcRect/>
          <a:stretch>
            <a:fillRect/>
          </a:stretch>
        </p:blipFill>
        <p:spPr bwMode="auto">
          <a:xfrm>
            <a:off x="5162550" y="4975225"/>
            <a:ext cx="654050" cy="528638"/>
          </a:xfrm>
          <a:prstGeom prst="rect">
            <a:avLst/>
          </a:prstGeom>
          <a:noFill/>
        </p:spPr>
      </p:pic>
      <p:pic>
        <p:nvPicPr>
          <p:cNvPr id="504859" name="Picture 27" descr="Database01"/>
          <p:cNvPicPr>
            <a:picLocks noChangeAspect="1" noChangeArrowheads="1"/>
          </p:cNvPicPr>
          <p:nvPr/>
        </p:nvPicPr>
        <p:blipFill>
          <a:blip r:embed="rId9" cstate="print"/>
          <a:srcRect/>
          <a:stretch>
            <a:fillRect/>
          </a:stretch>
        </p:blipFill>
        <p:spPr bwMode="auto">
          <a:xfrm>
            <a:off x="5195888" y="2451100"/>
            <a:ext cx="654050" cy="528638"/>
          </a:xfrm>
          <a:prstGeom prst="rect">
            <a:avLst/>
          </a:prstGeom>
          <a:noFill/>
        </p:spPr>
      </p:pic>
      <p:pic>
        <p:nvPicPr>
          <p:cNvPr id="504860" name="Picture 28" descr="Document_Writing01"/>
          <p:cNvPicPr>
            <a:picLocks noChangeAspect="1" noChangeArrowheads="1"/>
          </p:cNvPicPr>
          <p:nvPr/>
        </p:nvPicPr>
        <p:blipFill>
          <a:blip r:embed="rId10" cstate="print"/>
          <a:srcRect/>
          <a:stretch>
            <a:fillRect/>
          </a:stretch>
        </p:blipFill>
        <p:spPr bwMode="auto">
          <a:xfrm>
            <a:off x="5322889" y="4389439"/>
            <a:ext cx="504825" cy="822325"/>
          </a:xfrm>
          <a:prstGeom prst="rect">
            <a:avLst/>
          </a:prstGeom>
          <a:noFill/>
        </p:spPr>
      </p:pic>
      <p:sp>
        <p:nvSpPr>
          <p:cNvPr id="504861" name="AutoShape 29"/>
          <p:cNvSpPr>
            <a:spLocks noChangeArrowheads="1"/>
          </p:cNvSpPr>
          <p:nvPr/>
        </p:nvSpPr>
        <p:spPr bwMode="auto">
          <a:xfrm>
            <a:off x="5694364" y="4954589"/>
            <a:ext cx="1062037" cy="51752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tIns="0" bIns="0" anchor="ctr">
            <a:spAutoFit/>
          </a:bodyPr>
          <a:lstStyle/>
          <a:p>
            <a:pPr>
              <a:lnSpc>
                <a:spcPct val="90000"/>
              </a:lnSpc>
            </a:pPr>
            <a:r>
              <a:rPr lang="en-US"/>
              <a:t>Resource</a:t>
            </a:r>
          </a:p>
          <a:p>
            <a:pPr>
              <a:lnSpc>
                <a:spcPct val="90000"/>
              </a:lnSpc>
            </a:pPr>
            <a:r>
              <a:rPr lang="en-US"/>
              <a:t>Record</a:t>
            </a:r>
          </a:p>
        </p:txBody>
      </p:sp>
      <p:pic>
        <p:nvPicPr>
          <p:cNvPr id="504862" name="Picture 30" descr="Document_Writing01"/>
          <p:cNvPicPr>
            <a:picLocks noChangeAspect="1" noChangeArrowheads="1"/>
          </p:cNvPicPr>
          <p:nvPr/>
        </p:nvPicPr>
        <p:blipFill>
          <a:blip r:embed="rId10" cstate="print"/>
          <a:srcRect/>
          <a:stretch>
            <a:fillRect/>
          </a:stretch>
        </p:blipFill>
        <p:spPr bwMode="auto">
          <a:xfrm>
            <a:off x="5318126" y="1798639"/>
            <a:ext cx="504825" cy="822325"/>
          </a:xfrm>
          <a:prstGeom prst="rect">
            <a:avLst/>
          </a:prstGeom>
          <a:noFill/>
        </p:spPr>
      </p:pic>
      <p:sp>
        <p:nvSpPr>
          <p:cNvPr id="504863" name="AutoShape 31"/>
          <p:cNvSpPr>
            <a:spLocks noChangeArrowheads="1"/>
          </p:cNvSpPr>
          <p:nvPr/>
        </p:nvSpPr>
        <p:spPr bwMode="auto">
          <a:xfrm>
            <a:off x="5718175" y="2263776"/>
            <a:ext cx="1062038" cy="51752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tIns="0" bIns="0" anchor="ctr">
            <a:spAutoFit/>
          </a:bodyPr>
          <a:lstStyle/>
          <a:p>
            <a:pPr>
              <a:lnSpc>
                <a:spcPct val="90000"/>
              </a:lnSpc>
            </a:pPr>
            <a:r>
              <a:rPr lang="en-US"/>
              <a:t>Resource</a:t>
            </a:r>
          </a:p>
          <a:p>
            <a:pPr>
              <a:lnSpc>
                <a:spcPct val="90000"/>
              </a:lnSpc>
            </a:pPr>
            <a:r>
              <a:rPr lang="en-US"/>
              <a:t>Record</a:t>
            </a:r>
          </a:p>
        </p:txBody>
      </p:sp>
    </p:spTree>
    <p:extLst>
      <p:ext uri="{BB962C8B-B14F-4D97-AF65-F5344CB8AC3E}">
        <p14:creationId xmlns:p14="http://schemas.microsoft.com/office/powerpoint/2010/main" xmlns="" val="4284092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Introduction</a:t>
            </a:r>
          </a:p>
        </p:txBody>
      </p:sp>
      <p:sp>
        <p:nvSpPr>
          <p:cNvPr id="3" name="Content Placeholder 2"/>
          <p:cNvSpPr>
            <a:spLocks noGrp="1"/>
          </p:cNvSpPr>
          <p:nvPr>
            <p:ph idx="1"/>
          </p:nvPr>
        </p:nvSpPr>
        <p:spPr/>
        <p:txBody>
          <a:bodyPr>
            <a:normAutofit fontScale="85000" lnSpcReduction="20000"/>
          </a:bodyPr>
          <a:lstStyle/>
          <a:p>
            <a:r>
              <a:rPr lang="en-US" dirty="0">
                <a:solidFill>
                  <a:schemeClr val="accent1"/>
                </a:solidFill>
              </a:rPr>
              <a:t>The application layer is the top-most layer of OSI model. </a:t>
            </a:r>
            <a:endParaRPr lang="en-US" dirty="0" smtClean="0">
              <a:solidFill>
                <a:schemeClr val="accent1"/>
              </a:solidFill>
            </a:endParaRPr>
          </a:p>
          <a:p>
            <a:r>
              <a:rPr lang="en-US" dirty="0" smtClean="0">
                <a:solidFill>
                  <a:schemeClr val="accent1"/>
                </a:solidFill>
              </a:rPr>
              <a:t>It </a:t>
            </a:r>
            <a:r>
              <a:rPr lang="en-US" dirty="0">
                <a:solidFill>
                  <a:schemeClr val="accent1"/>
                </a:solidFill>
              </a:rPr>
              <a:t>provides services directly to user applications. </a:t>
            </a:r>
            <a:endParaRPr lang="en-US" dirty="0" smtClean="0">
              <a:solidFill>
                <a:schemeClr val="accent1"/>
              </a:solidFill>
            </a:endParaRPr>
          </a:p>
          <a:p>
            <a:r>
              <a:rPr lang="en-US" dirty="0" smtClean="0">
                <a:solidFill>
                  <a:schemeClr val="accent1"/>
                </a:solidFill>
              </a:rPr>
              <a:t>It </a:t>
            </a:r>
            <a:r>
              <a:rPr lang="en-US" dirty="0">
                <a:solidFill>
                  <a:schemeClr val="accent1"/>
                </a:solidFill>
              </a:rPr>
              <a:t>enables the to access the network. </a:t>
            </a:r>
            <a:endParaRPr lang="en-US" dirty="0" smtClean="0">
              <a:solidFill>
                <a:schemeClr val="accent1"/>
              </a:solidFill>
            </a:endParaRPr>
          </a:p>
          <a:p>
            <a:r>
              <a:rPr lang="en-US" dirty="0" smtClean="0">
                <a:solidFill>
                  <a:schemeClr val="accent1"/>
                </a:solidFill>
              </a:rPr>
              <a:t>It </a:t>
            </a:r>
            <a:r>
              <a:rPr lang="en-US" dirty="0">
                <a:solidFill>
                  <a:schemeClr val="accent1"/>
                </a:solidFill>
              </a:rPr>
              <a:t>provides user interfaces and support for services such as email, remote file access and transfer, shared database management and other types of distributed information services</a:t>
            </a:r>
            <a:r>
              <a:rPr lang="en-US" dirty="0" smtClean="0"/>
              <a:t>.</a:t>
            </a:r>
          </a:p>
          <a:p>
            <a:r>
              <a:rPr lang="en-US" dirty="0" smtClean="0">
                <a:solidFill>
                  <a:schemeClr val="accent2"/>
                </a:solidFill>
              </a:rPr>
              <a:t>The functions of the application layer are</a:t>
            </a:r>
            <a:r>
              <a:rPr lang="en-US" dirty="0" smtClean="0"/>
              <a:t>:</a:t>
            </a:r>
          </a:p>
          <a:p>
            <a:r>
              <a:rPr lang="en-US" dirty="0" smtClean="0">
                <a:solidFill>
                  <a:schemeClr val="accent1"/>
                </a:solidFill>
              </a:rPr>
              <a:t>It facilitates the user to use the services of the network.</a:t>
            </a:r>
          </a:p>
          <a:p>
            <a:r>
              <a:rPr lang="en-US" dirty="0" smtClean="0">
                <a:solidFill>
                  <a:schemeClr val="accent1"/>
                </a:solidFill>
              </a:rPr>
              <a:t>It is used to develop network-based applications.</a:t>
            </a:r>
          </a:p>
          <a:p>
            <a:r>
              <a:rPr lang="en-US" dirty="0" smtClean="0">
                <a:solidFill>
                  <a:schemeClr val="accent1"/>
                </a:solidFill>
              </a:rPr>
              <a:t>It provides user services like user login, naming network devices, formatting messages, and e-mails, transfer of files etc.</a:t>
            </a:r>
          </a:p>
          <a:p>
            <a:r>
              <a:rPr lang="en-US" dirty="0" smtClean="0">
                <a:solidFill>
                  <a:schemeClr val="accent1"/>
                </a:solidFill>
              </a:rPr>
              <a:t>It is also concerned with error handling and recovery of the message as a whole</a:t>
            </a:r>
          </a:p>
          <a:p>
            <a:endParaRPr lang="en-US" dirty="0" smtClean="0"/>
          </a:p>
        </p:txBody>
      </p:sp>
    </p:spTree>
    <p:extLst>
      <p:ext uri="{BB962C8B-B14F-4D97-AF65-F5344CB8AC3E}">
        <p14:creationId xmlns:p14="http://schemas.microsoft.com/office/powerpoint/2010/main" xmlns="" val="18202986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dirty="0">
                <a:solidFill>
                  <a:schemeClr val="accent2"/>
                </a:solidFill>
              </a:rPr>
              <a:t>Resolver and name server</a:t>
            </a:r>
          </a:p>
        </p:txBody>
      </p:sp>
      <p:sp>
        <p:nvSpPr>
          <p:cNvPr id="142343" name="Rectangle 7"/>
          <p:cNvSpPr>
            <a:spLocks noGrp="1" noChangeArrowheads="1"/>
          </p:cNvSpPr>
          <p:nvPr>
            <p:ph type="body" sz="half" idx="1"/>
          </p:nvPr>
        </p:nvSpPr>
        <p:spPr/>
        <p:txBody>
          <a:bodyPr/>
          <a:lstStyle/>
          <a:p>
            <a:pPr marL="381000" indent="-381000">
              <a:buFontTx/>
              <a:buAutoNum type="arabicPeriod"/>
            </a:pPr>
            <a:r>
              <a:rPr lang="en-US" sz="2000" dirty="0">
                <a:solidFill>
                  <a:schemeClr val="accent1"/>
                </a:solidFill>
              </a:rPr>
              <a:t>An application program on a host accesses the domain system through a DNS client, called the </a:t>
            </a:r>
            <a:r>
              <a:rPr lang="en-US" sz="2000" b="1" dirty="0">
                <a:solidFill>
                  <a:schemeClr val="accent1"/>
                </a:solidFill>
              </a:rPr>
              <a:t>resolver</a:t>
            </a:r>
            <a:endParaRPr lang="en-US" sz="2000" dirty="0">
              <a:solidFill>
                <a:schemeClr val="accent1"/>
              </a:solidFill>
            </a:endParaRPr>
          </a:p>
          <a:p>
            <a:pPr marL="381000" indent="-381000">
              <a:buFontTx/>
              <a:buAutoNum type="arabicPeriod"/>
            </a:pPr>
            <a:r>
              <a:rPr lang="en-US" sz="2000" dirty="0">
                <a:solidFill>
                  <a:schemeClr val="accent1"/>
                </a:solidFill>
              </a:rPr>
              <a:t>Resolver contacts DNS server, called name server </a:t>
            </a:r>
          </a:p>
          <a:p>
            <a:pPr marL="381000" indent="-381000">
              <a:buFontTx/>
              <a:buAutoNum type="arabicPeriod"/>
            </a:pPr>
            <a:r>
              <a:rPr lang="en-US" sz="2000" dirty="0">
                <a:solidFill>
                  <a:schemeClr val="accent1"/>
                </a:solidFill>
              </a:rPr>
              <a:t>DNS server returns IP address to resolver which passes the IP address to </a:t>
            </a:r>
            <a:r>
              <a:rPr lang="en-US" sz="2000" dirty="0" smtClean="0">
                <a:solidFill>
                  <a:schemeClr val="accent1"/>
                </a:solidFill>
              </a:rPr>
              <a:t>application</a:t>
            </a:r>
            <a:endParaRPr lang="en-US" sz="2000" dirty="0">
              <a:solidFill>
                <a:schemeClr val="accent1"/>
              </a:solidFill>
            </a:endParaRPr>
          </a:p>
          <a:p>
            <a:pPr marL="381000" indent="-381000"/>
            <a:r>
              <a:rPr lang="en-US" sz="2000" dirty="0">
                <a:solidFill>
                  <a:schemeClr val="accent1"/>
                </a:solidFill>
              </a:rPr>
              <a:t>Reverse lookups are also possible, i.e., find the hostname given an IP address</a:t>
            </a:r>
          </a:p>
        </p:txBody>
      </p:sp>
      <p:graphicFrame>
        <p:nvGraphicFramePr>
          <p:cNvPr id="142340" name="Object 4"/>
          <p:cNvGraphicFramePr>
            <a:graphicFrameLocks noGrp="1" noChangeAspect="1"/>
          </p:cNvGraphicFramePr>
          <p:nvPr>
            <p:ph idx="4294967295"/>
          </p:nvPr>
        </p:nvGraphicFramePr>
        <p:xfrm>
          <a:off x="5829300" y="1662114"/>
          <a:ext cx="4654550" cy="4054475"/>
        </p:xfrm>
        <a:graphic>
          <a:graphicData uri="http://schemas.openxmlformats.org/presentationml/2006/ole">
            <p:oleObj spid="_x0000_s4118" name="Visio" r:id="rId3" imgW="5444680" imgH="4744022" progId="">
              <p:embed/>
            </p:oleObj>
          </a:graphicData>
        </a:graphic>
      </p:graphicFrame>
    </p:spTree>
    <p:extLst>
      <p:ext uri="{BB962C8B-B14F-4D97-AF65-F5344CB8AC3E}">
        <p14:creationId xmlns:p14="http://schemas.microsoft.com/office/powerpoint/2010/main" xmlns="" val="311036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marL="460375" indent="-460375"/>
            <a:r>
              <a:rPr lang="en-US" dirty="0">
                <a:solidFill>
                  <a:schemeClr val="accent2"/>
                </a:solidFill>
              </a:rPr>
              <a:t>What Is a DNS Query?</a:t>
            </a:r>
          </a:p>
        </p:txBody>
      </p:sp>
      <p:sp>
        <p:nvSpPr>
          <p:cNvPr id="506883" name="Rectangle 3"/>
          <p:cNvSpPr>
            <a:spLocks noGrp="1" noChangeArrowheads="1"/>
          </p:cNvSpPr>
          <p:nvPr>
            <p:ph type="body" idx="1"/>
          </p:nvPr>
        </p:nvSpPr>
        <p:spPr>
          <a:xfrm>
            <a:off x="768097" y="2201864"/>
            <a:ext cx="8804530" cy="4103687"/>
          </a:xfrm>
          <a:noFill/>
          <a:ln/>
        </p:spPr>
        <p:txBody>
          <a:bodyPr>
            <a:normAutofit/>
          </a:bodyPr>
          <a:lstStyle/>
          <a:p>
            <a:pPr marL="236538" indent="-236538">
              <a:spcBef>
                <a:spcPct val="25000"/>
              </a:spcBef>
            </a:pPr>
            <a:r>
              <a:rPr lang="en-US" sz="2200" dirty="0">
                <a:solidFill>
                  <a:schemeClr val="accent1"/>
                </a:solidFill>
              </a:rPr>
              <a:t>Queries are recursive or iterative</a:t>
            </a:r>
          </a:p>
          <a:p>
            <a:pPr marL="236538" indent="-236538">
              <a:spcBef>
                <a:spcPct val="25000"/>
              </a:spcBef>
            </a:pPr>
            <a:r>
              <a:rPr lang="en-US" sz="2200" dirty="0">
                <a:solidFill>
                  <a:schemeClr val="accent1"/>
                </a:solidFill>
              </a:rPr>
              <a:t>DNS clients and DNS servers both initiate queries</a:t>
            </a:r>
          </a:p>
          <a:p>
            <a:pPr marL="236538" indent="-236538">
              <a:spcBef>
                <a:spcPct val="25000"/>
              </a:spcBef>
            </a:pPr>
            <a:r>
              <a:rPr lang="en-US" sz="2200" dirty="0">
                <a:solidFill>
                  <a:schemeClr val="accent1"/>
                </a:solidFill>
              </a:rPr>
              <a:t>DNS servers are authoritative or </a:t>
            </a:r>
            <a:r>
              <a:rPr lang="en-US" sz="2200" dirty="0" err="1">
                <a:solidFill>
                  <a:schemeClr val="accent1"/>
                </a:solidFill>
              </a:rPr>
              <a:t>nonauthoritative</a:t>
            </a:r>
            <a:r>
              <a:rPr lang="en-US" sz="2200" dirty="0">
                <a:solidFill>
                  <a:schemeClr val="accent1"/>
                </a:solidFill>
              </a:rPr>
              <a:t> for a namespace</a:t>
            </a:r>
          </a:p>
          <a:p>
            <a:pPr marL="236538" indent="-236538">
              <a:spcBef>
                <a:spcPct val="25000"/>
              </a:spcBef>
            </a:pPr>
            <a:r>
              <a:rPr lang="en-US" sz="2200" dirty="0">
                <a:solidFill>
                  <a:schemeClr val="accent1"/>
                </a:solidFill>
              </a:rPr>
              <a:t>An authoritative DNS server for the namespace will either:</a:t>
            </a:r>
          </a:p>
          <a:p>
            <a:pPr marL="633413" lvl="1" indent="-176213">
              <a:spcBef>
                <a:spcPct val="25000"/>
              </a:spcBef>
            </a:pPr>
            <a:r>
              <a:rPr lang="en-US" sz="2200" dirty="0">
                <a:solidFill>
                  <a:schemeClr val="accent1"/>
                </a:solidFill>
              </a:rPr>
              <a:t>Return the requested IP address</a:t>
            </a:r>
          </a:p>
          <a:p>
            <a:pPr marL="633413" lvl="1" indent="-176213">
              <a:spcBef>
                <a:spcPct val="25000"/>
              </a:spcBef>
            </a:pPr>
            <a:r>
              <a:rPr lang="en-US" sz="2200" dirty="0">
                <a:solidFill>
                  <a:schemeClr val="accent1"/>
                </a:solidFill>
              </a:rPr>
              <a:t>Return an authoritative “No”</a:t>
            </a:r>
          </a:p>
          <a:p>
            <a:pPr marL="236538" indent="-236538">
              <a:spcBef>
                <a:spcPct val="25000"/>
              </a:spcBef>
            </a:pPr>
            <a:r>
              <a:rPr lang="en-US" sz="2200" dirty="0">
                <a:solidFill>
                  <a:schemeClr val="accent1"/>
                </a:solidFill>
              </a:rPr>
              <a:t>A </a:t>
            </a:r>
            <a:r>
              <a:rPr lang="en-US" sz="2200" dirty="0" err="1">
                <a:solidFill>
                  <a:schemeClr val="accent1"/>
                </a:solidFill>
              </a:rPr>
              <a:t>nonauthoritative</a:t>
            </a:r>
            <a:r>
              <a:rPr lang="en-US" sz="2200" dirty="0">
                <a:solidFill>
                  <a:schemeClr val="accent1"/>
                </a:solidFill>
              </a:rPr>
              <a:t> DNS server for the namespace will either:</a:t>
            </a:r>
          </a:p>
          <a:p>
            <a:pPr marL="633413" lvl="1" indent="-176213">
              <a:spcBef>
                <a:spcPct val="25000"/>
              </a:spcBef>
            </a:pPr>
            <a:r>
              <a:rPr lang="en-US" sz="2200" dirty="0">
                <a:solidFill>
                  <a:schemeClr val="accent1"/>
                </a:solidFill>
              </a:rPr>
              <a:t>Check its cache</a:t>
            </a:r>
          </a:p>
          <a:p>
            <a:pPr marL="633413" lvl="1" indent="-176213">
              <a:spcBef>
                <a:spcPct val="25000"/>
              </a:spcBef>
            </a:pPr>
            <a:r>
              <a:rPr lang="en-US" sz="2200" dirty="0">
                <a:solidFill>
                  <a:schemeClr val="accent1"/>
                </a:solidFill>
              </a:rPr>
              <a:t>Use forwarders</a:t>
            </a:r>
          </a:p>
          <a:p>
            <a:pPr marL="633413" lvl="1" indent="-176213">
              <a:spcBef>
                <a:spcPct val="25000"/>
              </a:spcBef>
            </a:pPr>
            <a:r>
              <a:rPr lang="en-US" sz="2200" dirty="0">
                <a:solidFill>
                  <a:schemeClr val="accent1"/>
                </a:solidFill>
              </a:rPr>
              <a:t>Use root hints</a:t>
            </a:r>
          </a:p>
        </p:txBody>
      </p:sp>
      <p:sp>
        <p:nvSpPr>
          <p:cNvPr id="506884" name="AutoShape 4"/>
          <p:cNvSpPr>
            <a:spLocks noChangeArrowheads="1"/>
          </p:cNvSpPr>
          <p:nvPr/>
        </p:nvSpPr>
        <p:spPr bwMode="auto">
          <a:xfrm>
            <a:off x="950976" y="1284289"/>
            <a:ext cx="8975663" cy="854075"/>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r>
              <a:rPr lang="en-US" sz="2400"/>
              <a:t>A </a:t>
            </a:r>
            <a:r>
              <a:rPr lang="en-US" sz="2400" i="1"/>
              <a:t>query</a:t>
            </a:r>
            <a:r>
              <a:rPr lang="en-US" sz="2400"/>
              <a:t> is a request for name resolution and is directed to a DNS server</a:t>
            </a:r>
          </a:p>
        </p:txBody>
      </p:sp>
    </p:spTree>
    <p:extLst>
      <p:ext uri="{BB962C8B-B14F-4D97-AF65-F5344CB8AC3E}">
        <p14:creationId xmlns:p14="http://schemas.microsoft.com/office/powerpoint/2010/main" xmlns="" val="606221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pPr marL="460375" indent="-460375"/>
            <a:r>
              <a:rPr lang="en-US"/>
              <a:t>How Recursive Queries Work</a:t>
            </a:r>
          </a:p>
        </p:txBody>
      </p:sp>
      <p:sp>
        <p:nvSpPr>
          <p:cNvPr id="508931" name="Oval 3"/>
          <p:cNvSpPr>
            <a:spLocks noChangeArrowheads="1"/>
          </p:cNvSpPr>
          <p:nvPr/>
        </p:nvSpPr>
        <p:spPr bwMode="auto">
          <a:xfrm>
            <a:off x="7205663" y="3481389"/>
            <a:ext cx="2220912" cy="1239837"/>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grpSp>
        <p:nvGrpSpPr>
          <p:cNvPr id="508932" name="Group 4"/>
          <p:cNvGrpSpPr>
            <a:grpSpLocks/>
          </p:cNvGrpSpPr>
          <p:nvPr/>
        </p:nvGrpSpPr>
        <p:grpSpPr bwMode="auto">
          <a:xfrm>
            <a:off x="2439988" y="2952750"/>
            <a:ext cx="2220912" cy="2281238"/>
            <a:chOff x="577" y="2448"/>
            <a:chExt cx="1399" cy="1437"/>
          </a:xfrm>
        </p:grpSpPr>
        <p:sp>
          <p:nvSpPr>
            <p:cNvPr id="508933" name="AutoShape 5"/>
            <p:cNvSpPr>
              <a:spLocks noChangeArrowheads="1"/>
            </p:cNvSpPr>
            <p:nvPr/>
          </p:nvSpPr>
          <p:spPr bwMode="auto">
            <a:xfrm>
              <a:off x="863" y="3645"/>
              <a:ext cx="768" cy="240"/>
            </a:xfrm>
            <a:prstGeom prst="roundRect">
              <a:avLst>
                <a:gd name="adj" fmla="val 4167"/>
              </a:avLst>
            </a:prstGeom>
            <a:solidFill>
              <a:schemeClr val="bg1"/>
            </a:solidFill>
            <a:ln w="9525">
              <a:solidFill>
                <a:srgbClr val="4D4D4D"/>
              </a:solidFill>
              <a:round/>
              <a:headEnd/>
              <a:tailEnd/>
            </a:ln>
            <a:effectLst>
              <a:outerShdw dist="35921" dir="2700000" algn="ctr" rotWithShape="0">
                <a:srgbClr val="AFAFAF"/>
              </a:outerShdw>
            </a:effectLst>
          </p:spPr>
          <p:txBody>
            <a:bodyPr wrap="none" anchor="ctr"/>
            <a:lstStyle/>
            <a:p>
              <a:r>
                <a:rPr lang="en-US"/>
                <a:t>DNS Client</a:t>
              </a:r>
            </a:p>
          </p:txBody>
        </p:sp>
        <p:sp>
          <p:nvSpPr>
            <p:cNvPr id="508934" name="Oval 6"/>
            <p:cNvSpPr>
              <a:spLocks noChangeArrowheads="1"/>
            </p:cNvSpPr>
            <p:nvPr/>
          </p:nvSpPr>
          <p:spPr bwMode="auto">
            <a:xfrm>
              <a:off x="577" y="2799"/>
              <a:ext cx="1399" cy="781"/>
            </a:xfrm>
            <a:prstGeom prst="ellipse">
              <a:avLst/>
            </a:prstGeom>
            <a:gradFill rotWithShape="1">
              <a:gsLst>
                <a:gs pos="0">
                  <a:srgbClr val="FFFFFF"/>
                </a:gs>
                <a:gs pos="100000">
                  <a:srgbClr val="EEEFD7"/>
                </a:gs>
              </a:gsLst>
              <a:path path="shape">
                <a:fillToRect l="50000" t="50000" r="50000" b="50000"/>
              </a:path>
            </a:gradFill>
            <a:ln w="9525">
              <a:noFill/>
              <a:round/>
              <a:headEnd/>
              <a:tailEnd/>
            </a:ln>
            <a:effectLst>
              <a:outerShdw dist="35921" dir="2700000" algn="ctr" rotWithShape="0">
                <a:srgbClr val="ADADAD"/>
              </a:outerShdw>
            </a:effectLst>
          </p:spPr>
          <p:txBody>
            <a:bodyPr wrap="none" anchor="ctr"/>
            <a:lstStyle/>
            <a:p>
              <a:endParaRPr lang="en-US"/>
            </a:p>
          </p:txBody>
        </p:sp>
        <p:pic>
          <p:nvPicPr>
            <p:cNvPr id="508935" name="Picture 7" descr="Computer_DesktopComputerSansKeyboard01"/>
            <p:cNvPicPr>
              <a:picLocks noChangeAspect="1" noChangeArrowheads="1"/>
            </p:cNvPicPr>
            <p:nvPr/>
          </p:nvPicPr>
          <p:blipFill>
            <a:blip r:embed="rId3" cstate="print"/>
            <a:srcRect/>
            <a:stretch>
              <a:fillRect/>
            </a:stretch>
          </p:blipFill>
          <p:spPr bwMode="auto">
            <a:xfrm>
              <a:off x="892" y="2448"/>
              <a:ext cx="849" cy="1034"/>
            </a:xfrm>
            <a:prstGeom prst="rect">
              <a:avLst/>
            </a:prstGeom>
            <a:noFill/>
          </p:spPr>
        </p:pic>
      </p:grpSp>
      <p:sp>
        <p:nvSpPr>
          <p:cNvPr id="508936" name="Rectangle 8"/>
          <p:cNvSpPr>
            <a:spLocks noChangeArrowheads="1"/>
          </p:cNvSpPr>
          <p:nvPr/>
        </p:nvSpPr>
        <p:spPr bwMode="auto">
          <a:xfrm>
            <a:off x="4818063" y="2593976"/>
            <a:ext cx="2305050" cy="366713"/>
          </a:xfrm>
          <a:prstGeom prst="rect">
            <a:avLst/>
          </a:prstGeom>
          <a:noFill/>
          <a:ln w="9525" algn="ctr">
            <a:noFill/>
            <a:miter lim="800000"/>
            <a:headEnd/>
            <a:tailEnd/>
          </a:ln>
          <a:effectLst/>
        </p:spPr>
        <p:txBody>
          <a:bodyPr>
            <a:spAutoFit/>
          </a:bodyPr>
          <a:lstStyle/>
          <a:p>
            <a:r>
              <a:rPr lang="en-US"/>
              <a:t>mail1.contoso.msft</a:t>
            </a:r>
          </a:p>
        </p:txBody>
      </p:sp>
      <p:sp>
        <p:nvSpPr>
          <p:cNvPr id="508937" name="Arc 9"/>
          <p:cNvSpPr>
            <a:spLocks/>
          </p:cNvSpPr>
          <p:nvPr/>
        </p:nvSpPr>
        <p:spPr bwMode="auto">
          <a:xfrm>
            <a:off x="4354514" y="2990851"/>
            <a:ext cx="3233737" cy="1082675"/>
          </a:xfrm>
          <a:custGeom>
            <a:avLst/>
            <a:gdLst>
              <a:gd name="G0" fmla="+- 16830 0 0"/>
              <a:gd name="G1" fmla="+- 21600 0 0"/>
              <a:gd name="G2" fmla="+- 21600 0 0"/>
              <a:gd name="T0" fmla="*/ 0 w 33710"/>
              <a:gd name="T1" fmla="*/ 8061 h 21600"/>
              <a:gd name="T2" fmla="*/ 33710 w 33710"/>
              <a:gd name="T3" fmla="*/ 8123 h 21600"/>
              <a:gd name="T4" fmla="*/ 16830 w 33710"/>
              <a:gd name="T5" fmla="*/ 21600 h 21600"/>
            </a:gdLst>
            <a:ahLst/>
            <a:cxnLst>
              <a:cxn ang="0">
                <a:pos x="T0" y="T1"/>
              </a:cxn>
              <a:cxn ang="0">
                <a:pos x="T2" y="T3"/>
              </a:cxn>
              <a:cxn ang="0">
                <a:pos x="T4" y="T5"/>
              </a:cxn>
            </a:cxnLst>
            <a:rect l="0" t="0" r="r" b="b"/>
            <a:pathLst>
              <a:path w="33710" h="21600" fill="none" extrusionOk="0">
                <a:moveTo>
                  <a:pt x="-1" y="8060"/>
                </a:moveTo>
                <a:cubicBezTo>
                  <a:pt x="4099" y="2964"/>
                  <a:pt x="10288" y="-1"/>
                  <a:pt x="16830" y="0"/>
                </a:cubicBezTo>
                <a:cubicBezTo>
                  <a:pt x="23399" y="0"/>
                  <a:pt x="29611" y="2989"/>
                  <a:pt x="33709" y="8123"/>
                </a:cubicBezTo>
              </a:path>
              <a:path w="33710" h="21600" stroke="0" extrusionOk="0">
                <a:moveTo>
                  <a:pt x="-1" y="8060"/>
                </a:moveTo>
                <a:cubicBezTo>
                  <a:pt x="4099" y="2964"/>
                  <a:pt x="10288" y="-1"/>
                  <a:pt x="16830" y="0"/>
                </a:cubicBezTo>
                <a:cubicBezTo>
                  <a:pt x="23399" y="0"/>
                  <a:pt x="29611" y="2989"/>
                  <a:pt x="33709" y="8123"/>
                </a:cubicBezTo>
                <a:lnTo>
                  <a:pt x="16830" y="21600"/>
                </a:lnTo>
                <a:close/>
              </a:path>
            </a:pathLst>
          </a:custGeom>
          <a:noFill/>
          <a:ln w="57150">
            <a:solidFill>
              <a:srgbClr val="CC0000"/>
            </a:solidFill>
            <a:round/>
            <a:headEnd/>
            <a:tailEnd type="triangle" w="med" len="med"/>
          </a:ln>
          <a:effectLst/>
        </p:spPr>
        <p:txBody>
          <a:bodyPr/>
          <a:lstStyle/>
          <a:p>
            <a:endParaRPr lang="en-US"/>
          </a:p>
        </p:txBody>
      </p:sp>
      <p:grpSp>
        <p:nvGrpSpPr>
          <p:cNvPr id="508938" name="Group 10"/>
          <p:cNvGrpSpPr>
            <a:grpSpLocks/>
          </p:cNvGrpSpPr>
          <p:nvPr/>
        </p:nvGrpSpPr>
        <p:grpSpPr bwMode="auto">
          <a:xfrm>
            <a:off x="4330701" y="3621089"/>
            <a:ext cx="3279775" cy="1082675"/>
            <a:chOff x="1768" y="2731"/>
            <a:chExt cx="2066" cy="682"/>
          </a:xfrm>
        </p:grpSpPr>
        <p:sp>
          <p:nvSpPr>
            <p:cNvPr id="508939" name="Text Box 11"/>
            <p:cNvSpPr txBox="1">
              <a:spLocks noChangeArrowheads="1"/>
            </p:cNvSpPr>
            <p:nvPr/>
          </p:nvSpPr>
          <p:spPr bwMode="auto">
            <a:xfrm>
              <a:off x="2397" y="3124"/>
              <a:ext cx="889" cy="233"/>
            </a:xfrm>
            <a:prstGeom prst="rect">
              <a:avLst/>
            </a:prstGeom>
            <a:noFill/>
            <a:ln w="9525" algn="ctr">
              <a:noFill/>
              <a:miter lim="800000"/>
              <a:headEnd/>
              <a:tailEnd/>
            </a:ln>
            <a:effectLst/>
          </p:spPr>
          <p:txBody>
            <a:bodyPr wrap="none">
              <a:spAutoFit/>
            </a:bodyPr>
            <a:lstStyle/>
            <a:p>
              <a:r>
                <a:rPr lang="en-US"/>
                <a:t>172.16.64.11</a:t>
              </a:r>
            </a:p>
          </p:txBody>
        </p:sp>
        <p:sp>
          <p:nvSpPr>
            <p:cNvPr id="508940" name="Arc 12"/>
            <p:cNvSpPr>
              <a:spLocks/>
            </p:cNvSpPr>
            <p:nvPr/>
          </p:nvSpPr>
          <p:spPr bwMode="auto">
            <a:xfrm flipH="1" flipV="1">
              <a:off x="1768" y="2731"/>
              <a:ext cx="2066" cy="682"/>
            </a:xfrm>
            <a:custGeom>
              <a:avLst/>
              <a:gdLst>
                <a:gd name="G0" fmla="+- 16830 0 0"/>
                <a:gd name="G1" fmla="+- 21600 0 0"/>
                <a:gd name="G2" fmla="+- 21600 0 0"/>
                <a:gd name="T0" fmla="*/ 0 w 34186"/>
                <a:gd name="T1" fmla="*/ 8061 h 21600"/>
                <a:gd name="T2" fmla="*/ 34186 w 34186"/>
                <a:gd name="T3" fmla="*/ 8742 h 21600"/>
                <a:gd name="T4" fmla="*/ 16830 w 34186"/>
                <a:gd name="T5" fmla="*/ 21600 h 21600"/>
              </a:gdLst>
              <a:ahLst/>
              <a:cxnLst>
                <a:cxn ang="0">
                  <a:pos x="T0" y="T1"/>
                </a:cxn>
                <a:cxn ang="0">
                  <a:pos x="T2" y="T3"/>
                </a:cxn>
                <a:cxn ang="0">
                  <a:pos x="T4" y="T5"/>
                </a:cxn>
              </a:cxnLst>
              <a:rect l="0" t="0" r="r" b="b"/>
              <a:pathLst>
                <a:path w="34186" h="21600" fill="none" extrusionOk="0">
                  <a:moveTo>
                    <a:pt x="-1" y="8060"/>
                  </a:moveTo>
                  <a:cubicBezTo>
                    <a:pt x="4099" y="2964"/>
                    <a:pt x="10288" y="-1"/>
                    <a:pt x="16830" y="0"/>
                  </a:cubicBezTo>
                  <a:cubicBezTo>
                    <a:pt x="23673" y="0"/>
                    <a:pt x="30112" y="3243"/>
                    <a:pt x="34186" y="8741"/>
                  </a:cubicBezTo>
                </a:path>
                <a:path w="34186" h="21600" stroke="0" extrusionOk="0">
                  <a:moveTo>
                    <a:pt x="-1" y="8060"/>
                  </a:moveTo>
                  <a:cubicBezTo>
                    <a:pt x="4099" y="2964"/>
                    <a:pt x="10288" y="-1"/>
                    <a:pt x="16830" y="0"/>
                  </a:cubicBezTo>
                  <a:cubicBezTo>
                    <a:pt x="23673" y="0"/>
                    <a:pt x="30112" y="3243"/>
                    <a:pt x="34186" y="8741"/>
                  </a:cubicBezTo>
                  <a:lnTo>
                    <a:pt x="16830" y="21600"/>
                  </a:lnTo>
                  <a:close/>
                </a:path>
              </a:pathLst>
            </a:custGeom>
            <a:noFill/>
            <a:ln w="57150" cap="rnd">
              <a:solidFill>
                <a:srgbClr val="CC0000"/>
              </a:solidFill>
              <a:prstDash val="sysDot"/>
              <a:round/>
              <a:headEnd/>
              <a:tailEnd type="triangle" w="med" len="med"/>
            </a:ln>
            <a:effectLst/>
          </p:spPr>
          <p:txBody>
            <a:bodyPr wrap="none" anchor="ctr"/>
            <a:lstStyle/>
            <a:p>
              <a:endParaRPr lang="en-US"/>
            </a:p>
          </p:txBody>
        </p:sp>
      </p:grpSp>
      <p:sp>
        <p:nvSpPr>
          <p:cNvPr id="508941" name="AutoShape 13"/>
          <p:cNvSpPr>
            <a:spLocks noChangeArrowheads="1"/>
          </p:cNvSpPr>
          <p:nvPr/>
        </p:nvSpPr>
        <p:spPr bwMode="auto">
          <a:xfrm>
            <a:off x="2233614" y="1465263"/>
            <a:ext cx="7716837" cy="773112"/>
          </a:xfrm>
          <a:prstGeom prst="roundRect">
            <a:avLst>
              <a:gd name="adj" fmla="val 16667"/>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85000"/>
              </a:lnSpc>
            </a:pPr>
            <a:r>
              <a:rPr lang="en-US" sz="2400"/>
              <a:t>A </a:t>
            </a:r>
            <a:r>
              <a:rPr lang="en-US" sz="2400" i="1"/>
              <a:t>recursive query</a:t>
            </a:r>
            <a:r>
              <a:rPr lang="en-US" sz="2400"/>
              <a:t> is sent to a DNS server and requires a complete answer</a:t>
            </a:r>
          </a:p>
        </p:txBody>
      </p:sp>
      <p:pic>
        <p:nvPicPr>
          <p:cNvPr id="508942" name="Picture 14" descr="Server01"/>
          <p:cNvPicPr>
            <a:picLocks noChangeAspect="1" noChangeArrowheads="1"/>
          </p:cNvPicPr>
          <p:nvPr/>
        </p:nvPicPr>
        <p:blipFill>
          <a:blip r:embed="rId4" cstate="print"/>
          <a:srcRect/>
          <a:stretch>
            <a:fillRect/>
          </a:stretch>
        </p:blipFill>
        <p:spPr bwMode="auto">
          <a:xfrm>
            <a:off x="7680326" y="2903538"/>
            <a:ext cx="1338263" cy="1695450"/>
          </a:xfrm>
          <a:prstGeom prst="rect">
            <a:avLst/>
          </a:prstGeom>
          <a:noFill/>
        </p:spPr>
      </p:pic>
      <p:grpSp>
        <p:nvGrpSpPr>
          <p:cNvPr id="508943" name="Group 15"/>
          <p:cNvGrpSpPr>
            <a:grpSpLocks/>
          </p:cNvGrpSpPr>
          <p:nvPr/>
        </p:nvGrpSpPr>
        <p:grpSpPr bwMode="auto">
          <a:xfrm>
            <a:off x="2133600" y="6051550"/>
            <a:ext cx="914400" cy="425450"/>
            <a:chOff x="384" y="3024"/>
            <a:chExt cx="720" cy="336"/>
          </a:xfrm>
        </p:grpSpPr>
        <p:sp>
          <p:nvSpPr>
            <p:cNvPr id="508944" name="Oval 16"/>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508945" name="Group 17"/>
            <p:cNvGrpSpPr>
              <a:grpSpLocks/>
            </p:cNvGrpSpPr>
            <p:nvPr/>
          </p:nvGrpSpPr>
          <p:grpSpPr bwMode="auto">
            <a:xfrm>
              <a:off x="480" y="3096"/>
              <a:ext cx="240" cy="192"/>
              <a:chOff x="480" y="3096"/>
              <a:chExt cx="240" cy="192"/>
            </a:xfrm>
          </p:grpSpPr>
          <p:sp>
            <p:nvSpPr>
              <p:cNvPr id="508946" name="Oval 18"/>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08947" name="Freeform 19"/>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508948" name="Group 20"/>
          <p:cNvGrpSpPr>
            <a:grpSpLocks/>
          </p:cNvGrpSpPr>
          <p:nvPr/>
        </p:nvGrpSpPr>
        <p:grpSpPr bwMode="auto">
          <a:xfrm>
            <a:off x="2620963" y="6142039"/>
            <a:ext cx="304800" cy="244475"/>
            <a:chOff x="768" y="3096"/>
            <a:chExt cx="240" cy="192"/>
          </a:xfrm>
        </p:grpSpPr>
        <p:sp>
          <p:nvSpPr>
            <p:cNvPr id="508949" name="Oval 21"/>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08950" name="Rectangle 22"/>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pic>
        <p:nvPicPr>
          <p:cNvPr id="508951" name="Picture 23" descr="Database01"/>
          <p:cNvPicPr>
            <a:picLocks noChangeAspect="1" noChangeArrowheads="1"/>
          </p:cNvPicPr>
          <p:nvPr/>
        </p:nvPicPr>
        <p:blipFill>
          <a:blip r:embed="rId5" cstate="print"/>
          <a:srcRect/>
          <a:stretch>
            <a:fillRect/>
          </a:stretch>
        </p:blipFill>
        <p:spPr bwMode="auto">
          <a:xfrm>
            <a:off x="8393113" y="3830639"/>
            <a:ext cx="1014412" cy="820737"/>
          </a:xfrm>
          <a:prstGeom prst="rect">
            <a:avLst/>
          </a:prstGeom>
          <a:noFill/>
        </p:spPr>
      </p:pic>
      <p:sp>
        <p:nvSpPr>
          <p:cNvPr id="508952" name="Text Box 24"/>
          <p:cNvSpPr txBox="1">
            <a:spLocks noChangeArrowheads="1"/>
          </p:cNvSpPr>
          <p:nvPr/>
        </p:nvSpPr>
        <p:spPr bwMode="auto">
          <a:xfrm>
            <a:off x="8412164" y="3859213"/>
            <a:ext cx="1058175" cy="369332"/>
          </a:xfrm>
          <a:prstGeom prst="rect">
            <a:avLst/>
          </a:prstGeom>
          <a:noFill/>
          <a:ln w="9525" algn="ctr">
            <a:noFill/>
            <a:miter lim="800000"/>
            <a:headEnd/>
            <a:tailEnd/>
          </a:ln>
          <a:effectLst/>
        </p:spPr>
        <p:txBody>
          <a:bodyPr wrap="none">
            <a:spAutoFit/>
          </a:bodyPr>
          <a:lstStyle/>
          <a:p>
            <a:r>
              <a:rPr lang="en-US"/>
              <a:t>Database</a:t>
            </a:r>
          </a:p>
        </p:txBody>
      </p:sp>
      <p:sp>
        <p:nvSpPr>
          <p:cNvPr id="508953" name="AutoShape 25"/>
          <p:cNvSpPr>
            <a:spLocks noChangeArrowheads="1"/>
          </p:cNvSpPr>
          <p:nvPr/>
        </p:nvSpPr>
        <p:spPr bwMode="auto">
          <a:xfrm>
            <a:off x="7391401" y="4824413"/>
            <a:ext cx="1901825" cy="381000"/>
          </a:xfrm>
          <a:prstGeom prst="roundRect">
            <a:avLst>
              <a:gd name="adj" fmla="val 4167"/>
            </a:avLst>
          </a:prstGeom>
          <a:solidFill>
            <a:schemeClr val="accent1"/>
          </a:solidFill>
          <a:ln w="9525">
            <a:solidFill>
              <a:srgbClr val="4D4D4D"/>
            </a:solidFill>
            <a:round/>
            <a:headEnd/>
            <a:tailEnd/>
          </a:ln>
          <a:effectLst>
            <a:outerShdw dist="35921" dir="2700000" algn="ctr" rotWithShape="0">
              <a:srgbClr val="AFAFAF"/>
            </a:outerShdw>
          </a:effectLst>
        </p:spPr>
        <p:txBody>
          <a:bodyPr wrap="none" anchor="ctr"/>
          <a:lstStyle/>
          <a:p>
            <a:r>
              <a:rPr lang="en-US"/>
              <a:t>Local DNS Server</a:t>
            </a:r>
          </a:p>
        </p:txBody>
      </p:sp>
    </p:spTree>
    <p:extLst>
      <p:ext uri="{BB962C8B-B14F-4D97-AF65-F5344CB8AC3E}">
        <p14:creationId xmlns:p14="http://schemas.microsoft.com/office/powerpoint/2010/main" xmlns="" val="69321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08938"/>
                                        </p:tgtEl>
                                        <p:attrNameLst>
                                          <p:attrName>style.visibility</p:attrName>
                                        </p:attrNameLst>
                                      </p:cBhvr>
                                      <p:to>
                                        <p:strVal val="visible"/>
                                      </p:to>
                                    </p:set>
                                    <p:animEffect transition="in" filter="wipe(right)">
                                      <p:cBhvr>
                                        <p:cTn id="7" dur="1000"/>
                                        <p:tgtEl>
                                          <p:spTgt spid="508938"/>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08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pPr marL="460375" indent="-460375"/>
            <a:r>
              <a:rPr lang="en-US"/>
              <a:t>How Iterative Queries Work</a:t>
            </a:r>
          </a:p>
        </p:txBody>
      </p:sp>
      <p:sp>
        <p:nvSpPr>
          <p:cNvPr id="513027" name="AutoShape 3"/>
          <p:cNvSpPr>
            <a:spLocks noChangeArrowheads="1"/>
          </p:cNvSpPr>
          <p:nvPr/>
        </p:nvSpPr>
        <p:spPr bwMode="auto">
          <a:xfrm>
            <a:off x="2568576" y="1465264"/>
            <a:ext cx="6958013" cy="712787"/>
          </a:xfrm>
          <a:prstGeom prst="roundRect">
            <a:avLst>
              <a:gd name="adj" fmla="val 7944"/>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pPr>
            <a:r>
              <a:rPr lang="en-US" sz="2400"/>
              <a:t>An iterative query directed to a DNS server may be answered with a referral to another DNS server</a:t>
            </a:r>
          </a:p>
        </p:txBody>
      </p:sp>
      <p:sp>
        <p:nvSpPr>
          <p:cNvPr id="513028" name="Oval 4"/>
          <p:cNvSpPr>
            <a:spLocks noChangeArrowheads="1"/>
          </p:cNvSpPr>
          <p:nvPr/>
        </p:nvSpPr>
        <p:spPr bwMode="auto">
          <a:xfrm>
            <a:off x="2579689" y="2717800"/>
            <a:ext cx="2522537" cy="2978150"/>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p:spPr>
        <p:txBody>
          <a:bodyPr wrap="none" anchor="ctr"/>
          <a:lstStyle/>
          <a:p>
            <a:endParaRPr lang="en-US"/>
          </a:p>
        </p:txBody>
      </p:sp>
      <p:pic>
        <p:nvPicPr>
          <p:cNvPr id="513029" name="Picture 5" descr="Computer_DesktopComputerSansKeyboard01"/>
          <p:cNvPicPr>
            <a:picLocks noChangeAspect="1" noChangeArrowheads="1"/>
          </p:cNvPicPr>
          <p:nvPr/>
        </p:nvPicPr>
        <p:blipFill>
          <a:blip r:embed="rId3" cstate="print"/>
          <a:srcRect/>
          <a:stretch>
            <a:fillRect/>
          </a:stretch>
        </p:blipFill>
        <p:spPr bwMode="auto">
          <a:xfrm>
            <a:off x="2701925" y="5167313"/>
            <a:ext cx="782638" cy="952500"/>
          </a:xfrm>
          <a:prstGeom prst="rect">
            <a:avLst/>
          </a:prstGeom>
          <a:noFill/>
        </p:spPr>
      </p:pic>
      <p:pic>
        <p:nvPicPr>
          <p:cNvPr id="513030" name="Picture 6" descr="Server01"/>
          <p:cNvPicPr>
            <a:picLocks noChangeAspect="1" noChangeArrowheads="1"/>
          </p:cNvPicPr>
          <p:nvPr/>
        </p:nvPicPr>
        <p:blipFill>
          <a:blip r:embed="rId4" cstate="print">
            <a:grayscl/>
          </a:blip>
          <a:srcRect/>
          <a:stretch>
            <a:fillRect/>
          </a:stretch>
        </p:blipFill>
        <p:spPr bwMode="auto">
          <a:xfrm>
            <a:off x="3730626" y="2551113"/>
            <a:ext cx="912813" cy="1073150"/>
          </a:xfrm>
          <a:prstGeom prst="rect">
            <a:avLst/>
          </a:prstGeom>
          <a:noFill/>
        </p:spPr>
      </p:pic>
      <p:sp>
        <p:nvSpPr>
          <p:cNvPr id="513031" name="AutoShape 7"/>
          <p:cNvSpPr>
            <a:spLocks noChangeArrowheads="1"/>
          </p:cNvSpPr>
          <p:nvPr/>
        </p:nvSpPr>
        <p:spPr bwMode="auto">
          <a:xfrm>
            <a:off x="3516313" y="5465764"/>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a:t>Client Server</a:t>
            </a:r>
          </a:p>
        </p:txBody>
      </p:sp>
      <p:sp>
        <p:nvSpPr>
          <p:cNvPr id="513032" name="AutoShape 8"/>
          <p:cNvSpPr>
            <a:spLocks noChangeArrowheads="1"/>
          </p:cNvSpPr>
          <p:nvPr/>
        </p:nvSpPr>
        <p:spPr bwMode="auto">
          <a:xfrm>
            <a:off x="2813051" y="2292350"/>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Local </a:t>
            </a:r>
          </a:p>
          <a:p>
            <a:r>
              <a:rPr lang="en-US"/>
              <a:t>DNS Server</a:t>
            </a:r>
          </a:p>
        </p:txBody>
      </p:sp>
      <p:pic>
        <p:nvPicPr>
          <p:cNvPr id="513033" name="Picture 9" descr="Internet01"/>
          <p:cNvPicPr>
            <a:picLocks noChangeAspect="1" noChangeArrowheads="1"/>
          </p:cNvPicPr>
          <p:nvPr/>
        </p:nvPicPr>
        <p:blipFill>
          <a:blip r:embed="rId5" cstate="print"/>
          <a:srcRect/>
          <a:stretch>
            <a:fillRect/>
          </a:stretch>
        </p:blipFill>
        <p:spPr bwMode="auto">
          <a:xfrm>
            <a:off x="7805738" y="3017838"/>
            <a:ext cx="1909762" cy="1905000"/>
          </a:xfrm>
          <a:prstGeom prst="rect">
            <a:avLst/>
          </a:prstGeom>
          <a:noFill/>
        </p:spPr>
      </p:pic>
      <p:pic>
        <p:nvPicPr>
          <p:cNvPr id="513034" name="Picture 10" descr="Server01"/>
          <p:cNvPicPr>
            <a:picLocks noChangeAspect="1" noChangeArrowheads="1"/>
          </p:cNvPicPr>
          <p:nvPr/>
        </p:nvPicPr>
        <p:blipFill>
          <a:blip r:embed="rId6" cstate="print">
            <a:grayscl/>
          </a:blip>
          <a:srcRect/>
          <a:stretch>
            <a:fillRect/>
          </a:stretch>
        </p:blipFill>
        <p:spPr bwMode="auto">
          <a:xfrm>
            <a:off x="7219950" y="2309813"/>
            <a:ext cx="884238" cy="1039812"/>
          </a:xfrm>
          <a:prstGeom prst="rect">
            <a:avLst/>
          </a:prstGeom>
          <a:noFill/>
        </p:spPr>
      </p:pic>
      <p:pic>
        <p:nvPicPr>
          <p:cNvPr id="513035" name="Picture 11" descr="Server01"/>
          <p:cNvPicPr>
            <a:picLocks noChangeAspect="1" noChangeArrowheads="1"/>
          </p:cNvPicPr>
          <p:nvPr/>
        </p:nvPicPr>
        <p:blipFill>
          <a:blip r:embed="rId6" cstate="print">
            <a:grayscl/>
          </a:blip>
          <a:srcRect/>
          <a:stretch>
            <a:fillRect/>
          </a:stretch>
        </p:blipFill>
        <p:spPr bwMode="auto">
          <a:xfrm>
            <a:off x="7348539" y="3438526"/>
            <a:ext cx="884237" cy="1039813"/>
          </a:xfrm>
          <a:prstGeom prst="rect">
            <a:avLst/>
          </a:prstGeom>
          <a:noFill/>
        </p:spPr>
      </p:pic>
      <p:pic>
        <p:nvPicPr>
          <p:cNvPr id="513036" name="Picture 12" descr="Server01"/>
          <p:cNvPicPr>
            <a:picLocks noChangeAspect="1" noChangeArrowheads="1"/>
          </p:cNvPicPr>
          <p:nvPr/>
        </p:nvPicPr>
        <p:blipFill>
          <a:blip r:embed="rId6" cstate="print">
            <a:grayscl/>
          </a:blip>
          <a:srcRect/>
          <a:stretch>
            <a:fillRect/>
          </a:stretch>
        </p:blipFill>
        <p:spPr bwMode="auto">
          <a:xfrm>
            <a:off x="7918450" y="4929188"/>
            <a:ext cx="884238" cy="1039812"/>
          </a:xfrm>
          <a:prstGeom prst="rect">
            <a:avLst/>
          </a:prstGeom>
          <a:noFill/>
        </p:spPr>
      </p:pic>
      <p:sp>
        <p:nvSpPr>
          <p:cNvPr id="513037" name="AutoShape 13"/>
          <p:cNvSpPr>
            <a:spLocks noChangeArrowheads="1"/>
          </p:cNvSpPr>
          <p:nvPr/>
        </p:nvSpPr>
        <p:spPr bwMode="auto">
          <a:xfrm>
            <a:off x="7932738" y="2306639"/>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Root Hint (.)</a:t>
            </a:r>
          </a:p>
        </p:txBody>
      </p:sp>
      <p:sp>
        <p:nvSpPr>
          <p:cNvPr id="513038" name="AutoShape 14"/>
          <p:cNvSpPr>
            <a:spLocks noChangeArrowheads="1"/>
          </p:cNvSpPr>
          <p:nvPr/>
        </p:nvSpPr>
        <p:spPr bwMode="auto">
          <a:xfrm>
            <a:off x="8191500" y="3405189"/>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.com</a:t>
            </a:r>
          </a:p>
        </p:txBody>
      </p:sp>
      <p:sp>
        <p:nvSpPr>
          <p:cNvPr id="513039" name="Line 15"/>
          <p:cNvSpPr>
            <a:spLocks noChangeShapeType="1"/>
          </p:cNvSpPr>
          <p:nvPr/>
        </p:nvSpPr>
        <p:spPr bwMode="auto">
          <a:xfrm flipV="1">
            <a:off x="3186114" y="3581400"/>
            <a:ext cx="644525" cy="1608138"/>
          </a:xfrm>
          <a:prstGeom prst="line">
            <a:avLst/>
          </a:prstGeom>
          <a:noFill/>
          <a:ln w="50800">
            <a:solidFill>
              <a:srgbClr val="CC0000"/>
            </a:solidFill>
            <a:round/>
            <a:headEnd/>
            <a:tailEnd type="triangle" w="med" len="med"/>
          </a:ln>
          <a:effectLst/>
        </p:spPr>
        <p:txBody>
          <a:bodyPr/>
          <a:lstStyle/>
          <a:p>
            <a:endParaRPr lang="en-US"/>
          </a:p>
        </p:txBody>
      </p:sp>
      <p:sp>
        <p:nvSpPr>
          <p:cNvPr id="513040" name="Line 16"/>
          <p:cNvSpPr>
            <a:spLocks noChangeShapeType="1"/>
          </p:cNvSpPr>
          <p:nvPr/>
        </p:nvSpPr>
        <p:spPr bwMode="auto">
          <a:xfrm flipH="1">
            <a:off x="3348039" y="3681413"/>
            <a:ext cx="617537" cy="1536700"/>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3041" name="Rectangle 17"/>
          <p:cNvSpPr>
            <a:spLocks noChangeArrowheads="1"/>
          </p:cNvSpPr>
          <p:nvPr/>
        </p:nvSpPr>
        <p:spPr bwMode="auto">
          <a:xfrm>
            <a:off x="3135313" y="4394200"/>
            <a:ext cx="914400" cy="914400"/>
          </a:xfrm>
          <a:prstGeom prst="rect">
            <a:avLst/>
          </a:prstGeom>
          <a:noFill/>
          <a:ln w="9525" algn="ctr">
            <a:noFill/>
            <a:miter lim="800000"/>
            <a:headEnd/>
            <a:tailEnd/>
          </a:ln>
          <a:effectLst/>
        </p:spPr>
        <p:txBody>
          <a:bodyPr wrap="none" anchor="ctr"/>
          <a:lstStyle/>
          <a:p>
            <a:endParaRPr lang="en-US"/>
          </a:p>
        </p:txBody>
      </p:sp>
      <p:sp>
        <p:nvSpPr>
          <p:cNvPr id="513042" name="Rectangle 18"/>
          <p:cNvSpPr>
            <a:spLocks noChangeArrowheads="1"/>
          </p:cNvSpPr>
          <p:nvPr/>
        </p:nvSpPr>
        <p:spPr bwMode="auto">
          <a:xfrm rot="17556324">
            <a:off x="2139951" y="3894138"/>
            <a:ext cx="2109787" cy="769938"/>
          </a:xfrm>
          <a:prstGeom prst="rect">
            <a:avLst/>
          </a:prstGeom>
          <a:noFill/>
          <a:ln w="9525" algn="ctr">
            <a:noFill/>
            <a:miter lim="800000"/>
            <a:headEnd/>
            <a:tailEnd/>
          </a:ln>
          <a:effectLst/>
        </p:spPr>
        <p:txBody>
          <a:bodyPr wrap="none" anchor="ctr"/>
          <a:lstStyle/>
          <a:p>
            <a:pPr>
              <a:lnSpc>
                <a:spcPct val="85000"/>
              </a:lnSpc>
            </a:pPr>
            <a:r>
              <a:rPr lang="en-US"/>
              <a:t>Recursive Query</a:t>
            </a:r>
          </a:p>
          <a:p>
            <a:pPr>
              <a:lnSpc>
                <a:spcPct val="85000"/>
              </a:lnSpc>
            </a:pPr>
            <a:r>
              <a:rPr lang="en-US"/>
              <a:t>mail1.nwtraders.com</a:t>
            </a:r>
          </a:p>
        </p:txBody>
      </p:sp>
      <p:sp>
        <p:nvSpPr>
          <p:cNvPr id="513043" name="Rectangle 19"/>
          <p:cNvSpPr>
            <a:spLocks noChangeArrowheads="1"/>
          </p:cNvSpPr>
          <p:nvPr/>
        </p:nvSpPr>
        <p:spPr bwMode="auto">
          <a:xfrm rot="-4000979">
            <a:off x="3013076" y="4398963"/>
            <a:ext cx="1654175" cy="508000"/>
          </a:xfrm>
          <a:prstGeom prst="rect">
            <a:avLst/>
          </a:prstGeom>
          <a:noFill/>
          <a:ln w="9525" algn="ctr">
            <a:noFill/>
            <a:miter lim="800000"/>
            <a:headEnd/>
            <a:tailEnd/>
          </a:ln>
          <a:effectLst/>
        </p:spPr>
        <p:txBody>
          <a:bodyPr wrap="none" anchor="ctr"/>
          <a:lstStyle/>
          <a:p>
            <a:r>
              <a:rPr lang="en-US"/>
              <a:t>172.16.64.11</a:t>
            </a:r>
          </a:p>
        </p:txBody>
      </p:sp>
      <p:sp>
        <p:nvSpPr>
          <p:cNvPr id="513044" name="Line 20"/>
          <p:cNvSpPr>
            <a:spLocks noChangeShapeType="1"/>
          </p:cNvSpPr>
          <p:nvPr/>
        </p:nvSpPr>
        <p:spPr bwMode="auto">
          <a:xfrm>
            <a:off x="4875214" y="2787650"/>
            <a:ext cx="2206625" cy="1588"/>
          </a:xfrm>
          <a:prstGeom prst="line">
            <a:avLst/>
          </a:prstGeom>
          <a:noFill/>
          <a:ln w="50800">
            <a:solidFill>
              <a:srgbClr val="CC0000"/>
            </a:solidFill>
            <a:round/>
            <a:headEnd/>
            <a:tailEnd type="triangle" w="med" len="med"/>
          </a:ln>
          <a:effectLst/>
        </p:spPr>
        <p:txBody>
          <a:bodyPr/>
          <a:lstStyle/>
          <a:p>
            <a:endParaRPr lang="en-US"/>
          </a:p>
        </p:txBody>
      </p:sp>
      <p:sp>
        <p:nvSpPr>
          <p:cNvPr id="513045" name="Line 21"/>
          <p:cNvSpPr>
            <a:spLocks noChangeShapeType="1"/>
          </p:cNvSpPr>
          <p:nvPr/>
        </p:nvSpPr>
        <p:spPr bwMode="auto">
          <a:xfrm>
            <a:off x="4686300" y="3260726"/>
            <a:ext cx="2603500" cy="550863"/>
          </a:xfrm>
          <a:prstGeom prst="line">
            <a:avLst/>
          </a:prstGeom>
          <a:noFill/>
          <a:ln w="50800">
            <a:solidFill>
              <a:srgbClr val="CC0000"/>
            </a:solidFill>
            <a:round/>
            <a:headEnd/>
            <a:tailEnd type="triangle" w="med" len="med"/>
          </a:ln>
          <a:effectLst/>
        </p:spPr>
        <p:txBody>
          <a:bodyPr/>
          <a:lstStyle/>
          <a:p>
            <a:endParaRPr lang="en-US"/>
          </a:p>
        </p:txBody>
      </p:sp>
      <p:sp>
        <p:nvSpPr>
          <p:cNvPr id="513046" name="Line 22"/>
          <p:cNvSpPr>
            <a:spLocks noChangeShapeType="1"/>
          </p:cNvSpPr>
          <p:nvPr/>
        </p:nvSpPr>
        <p:spPr bwMode="auto">
          <a:xfrm>
            <a:off x="4449764" y="3635376"/>
            <a:ext cx="3443287" cy="1554163"/>
          </a:xfrm>
          <a:prstGeom prst="line">
            <a:avLst/>
          </a:prstGeom>
          <a:noFill/>
          <a:ln w="50800">
            <a:solidFill>
              <a:srgbClr val="CC0000"/>
            </a:solidFill>
            <a:round/>
            <a:headEnd/>
            <a:tailEnd type="triangle" w="med" len="med"/>
          </a:ln>
          <a:effectLst/>
        </p:spPr>
        <p:txBody>
          <a:bodyPr/>
          <a:lstStyle/>
          <a:p>
            <a:endParaRPr lang="en-US"/>
          </a:p>
        </p:txBody>
      </p:sp>
      <p:sp>
        <p:nvSpPr>
          <p:cNvPr id="513047" name="Rectangle 23"/>
          <p:cNvSpPr>
            <a:spLocks noChangeArrowheads="1"/>
          </p:cNvSpPr>
          <p:nvPr/>
        </p:nvSpPr>
        <p:spPr bwMode="auto">
          <a:xfrm>
            <a:off x="5149851" y="2435225"/>
            <a:ext cx="1611313" cy="393700"/>
          </a:xfrm>
          <a:prstGeom prst="rect">
            <a:avLst/>
          </a:prstGeom>
          <a:noFill/>
          <a:ln w="9525" algn="ctr">
            <a:noFill/>
            <a:miter lim="800000"/>
            <a:headEnd/>
            <a:tailEnd/>
          </a:ln>
          <a:effectLst/>
        </p:spPr>
        <p:txBody>
          <a:bodyPr wrap="none" anchor="ctr"/>
          <a:lstStyle/>
          <a:p>
            <a:r>
              <a:rPr lang="en-US"/>
              <a:t>Iterative Query</a:t>
            </a:r>
          </a:p>
        </p:txBody>
      </p:sp>
      <p:sp>
        <p:nvSpPr>
          <p:cNvPr id="513048" name="Rectangle 24"/>
          <p:cNvSpPr>
            <a:spLocks noChangeArrowheads="1"/>
          </p:cNvSpPr>
          <p:nvPr/>
        </p:nvSpPr>
        <p:spPr bwMode="auto">
          <a:xfrm rot="1409217">
            <a:off x="6134101" y="4313238"/>
            <a:ext cx="1611313" cy="449262"/>
          </a:xfrm>
          <a:prstGeom prst="rect">
            <a:avLst/>
          </a:prstGeom>
          <a:noFill/>
          <a:ln w="9525" algn="ctr">
            <a:noFill/>
            <a:miter lim="800000"/>
            <a:headEnd/>
            <a:tailEnd/>
          </a:ln>
          <a:effectLst/>
        </p:spPr>
        <p:txBody>
          <a:bodyPr wrap="none" anchor="ctr"/>
          <a:lstStyle/>
          <a:p>
            <a:r>
              <a:rPr lang="en-US"/>
              <a:t>Iterative Query</a:t>
            </a:r>
          </a:p>
        </p:txBody>
      </p:sp>
      <p:sp>
        <p:nvSpPr>
          <p:cNvPr id="513049" name="Rectangle 25"/>
          <p:cNvSpPr>
            <a:spLocks noChangeArrowheads="1"/>
          </p:cNvSpPr>
          <p:nvPr/>
        </p:nvSpPr>
        <p:spPr bwMode="auto">
          <a:xfrm rot="690929">
            <a:off x="5407025" y="3198813"/>
            <a:ext cx="1443038" cy="417512"/>
          </a:xfrm>
          <a:prstGeom prst="rect">
            <a:avLst/>
          </a:prstGeom>
          <a:noFill/>
          <a:ln w="9525" algn="ctr">
            <a:noFill/>
            <a:miter lim="800000"/>
            <a:headEnd/>
            <a:tailEnd/>
          </a:ln>
          <a:effectLst/>
        </p:spPr>
        <p:txBody>
          <a:bodyPr wrap="none" anchor="ctr"/>
          <a:lstStyle/>
          <a:p>
            <a:r>
              <a:rPr lang="en-US"/>
              <a:t>Iterative Query</a:t>
            </a:r>
          </a:p>
        </p:txBody>
      </p:sp>
      <p:sp>
        <p:nvSpPr>
          <p:cNvPr id="513050" name="Text Box 26"/>
          <p:cNvSpPr txBox="1">
            <a:spLocks noChangeArrowheads="1"/>
          </p:cNvSpPr>
          <p:nvPr/>
        </p:nvSpPr>
        <p:spPr bwMode="auto">
          <a:xfrm>
            <a:off x="5419726" y="2887664"/>
            <a:ext cx="955675" cy="646331"/>
          </a:xfrm>
          <a:prstGeom prst="rect">
            <a:avLst/>
          </a:prstGeom>
          <a:noFill/>
          <a:ln w="9525" algn="ctr">
            <a:noFill/>
            <a:miter lim="800000"/>
            <a:headEnd/>
            <a:tailEnd/>
          </a:ln>
          <a:effectLst/>
        </p:spPr>
        <p:txBody>
          <a:bodyPr>
            <a:spAutoFit/>
          </a:bodyPr>
          <a:lstStyle/>
          <a:p>
            <a:r>
              <a:rPr lang="en-US"/>
              <a:t>Ask .com</a:t>
            </a:r>
          </a:p>
        </p:txBody>
      </p:sp>
      <p:sp>
        <p:nvSpPr>
          <p:cNvPr id="513051" name="Line 27"/>
          <p:cNvSpPr>
            <a:spLocks noChangeShapeType="1"/>
          </p:cNvSpPr>
          <p:nvPr/>
        </p:nvSpPr>
        <p:spPr bwMode="auto">
          <a:xfrm flipH="1" flipV="1">
            <a:off x="4668839" y="2916238"/>
            <a:ext cx="2390775" cy="17462"/>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3052" name="Line 28"/>
          <p:cNvSpPr>
            <a:spLocks noChangeShapeType="1"/>
          </p:cNvSpPr>
          <p:nvPr/>
        </p:nvSpPr>
        <p:spPr bwMode="auto">
          <a:xfrm flipH="1" flipV="1">
            <a:off x="4254500" y="3673475"/>
            <a:ext cx="3498850" cy="1576388"/>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3053" name="Line 29"/>
          <p:cNvSpPr>
            <a:spLocks noChangeShapeType="1"/>
          </p:cNvSpPr>
          <p:nvPr/>
        </p:nvSpPr>
        <p:spPr bwMode="auto">
          <a:xfrm flipH="1" flipV="1">
            <a:off x="4597400" y="3359150"/>
            <a:ext cx="2647950" cy="592138"/>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3054" name="Text Box 30"/>
          <p:cNvSpPr txBox="1">
            <a:spLocks noChangeArrowheads="1"/>
          </p:cNvSpPr>
          <p:nvPr/>
        </p:nvSpPr>
        <p:spPr bwMode="auto">
          <a:xfrm rot="775546">
            <a:off x="5214938" y="3524142"/>
            <a:ext cx="1885950" cy="646331"/>
          </a:xfrm>
          <a:prstGeom prst="rect">
            <a:avLst/>
          </a:prstGeom>
          <a:noFill/>
          <a:ln w="9525" algn="ctr">
            <a:noFill/>
            <a:miter lim="800000"/>
            <a:headEnd/>
            <a:tailEnd/>
          </a:ln>
          <a:effectLst/>
        </p:spPr>
        <p:txBody>
          <a:bodyPr>
            <a:spAutoFit/>
          </a:bodyPr>
          <a:lstStyle/>
          <a:p>
            <a:r>
              <a:rPr lang="en-US"/>
              <a:t>Ask nwtraders.com</a:t>
            </a:r>
          </a:p>
        </p:txBody>
      </p:sp>
      <p:sp>
        <p:nvSpPr>
          <p:cNvPr id="513055" name="Text Box 31"/>
          <p:cNvSpPr txBox="1">
            <a:spLocks noChangeArrowheads="1"/>
          </p:cNvSpPr>
          <p:nvPr/>
        </p:nvSpPr>
        <p:spPr bwMode="auto">
          <a:xfrm rot="1369041">
            <a:off x="5577957" y="4958041"/>
            <a:ext cx="2372765" cy="369332"/>
          </a:xfrm>
          <a:prstGeom prst="rect">
            <a:avLst/>
          </a:prstGeom>
          <a:noFill/>
          <a:ln w="9525" algn="ctr">
            <a:noFill/>
            <a:miter lim="800000"/>
            <a:headEnd/>
            <a:tailEnd/>
          </a:ln>
          <a:effectLst/>
        </p:spPr>
        <p:txBody>
          <a:bodyPr wrap="none">
            <a:spAutoFit/>
          </a:bodyPr>
          <a:lstStyle/>
          <a:p>
            <a:r>
              <a:rPr lang="en-US"/>
              <a:t>Authoritative Response</a:t>
            </a:r>
          </a:p>
        </p:txBody>
      </p:sp>
      <p:grpSp>
        <p:nvGrpSpPr>
          <p:cNvPr id="513056" name="Group 32"/>
          <p:cNvGrpSpPr>
            <a:grpSpLocks/>
          </p:cNvGrpSpPr>
          <p:nvPr/>
        </p:nvGrpSpPr>
        <p:grpSpPr bwMode="auto">
          <a:xfrm>
            <a:off x="2133600" y="6051550"/>
            <a:ext cx="914400" cy="425450"/>
            <a:chOff x="384" y="3024"/>
            <a:chExt cx="720" cy="336"/>
          </a:xfrm>
        </p:grpSpPr>
        <p:sp>
          <p:nvSpPr>
            <p:cNvPr id="513057" name="Oval 3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513058" name="Group 34"/>
            <p:cNvGrpSpPr>
              <a:grpSpLocks/>
            </p:cNvGrpSpPr>
            <p:nvPr/>
          </p:nvGrpSpPr>
          <p:grpSpPr bwMode="auto">
            <a:xfrm>
              <a:off x="480" y="3096"/>
              <a:ext cx="240" cy="192"/>
              <a:chOff x="480" y="3096"/>
              <a:chExt cx="240" cy="192"/>
            </a:xfrm>
          </p:grpSpPr>
          <p:sp>
            <p:nvSpPr>
              <p:cNvPr id="513059" name="Oval 3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13060" name="Freeform 36"/>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513061" name="Group 37"/>
          <p:cNvGrpSpPr>
            <a:grpSpLocks/>
          </p:cNvGrpSpPr>
          <p:nvPr/>
        </p:nvGrpSpPr>
        <p:grpSpPr bwMode="auto">
          <a:xfrm>
            <a:off x="2620963" y="6142039"/>
            <a:ext cx="304800" cy="244475"/>
            <a:chOff x="768" y="3096"/>
            <a:chExt cx="240" cy="192"/>
          </a:xfrm>
        </p:grpSpPr>
        <p:sp>
          <p:nvSpPr>
            <p:cNvPr id="513062" name="Oval 3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13063" name="Rectangle 3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
        <p:nvSpPr>
          <p:cNvPr id="513064" name="AutoShape 40"/>
          <p:cNvSpPr>
            <a:spLocks noChangeArrowheads="1"/>
          </p:cNvSpPr>
          <p:nvPr/>
        </p:nvSpPr>
        <p:spPr bwMode="auto">
          <a:xfrm>
            <a:off x="8250238" y="4926014"/>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Nwtraders.com</a:t>
            </a:r>
          </a:p>
        </p:txBody>
      </p:sp>
    </p:spTree>
    <p:extLst>
      <p:ext uri="{BB962C8B-B14F-4D97-AF65-F5344CB8AC3E}">
        <p14:creationId xmlns:p14="http://schemas.microsoft.com/office/powerpoint/2010/main" xmlns="" val="27804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3039"/>
                                        </p:tgtEl>
                                        <p:attrNameLst>
                                          <p:attrName>style.visibility</p:attrName>
                                        </p:attrNameLst>
                                      </p:cBhvr>
                                      <p:to>
                                        <p:strVal val="visible"/>
                                      </p:to>
                                    </p:set>
                                    <p:animEffect transition="in" filter="wipe(down)">
                                      <p:cBhvr>
                                        <p:cTn id="7" dur="1000"/>
                                        <p:tgtEl>
                                          <p:spTgt spid="513039"/>
                                        </p:tgtEl>
                                      </p:cBhvr>
                                    </p:animEffect>
                                  </p:childTnLst>
                                </p:cTn>
                              </p:par>
                              <p:par>
                                <p:cTn id="8" presetID="1" presetClass="entr" presetSubtype="0" fill="hold" nodeType="withEffect">
                                  <p:stCondLst>
                                    <p:cond delay="0"/>
                                  </p:stCondLst>
                                  <p:childTnLst>
                                    <p:set>
                                      <p:cBhvr>
                                        <p:cTn id="9" dur="1" fill="hold">
                                          <p:stCondLst>
                                            <p:cond delay="0"/>
                                          </p:stCondLst>
                                        </p:cTn>
                                        <p:tgtEl>
                                          <p:spTgt spid="513042">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13042">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3044"/>
                                        </p:tgtEl>
                                        <p:attrNameLst>
                                          <p:attrName>style.visibility</p:attrName>
                                        </p:attrNameLst>
                                      </p:cBhvr>
                                      <p:to>
                                        <p:strVal val="visible"/>
                                      </p:to>
                                    </p:set>
                                    <p:animEffect transition="in" filter="wipe(left)">
                                      <p:cBhvr>
                                        <p:cTn id="16" dur="1000"/>
                                        <p:tgtEl>
                                          <p:spTgt spid="51304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513047"/>
                                        </p:tgtEl>
                                        <p:attrNameLst>
                                          <p:attrName>style.visibility</p:attrName>
                                        </p:attrNameLst>
                                      </p:cBhvr>
                                      <p:to>
                                        <p:strVal val="visible"/>
                                      </p:to>
                                    </p:set>
                                  </p:childTnLst>
                                </p:cTn>
                              </p:par>
                            </p:childTnLst>
                          </p:cTn>
                        </p:par>
                        <p:par>
                          <p:cTn id="19" fill="hold">
                            <p:stCondLst>
                              <p:cond delay="1000"/>
                            </p:stCondLst>
                            <p:childTnLst>
                              <p:par>
                                <p:cTn id="20" presetID="22" presetClass="entr" presetSubtype="2" fill="hold" grpId="0" nodeType="afterEffect">
                                  <p:stCondLst>
                                    <p:cond delay="0"/>
                                  </p:stCondLst>
                                  <p:childTnLst>
                                    <p:set>
                                      <p:cBhvr>
                                        <p:cTn id="21" dur="1" fill="hold">
                                          <p:stCondLst>
                                            <p:cond delay="0"/>
                                          </p:stCondLst>
                                        </p:cTn>
                                        <p:tgtEl>
                                          <p:spTgt spid="513051"/>
                                        </p:tgtEl>
                                        <p:attrNameLst>
                                          <p:attrName>style.visibility</p:attrName>
                                        </p:attrNameLst>
                                      </p:cBhvr>
                                      <p:to>
                                        <p:strVal val="visible"/>
                                      </p:to>
                                    </p:set>
                                    <p:animEffect transition="in" filter="wipe(right)">
                                      <p:cBhvr>
                                        <p:cTn id="22" dur="1000"/>
                                        <p:tgtEl>
                                          <p:spTgt spid="513051"/>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5130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13045"/>
                                        </p:tgtEl>
                                        <p:attrNameLst>
                                          <p:attrName>style.visibility</p:attrName>
                                        </p:attrNameLst>
                                      </p:cBhvr>
                                      <p:to>
                                        <p:strVal val="visible"/>
                                      </p:to>
                                    </p:set>
                                    <p:animEffect transition="in" filter="wipe(left)">
                                      <p:cBhvr>
                                        <p:cTn id="29" dur="1000"/>
                                        <p:tgtEl>
                                          <p:spTgt spid="513045"/>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13049"/>
                                        </p:tgtEl>
                                        <p:attrNameLst>
                                          <p:attrName>style.visibility</p:attrName>
                                        </p:attrNameLst>
                                      </p:cBhvr>
                                      <p:to>
                                        <p:strVal val="visible"/>
                                      </p:to>
                                    </p:set>
                                  </p:childTnLst>
                                </p:cTn>
                              </p:par>
                            </p:childTnLst>
                          </p:cTn>
                        </p:par>
                        <p:par>
                          <p:cTn id="32" fill="hold">
                            <p:stCondLst>
                              <p:cond delay="1000"/>
                            </p:stCondLst>
                            <p:childTnLst>
                              <p:par>
                                <p:cTn id="33" presetID="22" presetClass="entr" presetSubtype="2" fill="hold" grpId="0" nodeType="afterEffect">
                                  <p:stCondLst>
                                    <p:cond delay="0"/>
                                  </p:stCondLst>
                                  <p:childTnLst>
                                    <p:set>
                                      <p:cBhvr>
                                        <p:cTn id="34" dur="1" fill="hold">
                                          <p:stCondLst>
                                            <p:cond delay="0"/>
                                          </p:stCondLst>
                                        </p:cTn>
                                        <p:tgtEl>
                                          <p:spTgt spid="513053"/>
                                        </p:tgtEl>
                                        <p:attrNameLst>
                                          <p:attrName>style.visibility</p:attrName>
                                        </p:attrNameLst>
                                      </p:cBhvr>
                                      <p:to>
                                        <p:strVal val="visible"/>
                                      </p:to>
                                    </p:set>
                                    <p:animEffect transition="in" filter="wipe(right)">
                                      <p:cBhvr>
                                        <p:cTn id="35" dur="1000"/>
                                        <p:tgtEl>
                                          <p:spTgt spid="513053"/>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51305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13046"/>
                                        </p:tgtEl>
                                        <p:attrNameLst>
                                          <p:attrName>style.visibility</p:attrName>
                                        </p:attrNameLst>
                                      </p:cBhvr>
                                      <p:to>
                                        <p:strVal val="visible"/>
                                      </p:to>
                                    </p:set>
                                    <p:animEffect transition="in" filter="wipe(left)">
                                      <p:cBhvr>
                                        <p:cTn id="42" dur="2000"/>
                                        <p:tgtEl>
                                          <p:spTgt spid="513046"/>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513048"/>
                                        </p:tgtEl>
                                        <p:attrNameLst>
                                          <p:attrName>style.visibility</p:attrName>
                                        </p:attrNameLst>
                                      </p:cBhvr>
                                      <p:to>
                                        <p:strVal val="visible"/>
                                      </p:to>
                                    </p:set>
                                  </p:childTnLst>
                                </p:cTn>
                              </p:par>
                            </p:childTnLst>
                          </p:cTn>
                        </p:par>
                        <p:par>
                          <p:cTn id="45" fill="hold">
                            <p:stCondLst>
                              <p:cond delay="2000"/>
                            </p:stCondLst>
                            <p:childTnLst>
                              <p:par>
                                <p:cTn id="46" presetID="22" presetClass="entr" presetSubtype="2" fill="hold" grpId="0" nodeType="afterEffect">
                                  <p:stCondLst>
                                    <p:cond delay="0"/>
                                  </p:stCondLst>
                                  <p:childTnLst>
                                    <p:set>
                                      <p:cBhvr>
                                        <p:cTn id="47" dur="1" fill="hold">
                                          <p:stCondLst>
                                            <p:cond delay="0"/>
                                          </p:stCondLst>
                                        </p:cTn>
                                        <p:tgtEl>
                                          <p:spTgt spid="513052"/>
                                        </p:tgtEl>
                                        <p:attrNameLst>
                                          <p:attrName>style.visibility</p:attrName>
                                        </p:attrNameLst>
                                      </p:cBhvr>
                                      <p:to>
                                        <p:strVal val="visible"/>
                                      </p:to>
                                    </p:set>
                                    <p:animEffect transition="in" filter="wipe(right)">
                                      <p:cBhvr>
                                        <p:cTn id="48" dur="2000"/>
                                        <p:tgtEl>
                                          <p:spTgt spid="513052"/>
                                        </p:tgtEl>
                                      </p:cBhvr>
                                    </p:animEffect>
                                  </p:childTnLst>
                                </p:cTn>
                              </p:par>
                              <p:par>
                                <p:cTn id="49" presetID="1" presetClass="entr" presetSubtype="0" fill="hold" nodeType="withEffect">
                                  <p:stCondLst>
                                    <p:cond delay="0"/>
                                  </p:stCondLst>
                                  <p:childTnLst>
                                    <p:set>
                                      <p:cBhvr>
                                        <p:cTn id="50" dur="1" fill="hold">
                                          <p:stCondLst>
                                            <p:cond delay="0"/>
                                          </p:stCondLst>
                                        </p:cTn>
                                        <p:tgtEl>
                                          <p:spTgt spid="513055">
                                            <p:txEl>
                                              <p:pRg st="0" end="0"/>
                                            </p:txEl>
                                          </p:spTgt>
                                        </p:tgtEl>
                                        <p:attrNameLst>
                                          <p:attrName>style.visibility</p:attrName>
                                        </p:attrNameLst>
                                      </p:cBhvr>
                                      <p:to>
                                        <p:strVal val="visible"/>
                                      </p:to>
                                    </p:set>
                                  </p:childTnLst>
                                </p:cTn>
                              </p:par>
                            </p:childTnLst>
                          </p:cTn>
                        </p:par>
                        <p:par>
                          <p:cTn id="51" fill="hold">
                            <p:stCondLst>
                              <p:cond delay="4000"/>
                            </p:stCondLst>
                            <p:childTnLst>
                              <p:par>
                                <p:cTn id="52" presetID="22" presetClass="entr" presetSubtype="1" fill="hold" grpId="0" nodeType="afterEffect">
                                  <p:stCondLst>
                                    <p:cond delay="0"/>
                                  </p:stCondLst>
                                  <p:childTnLst>
                                    <p:set>
                                      <p:cBhvr>
                                        <p:cTn id="53" dur="1" fill="hold">
                                          <p:stCondLst>
                                            <p:cond delay="0"/>
                                          </p:stCondLst>
                                        </p:cTn>
                                        <p:tgtEl>
                                          <p:spTgt spid="513040"/>
                                        </p:tgtEl>
                                        <p:attrNameLst>
                                          <p:attrName>style.visibility</p:attrName>
                                        </p:attrNameLst>
                                      </p:cBhvr>
                                      <p:to>
                                        <p:strVal val="visible"/>
                                      </p:to>
                                    </p:set>
                                    <p:animEffect transition="in" filter="wipe(up)">
                                      <p:cBhvr>
                                        <p:cTn id="54" dur="2000"/>
                                        <p:tgtEl>
                                          <p:spTgt spid="513040"/>
                                        </p:tgtEl>
                                      </p:cBhvr>
                                    </p:animEffect>
                                  </p:childTnLst>
                                </p:cTn>
                              </p:par>
                              <p:par>
                                <p:cTn id="55" presetID="1" presetClass="entr" presetSubtype="0" fill="hold" grpId="0" nodeType="withEffect">
                                  <p:stCondLst>
                                    <p:cond delay="0"/>
                                  </p:stCondLst>
                                  <p:childTnLst>
                                    <p:set>
                                      <p:cBhvr>
                                        <p:cTn id="56" dur="1" fill="hold">
                                          <p:stCondLst>
                                            <p:cond delay="0"/>
                                          </p:stCondLst>
                                        </p:cTn>
                                        <p:tgtEl>
                                          <p:spTgt spid="513043"/>
                                        </p:tgtEl>
                                        <p:attrNameLst>
                                          <p:attrName>style.visibility</p:attrName>
                                        </p:attrNameLst>
                                      </p:cBhvr>
                                      <p:to>
                                        <p:strVal val="visible"/>
                                      </p:to>
                                    </p:set>
                                  </p:childTnLst>
                                </p:cTn>
                              </p:par>
                            </p:childTnLst>
                          </p:cTn>
                        </p:par>
                        <p:par>
                          <p:cTn id="57" fill="hold">
                            <p:stCondLst>
                              <p:cond delay="6000"/>
                            </p:stCondLst>
                            <p:childTnLst>
                              <p:par>
                                <p:cTn id="58" presetID="1" presetClass="entr" presetSubtype="0" fill="hold" nodeType="afterEffect">
                                  <p:stCondLst>
                                    <p:cond delay="0"/>
                                  </p:stCondLst>
                                  <p:childTnLst>
                                    <p:set>
                                      <p:cBhvr>
                                        <p:cTn id="59" dur="1" fill="hold">
                                          <p:stCondLst>
                                            <p:cond delay="0"/>
                                          </p:stCondLst>
                                        </p:cTn>
                                        <p:tgtEl>
                                          <p:spTgt spid="513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9" grpId="0" animBg="1"/>
      <p:bldP spid="513040" grpId="0" animBg="1"/>
      <p:bldP spid="513043" grpId="0"/>
      <p:bldP spid="513044" grpId="0" animBg="1"/>
      <p:bldP spid="513045" grpId="0" animBg="1"/>
      <p:bldP spid="513046" grpId="0" animBg="1"/>
      <p:bldP spid="513047" grpId="0"/>
      <p:bldP spid="513048" grpId="0"/>
      <p:bldP spid="513049" grpId="0"/>
      <p:bldP spid="513050" grpId="0"/>
      <p:bldP spid="513051" grpId="0" animBg="1"/>
      <p:bldP spid="513052" grpId="0" animBg="1"/>
      <p:bldP spid="513053" grpId="0" animBg="1"/>
      <p:bldP spid="51305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pPr marL="460375" indent="-460375"/>
            <a:r>
              <a:rPr lang="en-US" dirty="0">
                <a:solidFill>
                  <a:schemeClr val="accent2"/>
                </a:solidFill>
              </a:rPr>
              <a:t>How Forwarders Work</a:t>
            </a:r>
          </a:p>
        </p:txBody>
      </p:sp>
      <p:sp>
        <p:nvSpPr>
          <p:cNvPr id="515075" name="AutoShape 3"/>
          <p:cNvSpPr>
            <a:spLocks noChangeArrowheads="1"/>
          </p:cNvSpPr>
          <p:nvPr/>
        </p:nvSpPr>
        <p:spPr bwMode="auto">
          <a:xfrm>
            <a:off x="2578100" y="1284289"/>
            <a:ext cx="6948488" cy="676275"/>
          </a:xfrm>
          <a:prstGeom prst="roundRect">
            <a:avLst>
              <a:gd name="adj" fmla="val 5634"/>
            </a:avLst>
          </a:prstGeom>
          <a:gradFill rotWithShape="1">
            <a:gsLst>
              <a:gs pos="0">
                <a:srgbClr val="EAABA0"/>
              </a:gs>
              <a:gs pos="100000">
                <a:srgbClr val="F6D9D4"/>
              </a:gs>
            </a:gsLst>
            <a:lin ang="2700000" scaled="1"/>
          </a:gradFill>
          <a:ln w="9525" algn="ctr">
            <a:solidFill>
              <a:srgbClr val="808080"/>
            </a:solidFill>
            <a:round/>
            <a:headEnd/>
            <a:tailEnd/>
          </a:ln>
          <a:effectLst>
            <a:outerShdw dist="35921" dir="2700000" algn="ctr" rotWithShape="0">
              <a:srgbClr val="C0C0C0"/>
            </a:outerShdw>
          </a:effectLst>
        </p:spPr>
        <p:txBody>
          <a:bodyPr anchor="ctr"/>
          <a:lstStyle/>
          <a:p>
            <a:pPr algn="l" eaLnBrk="1" hangingPunct="1">
              <a:lnSpc>
                <a:spcPct val="90000"/>
              </a:lnSpc>
            </a:pPr>
            <a:r>
              <a:rPr lang="en-US" sz="2200"/>
              <a:t>A </a:t>
            </a:r>
            <a:r>
              <a:rPr lang="en-US" sz="2200" i="1"/>
              <a:t>forwarder</a:t>
            </a:r>
            <a:r>
              <a:rPr lang="en-US" sz="2200"/>
              <a:t> is a DNS server designated to resolve external or offsite DNS domain names</a:t>
            </a:r>
          </a:p>
        </p:txBody>
      </p:sp>
      <p:sp>
        <p:nvSpPr>
          <p:cNvPr id="515076" name="Oval 4"/>
          <p:cNvSpPr>
            <a:spLocks noChangeArrowheads="1"/>
          </p:cNvSpPr>
          <p:nvPr/>
        </p:nvSpPr>
        <p:spPr bwMode="auto">
          <a:xfrm>
            <a:off x="2617789" y="2757488"/>
            <a:ext cx="3233737" cy="3149600"/>
          </a:xfrm>
          <a:prstGeom prst="ellipse">
            <a:avLst/>
          </a:prstGeom>
          <a:gradFill rotWithShape="1">
            <a:gsLst>
              <a:gs pos="0">
                <a:srgbClr val="F0F1FF"/>
              </a:gs>
              <a:gs pos="100000">
                <a:srgbClr val="B3C8DF"/>
              </a:gs>
            </a:gsLst>
            <a:path path="shape">
              <a:fillToRect l="50000" t="50000" r="50000" b="50000"/>
            </a:path>
          </a:gradFill>
          <a:ln w="9525">
            <a:noFill/>
            <a:round/>
            <a:headEnd/>
            <a:tailEnd/>
          </a:ln>
          <a:effectLst/>
        </p:spPr>
        <p:txBody>
          <a:bodyPr wrap="none" anchor="ctr"/>
          <a:lstStyle/>
          <a:p>
            <a:endParaRPr lang="en-US"/>
          </a:p>
        </p:txBody>
      </p:sp>
      <p:sp>
        <p:nvSpPr>
          <p:cNvPr id="515077" name="AutoShape 5"/>
          <p:cNvSpPr>
            <a:spLocks noChangeArrowheads="1"/>
          </p:cNvSpPr>
          <p:nvPr/>
        </p:nvSpPr>
        <p:spPr bwMode="auto">
          <a:xfrm>
            <a:off x="6092825" y="5511801"/>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pPr>
              <a:lnSpc>
                <a:spcPct val="85000"/>
              </a:lnSpc>
            </a:pPr>
            <a:r>
              <a:rPr lang="en-US"/>
              <a:t>Client Server</a:t>
            </a:r>
          </a:p>
        </p:txBody>
      </p:sp>
      <p:sp>
        <p:nvSpPr>
          <p:cNvPr id="515078" name="AutoShape 6"/>
          <p:cNvSpPr>
            <a:spLocks noChangeArrowheads="1"/>
          </p:cNvSpPr>
          <p:nvPr/>
        </p:nvSpPr>
        <p:spPr bwMode="auto">
          <a:xfrm>
            <a:off x="8154988" y="5154614"/>
            <a:ext cx="14287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Nwtraders.com</a:t>
            </a:r>
          </a:p>
        </p:txBody>
      </p:sp>
      <p:pic>
        <p:nvPicPr>
          <p:cNvPr id="515079" name="Picture 7" descr="Internet01"/>
          <p:cNvPicPr>
            <a:picLocks noChangeAspect="1" noChangeArrowheads="1"/>
          </p:cNvPicPr>
          <p:nvPr/>
        </p:nvPicPr>
        <p:blipFill>
          <a:blip r:embed="rId3" cstate="print"/>
          <a:srcRect/>
          <a:stretch>
            <a:fillRect/>
          </a:stretch>
        </p:blipFill>
        <p:spPr bwMode="auto">
          <a:xfrm>
            <a:off x="7678738" y="2489200"/>
            <a:ext cx="1909762" cy="1905000"/>
          </a:xfrm>
          <a:prstGeom prst="rect">
            <a:avLst/>
          </a:prstGeom>
          <a:noFill/>
        </p:spPr>
      </p:pic>
      <p:pic>
        <p:nvPicPr>
          <p:cNvPr id="515080" name="Picture 8" descr="Server01"/>
          <p:cNvPicPr>
            <a:picLocks noChangeAspect="1" noChangeArrowheads="1"/>
          </p:cNvPicPr>
          <p:nvPr/>
        </p:nvPicPr>
        <p:blipFill>
          <a:blip r:embed="rId4" cstate="print">
            <a:grayscl/>
          </a:blip>
          <a:srcRect/>
          <a:stretch>
            <a:fillRect/>
          </a:stretch>
        </p:blipFill>
        <p:spPr bwMode="auto">
          <a:xfrm>
            <a:off x="7373939" y="2065338"/>
            <a:ext cx="884237" cy="1039812"/>
          </a:xfrm>
          <a:prstGeom prst="rect">
            <a:avLst/>
          </a:prstGeom>
          <a:noFill/>
        </p:spPr>
      </p:pic>
      <p:pic>
        <p:nvPicPr>
          <p:cNvPr id="515081" name="Picture 9" descr="Server01"/>
          <p:cNvPicPr>
            <a:picLocks noChangeAspect="1" noChangeArrowheads="1"/>
          </p:cNvPicPr>
          <p:nvPr/>
        </p:nvPicPr>
        <p:blipFill>
          <a:blip r:embed="rId4" cstate="print">
            <a:grayscl/>
          </a:blip>
          <a:srcRect/>
          <a:stretch>
            <a:fillRect/>
          </a:stretch>
        </p:blipFill>
        <p:spPr bwMode="auto">
          <a:xfrm>
            <a:off x="7527925" y="3225801"/>
            <a:ext cx="884238" cy="1039813"/>
          </a:xfrm>
          <a:prstGeom prst="rect">
            <a:avLst/>
          </a:prstGeom>
          <a:noFill/>
        </p:spPr>
      </p:pic>
      <p:pic>
        <p:nvPicPr>
          <p:cNvPr id="515082" name="Picture 10" descr="Server01"/>
          <p:cNvPicPr>
            <a:picLocks noChangeAspect="1" noChangeArrowheads="1"/>
          </p:cNvPicPr>
          <p:nvPr/>
        </p:nvPicPr>
        <p:blipFill>
          <a:blip r:embed="rId4" cstate="print">
            <a:grayscl/>
          </a:blip>
          <a:srcRect/>
          <a:stretch>
            <a:fillRect/>
          </a:stretch>
        </p:blipFill>
        <p:spPr bwMode="auto">
          <a:xfrm>
            <a:off x="8547100" y="4143376"/>
            <a:ext cx="884238" cy="1039813"/>
          </a:xfrm>
          <a:prstGeom prst="rect">
            <a:avLst/>
          </a:prstGeom>
          <a:noFill/>
        </p:spPr>
      </p:pic>
      <p:sp>
        <p:nvSpPr>
          <p:cNvPr id="515083" name="AutoShape 11"/>
          <p:cNvSpPr>
            <a:spLocks noChangeArrowheads="1"/>
          </p:cNvSpPr>
          <p:nvPr/>
        </p:nvSpPr>
        <p:spPr bwMode="auto">
          <a:xfrm>
            <a:off x="8102600" y="2349501"/>
            <a:ext cx="12763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Root Hint (.)</a:t>
            </a:r>
          </a:p>
        </p:txBody>
      </p:sp>
      <p:sp>
        <p:nvSpPr>
          <p:cNvPr id="515084" name="AutoShape 12"/>
          <p:cNvSpPr>
            <a:spLocks noChangeArrowheads="1"/>
          </p:cNvSpPr>
          <p:nvPr/>
        </p:nvSpPr>
        <p:spPr bwMode="auto">
          <a:xfrm>
            <a:off x="8243888" y="3240089"/>
            <a:ext cx="552450" cy="3333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.com</a:t>
            </a:r>
          </a:p>
        </p:txBody>
      </p:sp>
      <p:sp>
        <p:nvSpPr>
          <p:cNvPr id="515085" name="Line 13"/>
          <p:cNvSpPr>
            <a:spLocks noChangeShapeType="1"/>
          </p:cNvSpPr>
          <p:nvPr/>
        </p:nvSpPr>
        <p:spPr bwMode="auto">
          <a:xfrm>
            <a:off x="4927601" y="2336800"/>
            <a:ext cx="2206625" cy="1588"/>
          </a:xfrm>
          <a:prstGeom prst="line">
            <a:avLst/>
          </a:prstGeom>
          <a:noFill/>
          <a:ln w="50800">
            <a:solidFill>
              <a:srgbClr val="CC0000"/>
            </a:solidFill>
            <a:round/>
            <a:headEnd/>
            <a:tailEnd type="triangle" w="med" len="med"/>
          </a:ln>
          <a:effectLst/>
        </p:spPr>
        <p:txBody>
          <a:bodyPr/>
          <a:lstStyle/>
          <a:p>
            <a:endParaRPr lang="en-US"/>
          </a:p>
        </p:txBody>
      </p:sp>
      <p:sp>
        <p:nvSpPr>
          <p:cNvPr id="515086" name="Line 14"/>
          <p:cNvSpPr>
            <a:spLocks noChangeShapeType="1"/>
          </p:cNvSpPr>
          <p:nvPr/>
        </p:nvSpPr>
        <p:spPr bwMode="auto">
          <a:xfrm>
            <a:off x="4962526" y="2954338"/>
            <a:ext cx="2379663" cy="501650"/>
          </a:xfrm>
          <a:prstGeom prst="line">
            <a:avLst/>
          </a:prstGeom>
          <a:noFill/>
          <a:ln w="50800">
            <a:solidFill>
              <a:srgbClr val="CC0000"/>
            </a:solidFill>
            <a:round/>
            <a:headEnd/>
            <a:tailEnd type="triangle" w="med" len="med"/>
          </a:ln>
          <a:effectLst/>
        </p:spPr>
        <p:txBody>
          <a:bodyPr/>
          <a:lstStyle/>
          <a:p>
            <a:endParaRPr lang="en-US"/>
          </a:p>
        </p:txBody>
      </p:sp>
      <p:sp>
        <p:nvSpPr>
          <p:cNvPr id="515087" name="Line 15"/>
          <p:cNvSpPr>
            <a:spLocks noChangeShapeType="1"/>
          </p:cNvSpPr>
          <p:nvPr/>
        </p:nvSpPr>
        <p:spPr bwMode="auto">
          <a:xfrm>
            <a:off x="4619625" y="3214688"/>
            <a:ext cx="3887788" cy="1670050"/>
          </a:xfrm>
          <a:prstGeom prst="line">
            <a:avLst/>
          </a:prstGeom>
          <a:noFill/>
          <a:ln w="50800">
            <a:solidFill>
              <a:srgbClr val="CC0000"/>
            </a:solidFill>
            <a:round/>
            <a:headEnd/>
            <a:tailEnd type="triangle" w="med" len="med"/>
          </a:ln>
          <a:effectLst/>
        </p:spPr>
        <p:txBody>
          <a:bodyPr/>
          <a:lstStyle/>
          <a:p>
            <a:endParaRPr lang="en-US"/>
          </a:p>
        </p:txBody>
      </p:sp>
      <p:sp>
        <p:nvSpPr>
          <p:cNvPr id="515088" name="Rectangle 16"/>
          <p:cNvSpPr>
            <a:spLocks noChangeArrowheads="1"/>
          </p:cNvSpPr>
          <p:nvPr/>
        </p:nvSpPr>
        <p:spPr bwMode="auto">
          <a:xfrm>
            <a:off x="5202238" y="1984375"/>
            <a:ext cx="1611312" cy="393700"/>
          </a:xfrm>
          <a:prstGeom prst="rect">
            <a:avLst/>
          </a:prstGeom>
          <a:noFill/>
          <a:ln w="9525" algn="ctr">
            <a:noFill/>
            <a:miter lim="800000"/>
            <a:headEnd/>
            <a:tailEnd/>
          </a:ln>
          <a:effectLst/>
        </p:spPr>
        <p:txBody>
          <a:bodyPr wrap="none" anchor="ctr"/>
          <a:lstStyle/>
          <a:p>
            <a:r>
              <a:rPr lang="en-US"/>
              <a:t>Iterative Query</a:t>
            </a:r>
          </a:p>
        </p:txBody>
      </p:sp>
      <p:sp>
        <p:nvSpPr>
          <p:cNvPr id="515089" name="Rectangle 17"/>
          <p:cNvSpPr>
            <a:spLocks noChangeArrowheads="1"/>
          </p:cNvSpPr>
          <p:nvPr/>
        </p:nvSpPr>
        <p:spPr bwMode="auto">
          <a:xfrm rot="1192288">
            <a:off x="6226176" y="3873501"/>
            <a:ext cx="1611313" cy="449263"/>
          </a:xfrm>
          <a:prstGeom prst="rect">
            <a:avLst/>
          </a:prstGeom>
          <a:noFill/>
          <a:ln w="9525" algn="ctr">
            <a:noFill/>
            <a:miter lim="800000"/>
            <a:headEnd/>
            <a:tailEnd/>
          </a:ln>
          <a:effectLst/>
        </p:spPr>
        <p:txBody>
          <a:bodyPr wrap="none" anchor="ctr"/>
          <a:lstStyle/>
          <a:p>
            <a:r>
              <a:rPr lang="en-US"/>
              <a:t>Iterative Query</a:t>
            </a:r>
          </a:p>
        </p:txBody>
      </p:sp>
      <p:sp>
        <p:nvSpPr>
          <p:cNvPr id="515090" name="Rectangle 18"/>
          <p:cNvSpPr>
            <a:spLocks noChangeArrowheads="1"/>
          </p:cNvSpPr>
          <p:nvPr/>
        </p:nvSpPr>
        <p:spPr bwMode="auto">
          <a:xfrm rot="690929">
            <a:off x="5459414" y="2843213"/>
            <a:ext cx="1443037" cy="417512"/>
          </a:xfrm>
          <a:prstGeom prst="rect">
            <a:avLst/>
          </a:prstGeom>
          <a:noFill/>
          <a:ln w="9525" algn="ctr">
            <a:noFill/>
            <a:miter lim="800000"/>
            <a:headEnd/>
            <a:tailEnd/>
          </a:ln>
          <a:effectLst/>
        </p:spPr>
        <p:txBody>
          <a:bodyPr wrap="none" anchor="ctr"/>
          <a:lstStyle/>
          <a:p>
            <a:r>
              <a:rPr lang="en-US"/>
              <a:t>Iterative Query</a:t>
            </a:r>
          </a:p>
        </p:txBody>
      </p:sp>
      <p:sp>
        <p:nvSpPr>
          <p:cNvPr id="515091" name="Text Box 19"/>
          <p:cNvSpPr txBox="1">
            <a:spLocks noChangeArrowheads="1"/>
          </p:cNvSpPr>
          <p:nvPr/>
        </p:nvSpPr>
        <p:spPr bwMode="auto">
          <a:xfrm>
            <a:off x="5472114" y="2436814"/>
            <a:ext cx="955675" cy="646331"/>
          </a:xfrm>
          <a:prstGeom prst="rect">
            <a:avLst/>
          </a:prstGeom>
          <a:noFill/>
          <a:ln w="9525" algn="ctr">
            <a:noFill/>
            <a:miter lim="800000"/>
            <a:headEnd/>
            <a:tailEnd/>
          </a:ln>
          <a:effectLst/>
        </p:spPr>
        <p:txBody>
          <a:bodyPr>
            <a:spAutoFit/>
          </a:bodyPr>
          <a:lstStyle/>
          <a:p>
            <a:r>
              <a:rPr lang="en-US"/>
              <a:t>Ask .com</a:t>
            </a:r>
          </a:p>
        </p:txBody>
      </p:sp>
      <p:sp>
        <p:nvSpPr>
          <p:cNvPr id="515092" name="Line 20"/>
          <p:cNvSpPr>
            <a:spLocks noChangeShapeType="1"/>
          </p:cNvSpPr>
          <p:nvPr/>
        </p:nvSpPr>
        <p:spPr bwMode="auto">
          <a:xfrm flipH="1" flipV="1">
            <a:off x="4914900" y="2481264"/>
            <a:ext cx="2197100" cy="1587"/>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5093" name="Line 21"/>
          <p:cNvSpPr>
            <a:spLocks noChangeShapeType="1"/>
          </p:cNvSpPr>
          <p:nvPr/>
        </p:nvSpPr>
        <p:spPr bwMode="auto">
          <a:xfrm flipH="1" flipV="1">
            <a:off x="4576764" y="3316288"/>
            <a:ext cx="3921125" cy="1676400"/>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5094" name="Line 22"/>
          <p:cNvSpPr>
            <a:spLocks noChangeShapeType="1"/>
          </p:cNvSpPr>
          <p:nvPr/>
        </p:nvSpPr>
        <p:spPr bwMode="auto">
          <a:xfrm flipH="1" flipV="1">
            <a:off x="4891088" y="3067050"/>
            <a:ext cx="2406650" cy="528638"/>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5095" name="Text Box 23"/>
          <p:cNvSpPr txBox="1">
            <a:spLocks noChangeArrowheads="1"/>
          </p:cNvSpPr>
          <p:nvPr/>
        </p:nvSpPr>
        <p:spPr bwMode="auto">
          <a:xfrm rot="775546">
            <a:off x="5172172" y="3297516"/>
            <a:ext cx="1976247" cy="369332"/>
          </a:xfrm>
          <a:prstGeom prst="rect">
            <a:avLst/>
          </a:prstGeom>
          <a:noFill/>
          <a:ln w="9525" algn="ctr">
            <a:noFill/>
            <a:miter lim="800000"/>
            <a:headEnd/>
            <a:tailEnd/>
          </a:ln>
          <a:effectLst/>
        </p:spPr>
        <p:txBody>
          <a:bodyPr wrap="none">
            <a:spAutoFit/>
          </a:bodyPr>
          <a:lstStyle/>
          <a:p>
            <a:r>
              <a:rPr lang="en-US"/>
              <a:t>Ask nwtraders.com</a:t>
            </a:r>
          </a:p>
        </p:txBody>
      </p:sp>
      <p:sp>
        <p:nvSpPr>
          <p:cNvPr id="515096" name="Text Box 24"/>
          <p:cNvSpPr txBox="1">
            <a:spLocks noChangeArrowheads="1"/>
          </p:cNvSpPr>
          <p:nvPr/>
        </p:nvSpPr>
        <p:spPr bwMode="auto">
          <a:xfrm rot="1280207">
            <a:off x="5684319" y="4324628"/>
            <a:ext cx="2372765" cy="369332"/>
          </a:xfrm>
          <a:prstGeom prst="rect">
            <a:avLst/>
          </a:prstGeom>
          <a:noFill/>
          <a:ln w="9525" algn="ctr">
            <a:noFill/>
            <a:miter lim="800000"/>
            <a:headEnd/>
            <a:tailEnd/>
          </a:ln>
          <a:effectLst/>
        </p:spPr>
        <p:txBody>
          <a:bodyPr wrap="none">
            <a:spAutoFit/>
          </a:bodyPr>
          <a:lstStyle/>
          <a:p>
            <a:r>
              <a:rPr lang="en-US"/>
              <a:t>Authoritative Response</a:t>
            </a:r>
          </a:p>
        </p:txBody>
      </p:sp>
      <p:pic>
        <p:nvPicPr>
          <p:cNvPr id="515098" name="Picture 26" descr="Computer_DesktopComputerSansKeyboard01"/>
          <p:cNvPicPr>
            <a:picLocks noChangeAspect="1" noChangeArrowheads="1"/>
          </p:cNvPicPr>
          <p:nvPr/>
        </p:nvPicPr>
        <p:blipFill>
          <a:blip r:embed="rId5" cstate="print"/>
          <a:srcRect/>
          <a:stretch>
            <a:fillRect/>
          </a:stretch>
        </p:blipFill>
        <p:spPr bwMode="auto">
          <a:xfrm>
            <a:off x="5278439" y="4968875"/>
            <a:ext cx="782637" cy="952500"/>
          </a:xfrm>
          <a:prstGeom prst="rect">
            <a:avLst/>
          </a:prstGeom>
          <a:noFill/>
        </p:spPr>
      </p:pic>
      <p:pic>
        <p:nvPicPr>
          <p:cNvPr id="515099" name="Picture 27" descr="Server01"/>
          <p:cNvPicPr>
            <a:picLocks noChangeAspect="1" noChangeArrowheads="1"/>
          </p:cNvPicPr>
          <p:nvPr/>
        </p:nvPicPr>
        <p:blipFill>
          <a:blip r:embed="rId6" cstate="print">
            <a:grayscl/>
          </a:blip>
          <a:srcRect/>
          <a:stretch>
            <a:fillRect/>
          </a:stretch>
        </p:blipFill>
        <p:spPr bwMode="auto">
          <a:xfrm>
            <a:off x="3762376" y="2179638"/>
            <a:ext cx="912813" cy="1073150"/>
          </a:xfrm>
          <a:prstGeom prst="rect">
            <a:avLst/>
          </a:prstGeom>
          <a:noFill/>
        </p:spPr>
      </p:pic>
      <p:sp>
        <p:nvSpPr>
          <p:cNvPr id="515100" name="AutoShape 28"/>
          <p:cNvSpPr>
            <a:spLocks noChangeArrowheads="1"/>
          </p:cNvSpPr>
          <p:nvPr/>
        </p:nvSpPr>
        <p:spPr bwMode="auto">
          <a:xfrm>
            <a:off x="2590801" y="2255839"/>
            <a:ext cx="1095375" cy="384175"/>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Forwarder</a:t>
            </a:r>
          </a:p>
        </p:txBody>
      </p:sp>
      <p:pic>
        <p:nvPicPr>
          <p:cNvPr id="515101" name="Picture 29" descr="Server01"/>
          <p:cNvPicPr>
            <a:picLocks noChangeAspect="1" noChangeArrowheads="1"/>
          </p:cNvPicPr>
          <p:nvPr/>
        </p:nvPicPr>
        <p:blipFill>
          <a:blip r:embed="rId7" cstate="print">
            <a:grayscl/>
          </a:blip>
          <a:srcRect/>
          <a:stretch>
            <a:fillRect/>
          </a:stretch>
        </p:blipFill>
        <p:spPr bwMode="auto">
          <a:xfrm>
            <a:off x="2443163" y="4351339"/>
            <a:ext cx="958850" cy="1127125"/>
          </a:xfrm>
          <a:prstGeom prst="rect">
            <a:avLst/>
          </a:prstGeom>
          <a:noFill/>
        </p:spPr>
      </p:pic>
      <p:sp>
        <p:nvSpPr>
          <p:cNvPr id="515102" name="Line 30"/>
          <p:cNvSpPr>
            <a:spLocks noChangeShapeType="1"/>
          </p:cNvSpPr>
          <p:nvPr/>
        </p:nvSpPr>
        <p:spPr bwMode="auto">
          <a:xfrm flipH="1" flipV="1">
            <a:off x="3505201" y="4683126"/>
            <a:ext cx="1681163" cy="569913"/>
          </a:xfrm>
          <a:prstGeom prst="line">
            <a:avLst/>
          </a:prstGeom>
          <a:noFill/>
          <a:ln w="50800">
            <a:solidFill>
              <a:srgbClr val="CC0000"/>
            </a:solidFill>
            <a:round/>
            <a:headEnd/>
            <a:tailEnd type="triangle" w="med" len="med"/>
          </a:ln>
          <a:effectLst/>
        </p:spPr>
        <p:txBody>
          <a:bodyPr/>
          <a:lstStyle/>
          <a:p>
            <a:endParaRPr lang="en-US"/>
          </a:p>
        </p:txBody>
      </p:sp>
      <p:sp>
        <p:nvSpPr>
          <p:cNvPr id="515103" name="Line 31"/>
          <p:cNvSpPr>
            <a:spLocks noChangeShapeType="1"/>
          </p:cNvSpPr>
          <p:nvPr/>
        </p:nvSpPr>
        <p:spPr bwMode="auto">
          <a:xfrm>
            <a:off x="3690938" y="4589463"/>
            <a:ext cx="1522412" cy="533400"/>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5104" name="Rectangle 32"/>
          <p:cNvSpPr>
            <a:spLocks noChangeArrowheads="1"/>
          </p:cNvSpPr>
          <p:nvPr/>
        </p:nvSpPr>
        <p:spPr bwMode="auto">
          <a:xfrm>
            <a:off x="2900363" y="4206875"/>
            <a:ext cx="914400" cy="914400"/>
          </a:xfrm>
          <a:prstGeom prst="rect">
            <a:avLst/>
          </a:prstGeom>
          <a:noFill/>
          <a:ln w="9525" algn="ctr">
            <a:noFill/>
            <a:miter lim="800000"/>
            <a:headEnd/>
            <a:tailEnd/>
          </a:ln>
          <a:effectLst/>
        </p:spPr>
        <p:txBody>
          <a:bodyPr wrap="none" anchor="ctr"/>
          <a:lstStyle/>
          <a:p>
            <a:endParaRPr lang="en-US"/>
          </a:p>
        </p:txBody>
      </p:sp>
      <p:sp>
        <p:nvSpPr>
          <p:cNvPr id="515105" name="Rectangle 33"/>
          <p:cNvSpPr>
            <a:spLocks noChangeArrowheads="1"/>
          </p:cNvSpPr>
          <p:nvPr/>
        </p:nvSpPr>
        <p:spPr bwMode="auto">
          <a:xfrm rot="1024122">
            <a:off x="3295650" y="4937125"/>
            <a:ext cx="2109788" cy="757238"/>
          </a:xfrm>
          <a:prstGeom prst="rect">
            <a:avLst/>
          </a:prstGeom>
          <a:noFill/>
          <a:ln w="9525" algn="ctr">
            <a:noFill/>
            <a:miter lim="800000"/>
            <a:headEnd/>
            <a:tailEnd/>
          </a:ln>
          <a:effectLst/>
        </p:spPr>
        <p:txBody>
          <a:bodyPr wrap="none" anchor="ctr"/>
          <a:lstStyle/>
          <a:p>
            <a:r>
              <a:rPr lang="en-US"/>
              <a:t>Recursive query for </a:t>
            </a:r>
          </a:p>
          <a:p>
            <a:r>
              <a:rPr lang="en-US"/>
              <a:t>mail1.nwtraders.com</a:t>
            </a:r>
          </a:p>
        </p:txBody>
      </p:sp>
      <p:sp>
        <p:nvSpPr>
          <p:cNvPr id="515106" name="Rectangle 34"/>
          <p:cNvSpPr>
            <a:spLocks noChangeArrowheads="1"/>
          </p:cNvSpPr>
          <p:nvPr/>
        </p:nvSpPr>
        <p:spPr bwMode="auto">
          <a:xfrm rot="1033310">
            <a:off x="3754439" y="4437063"/>
            <a:ext cx="1654175" cy="508000"/>
          </a:xfrm>
          <a:prstGeom prst="rect">
            <a:avLst/>
          </a:prstGeom>
          <a:noFill/>
          <a:ln w="9525" algn="ctr">
            <a:noFill/>
            <a:miter lim="800000"/>
            <a:headEnd/>
            <a:tailEnd/>
          </a:ln>
          <a:effectLst/>
        </p:spPr>
        <p:txBody>
          <a:bodyPr wrap="none" anchor="ctr"/>
          <a:lstStyle/>
          <a:p>
            <a:r>
              <a:rPr lang="en-US"/>
              <a:t>172.16.64.11</a:t>
            </a:r>
          </a:p>
        </p:txBody>
      </p:sp>
      <p:sp>
        <p:nvSpPr>
          <p:cNvPr id="515107" name="Line 35"/>
          <p:cNvSpPr>
            <a:spLocks noChangeShapeType="1"/>
          </p:cNvSpPr>
          <p:nvPr/>
        </p:nvSpPr>
        <p:spPr bwMode="auto">
          <a:xfrm flipV="1">
            <a:off x="2957514" y="3081338"/>
            <a:ext cx="776287" cy="1168400"/>
          </a:xfrm>
          <a:prstGeom prst="line">
            <a:avLst/>
          </a:prstGeom>
          <a:noFill/>
          <a:ln w="50800">
            <a:solidFill>
              <a:srgbClr val="CC0000"/>
            </a:solidFill>
            <a:round/>
            <a:headEnd/>
            <a:tailEnd type="triangle" w="med" len="med"/>
          </a:ln>
          <a:effectLst/>
        </p:spPr>
        <p:txBody>
          <a:bodyPr/>
          <a:lstStyle/>
          <a:p>
            <a:endParaRPr lang="en-US"/>
          </a:p>
        </p:txBody>
      </p:sp>
      <p:sp>
        <p:nvSpPr>
          <p:cNvPr id="515108" name="Line 36"/>
          <p:cNvSpPr>
            <a:spLocks noChangeShapeType="1"/>
          </p:cNvSpPr>
          <p:nvPr/>
        </p:nvSpPr>
        <p:spPr bwMode="auto">
          <a:xfrm flipH="1">
            <a:off x="3148013" y="3216276"/>
            <a:ext cx="709612" cy="1063625"/>
          </a:xfrm>
          <a:prstGeom prst="line">
            <a:avLst/>
          </a:prstGeom>
          <a:noFill/>
          <a:ln w="50800" cap="rnd">
            <a:solidFill>
              <a:srgbClr val="CC0000"/>
            </a:solidFill>
            <a:prstDash val="sysDot"/>
            <a:round/>
            <a:headEnd/>
            <a:tailEnd type="triangle" w="med" len="med"/>
          </a:ln>
          <a:effectLst/>
        </p:spPr>
        <p:txBody>
          <a:bodyPr wrap="none" anchor="ctr"/>
          <a:lstStyle/>
          <a:p>
            <a:endParaRPr lang="en-US"/>
          </a:p>
        </p:txBody>
      </p:sp>
      <p:sp>
        <p:nvSpPr>
          <p:cNvPr id="515109" name="Text Box 37"/>
          <p:cNvSpPr txBox="1">
            <a:spLocks noChangeArrowheads="1"/>
          </p:cNvSpPr>
          <p:nvPr/>
        </p:nvSpPr>
        <p:spPr bwMode="auto">
          <a:xfrm rot="18034437">
            <a:off x="3014825" y="3670578"/>
            <a:ext cx="1410964" cy="369332"/>
          </a:xfrm>
          <a:prstGeom prst="rect">
            <a:avLst/>
          </a:prstGeom>
          <a:noFill/>
          <a:ln w="9525" algn="ctr">
            <a:noFill/>
            <a:miter lim="800000"/>
            <a:headEnd/>
            <a:tailEnd/>
          </a:ln>
          <a:effectLst/>
        </p:spPr>
        <p:txBody>
          <a:bodyPr wrap="none">
            <a:spAutoFit/>
          </a:bodyPr>
          <a:lstStyle/>
          <a:p>
            <a:r>
              <a:rPr lang="en-US"/>
              <a:t>172.16.64.11</a:t>
            </a:r>
          </a:p>
        </p:txBody>
      </p:sp>
      <p:sp>
        <p:nvSpPr>
          <p:cNvPr id="515110" name="Text Box 38"/>
          <p:cNvSpPr txBox="1">
            <a:spLocks noChangeArrowheads="1"/>
          </p:cNvSpPr>
          <p:nvPr/>
        </p:nvSpPr>
        <p:spPr bwMode="auto">
          <a:xfrm rot="-3323937">
            <a:off x="2270978" y="3390384"/>
            <a:ext cx="1708032" cy="369332"/>
          </a:xfrm>
          <a:prstGeom prst="rect">
            <a:avLst/>
          </a:prstGeom>
          <a:noFill/>
          <a:ln w="9525" algn="ctr">
            <a:noFill/>
            <a:miter lim="800000"/>
            <a:headEnd/>
            <a:tailEnd/>
          </a:ln>
          <a:effectLst/>
        </p:spPr>
        <p:txBody>
          <a:bodyPr wrap="none">
            <a:spAutoFit/>
          </a:bodyPr>
          <a:lstStyle/>
          <a:p>
            <a:r>
              <a:rPr lang="en-US"/>
              <a:t>Recursive Query</a:t>
            </a:r>
          </a:p>
        </p:txBody>
      </p:sp>
      <p:grpSp>
        <p:nvGrpSpPr>
          <p:cNvPr id="515111" name="Group 39"/>
          <p:cNvGrpSpPr>
            <a:grpSpLocks/>
          </p:cNvGrpSpPr>
          <p:nvPr/>
        </p:nvGrpSpPr>
        <p:grpSpPr bwMode="auto">
          <a:xfrm>
            <a:off x="2133600" y="6051550"/>
            <a:ext cx="914400" cy="425450"/>
            <a:chOff x="384" y="3024"/>
            <a:chExt cx="720" cy="336"/>
          </a:xfrm>
        </p:grpSpPr>
        <p:sp>
          <p:nvSpPr>
            <p:cNvPr id="515112" name="Oval 40"/>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endParaRPr lang="en-US"/>
            </a:p>
          </p:txBody>
        </p:sp>
        <p:grpSp>
          <p:nvGrpSpPr>
            <p:cNvPr id="515113" name="Group 41"/>
            <p:cNvGrpSpPr>
              <a:grpSpLocks/>
            </p:cNvGrpSpPr>
            <p:nvPr/>
          </p:nvGrpSpPr>
          <p:grpSpPr bwMode="auto">
            <a:xfrm>
              <a:off x="480" y="3096"/>
              <a:ext cx="240" cy="192"/>
              <a:chOff x="480" y="3096"/>
              <a:chExt cx="240" cy="192"/>
            </a:xfrm>
          </p:grpSpPr>
          <p:sp>
            <p:nvSpPr>
              <p:cNvPr id="515114" name="Oval 42"/>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15115" name="Freeform 43"/>
              <p:cNvSpPr>
                <a:spLocks/>
              </p:cNvSpPr>
              <p:nvPr/>
            </p:nvSpPr>
            <p:spPr bwMode="auto">
              <a:xfrm>
                <a:off x="539" y="3123"/>
                <a:ext cx="138" cy="132"/>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endParaRPr lang="en-US"/>
              </a:p>
            </p:txBody>
          </p:sp>
        </p:grpSp>
      </p:grpSp>
      <p:grpSp>
        <p:nvGrpSpPr>
          <p:cNvPr id="515116" name="Group 44"/>
          <p:cNvGrpSpPr>
            <a:grpSpLocks/>
          </p:cNvGrpSpPr>
          <p:nvPr/>
        </p:nvGrpSpPr>
        <p:grpSpPr bwMode="auto">
          <a:xfrm>
            <a:off x="2620963" y="6142039"/>
            <a:ext cx="304800" cy="244475"/>
            <a:chOff x="768" y="3096"/>
            <a:chExt cx="240" cy="192"/>
          </a:xfrm>
        </p:grpSpPr>
        <p:sp>
          <p:nvSpPr>
            <p:cNvPr id="515117" name="Oval 45"/>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w="9525" algn="ctr">
              <a:noFill/>
              <a:round/>
              <a:headEnd/>
              <a:tailEnd/>
            </a:ln>
            <a:effectLst/>
          </p:spPr>
          <p:txBody>
            <a:bodyPr wrap="none" anchor="ctr"/>
            <a:lstStyle/>
            <a:p>
              <a:endParaRPr lang="en-US"/>
            </a:p>
          </p:txBody>
        </p:sp>
        <p:sp>
          <p:nvSpPr>
            <p:cNvPr id="515118" name="Rectangle 46"/>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endParaRPr lang="en-US"/>
            </a:p>
          </p:txBody>
        </p:sp>
      </p:grpSp>
      <p:sp>
        <p:nvSpPr>
          <p:cNvPr id="515097" name="AutoShape 25"/>
          <p:cNvSpPr>
            <a:spLocks noChangeArrowheads="1"/>
          </p:cNvSpPr>
          <p:nvPr/>
        </p:nvSpPr>
        <p:spPr bwMode="auto">
          <a:xfrm>
            <a:off x="2259014" y="5405438"/>
            <a:ext cx="1196975" cy="565150"/>
          </a:xfrm>
          <a:prstGeom prst="roundRect">
            <a:avLst>
              <a:gd name="adj" fmla="val 4167"/>
            </a:avLst>
          </a:prstGeom>
          <a:solidFill>
            <a:schemeClr val="bg1"/>
          </a:solidFill>
          <a:ln w="9525" algn="ctr">
            <a:solidFill>
              <a:srgbClr val="4D4D4D"/>
            </a:solidFill>
            <a:round/>
            <a:headEnd/>
            <a:tailEnd/>
          </a:ln>
          <a:effectLst>
            <a:outerShdw dist="35921" dir="2700000" algn="ctr" rotWithShape="0">
              <a:srgbClr val="AFAFAF"/>
            </a:outerShdw>
          </a:effectLst>
        </p:spPr>
        <p:txBody>
          <a:bodyPr wrap="none" anchor="ctr"/>
          <a:lstStyle/>
          <a:p>
            <a:r>
              <a:rPr lang="en-US"/>
              <a:t>Local </a:t>
            </a:r>
          </a:p>
          <a:p>
            <a:r>
              <a:rPr lang="en-US"/>
              <a:t>DNS Server</a:t>
            </a:r>
          </a:p>
        </p:txBody>
      </p:sp>
    </p:spTree>
    <p:extLst>
      <p:ext uri="{BB962C8B-B14F-4D97-AF65-F5344CB8AC3E}">
        <p14:creationId xmlns:p14="http://schemas.microsoft.com/office/powerpoint/2010/main" xmlns="" val="381333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15102"/>
                                        </p:tgtEl>
                                        <p:attrNameLst>
                                          <p:attrName>style.visibility</p:attrName>
                                        </p:attrNameLst>
                                      </p:cBhvr>
                                      <p:to>
                                        <p:strVal val="visible"/>
                                      </p:to>
                                    </p:set>
                                    <p:animEffect transition="in" filter="wipe(right)">
                                      <p:cBhvr>
                                        <p:cTn id="7" dur="1000"/>
                                        <p:tgtEl>
                                          <p:spTgt spid="515102"/>
                                        </p:tgtEl>
                                      </p:cBhvr>
                                    </p:animEffect>
                                  </p:childTnLst>
                                </p:cTn>
                              </p:par>
                              <p:par>
                                <p:cTn id="8" presetID="1" presetClass="entr" presetSubtype="0" fill="hold" nodeType="withEffect">
                                  <p:stCondLst>
                                    <p:cond delay="0"/>
                                  </p:stCondLst>
                                  <p:childTnLst>
                                    <p:set>
                                      <p:cBhvr>
                                        <p:cTn id="9" dur="1" fill="hold">
                                          <p:stCondLst>
                                            <p:cond delay="0"/>
                                          </p:stCondLst>
                                        </p:cTn>
                                        <p:tgtEl>
                                          <p:spTgt spid="515105">
                                            <p:txEl>
                                              <p:pRg st="0" end="0"/>
                                            </p:txEl>
                                          </p:spTgt>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1510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515107"/>
                                        </p:tgtEl>
                                        <p:attrNameLst>
                                          <p:attrName>style.visibility</p:attrName>
                                        </p:attrNameLst>
                                      </p:cBhvr>
                                      <p:to>
                                        <p:strVal val="visible"/>
                                      </p:to>
                                    </p:set>
                                    <p:animEffect transition="in" filter="wipe(down)">
                                      <p:cBhvr>
                                        <p:cTn id="16" dur="1000"/>
                                        <p:tgtEl>
                                          <p:spTgt spid="515107"/>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5151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15085"/>
                                        </p:tgtEl>
                                        <p:attrNameLst>
                                          <p:attrName>style.visibility</p:attrName>
                                        </p:attrNameLst>
                                      </p:cBhvr>
                                      <p:to>
                                        <p:strVal val="visible"/>
                                      </p:to>
                                    </p:set>
                                    <p:animEffect transition="in" filter="wipe(left)">
                                      <p:cBhvr>
                                        <p:cTn id="23" dur="1000"/>
                                        <p:tgtEl>
                                          <p:spTgt spid="51508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515088"/>
                                        </p:tgtEl>
                                        <p:attrNameLst>
                                          <p:attrName>style.visibility</p:attrName>
                                        </p:attrNameLst>
                                      </p:cBhvr>
                                      <p:to>
                                        <p:strVal val="visible"/>
                                      </p:to>
                                    </p:set>
                                  </p:childTnLst>
                                </p:cTn>
                              </p:par>
                            </p:childTnLst>
                          </p:cTn>
                        </p:par>
                        <p:par>
                          <p:cTn id="26" fill="hold">
                            <p:stCondLst>
                              <p:cond delay="1000"/>
                            </p:stCondLst>
                            <p:childTnLst>
                              <p:par>
                                <p:cTn id="27" presetID="22" presetClass="entr" presetSubtype="2" fill="hold" grpId="0" nodeType="afterEffect">
                                  <p:stCondLst>
                                    <p:cond delay="0"/>
                                  </p:stCondLst>
                                  <p:childTnLst>
                                    <p:set>
                                      <p:cBhvr>
                                        <p:cTn id="28" dur="1" fill="hold">
                                          <p:stCondLst>
                                            <p:cond delay="0"/>
                                          </p:stCondLst>
                                        </p:cTn>
                                        <p:tgtEl>
                                          <p:spTgt spid="515092"/>
                                        </p:tgtEl>
                                        <p:attrNameLst>
                                          <p:attrName>style.visibility</p:attrName>
                                        </p:attrNameLst>
                                      </p:cBhvr>
                                      <p:to>
                                        <p:strVal val="visible"/>
                                      </p:to>
                                    </p:set>
                                    <p:animEffect transition="in" filter="wipe(right)">
                                      <p:cBhvr>
                                        <p:cTn id="29" dur="1000"/>
                                        <p:tgtEl>
                                          <p:spTgt spid="515092"/>
                                        </p:tgtEl>
                                      </p:cBhvr>
                                    </p:animEffect>
                                  </p:childTnLst>
                                </p:cTn>
                              </p:par>
                              <p:par>
                                <p:cTn id="30" presetID="1" presetClass="entr" presetSubtype="0" fill="hold" grpId="0" nodeType="withEffect">
                                  <p:stCondLst>
                                    <p:cond delay="0"/>
                                  </p:stCondLst>
                                  <p:childTnLst>
                                    <p:set>
                                      <p:cBhvr>
                                        <p:cTn id="31" dur="1" fill="hold">
                                          <p:stCondLst>
                                            <p:cond delay="0"/>
                                          </p:stCondLst>
                                        </p:cTn>
                                        <p:tgtEl>
                                          <p:spTgt spid="51509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15086"/>
                                        </p:tgtEl>
                                        <p:attrNameLst>
                                          <p:attrName>style.visibility</p:attrName>
                                        </p:attrNameLst>
                                      </p:cBhvr>
                                      <p:to>
                                        <p:strVal val="visible"/>
                                      </p:to>
                                    </p:set>
                                    <p:animEffect transition="in" filter="wipe(left)">
                                      <p:cBhvr>
                                        <p:cTn id="36" dur="1000"/>
                                        <p:tgtEl>
                                          <p:spTgt spid="515086"/>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15090"/>
                                        </p:tgtEl>
                                        <p:attrNameLst>
                                          <p:attrName>style.visibility</p:attrName>
                                        </p:attrNameLst>
                                      </p:cBhvr>
                                      <p:to>
                                        <p:strVal val="visible"/>
                                      </p:to>
                                    </p:set>
                                  </p:childTnLst>
                                </p:cTn>
                              </p:par>
                            </p:childTnLst>
                          </p:cTn>
                        </p:par>
                        <p:par>
                          <p:cTn id="39" fill="hold">
                            <p:stCondLst>
                              <p:cond delay="1000"/>
                            </p:stCondLst>
                            <p:childTnLst>
                              <p:par>
                                <p:cTn id="40" presetID="22" presetClass="entr" presetSubtype="2" fill="hold" grpId="0" nodeType="afterEffect">
                                  <p:stCondLst>
                                    <p:cond delay="0"/>
                                  </p:stCondLst>
                                  <p:childTnLst>
                                    <p:set>
                                      <p:cBhvr>
                                        <p:cTn id="41" dur="1" fill="hold">
                                          <p:stCondLst>
                                            <p:cond delay="0"/>
                                          </p:stCondLst>
                                        </p:cTn>
                                        <p:tgtEl>
                                          <p:spTgt spid="515094"/>
                                        </p:tgtEl>
                                        <p:attrNameLst>
                                          <p:attrName>style.visibility</p:attrName>
                                        </p:attrNameLst>
                                      </p:cBhvr>
                                      <p:to>
                                        <p:strVal val="visible"/>
                                      </p:to>
                                    </p:set>
                                    <p:animEffect transition="in" filter="wipe(right)">
                                      <p:cBhvr>
                                        <p:cTn id="42" dur="1000"/>
                                        <p:tgtEl>
                                          <p:spTgt spid="515094"/>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51509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15087"/>
                                        </p:tgtEl>
                                        <p:attrNameLst>
                                          <p:attrName>style.visibility</p:attrName>
                                        </p:attrNameLst>
                                      </p:cBhvr>
                                      <p:to>
                                        <p:strVal val="visible"/>
                                      </p:to>
                                    </p:set>
                                    <p:animEffect transition="in" filter="wipe(left)">
                                      <p:cBhvr>
                                        <p:cTn id="49" dur="1000"/>
                                        <p:tgtEl>
                                          <p:spTgt spid="515087"/>
                                        </p:tgtEl>
                                      </p:cBhvr>
                                    </p:animEffect>
                                  </p:childTnLst>
                                </p:cTn>
                              </p:par>
                              <p:par>
                                <p:cTn id="50" presetID="1" presetClass="entr" presetSubtype="0" fill="hold" grpId="0" nodeType="withEffect">
                                  <p:stCondLst>
                                    <p:cond delay="0"/>
                                  </p:stCondLst>
                                  <p:childTnLst>
                                    <p:set>
                                      <p:cBhvr>
                                        <p:cTn id="51" dur="1" fill="hold">
                                          <p:stCondLst>
                                            <p:cond delay="0"/>
                                          </p:stCondLst>
                                        </p:cTn>
                                        <p:tgtEl>
                                          <p:spTgt spid="515089"/>
                                        </p:tgtEl>
                                        <p:attrNameLst>
                                          <p:attrName>style.visibility</p:attrName>
                                        </p:attrNameLst>
                                      </p:cBhvr>
                                      <p:to>
                                        <p:strVal val="visible"/>
                                      </p:to>
                                    </p:set>
                                  </p:childTnLst>
                                </p:cTn>
                              </p:par>
                            </p:childTnLst>
                          </p:cTn>
                        </p:par>
                        <p:par>
                          <p:cTn id="52" fill="hold">
                            <p:stCondLst>
                              <p:cond delay="1000"/>
                            </p:stCondLst>
                            <p:childTnLst>
                              <p:par>
                                <p:cTn id="53" presetID="22" presetClass="entr" presetSubtype="2" fill="hold" grpId="0" nodeType="afterEffect">
                                  <p:stCondLst>
                                    <p:cond delay="0"/>
                                  </p:stCondLst>
                                  <p:childTnLst>
                                    <p:set>
                                      <p:cBhvr>
                                        <p:cTn id="54" dur="1" fill="hold">
                                          <p:stCondLst>
                                            <p:cond delay="0"/>
                                          </p:stCondLst>
                                        </p:cTn>
                                        <p:tgtEl>
                                          <p:spTgt spid="515093"/>
                                        </p:tgtEl>
                                        <p:attrNameLst>
                                          <p:attrName>style.visibility</p:attrName>
                                        </p:attrNameLst>
                                      </p:cBhvr>
                                      <p:to>
                                        <p:strVal val="visible"/>
                                      </p:to>
                                    </p:set>
                                    <p:animEffect transition="in" filter="wipe(right)">
                                      <p:cBhvr>
                                        <p:cTn id="55" dur="1000"/>
                                        <p:tgtEl>
                                          <p:spTgt spid="515093"/>
                                        </p:tgtEl>
                                      </p:cBhvr>
                                    </p:animEffect>
                                  </p:childTnLst>
                                </p:cTn>
                              </p:par>
                              <p:par>
                                <p:cTn id="56" presetID="1" presetClass="entr" presetSubtype="0" fill="hold" nodeType="withEffect">
                                  <p:stCondLst>
                                    <p:cond delay="0"/>
                                  </p:stCondLst>
                                  <p:childTnLst>
                                    <p:set>
                                      <p:cBhvr>
                                        <p:cTn id="57" dur="1" fill="hold">
                                          <p:stCondLst>
                                            <p:cond delay="0"/>
                                          </p:stCondLst>
                                        </p:cTn>
                                        <p:tgtEl>
                                          <p:spTgt spid="515096">
                                            <p:txEl>
                                              <p:pRg st="0" end="0"/>
                                            </p:txEl>
                                          </p:spTgt>
                                        </p:tgtEl>
                                        <p:attrNameLst>
                                          <p:attrName>style.visibility</p:attrName>
                                        </p:attrNameLst>
                                      </p:cBhvr>
                                      <p:to>
                                        <p:strVal val="visible"/>
                                      </p:to>
                                    </p:set>
                                  </p:childTnLst>
                                </p:cTn>
                              </p:par>
                            </p:childTnLst>
                          </p:cTn>
                        </p:par>
                        <p:par>
                          <p:cTn id="58" fill="hold">
                            <p:stCondLst>
                              <p:cond delay="2000"/>
                            </p:stCondLst>
                            <p:childTnLst>
                              <p:par>
                                <p:cTn id="59" presetID="22" presetClass="entr" presetSubtype="1" fill="hold" grpId="0" nodeType="afterEffect">
                                  <p:stCondLst>
                                    <p:cond delay="0"/>
                                  </p:stCondLst>
                                  <p:childTnLst>
                                    <p:set>
                                      <p:cBhvr>
                                        <p:cTn id="60" dur="1" fill="hold">
                                          <p:stCondLst>
                                            <p:cond delay="0"/>
                                          </p:stCondLst>
                                        </p:cTn>
                                        <p:tgtEl>
                                          <p:spTgt spid="515108"/>
                                        </p:tgtEl>
                                        <p:attrNameLst>
                                          <p:attrName>style.visibility</p:attrName>
                                        </p:attrNameLst>
                                      </p:cBhvr>
                                      <p:to>
                                        <p:strVal val="visible"/>
                                      </p:to>
                                    </p:set>
                                    <p:animEffect transition="in" filter="wipe(up)">
                                      <p:cBhvr>
                                        <p:cTn id="61" dur="1000"/>
                                        <p:tgtEl>
                                          <p:spTgt spid="515108"/>
                                        </p:tgtEl>
                                      </p:cBhvr>
                                    </p:animEffect>
                                  </p:childTnLst>
                                </p:cTn>
                              </p:par>
                              <p:par>
                                <p:cTn id="62" presetID="1" presetClass="entr" presetSubtype="0" fill="hold" grpId="0" nodeType="withEffect">
                                  <p:stCondLst>
                                    <p:cond delay="0"/>
                                  </p:stCondLst>
                                  <p:childTnLst>
                                    <p:set>
                                      <p:cBhvr>
                                        <p:cTn id="63" dur="1" fill="hold">
                                          <p:stCondLst>
                                            <p:cond delay="0"/>
                                          </p:stCondLst>
                                        </p:cTn>
                                        <p:tgtEl>
                                          <p:spTgt spid="515109"/>
                                        </p:tgtEl>
                                        <p:attrNameLst>
                                          <p:attrName>style.visibility</p:attrName>
                                        </p:attrNameLst>
                                      </p:cBhvr>
                                      <p:to>
                                        <p:strVal val="visible"/>
                                      </p:to>
                                    </p:set>
                                  </p:childTnLst>
                                </p:cTn>
                              </p:par>
                            </p:childTnLst>
                          </p:cTn>
                        </p:par>
                        <p:par>
                          <p:cTn id="64" fill="hold">
                            <p:stCondLst>
                              <p:cond delay="3000"/>
                            </p:stCondLst>
                            <p:childTnLst>
                              <p:par>
                                <p:cTn id="65" presetID="22" presetClass="entr" presetSubtype="8" fill="hold" grpId="0" nodeType="afterEffect">
                                  <p:stCondLst>
                                    <p:cond delay="0"/>
                                  </p:stCondLst>
                                  <p:childTnLst>
                                    <p:set>
                                      <p:cBhvr>
                                        <p:cTn id="66" dur="1" fill="hold">
                                          <p:stCondLst>
                                            <p:cond delay="0"/>
                                          </p:stCondLst>
                                        </p:cTn>
                                        <p:tgtEl>
                                          <p:spTgt spid="515103"/>
                                        </p:tgtEl>
                                        <p:attrNameLst>
                                          <p:attrName>style.visibility</p:attrName>
                                        </p:attrNameLst>
                                      </p:cBhvr>
                                      <p:to>
                                        <p:strVal val="visible"/>
                                      </p:to>
                                    </p:set>
                                    <p:animEffect transition="in" filter="wipe(left)">
                                      <p:cBhvr>
                                        <p:cTn id="67" dur="1000"/>
                                        <p:tgtEl>
                                          <p:spTgt spid="515103"/>
                                        </p:tgtEl>
                                      </p:cBhvr>
                                    </p:animEffect>
                                  </p:childTnLst>
                                </p:cTn>
                              </p:par>
                              <p:par>
                                <p:cTn id="68" presetID="1" presetClass="entr" presetSubtype="0" fill="hold" grpId="0" nodeType="withEffect">
                                  <p:stCondLst>
                                    <p:cond delay="0"/>
                                  </p:stCondLst>
                                  <p:childTnLst>
                                    <p:set>
                                      <p:cBhvr>
                                        <p:cTn id="69" dur="1" fill="hold">
                                          <p:stCondLst>
                                            <p:cond delay="0"/>
                                          </p:stCondLst>
                                        </p:cTn>
                                        <p:tgtEl>
                                          <p:spTgt spid="515106"/>
                                        </p:tgtEl>
                                        <p:attrNameLst>
                                          <p:attrName>style.visibility</p:attrName>
                                        </p:attrNameLst>
                                      </p:cBhvr>
                                      <p:to>
                                        <p:strVal val="visible"/>
                                      </p:to>
                                    </p:set>
                                  </p:childTnLst>
                                </p:cTn>
                              </p:par>
                            </p:childTnLst>
                          </p:cTn>
                        </p:par>
                        <p:par>
                          <p:cTn id="70" fill="hold">
                            <p:stCondLst>
                              <p:cond delay="4000"/>
                            </p:stCondLst>
                            <p:childTnLst>
                              <p:par>
                                <p:cTn id="71" presetID="1" presetClass="entr" presetSubtype="0" fill="hold" nodeType="afterEffect">
                                  <p:stCondLst>
                                    <p:cond delay="0"/>
                                  </p:stCondLst>
                                  <p:childTnLst>
                                    <p:set>
                                      <p:cBhvr>
                                        <p:cTn id="72" dur="1" fill="hold">
                                          <p:stCondLst>
                                            <p:cond delay="0"/>
                                          </p:stCondLst>
                                        </p:cTn>
                                        <p:tgtEl>
                                          <p:spTgt spid="515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85" grpId="0" animBg="1"/>
      <p:bldP spid="515086" grpId="0" animBg="1"/>
      <p:bldP spid="515087" grpId="0" animBg="1"/>
      <p:bldP spid="515088" grpId="0"/>
      <p:bldP spid="515089" grpId="0"/>
      <p:bldP spid="515090" grpId="0"/>
      <p:bldP spid="515091" grpId="0"/>
      <p:bldP spid="515092" grpId="0" animBg="1"/>
      <p:bldP spid="515093" grpId="0" animBg="1"/>
      <p:bldP spid="515094" grpId="0" animBg="1"/>
      <p:bldP spid="515095" grpId="0"/>
      <p:bldP spid="515102" grpId="0" animBg="1"/>
      <p:bldP spid="515103" grpId="0" animBg="1"/>
      <p:bldP spid="515106" grpId="0"/>
      <p:bldP spid="515107" grpId="0" animBg="1"/>
      <p:bldP spid="515108" grpId="0" animBg="1"/>
      <p:bldP spid="515109" grpId="0"/>
      <p:bldP spid="5151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DNS works</a:t>
            </a:r>
            <a:r>
              <a:rPr lang="en-US" dirty="0" smtClean="0"/>
              <a:t>?</a:t>
            </a:r>
            <a:endParaRPr lang="en-US" dirty="0"/>
          </a:p>
        </p:txBody>
      </p:sp>
      <p:pic>
        <p:nvPicPr>
          <p:cNvPr id="4" name="Content Placeholder 3"/>
          <p:cNvPicPr>
            <a:picLocks noGrp="1" noChangeAspect="1"/>
          </p:cNvPicPr>
          <p:nvPr>
            <p:ph idx="1"/>
          </p:nvPr>
        </p:nvPicPr>
        <p:blipFill>
          <a:blip r:embed="rId2" cstate="print"/>
          <a:stretch>
            <a:fillRect/>
          </a:stretch>
        </p:blipFill>
        <p:spPr>
          <a:xfrm>
            <a:off x="679864" y="2200529"/>
            <a:ext cx="7851327" cy="4351338"/>
          </a:xfrm>
          <a:prstGeom prst="rect">
            <a:avLst/>
          </a:prstGeom>
        </p:spPr>
      </p:pic>
    </p:spTree>
    <p:extLst>
      <p:ext uri="{BB962C8B-B14F-4D97-AF65-F5344CB8AC3E}">
        <p14:creationId xmlns:p14="http://schemas.microsoft.com/office/powerpoint/2010/main" xmlns="" val="14195632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How DNS Works?</a:t>
            </a:r>
            <a:endParaRPr lang="en-US" dirty="0">
              <a:solidFill>
                <a:schemeClr val="accent2"/>
              </a:solidFill>
            </a:endParaRPr>
          </a:p>
        </p:txBody>
      </p:sp>
      <p:sp>
        <p:nvSpPr>
          <p:cNvPr id="3" name="Content Placeholder 2"/>
          <p:cNvSpPr>
            <a:spLocks noGrp="1"/>
          </p:cNvSpPr>
          <p:nvPr>
            <p:ph idx="1"/>
          </p:nvPr>
        </p:nvSpPr>
        <p:spPr>
          <a:xfrm>
            <a:off x="384048" y="1389888"/>
            <a:ext cx="11301984" cy="5239512"/>
          </a:xfrm>
        </p:spPr>
        <p:txBody>
          <a:bodyPr>
            <a:normAutofit fontScale="85000" lnSpcReduction="20000"/>
          </a:bodyPr>
          <a:lstStyle/>
          <a:p>
            <a:r>
              <a:rPr lang="en-US" dirty="0">
                <a:solidFill>
                  <a:schemeClr val="accent2"/>
                </a:solidFill>
              </a:rPr>
              <a:t>Step 1</a:t>
            </a:r>
            <a:r>
              <a:rPr lang="en-US" dirty="0">
                <a:solidFill>
                  <a:schemeClr val="accent1"/>
                </a:solidFill>
              </a:rPr>
              <a:t>: The client proposes a domain name resolution request and sends the request to the local domain name server. </a:t>
            </a:r>
          </a:p>
          <a:p>
            <a:r>
              <a:rPr lang="en-US" dirty="0">
                <a:solidFill>
                  <a:schemeClr val="accent2"/>
                </a:solidFill>
              </a:rPr>
              <a:t>Step 2</a:t>
            </a:r>
            <a:r>
              <a:rPr lang="en-US" dirty="0">
                <a:solidFill>
                  <a:schemeClr val="accent1"/>
                </a:solidFill>
              </a:rPr>
              <a:t>: When the local domain name server receives the request, it first queries the local cache. If there is this record, the local domain name server directly returns the result of the query. </a:t>
            </a:r>
          </a:p>
          <a:p>
            <a:r>
              <a:rPr lang="en-US" dirty="0">
                <a:solidFill>
                  <a:schemeClr val="accent2"/>
                </a:solidFill>
              </a:rPr>
              <a:t>Step 3</a:t>
            </a:r>
            <a:r>
              <a:rPr lang="en-US" dirty="0">
                <a:solidFill>
                  <a:schemeClr val="accent1"/>
                </a:solidFill>
              </a:rPr>
              <a:t>: If the local cache does not have the record, the local domain name server directly sends the request to the root domain name server, and then the root domain name server returns the primary domain name of the domain (the subdomain of the root) of the local domain name server. The address of the server.</a:t>
            </a:r>
          </a:p>
          <a:p>
            <a:r>
              <a:rPr lang="en-US" dirty="0">
                <a:solidFill>
                  <a:schemeClr val="accent1"/>
                </a:solidFill>
              </a:rPr>
              <a:t> </a:t>
            </a:r>
            <a:r>
              <a:rPr lang="en-US" dirty="0" smtClean="0">
                <a:solidFill>
                  <a:schemeClr val="accent2"/>
                </a:solidFill>
              </a:rPr>
              <a:t>Step </a:t>
            </a:r>
            <a:r>
              <a:rPr lang="en-US" dirty="0">
                <a:solidFill>
                  <a:schemeClr val="accent2"/>
                </a:solidFill>
              </a:rPr>
              <a:t>4</a:t>
            </a:r>
            <a:r>
              <a:rPr lang="en-US" dirty="0">
                <a:solidFill>
                  <a:schemeClr val="accent1"/>
                </a:solidFill>
              </a:rPr>
              <a:t>: The local server sends a request to the domain name server returned in the previous step, and then the server that accepts the request queries its own cache. If there is no such record, it returns the address of the relevant lower-level domain name server. </a:t>
            </a:r>
          </a:p>
          <a:p>
            <a:r>
              <a:rPr lang="en-US" dirty="0">
                <a:solidFill>
                  <a:schemeClr val="accent2"/>
                </a:solidFill>
              </a:rPr>
              <a:t>Step 5</a:t>
            </a:r>
            <a:r>
              <a:rPr lang="en-US" dirty="0">
                <a:solidFill>
                  <a:schemeClr val="accent1"/>
                </a:solidFill>
              </a:rPr>
              <a:t>: Repeat step 4 until you find the correct record. </a:t>
            </a:r>
          </a:p>
          <a:p>
            <a:r>
              <a:rPr lang="en-US" dirty="0">
                <a:solidFill>
                  <a:schemeClr val="accent2"/>
                </a:solidFill>
              </a:rPr>
              <a:t>Step 6</a:t>
            </a:r>
            <a:r>
              <a:rPr lang="en-US" dirty="0">
                <a:solidFill>
                  <a:schemeClr val="accent1"/>
                </a:solidFill>
              </a:rPr>
              <a:t>: The local domain name server saves the returned results to the cache for the next use and returns the results to the client</a:t>
            </a:r>
          </a:p>
        </p:txBody>
      </p:sp>
    </p:spTree>
    <p:extLst>
      <p:ext uri="{BB962C8B-B14F-4D97-AF65-F5344CB8AC3E}">
        <p14:creationId xmlns:p14="http://schemas.microsoft.com/office/powerpoint/2010/main" xmlns="" val="15041644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DNS Record and Message</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dirty="0" smtClean="0">
                <a:solidFill>
                  <a:schemeClr val="accent1"/>
                </a:solidFill>
              </a:rPr>
              <a:t>The name servers that together implement the DNS distributed database, store Resource Records (RR) for the hostname to IP address mappings.</a:t>
            </a:r>
          </a:p>
          <a:p>
            <a:r>
              <a:rPr lang="en-US" dirty="0" smtClean="0">
                <a:solidFill>
                  <a:schemeClr val="accent1"/>
                </a:solidFill>
              </a:rPr>
              <a:t> Each DNS reply message carries one or more resource record</a:t>
            </a:r>
          </a:p>
          <a:p>
            <a:r>
              <a:rPr lang="en-US" dirty="0" smtClean="0">
                <a:solidFill>
                  <a:schemeClr val="accent1"/>
                </a:solidFill>
              </a:rPr>
              <a:t>A resource record is a four-tuple that contains the following fields: </a:t>
            </a:r>
          </a:p>
          <a:p>
            <a:r>
              <a:rPr lang="en-US" dirty="0" smtClean="0">
                <a:solidFill>
                  <a:schemeClr val="accent1"/>
                </a:solidFill>
              </a:rPr>
              <a:t>(Name, Value, Type, TTL)</a:t>
            </a:r>
          </a:p>
          <a:p>
            <a:r>
              <a:rPr lang="en-US" dirty="0" smtClean="0">
                <a:solidFill>
                  <a:schemeClr val="accent1"/>
                </a:solidFill>
              </a:rPr>
              <a:t> TTL is the time to live of the resource record; it determines the time at which a resource should be removed from a cache</a:t>
            </a:r>
          </a:p>
          <a:p>
            <a:r>
              <a:rPr lang="en-US" dirty="0" smtClean="0">
                <a:solidFill>
                  <a:schemeClr val="accent1"/>
                </a:solidFill>
              </a:rPr>
              <a:t>The meaning of Name and Value depend on Type</a:t>
            </a:r>
            <a:endParaRPr lang="en-US" dirty="0">
              <a:solidFill>
                <a:schemeClr val="accent1"/>
              </a:solidFill>
            </a:endParaRPr>
          </a:p>
        </p:txBody>
      </p:sp>
    </p:spTree>
    <p:extLst>
      <p:ext uri="{BB962C8B-B14F-4D97-AF65-F5344CB8AC3E}">
        <p14:creationId xmlns:p14="http://schemas.microsoft.com/office/powerpoint/2010/main" xmlns="" val="14775244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2"/>
                </a:solidFill>
              </a:rPr>
              <a:t>If Type=A</a:t>
            </a:r>
            <a:r>
              <a:rPr lang="en-US" dirty="0" smtClean="0">
                <a:solidFill>
                  <a:schemeClr val="accent1"/>
                </a:solidFill>
              </a:rPr>
              <a:t>, then Name is a hostname and Value is the IP address for the hostname. Thus, a Type A record provides the standard hostname to IP address mapping. As an example, (relay1.bar.foo.com, 145.37.93.126, A) is a Type A record. </a:t>
            </a:r>
          </a:p>
          <a:p>
            <a:r>
              <a:rPr lang="en-US" dirty="0" smtClean="0">
                <a:solidFill>
                  <a:schemeClr val="accent1"/>
                </a:solidFill>
              </a:rPr>
              <a:t>  </a:t>
            </a:r>
            <a:r>
              <a:rPr lang="en-US" dirty="0" smtClean="0">
                <a:solidFill>
                  <a:schemeClr val="accent2"/>
                </a:solidFill>
              </a:rPr>
              <a:t>If Type=NS</a:t>
            </a:r>
            <a:r>
              <a:rPr lang="en-US" dirty="0" smtClean="0">
                <a:solidFill>
                  <a:schemeClr val="accent1"/>
                </a:solidFill>
              </a:rPr>
              <a:t>, then Name is a domain (such as foo.com) and Value is the hostname of  a server that knows how to obtain the IP addresses for hosts in the domain. This record is used to route DNS queries further along in the query chain. As an example, (foo.com, dns.foo.com, NS) is a Type NS record.    </a:t>
            </a:r>
          </a:p>
          <a:p>
            <a:r>
              <a:rPr lang="en-US" dirty="0" smtClean="0">
                <a:solidFill>
                  <a:schemeClr val="accent2"/>
                </a:solidFill>
              </a:rPr>
              <a:t>If Type=CNAME</a:t>
            </a:r>
            <a:r>
              <a:rPr lang="en-US" dirty="0" smtClean="0">
                <a:solidFill>
                  <a:schemeClr val="accent1"/>
                </a:solidFill>
              </a:rPr>
              <a:t>, then Value is a canonical hostname for the alias hostname Name. This record can provide querying hosts the canonical name for a hostname. As an example, (foo.com, relay1.bar.foo.com, CNAME) is a CNAME record. </a:t>
            </a:r>
          </a:p>
          <a:p>
            <a:r>
              <a:rPr lang="en-US" dirty="0" smtClean="0">
                <a:solidFill>
                  <a:schemeClr val="accent2"/>
                </a:solidFill>
              </a:rPr>
              <a:t>If Type=MX</a:t>
            </a:r>
            <a:r>
              <a:rPr lang="en-US" dirty="0" smtClean="0">
                <a:solidFill>
                  <a:schemeClr val="accent1"/>
                </a:solidFill>
              </a:rPr>
              <a:t>, then Value is a hostname of a mail server that has an alias hostname Name. As an example, (foo. com. mail.bar.foo.com, MX) is an MX record. MX records allow the hostnames of mail servers to have simple aliases.</a:t>
            </a:r>
            <a:endParaRPr lang="en-US" dirty="0">
              <a:solidFill>
                <a:schemeClr val="accent1"/>
              </a:solidFill>
            </a:endParaRPr>
          </a:p>
        </p:txBody>
      </p:sp>
    </p:spTree>
    <p:extLst>
      <p:ext uri="{BB962C8B-B14F-4D97-AF65-F5344CB8AC3E}">
        <p14:creationId xmlns:p14="http://schemas.microsoft.com/office/powerpoint/2010/main" xmlns="" val="7839990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DNS Message Format</a:t>
            </a:r>
            <a:endParaRPr lang="en-US" dirty="0">
              <a:solidFill>
                <a:schemeClr val="accent2"/>
              </a:solidFill>
            </a:endParaRP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cstate="print"/>
          <a:stretch>
            <a:fillRect/>
          </a:stretch>
        </p:blipFill>
        <p:spPr>
          <a:xfrm>
            <a:off x="1124712" y="1695450"/>
            <a:ext cx="9720072" cy="4092702"/>
          </a:xfrm>
          <a:prstGeom prst="rect">
            <a:avLst/>
          </a:prstGeom>
        </p:spPr>
      </p:pic>
    </p:spTree>
    <p:extLst>
      <p:ext uri="{BB962C8B-B14F-4D97-AF65-F5344CB8AC3E}">
        <p14:creationId xmlns:p14="http://schemas.microsoft.com/office/powerpoint/2010/main" xmlns="" val="800759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Functions of Application Layer</a:t>
            </a:r>
            <a:endParaRPr lang="en-US" dirty="0">
              <a:solidFill>
                <a:schemeClr val="accent2"/>
              </a:solidFill>
            </a:endParaRPr>
          </a:p>
        </p:txBody>
      </p:sp>
      <p:sp>
        <p:nvSpPr>
          <p:cNvPr id="3" name="Content Placeholder 2"/>
          <p:cNvSpPr>
            <a:spLocks noGrp="1"/>
          </p:cNvSpPr>
          <p:nvPr>
            <p:ph idx="1"/>
          </p:nvPr>
        </p:nvSpPr>
        <p:spPr/>
        <p:txBody>
          <a:bodyPr>
            <a:normAutofit/>
          </a:bodyPr>
          <a:lstStyle/>
          <a:p>
            <a:r>
              <a:rPr lang="en-US" b="1" dirty="0" smtClean="0">
                <a:solidFill>
                  <a:schemeClr val="accent2"/>
                </a:solidFill>
              </a:rPr>
              <a:t>Network </a:t>
            </a:r>
            <a:r>
              <a:rPr lang="en-US" b="1" dirty="0">
                <a:solidFill>
                  <a:schemeClr val="accent2"/>
                </a:solidFill>
              </a:rPr>
              <a:t>virtual terminal</a:t>
            </a:r>
            <a:r>
              <a:rPr lang="en-US" b="1" dirty="0">
                <a:solidFill>
                  <a:schemeClr val="accent1"/>
                </a:solidFill>
              </a:rPr>
              <a:t>:- </a:t>
            </a:r>
            <a:r>
              <a:rPr lang="en-US" dirty="0">
                <a:solidFill>
                  <a:schemeClr val="accent1"/>
                </a:solidFill>
              </a:rPr>
              <a:t>It is software terminal that allows user to logon and interact with the machine</a:t>
            </a:r>
            <a:endParaRPr lang="en-US" b="1" dirty="0" smtClean="0">
              <a:solidFill>
                <a:schemeClr val="accent1"/>
              </a:solidFill>
            </a:endParaRPr>
          </a:p>
          <a:p>
            <a:r>
              <a:rPr lang="en-US" b="1" dirty="0" smtClean="0">
                <a:solidFill>
                  <a:schemeClr val="accent2"/>
                </a:solidFill>
              </a:rPr>
              <a:t>File Transfer</a:t>
            </a:r>
            <a:r>
              <a:rPr lang="en-US" b="1" dirty="0" smtClean="0">
                <a:solidFill>
                  <a:schemeClr val="accent1"/>
                </a:solidFill>
              </a:rPr>
              <a:t>:</a:t>
            </a:r>
            <a:r>
              <a:rPr lang="en-US" dirty="0" smtClean="0">
                <a:solidFill>
                  <a:schemeClr val="accent1"/>
                </a:solidFill>
              </a:rPr>
              <a:t> It allows a user to access, retrieve and manage files in a remote computer.</a:t>
            </a:r>
          </a:p>
          <a:p>
            <a:r>
              <a:rPr lang="en-US" b="1" dirty="0" smtClean="0">
                <a:solidFill>
                  <a:schemeClr val="accent1"/>
                </a:solidFill>
              </a:rPr>
              <a:t> </a:t>
            </a:r>
            <a:r>
              <a:rPr lang="en-US" b="1" dirty="0" smtClean="0">
                <a:solidFill>
                  <a:schemeClr val="accent2"/>
                </a:solidFill>
              </a:rPr>
              <a:t>Mail services</a:t>
            </a:r>
            <a:r>
              <a:rPr lang="en-US" b="1" dirty="0" smtClean="0">
                <a:solidFill>
                  <a:schemeClr val="accent1"/>
                </a:solidFill>
              </a:rPr>
              <a:t>: </a:t>
            </a:r>
            <a:r>
              <a:rPr lang="en-US" dirty="0" smtClean="0">
                <a:solidFill>
                  <a:schemeClr val="accent1"/>
                </a:solidFill>
              </a:rPr>
              <a:t>It provides the basis for email forwarding and storage facilities.</a:t>
            </a:r>
          </a:p>
          <a:p>
            <a:r>
              <a:rPr lang="en-US" b="1" dirty="0" smtClean="0">
                <a:solidFill>
                  <a:schemeClr val="accent1"/>
                </a:solidFill>
              </a:rPr>
              <a:t> </a:t>
            </a:r>
            <a:r>
              <a:rPr lang="en-US" b="1" dirty="0" smtClean="0">
                <a:solidFill>
                  <a:schemeClr val="accent2"/>
                </a:solidFill>
              </a:rPr>
              <a:t>Directory services</a:t>
            </a:r>
            <a:r>
              <a:rPr lang="en-US" b="1" dirty="0" smtClean="0">
                <a:solidFill>
                  <a:schemeClr val="accent1"/>
                </a:solidFill>
              </a:rPr>
              <a:t>: </a:t>
            </a:r>
            <a:r>
              <a:rPr lang="en-US" dirty="0" smtClean="0">
                <a:solidFill>
                  <a:schemeClr val="accent1"/>
                </a:solidFill>
              </a:rPr>
              <a:t>It provides distributes database sources and access for global information about various objects and services.</a:t>
            </a:r>
          </a:p>
          <a:p>
            <a:endParaRPr lang="en-US" dirty="0" smtClean="0"/>
          </a:p>
          <a:p>
            <a:endParaRPr lang="en-US" dirty="0">
              <a:solidFill>
                <a:schemeClr val="accent1"/>
              </a:solidFill>
            </a:endParaRPr>
          </a:p>
        </p:txBody>
      </p:sp>
    </p:spTree>
    <p:extLst>
      <p:ext uri="{BB962C8B-B14F-4D97-AF65-F5344CB8AC3E}">
        <p14:creationId xmlns:p14="http://schemas.microsoft.com/office/powerpoint/2010/main" xmlns="" val="24199448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solidFill>
                  <a:schemeClr val="accent2"/>
                </a:solidFill>
              </a:rPr>
              <a:t>The first 12 bytes </a:t>
            </a:r>
            <a:r>
              <a:rPr lang="en-US" dirty="0" smtClean="0">
                <a:solidFill>
                  <a:schemeClr val="accent1"/>
                </a:solidFill>
              </a:rPr>
              <a:t>is the header section, which has a number of fields. </a:t>
            </a:r>
          </a:p>
          <a:p>
            <a:r>
              <a:rPr lang="en-US" dirty="0" smtClean="0">
                <a:solidFill>
                  <a:schemeClr val="accent1"/>
                </a:solidFill>
              </a:rPr>
              <a:t>The first field is a 16-bit number that identifies the query.  This identifier is copied into the reply message to a query, allowing the client to match received replies with sent queries. </a:t>
            </a:r>
          </a:p>
          <a:p>
            <a:r>
              <a:rPr lang="en-US" dirty="0" smtClean="0">
                <a:solidFill>
                  <a:schemeClr val="accent1"/>
                </a:solidFill>
              </a:rPr>
              <a:t> There are a number of flags in the flag field. A one-bit query/reply flag indicates whether the message is a query (0) or a reply (1). </a:t>
            </a:r>
          </a:p>
          <a:p>
            <a:r>
              <a:rPr lang="en-US" dirty="0" smtClean="0">
                <a:solidFill>
                  <a:schemeClr val="accent1"/>
                </a:solidFill>
              </a:rPr>
              <a:t> A one bit authoritative flag  is set in a reply message when a name server is an authoritative server for a queried name. </a:t>
            </a:r>
          </a:p>
          <a:p>
            <a:r>
              <a:rPr lang="en-US" dirty="0" smtClean="0">
                <a:solidFill>
                  <a:schemeClr val="accent1"/>
                </a:solidFill>
              </a:rPr>
              <a:t>A one bit recursion-desired flag is set when a client (host or name server) desires that the name server to perform recursion when it doesn't have the record. A one-bit recursion available field is set in a reply if the name server supports recursion. </a:t>
            </a:r>
          </a:p>
          <a:p>
            <a:r>
              <a:rPr lang="en-US" dirty="0" smtClean="0">
                <a:solidFill>
                  <a:schemeClr val="accent1"/>
                </a:solidFill>
              </a:rPr>
              <a:t>In the header, there are also four "number of" fields. These fields indicate the number of occurrences of the four types of "data" sections that follow the header</a:t>
            </a:r>
            <a:endParaRPr lang="en-US" dirty="0">
              <a:solidFill>
                <a:schemeClr val="accent1"/>
              </a:solidFill>
            </a:endParaRPr>
          </a:p>
        </p:txBody>
      </p:sp>
    </p:spTree>
    <p:extLst>
      <p:ext uri="{BB962C8B-B14F-4D97-AF65-F5344CB8AC3E}">
        <p14:creationId xmlns:p14="http://schemas.microsoft.com/office/powerpoint/2010/main" xmlns="" val="26076284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690688"/>
            <a:ext cx="10515600" cy="4486275"/>
          </a:xfrm>
        </p:spPr>
        <p:txBody>
          <a:bodyPr>
            <a:normAutofit fontScale="85000" lnSpcReduction="20000"/>
          </a:bodyPr>
          <a:lstStyle/>
          <a:p>
            <a:r>
              <a:rPr lang="en-US" dirty="0" smtClean="0">
                <a:solidFill>
                  <a:schemeClr val="accent1"/>
                </a:solidFill>
              </a:rPr>
              <a:t> The question section contains information about the query that is being made.  This section includes (</a:t>
            </a:r>
            <a:r>
              <a:rPr lang="en-US" dirty="0" err="1" smtClean="0">
                <a:solidFill>
                  <a:schemeClr val="accent1"/>
                </a:solidFill>
              </a:rPr>
              <a:t>i</a:t>
            </a:r>
            <a:r>
              <a:rPr lang="en-US" dirty="0" smtClean="0">
                <a:solidFill>
                  <a:schemeClr val="accent1"/>
                </a:solidFill>
              </a:rPr>
              <a:t>) a name field that contains the name that is being queried, and (ii) a type field that indicates the type of question being asked about the name (e.g., a host address associated with a name - type "A",  or the mail server for a name - type "MX"). </a:t>
            </a:r>
            <a:endParaRPr lang="en-US" dirty="0">
              <a:solidFill>
                <a:schemeClr val="accent1"/>
              </a:solidFill>
            </a:endParaRPr>
          </a:p>
          <a:p>
            <a:r>
              <a:rPr lang="en-US" dirty="0" smtClean="0">
                <a:solidFill>
                  <a:schemeClr val="accent2"/>
                </a:solidFill>
              </a:rPr>
              <a:t>   In a reply from </a:t>
            </a:r>
            <a:r>
              <a:rPr lang="en-US" dirty="0" smtClean="0">
                <a:solidFill>
                  <a:schemeClr val="accent1"/>
                </a:solidFill>
              </a:rPr>
              <a:t>a name server, the answer section contains the resource records for the  name that was originally queried. Recall that in each resource record there is the Type (e.g., A, NS, CSNAME and MX),  the Value and the TTL. A reply can return multiple RRs in the answer, since a hostname can have multiple IP addresses (e.g., for replicated Web servers, as discussed earlier in this section). </a:t>
            </a:r>
          </a:p>
          <a:p>
            <a:r>
              <a:rPr lang="en-US" dirty="0" smtClean="0">
                <a:solidFill>
                  <a:schemeClr val="accent1"/>
                </a:solidFill>
              </a:rPr>
              <a:t>  </a:t>
            </a:r>
            <a:r>
              <a:rPr lang="en-US" dirty="0" smtClean="0">
                <a:solidFill>
                  <a:schemeClr val="accent2"/>
                </a:solidFill>
              </a:rPr>
              <a:t>The authority section </a:t>
            </a:r>
            <a:r>
              <a:rPr lang="en-US" dirty="0" smtClean="0">
                <a:solidFill>
                  <a:schemeClr val="accent1"/>
                </a:solidFill>
              </a:rPr>
              <a:t>contains records of other authoritative servers.</a:t>
            </a:r>
          </a:p>
          <a:p>
            <a:r>
              <a:rPr lang="en-US" dirty="0" smtClean="0">
                <a:solidFill>
                  <a:schemeClr val="accent1"/>
                </a:solidFill>
              </a:rPr>
              <a:t>  </a:t>
            </a:r>
            <a:r>
              <a:rPr lang="en-US" dirty="0" smtClean="0">
                <a:solidFill>
                  <a:schemeClr val="accent2"/>
                </a:solidFill>
              </a:rPr>
              <a:t>The additional section </a:t>
            </a:r>
            <a:r>
              <a:rPr lang="en-US" dirty="0" smtClean="0">
                <a:solidFill>
                  <a:schemeClr val="accent1"/>
                </a:solidFill>
              </a:rPr>
              <a:t>contains other "helpful" records.  For example, the answer field in a reply to an MX query will contain the hostname of a mail server associated with the alias name </a:t>
            </a:r>
            <a:r>
              <a:rPr lang="en-US" dirty="0" err="1" smtClean="0">
                <a:solidFill>
                  <a:schemeClr val="accent1"/>
                </a:solidFill>
              </a:rPr>
              <a:t>Name</a:t>
            </a:r>
            <a:r>
              <a:rPr lang="en-US" dirty="0" smtClean="0">
                <a:solidFill>
                  <a:schemeClr val="accent1"/>
                </a:solidFill>
              </a:rPr>
              <a:t>.  The additional section  will  contain a Type A record providing the IP address for the canonical hostname of the mail server</a:t>
            </a:r>
            <a:r>
              <a:rPr lang="en-US" dirty="0" smtClean="0"/>
              <a:t>. </a:t>
            </a:r>
            <a:endParaRPr lang="en-US" dirty="0"/>
          </a:p>
        </p:txBody>
      </p:sp>
    </p:spTree>
    <p:extLst>
      <p:ext uri="{BB962C8B-B14F-4D97-AF65-F5344CB8AC3E}">
        <p14:creationId xmlns:p14="http://schemas.microsoft.com/office/powerpoint/2010/main" xmlns="" val="15319144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FTP</a:t>
            </a:r>
            <a:endParaRPr lang="en-US" dirty="0">
              <a:solidFill>
                <a:schemeClr val="accent2"/>
              </a:solidFill>
            </a:endParaRPr>
          </a:p>
        </p:txBody>
      </p:sp>
      <p:sp>
        <p:nvSpPr>
          <p:cNvPr id="3" name="Content Placeholder 2"/>
          <p:cNvSpPr>
            <a:spLocks noGrp="1"/>
          </p:cNvSpPr>
          <p:nvPr>
            <p:ph idx="1"/>
          </p:nvPr>
        </p:nvSpPr>
        <p:spPr>
          <a:xfrm>
            <a:off x="484632" y="1261872"/>
            <a:ext cx="11283696" cy="4915091"/>
          </a:xfrm>
        </p:spPr>
        <p:txBody>
          <a:bodyPr>
            <a:normAutofit fontScale="77500" lnSpcReduction="20000"/>
          </a:bodyPr>
          <a:lstStyle/>
          <a:p>
            <a:r>
              <a:rPr lang="en-US" dirty="0" smtClean="0">
                <a:solidFill>
                  <a:schemeClr val="accent1"/>
                </a:solidFill>
              </a:rPr>
              <a:t>FTP (File Transfer Protocol)  is a protocol for transferring a file from one host to another host.</a:t>
            </a:r>
          </a:p>
          <a:p>
            <a:r>
              <a:rPr lang="en-US" dirty="0">
                <a:solidFill>
                  <a:schemeClr val="accent1"/>
                </a:solidFill>
              </a:rPr>
              <a:t>Transferring files from a client computer to a server computer is called </a:t>
            </a:r>
            <a:r>
              <a:rPr lang="en-US" b="1" dirty="0">
                <a:solidFill>
                  <a:schemeClr val="accent1"/>
                </a:solidFill>
              </a:rPr>
              <a:t>"uploading"</a:t>
            </a:r>
            <a:r>
              <a:rPr lang="en-US" dirty="0">
                <a:solidFill>
                  <a:schemeClr val="accent1"/>
                </a:solidFill>
              </a:rPr>
              <a:t> and transferring from a server to a client is </a:t>
            </a:r>
            <a:r>
              <a:rPr lang="en-US" b="1" dirty="0">
                <a:solidFill>
                  <a:schemeClr val="accent1"/>
                </a:solidFill>
              </a:rPr>
              <a:t>"downloading".</a:t>
            </a:r>
            <a:endParaRPr lang="en-US" dirty="0" smtClean="0">
              <a:solidFill>
                <a:schemeClr val="accent1"/>
              </a:solidFill>
            </a:endParaRPr>
          </a:p>
          <a:p>
            <a:r>
              <a:rPr lang="en-US" dirty="0" smtClean="0">
                <a:solidFill>
                  <a:schemeClr val="accent1"/>
                </a:solidFill>
              </a:rPr>
              <a:t>In a typical FTP session, the user is sitting in front of one host (the local host) and wants to transfer files to or from a remote host.</a:t>
            </a:r>
          </a:p>
          <a:p>
            <a:r>
              <a:rPr lang="en-US" dirty="0" smtClean="0">
                <a:solidFill>
                  <a:schemeClr val="accent1"/>
                </a:solidFill>
              </a:rPr>
              <a:t> In order for the user to access the remote account, the user must provide a user identification and a password. </a:t>
            </a:r>
          </a:p>
          <a:p>
            <a:r>
              <a:rPr lang="en-US" dirty="0" smtClean="0">
                <a:solidFill>
                  <a:schemeClr val="accent1"/>
                </a:solidFill>
              </a:rPr>
              <a:t>After providing this authorization information, the user can transfer files from the local file system to the remote file system and vice versa. </a:t>
            </a:r>
          </a:p>
          <a:p>
            <a:r>
              <a:rPr lang="en-US" dirty="0" smtClean="0">
                <a:solidFill>
                  <a:schemeClr val="accent1"/>
                </a:solidFill>
              </a:rPr>
              <a:t>As shown in Figure below the user interacts with FTP through an FTP user agent. The user first provides the hostname of the remote host, which causes the FTP client process in the local host to establish a TCP connection with the FTP server process in the remote host. The user then provides the user identification and password, which get sent over the TCP connection as part of FTP commands.</a:t>
            </a:r>
          </a:p>
          <a:p>
            <a:r>
              <a:rPr lang="en-US" dirty="0" smtClean="0">
                <a:solidFill>
                  <a:schemeClr val="accent1"/>
                </a:solidFill>
              </a:rPr>
              <a:t> Once the server has authorized the user, the user copies one or more files stored in the local file system into the remote file system (or vice versa). </a:t>
            </a:r>
            <a:endParaRPr lang="en-US" dirty="0">
              <a:solidFill>
                <a:schemeClr val="accent1"/>
              </a:solidFill>
            </a:endParaRPr>
          </a:p>
        </p:txBody>
      </p:sp>
    </p:spTree>
    <p:extLst>
      <p:ext uri="{BB962C8B-B14F-4D97-AF65-F5344CB8AC3E}">
        <p14:creationId xmlns:p14="http://schemas.microsoft.com/office/powerpoint/2010/main" xmlns="" val="4055473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FTP</a:t>
            </a:r>
            <a:endParaRPr lang="en-US" dirty="0">
              <a:solidFill>
                <a:schemeClr val="accent2"/>
              </a:solidFill>
            </a:endParaRPr>
          </a:p>
        </p:txBody>
      </p:sp>
      <p:pic>
        <p:nvPicPr>
          <p:cNvPr id="5" name="Content Placeholder 4"/>
          <p:cNvPicPr>
            <a:picLocks noGrp="1" noChangeAspect="1"/>
          </p:cNvPicPr>
          <p:nvPr>
            <p:ph idx="1"/>
          </p:nvPr>
        </p:nvPicPr>
        <p:blipFill>
          <a:blip r:embed="rId2" cstate="print"/>
          <a:stretch>
            <a:fillRect/>
          </a:stretch>
        </p:blipFill>
        <p:spPr>
          <a:xfrm>
            <a:off x="978408" y="1892808"/>
            <a:ext cx="9089136" cy="4160520"/>
          </a:xfrm>
          <a:prstGeom prst="rect">
            <a:avLst/>
          </a:prstGeom>
        </p:spPr>
      </p:pic>
    </p:spTree>
    <p:extLst>
      <p:ext uri="{BB962C8B-B14F-4D97-AF65-F5344CB8AC3E}">
        <p14:creationId xmlns:p14="http://schemas.microsoft.com/office/powerpoint/2010/main" xmlns="" val="35892122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FTP</a:t>
            </a:r>
            <a:endParaRPr lang="en-US" dirty="0">
              <a:solidFill>
                <a:schemeClr val="accent2"/>
              </a:solidFill>
            </a:endParaRPr>
          </a:p>
        </p:txBody>
      </p:sp>
      <p:pic>
        <p:nvPicPr>
          <p:cNvPr id="4" name="Content Placeholder 3"/>
          <p:cNvPicPr>
            <a:picLocks noGrp="1" noChangeAspect="1"/>
          </p:cNvPicPr>
          <p:nvPr>
            <p:ph idx="1"/>
          </p:nvPr>
        </p:nvPicPr>
        <p:blipFill>
          <a:blip r:embed="rId2" cstate="print"/>
          <a:stretch>
            <a:fillRect/>
          </a:stretch>
        </p:blipFill>
        <p:spPr>
          <a:xfrm>
            <a:off x="475488" y="1690688"/>
            <a:ext cx="10085832" cy="5030151"/>
          </a:xfrm>
          <a:prstGeom prst="rect">
            <a:avLst/>
          </a:prstGeom>
        </p:spPr>
      </p:pic>
    </p:spTree>
    <p:extLst>
      <p:ext uri="{BB962C8B-B14F-4D97-AF65-F5344CB8AC3E}">
        <p14:creationId xmlns:p14="http://schemas.microsoft.com/office/powerpoint/2010/main" xmlns="" val="22961229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p:cNvSpPr>
            <a:spLocks noGrp="1"/>
          </p:cNvSpPr>
          <p:nvPr>
            <p:ph type="ftr" sz="quarter" idx="11"/>
          </p:nvPr>
        </p:nvSpPr>
        <p:spPr/>
        <p:txBody>
          <a:bodyPr/>
          <a:lstStyle/>
          <a:p>
            <a:r>
              <a:rPr lang="en-US"/>
              <a:t>2: Application Layer</a:t>
            </a:r>
            <a:endParaRPr lang="en-US">
              <a:latin typeface="Times New Roman" charset="0"/>
            </a:endParaRPr>
          </a:p>
        </p:txBody>
      </p:sp>
      <p:sp>
        <p:nvSpPr>
          <p:cNvPr id="68611" name="Slide Number Placeholder 6"/>
          <p:cNvSpPr>
            <a:spLocks noGrp="1"/>
          </p:cNvSpPr>
          <p:nvPr>
            <p:ph type="sldNum" sz="quarter" idx="12"/>
          </p:nvPr>
        </p:nvSpPr>
        <p:spPr>
          <a:noFill/>
        </p:spPr>
        <p:txBody>
          <a:bodyPr/>
          <a:lstStyle/>
          <a:p>
            <a:fld id="{9E0AFD64-81F2-4278-BF18-8952D4DDB54A}" type="slidenum">
              <a:rPr lang="en-US"/>
              <a:pPr/>
              <a:t>45</a:t>
            </a:fld>
            <a:endParaRPr lang="en-US"/>
          </a:p>
        </p:txBody>
      </p:sp>
      <p:sp>
        <p:nvSpPr>
          <p:cNvPr id="68612" name="Rectangle 2"/>
          <p:cNvSpPr>
            <a:spLocks noGrp="1" noChangeArrowheads="1"/>
          </p:cNvSpPr>
          <p:nvPr>
            <p:ph type="title"/>
          </p:nvPr>
        </p:nvSpPr>
        <p:spPr>
          <a:xfrm>
            <a:off x="2028825" y="0"/>
            <a:ext cx="7772400" cy="1143000"/>
          </a:xfrm>
        </p:spPr>
        <p:txBody>
          <a:bodyPr/>
          <a:lstStyle/>
          <a:p>
            <a:r>
              <a:rPr lang="en-US" sz="3600" dirty="0">
                <a:solidFill>
                  <a:schemeClr val="accent2"/>
                </a:solidFill>
              </a:rPr>
              <a:t>FTP commands, responses</a:t>
            </a:r>
            <a:endParaRPr lang="en-US" dirty="0" smtClean="0">
              <a:solidFill>
                <a:schemeClr val="accent2"/>
              </a:solidFill>
            </a:endParaRPr>
          </a:p>
        </p:txBody>
      </p:sp>
      <p:sp>
        <p:nvSpPr>
          <p:cNvPr id="68613" name="Rectangle 3"/>
          <p:cNvSpPr>
            <a:spLocks noGrp="1" noChangeArrowheads="1"/>
          </p:cNvSpPr>
          <p:nvPr>
            <p:ph type="body" sz="half" idx="1"/>
          </p:nvPr>
        </p:nvSpPr>
        <p:spPr>
          <a:xfrm>
            <a:off x="1946275" y="1335088"/>
            <a:ext cx="3810000" cy="4648200"/>
          </a:xfrm>
        </p:spPr>
        <p:txBody>
          <a:bodyPr/>
          <a:lstStyle/>
          <a:p>
            <a:pPr>
              <a:lnSpc>
                <a:spcPct val="90000"/>
              </a:lnSpc>
              <a:buFont typeface="ZapfDingbats" pitchFamily="82" charset="2"/>
              <a:buNone/>
            </a:pPr>
            <a:r>
              <a:rPr lang="en-US" sz="2400" u="sng" dirty="0">
                <a:solidFill>
                  <a:srgbClr val="FF0000"/>
                </a:solidFill>
              </a:rPr>
              <a:t>Sample commands</a:t>
            </a:r>
            <a:r>
              <a:rPr lang="en-US" sz="2400" u="sng" dirty="0" smtClean="0">
                <a:solidFill>
                  <a:srgbClr val="FF0000"/>
                </a:solidFill>
              </a:rPr>
              <a:t>:</a:t>
            </a:r>
          </a:p>
          <a:p>
            <a:pPr>
              <a:lnSpc>
                <a:spcPct val="90000"/>
              </a:lnSpc>
            </a:pPr>
            <a:r>
              <a:rPr lang="en-US" sz="2000" smtClean="0">
                <a:solidFill>
                  <a:schemeClr val="accent1"/>
                </a:solidFill>
              </a:rPr>
              <a:t>sent as ASCII text over control channel</a:t>
            </a:r>
            <a:endParaRPr lang="en-US" sz="2400" smtClean="0">
              <a:solidFill>
                <a:schemeClr val="accent1"/>
              </a:solidFill>
            </a:endParaRPr>
          </a:p>
          <a:p>
            <a:pPr>
              <a:lnSpc>
                <a:spcPct val="90000"/>
              </a:lnSpc>
            </a:pPr>
            <a:r>
              <a:rPr lang="en-US" sz="2000" b="1" smtClean="0">
                <a:solidFill>
                  <a:schemeClr val="accent1"/>
                </a:solidFill>
                <a:latin typeface="Courier New" pitchFamily="1" charset="0"/>
              </a:rPr>
              <a:t>USER </a:t>
            </a:r>
            <a:r>
              <a:rPr lang="en-US" sz="2000" b="1" i="1" smtClean="0">
                <a:solidFill>
                  <a:schemeClr val="accent1"/>
                </a:solidFill>
                <a:latin typeface="Courier New" pitchFamily="1" charset="0"/>
              </a:rPr>
              <a:t>username</a:t>
            </a:r>
            <a:endParaRPr lang="en-US" sz="2400" i="1" smtClean="0">
              <a:solidFill>
                <a:schemeClr val="accent1"/>
              </a:solidFill>
            </a:endParaRPr>
          </a:p>
          <a:p>
            <a:pPr>
              <a:lnSpc>
                <a:spcPct val="90000"/>
              </a:lnSpc>
            </a:pPr>
            <a:r>
              <a:rPr lang="en-US" sz="2000" b="1" smtClean="0">
                <a:solidFill>
                  <a:schemeClr val="accent1"/>
                </a:solidFill>
                <a:latin typeface="Courier New" pitchFamily="1" charset="0"/>
              </a:rPr>
              <a:t>PASS </a:t>
            </a:r>
            <a:r>
              <a:rPr lang="en-US" sz="2000" b="1" i="1" smtClean="0">
                <a:solidFill>
                  <a:schemeClr val="accent1"/>
                </a:solidFill>
                <a:latin typeface="Courier New" pitchFamily="1" charset="0"/>
              </a:rPr>
              <a:t>password</a:t>
            </a:r>
            <a:endParaRPr lang="en-US" sz="2400" i="1" smtClean="0">
              <a:solidFill>
                <a:schemeClr val="accent1"/>
              </a:solidFill>
            </a:endParaRPr>
          </a:p>
          <a:p>
            <a:pPr>
              <a:lnSpc>
                <a:spcPct val="90000"/>
              </a:lnSpc>
            </a:pPr>
            <a:r>
              <a:rPr lang="en-US" sz="2000" b="1" smtClean="0">
                <a:solidFill>
                  <a:schemeClr val="accent1"/>
                </a:solidFill>
                <a:latin typeface="Courier New" pitchFamily="1" charset="0"/>
              </a:rPr>
              <a:t>LIST</a:t>
            </a:r>
            <a:r>
              <a:rPr lang="en-US" sz="2400" smtClean="0">
                <a:solidFill>
                  <a:schemeClr val="accent1"/>
                </a:solidFill>
              </a:rPr>
              <a:t> </a:t>
            </a:r>
            <a:r>
              <a:rPr lang="en-US" sz="2000" smtClean="0">
                <a:solidFill>
                  <a:schemeClr val="accent1"/>
                </a:solidFill>
              </a:rPr>
              <a:t>return list of file in current directory</a:t>
            </a:r>
            <a:endParaRPr lang="en-US" sz="2400" smtClean="0">
              <a:solidFill>
                <a:schemeClr val="accent1"/>
              </a:solidFill>
            </a:endParaRPr>
          </a:p>
          <a:p>
            <a:pPr>
              <a:lnSpc>
                <a:spcPct val="90000"/>
              </a:lnSpc>
            </a:pPr>
            <a:r>
              <a:rPr lang="en-US" sz="2000" b="1" smtClean="0">
                <a:solidFill>
                  <a:schemeClr val="accent1"/>
                </a:solidFill>
                <a:latin typeface="Courier New" pitchFamily="1" charset="0"/>
              </a:rPr>
              <a:t>RETR filename</a:t>
            </a:r>
            <a:r>
              <a:rPr lang="en-US" sz="2400" smtClean="0">
                <a:solidFill>
                  <a:schemeClr val="accent1"/>
                </a:solidFill>
              </a:rPr>
              <a:t> </a:t>
            </a:r>
            <a:r>
              <a:rPr lang="en-US" sz="2000" smtClean="0">
                <a:solidFill>
                  <a:schemeClr val="accent1"/>
                </a:solidFill>
              </a:rPr>
              <a:t>retrieves (gets) file</a:t>
            </a:r>
            <a:endParaRPr lang="en-US" sz="2400" smtClean="0">
              <a:solidFill>
                <a:schemeClr val="accent1"/>
              </a:solidFill>
            </a:endParaRPr>
          </a:p>
          <a:p>
            <a:pPr>
              <a:lnSpc>
                <a:spcPct val="90000"/>
              </a:lnSpc>
            </a:pPr>
            <a:r>
              <a:rPr lang="en-US" sz="2000" b="1" smtClean="0">
                <a:solidFill>
                  <a:schemeClr val="accent1"/>
                </a:solidFill>
                <a:latin typeface="Courier New" pitchFamily="1" charset="0"/>
              </a:rPr>
              <a:t>STOR filename</a:t>
            </a:r>
            <a:r>
              <a:rPr lang="en-US" sz="2400" smtClean="0">
                <a:solidFill>
                  <a:schemeClr val="accent1"/>
                </a:solidFill>
              </a:rPr>
              <a:t> </a:t>
            </a:r>
            <a:r>
              <a:rPr lang="en-US" sz="2000" smtClean="0">
                <a:solidFill>
                  <a:schemeClr val="accent1"/>
                </a:solidFill>
              </a:rPr>
              <a:t>stores (puts) file onto remote host</a:t>
            </a:r>
            <a:endParaRPr lang="en-US" sz="2000" dirty="0">
              <a:solidFill>
                <a:schemeClr val="accent1"/>
              </a:solidFill>
            </a:endParaRPr>
          </a:p>
        </p:txBody>
      </p:sp>
      <p:sp>
        <p:nvSpPr>
          <p:cNvPr id="68614" name="Rectangle 4"/>
          <p:cNvSpPr>
            <a:spLocks noGrp="1" noChangeArrowheads="1"/>
          </p:cNvSpPr>
          <p:nvPr>
            <p:ph type="body" sz="half" idx="2"/>
          </p:nvPr>
        </p:nvSpPr>
        <p:spPr>
          <a:xfrm>
            <a:off x="6130925" y="1362075"/>
            <a:ext cx="3810000" cy="4648200"/>
          </a:xfrm>
        </p:spPr>
        <p:txBody>
          <a:bodyPr/>
          <a:lstStyle/>
          <a:p>
            <a:pPr>
              <a:buFont typeface="ZapfDingbats" pitchFamily="82" charset="2"/>
              <a:buNone/>
            </a:pPr>
            <a:r>
              <a:rPr lang="en-US" sz="2400" u="sng" dirty="0">
                <a:solidFill>
                  <a:srgbClr val="FF0000"/>
                </a:solidFill>
              </a:rPr>
              <a:t>Sample return codes</a:t>
            </a:r>
            <a:endParaRPr lang="en-US" sz="2400" dirty="0"/>
          </a:p>
          <a:p>
            <a:r>
              <a:rPr lang="en-US" sz="2000" dirty="0" smtClean="0">
                <a:solidFill>
                  <a:schemeClr val="accent2"/>
                </a:solidFill>
              </a:rPr>
              <a:t>status code and phrase (as in HTTP)</a:t>
            </a:r>
            <a:endParaRPr lang="en-US" sz="2400" dirty="0" smtClean="0">
              <a:solidFill>
                <a:schemeClr val="accent2"/>
              </a:solidFill>
            </a:endParaRPr>
          </a:p>
          <a:p>
            <a:r>
              <a:rPr lang="en-US" sz="2000" b="1" dirty="0" smtClean="0">
                <a:solidFill>
                  <a:schemeClr val="accent2"/>
                </a:solidFill>
                <a:latin typeface="Courier New" pitchFamily="1" charset="0"/>
              </a:rPr>
              <a:t>331 </a:t>
            </a:r>
            <a:r>
              <a:rPr lang="en-US" sz="2000" b="1" dirty="0">
                <a:solidFill>
                  <a:schemeClr val="accent2"/>
                </a:solidFill>
                <a:latin typeface="Courier New" pitchFamily="1" charset="0"/>
              </a:rPr>
              <a:t>Username OK, password required</a:t>
            </a:r>
          </a:p>
          <a:p>
            <a:r>
              <a:rPr lang="en-US" sz="2000" b="1" dirty="0">
                <a:solidFill>
                  <a:schemeClr val="accent2"/>
                </a:solidFill>
                <a:latin typeface="Courier New" pitchFamily="1" charset="0"/>
              </a:rPr>
              <a:t>125 data connection already open; transfer starting</a:t>
            </a:r>
          </a:p>
          <a:p>
            <a:r>
              <a:rPr lang="en-US" sz="2000" b="1" dirty="0">
                <a:solidFill>
                  <a:schemeClr val="accent2"/>
                </a:solidFill>
                <a:latin typeface="Courier New" pitchFamily="1" charset="0"/>
              </a:rPr>
              <a:t>425 Can’t open data connection</a:t>
            </a:r>
          </a:p>
          <a:p>
            <a:r>
              <a:rPr lang="en-US" sz="2000" b="1" dirty="0">
                <a:solidFill>
                  <a:schemeClr val="accent2"/>
                </a:solidFill>
                <a:latin typeface="Courier New" pitchFamily="1" charset="0"/>
              </a:rPr>
              <a:t>452 Error writing file</a:t>
            </a:r>
            <a:endParaRPr lang="en-US" sz="2400" dirty="0">
              <a:solidFill>
                <a:schemeClr val="accent2"/>
              </a:solidFill>
            </a:endParaRPr>
          </a:p>
        </p:txBody>
      </p:sp>
    </p:spTree>
    <p:extLst>
      <p:ext uri="{BB962C8B-B14F-4D97-AF65-F5344CB8AC3E}">
        <p14:creationId xmlns:p14="http://schemas.microsoft.com/office/powerpoint/2010/main" xmlns="" val="151415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6747"/>
          </a:xfrm>
        </p:spPr>
        <p:txBody>
          <a:bodyPr/>
          <a:lstStyle/>
          <a:p>
            <a:r>
              <a:rPr lang="en-US" dirty="0" smtClean="0">
                <a:solidFill>
                  <a:schemeClr val="accent2"/>
                </a:solidFill>
              </a:rPr>
              <a:t>SFTP</a:t>
            </a:r>
            <a:endParaRPr lang="en-US" dirty="0">
              <a:solidFill>
                <a:schemeClr val="accent2"/>
              </a:solidFill>
            </a:endParaRPr>
          </a:p>
        </p:txBody>
      </p:sp>
      <p:sp>
        <p:nvSpPr>
          <p:cNvPr id="3" name="Content Placeholder 2"/>
          <p:cNvSpPr>
            <a:spLocks noGrp="1"/>
          </p:cNvSpPr>
          <p:nvPr>
            <p:ph idx="1"/>
          </p:nvPr>
        </p:nvSpPr>
        <p:spPr>
          <a:xfrm>
            <a:off x="484632" y="1261872"/>
            <a:ext cx="11283696" cy="4915091"/>
          </a:xfrm>
        </p:spPr>
        <p:txBody>
          <a:bodyPr>
            <a:normAutofit lnSpcReduction="10000"/>
          </a:bodyPr>
          <a:lstStyle/>
          <a:p>
            <a:r>
              <a:rPr lang="en-US" dirty="0">
                <a:solidFill>
                  <a:schemeClr val="accent1"/>
                </a:solidFill>
              </a:rPr>
              <a:t>SFTP stands for </a:t>
            </a:r>
            <a:r>
              <a:rPr lang="en-US" b="1" dirty="0">
                <a:solidFill>
                  <a:schemeClr val="accent1"/>
                </a:solidFill>
              </a:rPr>
              <a:t>Secure File Transfer Protocol</a:t>
            </a:r>
            <a:r>
              <a:rPr lang="en-US" dirty="0">
                <a:solidFill>
                  <a:schemeClr val="accent1"/>
                </a:solidFill>
              </a:rPr>
              <a:t>. It is a protocol which provides the secure channel, to transfer or copies the file from one host to another host or systems. </a:t>
            </a:r>
            <a:endParaRPr lang="en-US" dirty="0" smtClean="0">
              <a:solidFill>
                <a:schemeClr val="accent1"/>
              </a:solidFill>
            </a:endParaRPr>
          </a:p>
          <a:p>
            <a:r>
              <a:rPr lang="en-US" dirty="0" smtClean="0">
                <a:solidFill>
                  <a:schemeClr val="accent1"/>
                </a:solidFill>
              </a:rPr>
              <a:t>SFTP </a:t>
            </a:r>
            <a:r>
              <a:rPr lang="en-US" dirty="0">
                <a:solidFill>
                  <a:schemeClr val="accent1"/>
                </a:solidFill>
              </a:rPr>
              <a:t>establishes the control connection under </a:t>
            </a:r>
            <a:r>
              <a:rPr lang="en-US" dirty="0" smtClean="0">
                <a:solidFill>
                  <a:schemeClr val="accent1"/>
                </a:solidFill>
              </a:rPr>
              <a:t>SSH(secure shell) </a:t>
            </a:r>
            <a:r>
              <a:rPr lang="en-US" dirty="0">
                <a:solidFill>
                  <a:schemeClr val="accent1"/>
                </a:solidFill>
              </a:rPr>
              <a:t>protocol and It is used in port no-22</a:t>
            </a:r>
            <a:r>
              <a:rPr lang="en-US" dirty="0" smtClean="0">
                <a:solidFill>
                  <a:schemeClr val="accent1"/>
                </a:solidFill>
              </a:rPr>
              <a:t>.</a:t>
            </a:r>
          </a:p>
          <a:p>
            <a:r>
              <a:rPr lang="en-US" dirty="0" smtClean="0">
                <a:solidFill>
                  <a:schemeClr val="accent1"/>
                </a:solidFill>
              </a:rPr>
              <a:t> It supports the full security and authentication functionality of SSH.</a:t>
            </a:r>
          </a:p>
          <a:p>
            <a:r>
              <a:rPr lang="en-US" dirty="0" smtClean="0">
                <a:solidFill>
                  <a:schemeClr val="accent1"/>
                </a:solidFill>
              </a:rPr>
              <a:t>SFTP </a:t>
            </a:r>
            <a:r>
              <a:rPr lang="en-US" dirty="0">
                <a:solidFill>
                  <a:schemeClr val="accent1"/>
                </a:solidFill>
              </a:rPr>
              <a:t>has pretty much replaced legacy FTP as a file transfer protocol, and is quickly replacing </a:t>
            </a:r>
            <a:r>
              <a:rPr lang="en-US" dirty="0" smtClean="0">
                <a:solidFill>
                  <a:schemeClr val="accent1"/>
                </a:solidFill>
              </a:rPr>
              <a:t>FTP/S.</a:t>
            </a:r>
            <a:endParaRPr lang="en-US" dirty="0">
              <a:solidFill>
                <a:schemeClr val="accent1"/>
              </a:solidFill>
            </a:endParaRPr>
          </a:p>
          <a:p>
            <a:r>
              <a:rPr lang="en-US" dirty="0">
                <a:solidFill>
                  <a:schemeClr val="accent1"/>
                </a:solidFill>
              </a:rPr>
              <a:t>SFTP also protects against password sniffing and man-in-the-middle attacks. It protects the integrity of the data using encryption and cryptographic hash functions, and </a:t>
            </a:r>
            <a:r>
              <a:rPr lang="en-US" dirty="0" smtClean="0">
                <a:solidFill>
                  <a:schemeClr val="accent1"/>
                </a:solidFill>
              </a:rPr>
              <a:t>authenticates </a:t>
            </a:r>
            <a:r>
              <a:rPr lang="en-US" dirty="0">
                <a:solidFill>
                  <a:schemeClr val="accent1"/>
                </a:solidFill>
              </a:rPr>
              <a:t>both the server and the user.</a:t>
            </a:r>
          </a:p>
          <a:p>
            <a:endParaRPr lang="en-US" dirty="0">
              <a:solidFill>
                <a:schemeClr val="accent1"/>
              </a:solidFill>
            </a:endParaRPr>
          </a:p>
        </p:txBody>
      </p:sp>
    </p:spTree>
    <p:extLst>
      <p:ext uri="{BB962C8B-B14F-4D97-AF65-F5344CB8AC3E}">
        <p14:creationId xmlns:p14="http://schemas.microsoft.com/office/powerpoint/2010/main" xmlns="" val="30268506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Email and Email Protocols</a:t>
            </a:r>
            <a:endParaRPr lang="en-US" dirty="0">
              <a:solidFill>
                <a:schemeClr val="accent2"/>
              </a:solidFill>
            </a:endParaRPr>
          </a:p>
        </p:txBody>
      </p:sp>
      <p:sp>
        <p:nvSpPr>
          <p:cNvPr id="3" name="Content Placeholder 2"/>
          <p:cNvSpPr>
            <a:spLocks noGrp="1"/>
          </p:cNvSpPr>
          <p:nvPr>
            <p:ph idx="1"/>
          </p:nvPr>
        </p:nvSpPr>
        <p:spPr>
          <a:xfrm>
            <a:off x="722376" y="1690688"/>
            <a:ext cx="11009376" cy="4810696"/>
          </a:xfrm>
        </p:spPr>
        <p:txBody>
          <a:bodyPr>
            <a:normAutofit lnSpcReduction="10000"/>
          </a:bodyPr>
          <a:lstStyle/>
          <a:p>
            <a:r>
              <a:rPr lang="en-US" dirty="0">
                <a:solidFill>
                  <a:schemeClr val="accent1"/>
                </a:solidFill>
              </a:rPr>
              <a:t>It is a store and forward method of composing, sending, storing, and receiving messages over electronic communication systems</a:t>
            </a:r>
            <a:r>
              <a:rPr lang="en-US" dirty="0" smtClean="0">
                <a:solidFill>
                  <a:schemeClr val="accent1"/>
                </a:solidFill>
              </a:rPr>
              <a:t>.</a:t>
            </a:r>
          </a:p>
          <a:p>
            <a:r>
              <a:rPr lang="en-US" dirty="0" smtClean="0">
                <a:solidFill>
                  <a:schemeClr val="accent1"/>
                </a:solidFill>
              </a:rPr>
              <a:t>One </a:t>
            </a:r>
            <a:r>
              <a:rPr lang="en-US" dirty="0">
                <a:solidFill>
                  <a:schemeClr val="accent1"/>
                </a:solidFill>
              </a:rPr>
              <a:t>of the most popular network services is electronic mail (email). </a:t>
            </a:r>
            <a:endParaRPr lang="en-US" dirty="0" smtClean="0">
              <a:solidFill>
                <a:schemeClr val="accent1"/>
              </a:solidFill>
            </a:endParaRPr>
          </a:p>
          <a:p>
            <a:r>
              <a:rPr lang="en-US" dirty="0" smtClean="0">
                <a:solidFill>
                  <a:schemeClr val="accent1"/>
                </a:solidFill>
              </a:rPr>
              <a:t>Simple </a:t>
            </a:r>
            <a:r>
              <a:rPr lang="en-US" dirty="0">
                <a:solidFill>
                  <a:schemeClr val="accent1"/>
                </a:solidFill>
              </a:rPr>
              <a:t>Mail Transfer Protocol (SMTP) is the standard mechanism for electronic mail in the internet; the first e-mail systems simply consisted by file transfer, protocols. </a:t>
            </a:r>
            <a:endParaRPr lang="en-US" dirty="0" smtClean="0">
              <a:solidFill>
                <a:schemeClr val="accent1"/>
              </a:solidFill>
            </a:endParaRPr>
          </a:p>
          <a:p>
            <a:pPr marL="0" indent="0">
              <a:buNone/>
            </a:pPr>
            <a:r>
              <a:rPr lang="en-US" dirty="0" smtClean="0">
                <a:solidFill>
                  <a:schemeClr val="accent2"/>
                </a:solidFill>
              </a:rPr>
              <a:t>Basic Functions of email</a:t>
            </a:r>
            <a:r>
              <a:rPr lang="en-US" dirty="0" smtClean="0">
                <a:solidFill>
                  <a:schemeClr val="accent1"/>
                </a:solidFill>
              </a:rPr>
              <a:t>: </a:t>
            </a:r>
          </a:p>
          <a:p>
            <a:pPr marL="0" indent="0">
              <a:buNone/>
            </a:pPr>
            <a:r>
              <a:rPr lang="en-US" dirty="0" smtClean="0">
                <a:solidFill>
                  <a:schemeClr val="accent1"/>
                </a:solidFill>
              </a:rPr>
              <a:t>1</a:t>
            </a:r>
            <a:r>
              <a:rPr lang="en-US" dirty="0">
                <a:solidFill>
                  <a:schemeClr val="accent1"/>
                </a:solidFill>
              </a:rPr>
              <a:t>. </a:t>
            </a:r>
            <a:r>
              <a:rPr lang="en-US" dirty="0">
                <a:solidFill>
                  <a:schemeClr val="accent2"/>
                </a:solidFill>
              </a:rPr>
              <a:t>Composition 2. Transfer 3. Reporting 4. Displaying and 5. </a:t>
            </a:r>
            <a:r>
              <a:rPr lang="en-US" dirty="0" smtClean="0">
                <a:solidFill>
                  <a:schemeClr val="accent2"/>
                </a:solidFill>
              </a:rPr>
              <a:t>Disposition</a:t>
            </a:r>
          </a:p>
          <a:p>
            <a:r>
              <a:rPr lang="en-US" dirty="0" smtClean="0">
                <a:solidFill>
                  <a:schemeClr val="accent1"/>
                </a:solidFill>
              </a:rPr>
              <a:t>E-mail </a:t>
            </a:r>
            <a:r>
              <a:rPr lang="en-US" dirty="0">
                <a:solidFill>
                  <a:schemeClr val="accent1"/>
                </a:solidFill>
              </a:rPr>
              <a:t>Protocols are set of rules that help the client to properly transmit the information to or from the mail server. </a:t>
            </a:r>
            <a:r>
              <a:rPr lang="en-US" dirty="0" smtClean="0">
                <a:solidFill>
                  <a:schemeClr val="accent1"/>
                </a:solidFill>
              </a:rPr>
              <a:t>Email protocols are </a:t>
            </a:r>
            <a:r>
              <a:rPr lang="en-US" b="1" dirty="0">
                <a:solidFill>
                  <a:schemeClr val="accent2"/>
                </a:solidFill>
              </a:rPr>
              <a:t>SMTP, POP,</a:t>
            </a:r>
            <a:r>
              <a:rPr lang="en-US" dirty="0">
                <a:solidFill>
                  <a:schemeClr val="accent2"/>
                </a:solidFill>
              </a:rPr>
              <a:t> and </a:t>
            </a:r>
            <a:r>
              <a:rPr lang="en-US" b="1" dirty="0">
                <a:solidFill>
                  <a:schemeClr val="accent2"/>
                </a:solidFill>
              </a:rPr>
              <a:t>IMAP</a:t>
            </a:r>
            <a:endParaRPr lang="en-US" dirty="0">
              <a:solidFill>
                <a:schemeClr val="accent2"/>
              </a:solidFill>
            </a:endParaRPr>
          </a:p>
        </p:txBody>
      </p:sp>
    </p:spTree>
    <p:extLst>
      <p:ext uri="{BB962C8B-B14F-4D97-AF65-F5344CB8AC3E}">
        <p14:creationId xmlns:p14="http://schemas.microsoft.com/office/powerpoint/2010/main" xmlns="" val="2768713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Footer Placeholder 5"/>
          <p:cNvSpPr>
            <a:spLocks noGrp="1"/>
          </p:cNvSpPr>
          <p:nvPr>
            <p:ph type="ftr" sz="quarter" idx="11"/>
          </p:nvPr>
        </p:nvSpPr>
        <p:spPr/>
        <p:txBody>
          <a:bodyPr/>
          <a:lstStyle/>
          <a:p>
            <a:r>
              <a:rPr lang="en-US">
                <a:solidFill>
                  <a:srgbClr val="000000"/>
                </a:solidFill>
              </a:rPr>
              <a:t>2: Application Layer</a:t>
            </a:r>
            <a:endParaRPr lang="en-US">
              <a:solidFill>
                <a:srgbClr val="000000"/>
              </a:solidFill>
              <a:latin typeface="Times New Roman" charset="0"/>
            </a:endParaRPr>
          </a:p>
        </p:txBody>
      </p:sp>
      <p:sp>
        <p:nvSpPr>
          <p:cNvPr id="70665" name="Slide Number Placeholder 6"/>
          <p:cNvSpPr>
            <a:spLocks noGrp="1"/>
          </p:cNvSpPr>
          <p:nvPr>
            <p:ph type="sldNum" sz="quarter" idx="12"/>
          </p:nvPr>
        </p:nvSpPr>
        <p:spPr>
          <a:noFill/>
        </p:spPr>
        <p:txBody>
          <a:bodyPr/>
          <a:lstStyle/>
          <a:p>
            <a:fld id="{0718B4EC-C2F8-4897-975D-CDACFE057B01}" type="slidenum">
              <a:rPr lang="en-US">
                <a:solidFill>
                  <a:srgbClr val="000000"/>
                </a:solidFill>
              </a:rPr>
              <a:pPr/>
              <a:t>48</a:t>
            </a:fld>
            <a:endParaRPr lang="en-US">
              <a:solidFill>
                <a:srgbClr val="000000"/>
              </a:solidFill>
            </a:endParaRPr>
          </a:p>
        </p:txBody>
      </p:sp>
      <p:sp>
        <p:nvSpPr>
          <p:cNvPr id="70666" name="Rectangle 2"/>
          <p:cNvSpPr>
            <a:spLocks noGrp="1" noChangeArrowheads="1"/>
          </p:cNvSpPr>
          <p:nvPr>
            <p:ph type="title"/>
          </p:nvPr>
        </p:nvSpPr>
        <p:spPr>
          <a:xfrm>
            <a:off x="2057400" y="228600"/>
            <a:ext cx="7772400" cy="793750"/>
          </a:xfrm>
        </p:spPr>
        <p:txBody>
          <a:bodyPr/>
          <a:lstStyle/>
          <a:p>
            <a:r>
              <a:rPr lang="en-US" sz="3600"/>
              <a:t>Electronic Mail</a:t>
            </a:r>
            <a:endParaRPr lang="en-US" smtClean="0"/>
          </a:p>
        </p:txBody>
      </p:sp>
      <p:sp>
        <p:nvSpPr>
          <p:cNvPr id="70667" name="Rectangle 3"/>
          <p:cNvSpPr>
            <a:spLocks noGrp="1" noChangeArrowheads="1"/>
          </p:cNvSpPr>
          <p:nvPr>
            <p:ph type="body" sz="half" idx="1"/>
          </p:nvPr>
        </p:nvSpPr>
        <p:spPr>
          <a:xfrm>
            <a:off x="1444752" y="1112838"/>
            <a:ext cx="4927475" cy="5287962"/>
          </a:xfrm>
        </p:spPr>
        <p:txBody>
          <a:bodyPr/>
          <a:lstStyle/>
          <a:p>
            <a:pPr>
              <a:lnSpc>
                <a:spcPct val="90000"/>
              </a:lnSpc>
              <a:buFont typeface="ZapfDingbats" pitchFamily="82" charset="2"/>
              <a:buNone/>
            </a:pPr>
            <a:r>
              <a:rPr lang="en-US" sz="2400" dirty="0">
                <a:solidFill>
                  <a:srgbClr val="FF0000"/>
                </a:solidFill>
              </a:rPr>
              <a:t>Three major components:</a:t>
            </a:r>
            <a:r>
              <a:rPr lang="en-US" sz="2400" dirty="0"/>
              <a:t> </a:t>
            </a:r>
          </a:p>
          <a:p>
            <a:pPr>
              <a:lnSpc>
                <a:spcPct val="90000"/>
              </a:lnSpc>
            </a:pPr>
            <a:r>
              <a:rPr lang="en-US" sz="2000" dirty="0"/>
              <a:t>user agents </a:t>
            </a:r>
            <a:r>
              <a:rPr lang="en-US" sz="2000" dirty="0" smtClean="0"/>
              <a:t>:</a:t>
            </a:r>
            <a:r>
              <a:rPr lang="en-US" sz="2000" dirty="0">
                <a:solidFill>
                  <a:schemeClr val="accent1"/>
                </a:solidFill>
              </a:rPr>
              <a:t> : They allow the people to read and send e-mail</a:t>
            </a:r>
            <a:endParaRPr lang="en-US" sz="2000" dirty="0"/>
          </a:p>
          <a:p>
            <a:r>
              <a:rPr lang="en-US" sz="2000" dirty="0"/>
              <a:t>mail servers </a:t>
            </a:r>
            <a:r>
              <a:rPr lang="en-US" sz="2000" dirty="0" smtClean="0"/>
              <a:t>:</a:t>
            </a:r>
            <a:r>
              <a:rPr lang="en-US" sz="2000" dirty="0">
                <a:solidFill>
                  <a:schemeClr val="accent1"/>
                </a:solidFill>
              </a:rPr>
              <a:t>They move the messages from the source to the destination. </a:t>
            </a:r>
            <a:endParaRPr lang="en-US" sz="2000" dirty="0"/>
          </a:p>
          <a:p>
            <a:pPr>
              <a:lnSpc>
                <a:spcPct val="90000"/>
              </a:lnSpc>
              <a:spcAft>
                <a:spcPct val="75000"/>
              </a:spcAft>
            </a:pPr>
            <a:r>
              <a:rPr lang="en-US" sz="2000" dirty="0"/>
              <a:t>simple mail transfer protocol: SMTP</a:t>
            </a:r>
          </a:p>
          <a:p>
            <a:pPr>
              <a:lnSpc>
                <a:spcPct val="90000"/>
              </a:lnSpc>
              <a:spcBef>
                <a:spcPct val="10000"/>
              </a:spcBef>
              <a:spcAft>
                <a:spcPct val="75000"/>
              </a:spcAft>
            </a:pPr>
            <a:r>
              <a:rPr lang="en-US" sz="2400" u="sng" dirty="0">
                <a:solidFill>
                  <a:srgbClr val="FF0000"/>
                </a:solidFill>
              </a:rPr>
              <a:t>User Agent</a:t>
            </a:r>
            <a:endParaRPr lang="en-US" sz="2000" u="sng" dirty="0">
              <a:solidFill>
                <a:srgbClr val="FF0000"/>
              </a:solidFill>
            </a:endParaRPr>
          </a:p>
          <a:p>
            <a:pPr>
              <a:lnSpc>
                <a:spcPct val="90000"/>
              </a:lnSpc>
              <a:spcBef>
                <a:spcPct val="10000"/>
              </a:spcBef>
            </a:pPr>
            <a:r>
              <a:rPr lang="en-US" sz="2000" dirty="0"/>
              <a:t>a.k.a. “mail reader”</a:t>
            </a:r>
          </a:p>
          <a:p>
            <a:pPr>
              <a:lnSpc>
                <a:spcPct val="90000"/>
              </a:lnSpc>
              <a:spcBef>
                <a:spcPct val="10000"/>
              </a:spcBef>
            </a:pPr>
            <a:r>
              <a:rPr lang="en-US" sz="2000" dirty="0"/>
              <a:t>composing, editing, reading mail messages</a:t>
            </a:r>
          </a:p>
          <a:p>
            <a:pPr>
              <a:lnSpc>
                <a:spcPct val="90000"/>
              </a:lnSpc>
              <a:spcBef>
                <a:spcPct val="10000"/>
              </a:spcBef>
            </a:pPr>
            <a:r>
              <a:rPr lang="en-US" sz="2000" dirty="0"/>
              <a:t>e.g., Eudora, Outlook, elm, Netscape Messenger</a:t>
            </a:r>
          </a:p>
          <a:p>
            <a:pPr>
              <a:lnSpc>
                <a:spcPct val="90000"/>
              </a:lnSpc>
              <a:spcBef>
                <a:spcPct val="10000"/>
              </a:spcBef>
            </a:pPr>
            <a:r>
              <a:rPr lang="en-US" sz="2000" dirty="0"/>
              <a:t>outgoing, incoming messages stored on server</a:t>
            </a:r>
          </a:p>
        </p:txBody>
      </p:sp>
      <p:sp>
        <p:nvSpPr>
          <p:cNvPr id="70668" name="Rectangle 280"/>
          <p:cNvSpPr>
            <a:spLocks noChangeArrowheads="1"/>
          </p:cNvSpPr>
          <p:nvPr/>
        </p:nvSpPr>
        <p:spPr bwMode="auto">
          <a:xfrm>
            <a:off x="8401050" y="600076"/>
            <a:ext cx="1828800" cy="981075"/>
          </a:xfrm>
          <a:prstGeom prst="rect">
            <a:avLst/>
          </a:prstGeom>
          <a:noFill/>
          <a:ln w="9525">
            <a:solidFill>
              <a:srgbClr val="000000"/>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nvGrpSpPr>
          <p:cNvPr id="70669" name="Group 279"/>
          <p:cNvGrpSpPr>
            <a:grpSpLocks/>
          </p:cNvGrpSpPr>
          <p:nvPr/>
        </p:nvGrpSpPr>
        <p:grpSpPr bwMode="auto">
          <a:xfrm>
            <a:off x="8477251" y="569917"/>
            <a:ext cx="1751013" cy="957263"/>
            <a:chOff x="4458" y="3335"/>
            <a:chExt cx="1103" cy="603"/>
          </a:xfrm>
        </p:grpSpPr>
        <p:sp>
          <p:nvSpPr>
            <p:cNvPr id="70783" name="Text Box 263"/>
            <p:cNvSpPr txBox="1">
              <a:spLocks noChangeArrowheads="1"/>
            </p:cNvSpPr>
            <p:nvPr/>
          </p:nvSpPr>
          <p:spPr bwMode="auto">
            <a:xfrm>
              <a:off x="4664" y="3725"/>
              <a:ext cx="878" cy="213"/>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 mailbox</a:t>
              </a:r>
              <a:endParaRPr lang="en-US" sz="2400">
                <a:solidFill>
                  <a:srgbClr val="000000"/>
                </a:solidFill>
                <a:latin typeface="Times New Roman" charset="0"/>
                <a:ea typeface="ＭＳ Ｐゴシック" pitchFamily="1" charset="-128"/>
              </a:endParaRPr>
            </a:p>
          </p:txBody>
        </p:sp>
        <p:grpSp>
          <p:nvGrpSpPr>
            <p:cNvPr id="70784" name="Group 278"/>
            <p:cNvGrpSpPr>
              <a:grpSpLocks/>
            </p:cNvGrpSpPr>
            <p:nvPr/>
          </p:nvGrpSpPr>
          <p:grpSpPr bwMode="auto">
            <a:xfrm>
              <a:off x="4458" y="3408"/>
              <a:ext cx="450" cy="120"/>
              <a:chOff x="4314" y="3444"/>
              <a:chExt cx="450" cy="120"/>
            </a:xfrm>
          </p:grpSpPr>
          <p:sp>
            <p:nvSpPr>
              <p:cNvPr id="70787" name="Rectangle 264"/>
              <p:cNvSpPr>
                <a:spLocks noChangeArrowheads="1"/>
              </p:cNvSpPr>
              <p:nvPr/>
            </p:nvSpPr>
            <p:spPr bwMode="auto">
              <a:xfrm>
                <a:off x="4314" y="3444"/>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8" name="Line 265"/>
              <p:cNvSpPr>
                <a:spLocks noChangeShapeType="1"/>
              </p:cNvSpPr>
              <p:nvPr/>
            </p:nvSpPr>
            <p:spPr bwMode="auto">
              <a:xfrm>
                <a:off x="4363" y="3472"/>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9" name="Line 266"/>
              <p:cNvSpPr>
                <a:spLocks noChangeShapeType="1"/>
              </p:cNvSpPr>
              <p:nvPr/>
            </p:nvSpPr>
            <p:spPr bwMode="auto">
              <a:xfrm flipH="1">
                <a:off x="4472" y="3471"/>
                <a:ext cx="6"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90" name="Line 267"/>
              <p:cNvSpPr>
                <a:spLocks noChangeShapeType="1"/>
              </p:cNvSpPr>
              <p:nvPr/>
            </p:nvSpPr>
            <p:spPr bwMode="auto">
              <a:xfrm>
                <a:off x="4527" y="347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91" name="Line 268"/>
              <p:cNvSpPr>
                <a:spLocks noChangeShapeType="1"/>
              </p:cNvSpPr>
              <p:nvPr/>
            </p:nvSpPr>
            <p:spPr bwMode="auto">
              <a:xfrm>
                <a:off x="4584" y="3471"/>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92" name="Line 269"/>
              <p:cNvSpPr>
                <a:spLocks noChangeShapeType="1"/>
              </p:cNvSpPr>
              <p:nvPr/>
            </p:nvSpPr>
            <p:spPr bwMode="auto">
              <a:xfrm>
                <a:off x="4645" y="3471"/>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93" name="Line 270"/>
              <p:cNvSpPr>
                <a:spLocks noChangeShapeType="1"/>
              </p:cNvSpPr>
              <p:nvPr/>
            </p:nvSpPr>
            <p:spPr bwMode="auto">
              <a:xfrm>
                <a:off x="4701" y="3471"/>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94" name="Line 271"/>
              <p:cNvSpPr>
                <a:spLocks noChangeShapeType="1"/>
              </p:cNvSpPr>
              <p:nvPr/>
            </p:nvSpPr>
            <p:spPr bwMode="auto">
              <a:xfrm>
                <a:off x="4416" y="3472"/>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sp>
          <p:nvSpPr>
            <p:cNvPr id="70785" name="Rectangle 272"/>
            <p:cNvSpPr>
              <a:spLocks noChangeArrowheads="1"/>
            </p:cNvSpPr>
            <p:nvPr/>
          </p:nvSpPr>
          <p:spPr bwMode="auto">
            <a:xfrm>
              <a:off x="4472" y="3779"/>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6" name="Text Box 277"/>
            <p:cNvSpPr txBox="1">
              <a:spLocks noChangeArrowheads="1"/>
            </p:cNvSpPr>
            <p:nvPr/>
          </p:nvSpPr>
          <p:spPr bwMode="auto">
            <a:xfrm>
              <a:off x="4569" y="3335"/>
              <a:ext cx="992" cy="366"/>
            </a:xfrm>
            <a:prstGeom prst="rect">
              <a:avLst/>
            </a:prstGeom>
            <a:noFill/>
            <a:ln w="9525">
              <a:noFill/>
              <a:miter lim="800000"/>
              <a:headEnd/>
              <a:tailEnd/>
            </a:ln>
          </p:spPr>
          <p:txBody>
            <a:bodyPr wrap="none">
              <a:spAutoFit/>
            </a:bodyPr>
            <a:lstStyle/>
            <a:p>
              <a:pPr algn="r" eaLnBrk="0" fontAlgn="base" hangingPunct="0">
                <a:spcBef>
                  <a:spcPct val="0"/>
                </a:spcBef>
                <a:spcAft>
                  <a:spcPct val="0"/>
                </a:spcAft>
              </a:pPr>
              <a:r>
                <a:rPr lang="en-US" sz="1600">
                  <a:solidFill>
                    <a:srgbClr val="000000"/>
                  </a:solidFill>
                  <a:ea typeface="ＭＳ Ｐゴシック" pitchFamily="1" charset="-128"/>
                </a:rPr>
                <a:t>outgoing </a:t>
              </a:r>
            </a:p>
            <a:p>
              <a:pPr algn="r" eaLnBrk="0" fontAlgn="base" hangingPunct="0">
                <a:spcBef>
                  <a:spcPct val="0"/>
                </a:spcBef>
                <a:spcAft>
                  <a:spcPct val="0"/>
                </a:spcAft>
              </a:pPr>
              <a:r>
                <a:rPr lang="en-US" sz="1600">
                  <a:solidFill>
                    <a:srgbClr val="000000"/>
                  </a:solidFill>
                  <a:ea typeface="ＭＳ Ｐゴシック" pitchFamily="1" charset="-128"/>
                </a:rPr>
                <a:t>message queue</a:t>
              </a:r>
              <a:endParaRPr lang="en-US" sz="2400">
                <a:solidFill>
                  <a:srgbClr val="000000"/>
                </a:solidFill>
                <a:latin typeface="Times New Roman" charset="0"/>
                <a:ea typeface="ＭＳ Ｐゴシック" pitchFamily="1" charset="-128"/>
              </a:endParaRPr>
            </a:p>
          </p:txBody>
        </p:sp>
      </p:grpSp>
      <p:sp>
        <p:nvSpPr>
          <p:cNvPr id="70670" name="Line 417"/>
          <p:cNvSpPr>
            <a:spLocks noChangeShapeType="1"/>
          </p:cNvSpPr>
          <p:nvPr/>
        </p:nvSpPr>
        <p:spPr bwMode="auto">
          <a:xfrm>
            <a:off x="7248525" y="2552701"/>
            <a:ext cx="1123950" cy="790575"/>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nvGrpSpPr>
          <p:cNvPr id="70671" name="Group 418"/>
          <p:cNvGrpSpPr>
            <a:grpSpLocks/>
          </p:cNvGrpSpPr>
          <p:nvPr/>
        </p:nvGrpSpPr>
        <p:grpSpPr bwMode="auto">
          <a:xfrm>
            <a:off x="8640763" y="2479675"/>
            <a:ext cx="355600" cy="933450"/>
            <a:chOff x="4180" y="783"/>
            <a:chExt cx="150" cy="307"/>
          </a:xfrm>
        </p:grpSpPr>
        <p:sp>
          <p:nvSpPr>
            <p:cNvPr id="70775" name="AutoShape 41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6" name="Rectangle 420"/>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7" name="Rectangle 42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8" name="AutoShape 42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9" name="Line 423"/>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0" name="Line 424"/>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1" name="Rectangle 42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82" name="Rectangle 426"/>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0672" name="Group 427"/>
          <p:cNvGrpSpPr>
            <a:grpSpLocks/>
          </p:cNvGrpSpPr>
          <p:nvPr/>
        </p:nvGrpSpPr>
        <p:grpSpPr bwMode="auto">
          <a:xfrm>
            <a:off x="8397876" y="2932114"/>
            <a:ext cx="822325" cy="1049337"/>
            <a:chOff x="4288" y="2627"/>
            <a:chExt cx="518" cy="661"/>
          </a:xfrm>
        </p:grpSpPr>
        <p:sp>
          <p:nvSpPr>
            <p:cNvPr id="70760" name="Rectangle 428"/>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1" name="Text Box 429"/>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0762" name="Rectangle 430"/>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3" name="Line 431"/>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4" name="Line 432"/>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5" name="Line 433"/>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6" name="Line 434"/>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7" name="Line 435"/>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8" name="Line 436"/>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69" name="Line 437"/>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0" name="Rectangle 438"/>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1" name="Rectangle 439"/>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2" name="Rectangle 440"/>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3" name="Rectangle 441"/>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74" name="Rectangle 442"/>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0673" name="Group 443"/>
          <p:cNvGrpSpPr>
            <a:grpSpLocks/>
          </p:cNvGrpSpPr>
          <p:nvPr/>
        </p:nvGrpSpPr>
        <p:grpSpPr bwMode="auto">
          <a:xfrm>
            <a:off x="9123363" y="2070101"/>
            <a:ext cx="709612" cy="703263"/>
            <a:chOff x="4337" y="290"/>
            <a:chExt cx="447" cy="443"/>
          </a:xfrm>
        </p:grpSpPr>
        <p:graphicFrame>
          <p:nvGraphicFramePr>
            <p:cNvPr id="70663" name="Object 7"/>
            <p:cNvGraphicFramePr>
              <a:graphicFrameLocks noChangeAspect="1"/>
            </p:cNvGraphicFramePr>
            <p:nvPr/>
          </p:nvGraphicFramePr>
          <p:xfrm>
            <a:off x="4338" y="290"/>
            <a:ext cx="392" cy="315"/>
          </p:xfrm>
          <a:graphic>
            <a:graphicData uri="http://schemas.openxmlformats.org/presentationml/2006/ole">
              <p:oleObj spid="_x0000_s9284" name="Clip" r:id="rId4" imgW="1307263" imgH="1084139" progId="">
                <p:embed/>
              </p:oleObj>
            </a:graphicData>
          </a:graphic>
        </p:graphicFrame>
        <p:grpSp>
          <p:nvGrpSpPr>
            <p:cNvPr id="70757" name="Group 445"/>
            <p:cNvGrpSpPr>
              <a:grpSpLocks/>
            </p:cNvGrpSpPr>
            <p:nvPr/>
          </p:nvGrpSpPr>
          <p:grpSpPr bwMode="auto">
            <a:xfrm>
              <a:off x="4337" y="367"/>
              <a:ext cx="447" cy="366"/>
              <a:chOff x="4189" y="817"/>
              <a:chExt cx="521" cy="366"/>
            </a:xfrm>
          </p:grpSpPr>
          <p:sp>
            <p:nvSpPr>
              <p:cNvPr id="70758" name="Rectangle 44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59" name="Text Box 447"/>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0674" name="Group 448"/>
          <p:cNvGrpSpPr>
            <a:grpSpLocks/>
          </p:cNvGrpSpPr>
          <p:nvPr/>
        </p:nvGrpSpPr>
        <p:grpSpPr bwMode="auto">
          <a:xfrm>
            <a:off x="9351963" y="3079751"/>
            <a:ext cx="709612" cy="703263"/>
            <a:chOff x="4337" y="290"/>
            <a:chExt cx="447" cy="443"/>
          </a:xfrm>
        </p:grpSpPr>
        <p:graphicFrame>
          <p:nvGraphicFramePr>
            <p:cNvPr id="70662" name="Object 6"/>
            <p:cNvGraphicFramePr>
              <a:graphicFrameLocks noChangeAspect="1"/>
            </p:cNvGraphicFramePr>
            <p:nvPr/>
          </p:nvGraphicFramePr>
          <p:xfrm>
            <a:off x="4338" y="290"/>
            <a:ext cx="392" cy="315"/>
          </p:xfrm>
          <a:graphic>
            <a:graphicData uri="http://schemas.openxmlformats.org/presentationml/2006/ole">
              <p:oleObj spid="_x0000_s9285" name="Clip" r:id="rId5" imgW="1307263" imgH="1084139" progId="">
                <p:embed/>
              </p:oleObj>
            </a:graphicData>
          </a:graphic>
        </p:graphicFrame>
        <p:grpSp>
          <p:nvGrpSpPr>
            <p:cNvPr id="70754" name="Group 450"/>
            <p:cNvGrpSpPr>
              <a:grpSpLocks/>
            </p:cNvGrpSpPr>
            <p:nvPr/>
          </p:nvGrpSpPr>
          <p:grpSpPr bwMode="auto">
            <a:xfrm>
              <a:off x="4337" y="367"/>
              <a:ext cx="447" cy="366"/>
              <a:chOff x="4189" y="817"/>
              <a:chExt cx="521" cy="366"/>
            </a:xfrm>
          </p:grpSpPr>
          <p:sp>
            <p:nvSpPr>
              <p:cNvPr id="70755" name="Rectangle 451"/>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56" name="Text Box 452"/>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0675" name="Group 453"/>
          <p:cNvGrpSpPr>
            <a:grpSpLocks/>
          </p:cNvGrpSpPr>
          <p:nvPr/>
        </p:nvGrpSpPr>
        <p:grpSpPr bwMode="auto">
          <a:xfrm>
            <a:off x="9123363" y="4127501"/>
            <a:ext cx="709612" cy="703263"/>
            <a:chOff x="4337" y="290"/>
            <a:chExt cx="447" cy="443"/>
          </a:xfrm>
        </p:grpSpPr>
        <p:graphicFrame>
          <p:nvGraphicFramePr>
            <p:cNvPr id="70661" name="Object 5"/>
            <p:cNvGraphicFramePr>
              <a:graphicFrameLocks noChangeAspect="1"/>
            </p:cNvGraphicFramePr>
            <p:nvPr/>
          </p:nvGraphicFramePr>
          <p:xfrm>
            <a:off x="4338" y="290"/>
            <a:ext cx="392" cy="315"/>
          </p:xfrm>
          <a:graphic>
            <a:graphicData uri="http://schemas.openxmlformats.org/presentationml/2006/ole">
              <p:oleObj spid="_x0000_s9286" name="Clip" r:id="rId6" imgW="1307263" imgH="1084139" progId="">
                <p:embed/>
              </p:oleObj>
            </a:graphicData>
          </a:graphic>
        </p:graphicFrame>
        <p:grpSp>
          <p:nvGrpSpPr>
            <p:cNvPr id="70751" name="Group 455"/>
            <p:cNvGrpSpPr>
              <a:grpSpLocks/>
            </p:cNvGrpSpPr>
            <p:nvPr/>
          </p:nvGrpSpPr>
          <p:grpSpPr bwMode="auto">
            <a:xfrm>
              <a:off x="4337" y="367"/>
              <a:ext cx="447" cy="366"/>
              <a:chOff x="4189" y="817"/>
              <a:chExt cx="521" cy="366"/>
            </a:xfrm>
          </p:grpSpPr>
          <p:sp>
            <p:nvSpPr>
              <p:cNvPr id="70752" name="Rectangle 456"/>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53" name="Text Box 457"/>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0676" name="Group 458"/>
          <p:cNvGrpSpPr>
            <a:grpSpLocks/>
          </p:cNvGrpSpPr>
          <p:nvPr/>
        </p:nvGrpSpPr>
        <p:grpSpPr bwMode="auto">
          <a:xfrm>
            <a:off x="6397626" y="3889376"/>
            <a:ext cx="822325" cy="1501775"/>
            <a:chOff x="3484" y="2522"/>
            <a:chExt cx="518" cy="946"/>
          </a:xfrm>
        </p:grpSpPr>
        <p:grpSp>
          <p:nvGrpSpPr>
            <p:cNvPr id="70726" name="Group 459"/>
            <p:cNvGrpSpPr>
              <a:grpSpLocks/>
            </p:cNvGrpSpPr>
            <p:nvPr/>
          </p:nvGrpSpPr>
          <p:grpSpPr bwMode="auto">
            <a:xfrm>
              <a:off x="3631" y="2522"/>
              <a:ext cx="224" cy="588"/>
              <a:chOff x="4180" y="783"/>
              <a:chExt cx="150" cy="307"/>
            </a:xfrm>
          </p:grpSpPr>
          <p:sp>
            <p:nvSpPr>
              <p:cNvPr id="70743" name="AutoShape 46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4" name="Rectangle 46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5" name="Rectangle 46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6" name="AutoShape 46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7" name="Line 46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8" name="Line 46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9" name="Rectangle 46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50" name="Rectangle 46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0727" name="Group 468"/>
            <p:cNvGrpSpPr>
              <a:grpSpLocks/>
            </p:cNvGrpSpPr>
            <p:nvPr/>
          </p:nvGrpSpPr>
          <p:grpSpPr bwMode="auto">
            <a:xfrm>
              <a:off x="3484" y="2807"/>
              <a:ext cx="518" cy="661"/>
              <a:chOff x="4288" y="2627"/>
              <a:chExt cx="518" cy="661"/>
            </a:xfrm>
          </p:grpSpPr>
          <p:sp>
            <p:nvSpPr>
              <p:cNvPr id="70728" name="Rectangle 46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29" name="Text Box 470"/>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0730" name="Rectangle 47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1" name="Line 47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2" name="Line 47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3" name="Line 47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4" name="Line 47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5" name="Line 47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6" name="Line 47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7" name="Line 47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8" name="Rectangle 47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39" name="Rectangle 48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0" name="Rectangle 48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1" name="Rectangle 48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42" name="Rectangle 48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grpSp>
        <p:nvGrpSpPr>
          <p:cNvPr id="70677" name="Group 484"/>
          <p:cNvGrpSpPr>
            <a:grpSpLocks/>
          </p:cNvGrpSpPr>
          <p:nvPr/>
        </p:nvGrpSpPr>
        <p:grpSpPr bwMode="auto">
          <a:xfrm>
            <a:off x="7351713" y="4994276"/>
            <a:ext cx="709612" cy="703263"/>
            <a:chOff x="4337" y="290"/>
            <a:chExt cx="447" cy="443"/>
          </a:xfrm>
        </p:grpSpPr>
        <p:graphicFrame>
          <p:nvGraphicFramePr>
            <p:cNvPr id="70660" name="Object 4"/>
            <p:cNvGraphicFramePr>
              <a:graphicFrameLocks noChangeAspect="1"/>
            </p:cNvGraphicFramePr>
            <p:nvPr/>
          </p:nvGraphicFramePr>
          <p:xfrm>
            <a:off x="4338" y="290"/>
            <a:ext cx="392" cy="315"/>
          </p:xfrm>
          <a:graphic>
            <a:graphicData uri="http://schemas.openxmlformats.org/presentationml/2006/ole">
              <p:oleObj spid="_x0000_s9287" name="Clip" r:id="rId7" imgW="1307263" imgH="1084139" progId="">
                <p:embed/>
              </p:oleObj>
            </a:graphicData>
          </a:graphic>
        </p:graphicFrame>
        <p:grpSp>
          <p:nvGrpSpPr>
            <p:cNvPr id="70723" name="Group 486"/>
            <p:cNvGrpSpPr>
              <a:grpSpLocks/>
            </p:cNvGrpSpPr>
            <p:nvPr/>
          </p:nvGrpSpPr>
          <p:grpSpPr bwMode="auto">
            <a:xfrm>
              <a:off x="4337" y="367"/>
              <a:ext cx="447" cy="366"/>
              <a:chOff x="4189" y="817"/>
              <a:chExt cx="521" cy="366"/>
            </a:xfrm>
          </p:grpSpPr>
          <p:sp>
            <p:nvSpPr>
              <p:cNvPr id="70724" name="Rectangle 48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25" name="Text Box 488"/>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0678" name="Group 489"/>
          <p:cNvGrpSpPr>
            <a:grpSpLocks/>
          </p:cNvGrpSpPr>
          <p:nvPr/>
        </p:nvGrpSpPr>
        <p:grpSpPr bwMode="auto">
          <a:xfrm>
            <a:off x="6513513" y="5499101"/>
            <a:ext cx="709612" cy="703263"/>
            <a:chOff x="4337" y="290"/>
            <a:chExt cx="447" cy="443"/>
          </a:xfrm>
        </p:grpSpPr>
        <p:graphicFrame>
          <p:nvGraphicFramePr>
            <p:cNvPr id="70659" name="Object 3"/>
            <p:cNvGraphicFramePr>
              <a:graphicFrameLocks noChangeAspect="1"/>
            </p:cNvGraphicFramePr>
            <p:nvPr/>
          </p:nvGraphicFramePr>
          <p:xfrm>
            <a:off x="4338" y="290"/>
            <a:ext cx="392" cy="315"/>
          </p:xfrm>
          <a:graphic>
            <a:graphicData uri="http://schemas.openxmlformats.org/presentationml/2006/ole">
              <p:oleObj spid="_x0000_s9288" name="Clip" r:id="rId8" imgW="1307263" imgH="1084139" progId="">
                <p:embed/>
              </p:oleObj>
            </a:graphicData>
          </a:graphic>
        </p:graphicFrame>
        <p:grpSp>
          <p:nvGrpSpPr>
            <p:cNvPr id="70720" name="Group 491"/>
            <p:cNvGrpSpPr>
              <a:grpSpLocks/>
            </p:cNvGrpSpPr>
            <p:nvPr/>
          </p:nvGrpSpPr>
          <p:grpSpPr bwMode="auto">
            <a:xfrm>
              <a:off x="4337" y="367"/>
              <a:ext cx="447" cy="366"/>
              <a:chOff x="4189" y="817"/>
              <a:chExt cx="521" cy="366"/>
            </a:xfrm>
          </p:grpSpPr>
          <p:sp>
            <p:nvSpPr>
              <p:cNvPr id="70721" name="Rectangle 492"/>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22" name="Text Box 493"/>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0679" name="Group 494"/>
          <p:cNvGrpSpPr>
            <a:grpSpLocks/>
          </p:cNvGrpSpPr>
          <p:nvPr/>
        </p:nvGrpSpPr>
        <p:grpSpPr bwMode="auto">
          <a:xfrm>
            <a:off x="6397626" y="1631951"/>
            <a:ext cx="822325" cy="1501775"/>
            <a:chOff x="3484" y="2522"/>
            <a:chExt cx="518" cy="946"/>
          </a:xfrm>
        </p:grpSpPr>
        <p:grpSp>
          <p:nvGrpSpPr>
            <p:cNvPr id="70695" name="Group 495"/>
            <p:cNvGrpSpPr>
              <a:grpSpLocks/>
            </p:cNvGrpSpPr>
            <p:nvPr/>
          </p:nvGrpSpPr>
          <p:grpSpPr bwMode="auto">
            <a:xfrm>
              <a:off x="3631" y="2522"/>
              <a:ext cx="224" cy="588"/>
              <a:chOff x="4180" y="783"/>
              <a:chExt cx="150" cy="307"/>
            </a:xfrm>
          </p:grpSpPr>
          <p:sp>
            <p:nvSpPr>
              <p:cNvPr id="70712" name="AutoShape 496"/>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3" name="Rectangle 497"/>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4" name="Rectangle 498"/>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5" name="AutoShape 499"/>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6" name="Line 500"/>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7" name="Line 501"/>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8" name="Rectangle 502"/>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9" name="Rectangle 503"/>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0696" name="Group 504"/>
            <p:cNvGrpSpPr>
              <a:grpSpLocks/>
            </p:cNvGrpSpPr>
            <p:nvPr/>
          </p:nvGrpSpPr>
          <p:grpSpPr bwMode="auto">
            <a:xfrm>
              <a:off x="3484" y="2807"/>
              <a:ext cx="518" cy="661"/>
              <a:chOff x="4288" y="2627"/>
              <a:chExt cx="518" cy="661"/>
            </a:xfrm>
          </p:grpSpPr>
          <p:sp>
            <p:nvSpPr>
              <p:cNvPr id="70697" name="Rectangle 505"/>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98" name="Text Box 506"/>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0699" name="Rectangle 507"/>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0" name="Line 508"/>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1" name="Line 509"/>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2" name="Line 510"/>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3" name="Line 511"/>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4" name="Line 512"/>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5" name="Line 513"/>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6" name="Line 514"/>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7" name="Rectangle 515"/>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8" name="Rectangle 516"/>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09" name="Rectangle 517"/>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0" name="Rectangle 518"/>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711" name="Rectangle 519"/>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grpSp>
        <p:nvGrpSpPr>
          <p:cNvPr id="70680" name="Group 520"/>
          <p:cNvGrpSpPr>
            <a:grpSpLocks/>
          </p:cNvGrpSpPr>
          <p:nvPr/>
        </p:nvGrpSpPr>
        <p:grpSpPr bwMode="auto">
          <a:xfrm>
            <a:off x="7142163" y="1374776"/>
            <a:ext cx="709612" cy="703263"/>
            <a:chOff x="4337" y="290"/>
            <a:chExt cx="447" cy="443"/>
          </a:xfrm>
        </p:grpSpPr>
        <p:graphicFrame>
          <p:nvGraphicFramePr>
            <p:cNvPr id="70658" name="Object 2"/>
            <p:cNvGraphicFramePr>
              <a:graphicFrameLocks noChangeAspect="1"/>
            </p:cNvGraphicFramePr>
            <p:nvPr/>
          </p:nvGraphicFramePr>
          <p:xfrm>
            <a:off x="4338" y="290"/>
            <a:ext cx="392" cy="315"/>
          </p:xfrm>
          <a:graphic>
            <a:graphicData uri="http://schemas.openxmlformats.org/presentationml/2006/ole">
              <p:oleObj spid="_x0000_s9289" name="Clip" r:id="rId9" imgW="1307263" imgH="1084139" progId="">
                <p:embed/>
              </p:oleObj>
            </a:graphicData>
          </a:graphic>
        </p:graphicFrame>
        <p:grpSp>
          <p:nvGrpSpPr>
            <p:cNvPr id="70692" name="Group 522"/>
            <p:cNvGrpSpPr>
              <a:grpSpLocks/>
            </p:cNvGrpSpPr>
            <p:nvPr/>
          </p:nvGrpSpPr>
          <p:grpSpPr bwMode="auto">
            <a:xfrm>
              <a:off x="4337" y="367"/>
              <a:ext cx="447" cy="366"/>
              <a:chOff x="4189" y="817"/>
              <a:chExt cx="521" cy="366"/>
            </a:xfrm>
          </p:grpSpPr>
          <p:sp>
            <p:nvSpPr>
              <p:cNvPr id="70693" name="Rectangle 52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94" name="Text Box 524"/>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sp>
        <p:nvSpPr>
          <p:cNvPr id="70681" name="Line 525"/>
          <p:cNvSpPr>
            <a:spLocks noChangeShapeType="1"/>
          </p:cNvSpPr>
          <p:nvPr/>
        </p:nvSpPr>
        <p:spPr bwMode="auto">
          <a:xfrm flipV="1">
            <a:off x="7248525" y="3676650"/>
            <a:ext cx="1123950" cy="1085850"/>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82" name="Line 526"/>
          <p:cNvSpPr>
            <a:spLocks noChangeShapeType="1"/>
          </p:cNvSpPr>
          <p:nvPr/>
        </p:nvSpPr>
        <p:spPr bwMode="auto">
          <a:xfrm flipH="1" flipV="1">
            <a:off x="6505575" y="3152776"/>
            <a:ext cx="0" cy="1247775"/>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nvGrpSpPr>
          <p:cNvPr id="70683" name="Group 527"/>
          <p:cNvGrpSpPr>
            <a:grpSpLocks/>
          </p:cNvGrpSpPr>
          <p:nvPr/>
        </p:nvGrpSpPr>
        <p:grpSpPr bwMode="auto">
          <a:xfrm>
            <a:off x="7343774" y="3970343"/>
            <a:ext cx="1041399" cy="461963"/>
            <a:chOff x="3744" y="2537"/>
            <a:chExt cx="656" cy="291"/>
          </a:xfrm>
        </p:grpSpPr>
        <p:sp>
          <p:nvSpPr>
            <p:cNvPr id="70690" name="Rectangle 528"/>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91" name="Text Box 529"/>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grpSp>
        <p:nvGrpSpPr>
          <p:cNvPr id="70684" name="Group 530"/>
          <p:cNvGrpSpPr>
            <a:grpSpLocks/>
          </p:cNvGrpSpPr>
          <p:nvPr/>
        </p:nvGrpSpPr>
        <p:grpSpPr bwMode="auto">
          <a:xfrm>
            <a:off x="7305674" y="2713043"/>
            <a:ext cx="1041399" cy="461963"/>
            <a:chOff x="3744" y="2537"/>
            <a:chExt cx="656" cy="291"/>
          </a:xfrm>
        </p:grpSpPr>
        <p:sp>
          <p:nvSpPr>
            <p:cNvPr id="70688" name="Rectangle 531"/>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89" name="Text Box 532"/>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grpSp>
        <p:nvGrpSpPr>
          <p:cNvPr id="70685" name="Group 533"/>
          <p:cNvGrpSpPr>
            <a:grpSpLocks/>
          </p:cNvGrpSpPr>
          <p:nvPr/>
        </p:nvGrpSpPr>
        <p:grpSpPr bwMode="auto">
          <a:xfrm>
            <a:off x="5981699" y="3427418"/>
            <a:ext cx="1041399" cy="461963"/>
            <a:chOff x="3744" y="2537"/>
            <a:chExt cx="656" cy="291"/>
          </a:xfrm>
        </p:grpSpPr>
        <p:sp>
          <p:nvSpPr>
            <p:cNvPr id="70686" name="Rectangle 534"/>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0687" name="Text Box 535"/>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spTree>
    <p:extLst>
      <p:ext uri="{BB962C8B-B14F-4D97-AF65-F5344CB8AC3E}">
        <p14:creationId xmlns:p14="http://schemas.microsoft.com/office/powerpoint/2010/main" xmlns="" val="31820806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ooter Placeholder 5"/>
          <p:cNvSpPr>
            <a:spLocks noGrp="1"/>
          </p:cNvSpPr>
          <p:nvPr>
            <p:ph type="ftr" sz="quarter" idx="11"/>
          </p:nvPr>
        </p:nvSpPr>
        <p:spPr/>
        <p:txBody>
          <a:bodyPr/>
          <a:lstStyle/>
          <a:p>
            <a:r>
              <a:rPr lang="en-US">
                <a:solidFill>
                  <a:srgbClr val="000000"/>
                </a:solidFill>
              </a:rPr>
              <a:t>2: Application Layer</a:t>
            </a:r>
            <a:endParaRPr lang="en-US">
              <a:solidFill>
                <a:srgbClr val="000000"/>
              </a:solidFill>
              <a:latin typeface="Times New Roman" charset="0"/>
            </a:endParaRPr>
          </a:p>
        </p:txBody>
      </p:sp>
      <p:sp>
        <p:nvSpPr>
          <p:cNvPr id="71689" name="Slide Number Placeholder 6"/>
          <p:cNvSpPr>
            <a:spLocks noGrp="1"/>
          </p:cNvSpPr>
          <p:nvPr>
            <p:ph type="sldNum" sz="quarter" idx="12"/>
          </p:nvPr>
        </p:nvSpPr>
        <p:spPr>
          <a:noFill/>
        </p:spPr>
        <p:txBody>
          <a:bodyPr/>
          <a:lstStyle/>
          <a:p>
            <a:fld id="{B1519D5B-C0DB-4528-909D-0496679CA305}" type="slidenum">
              <a:rPr lang="en-US">
                <a:solidFill>
                  <a:srgbClr val="000000"/>
                </a:solidFill>
              </a:rPr>
              <a:pPr/>
              <a:t>49</a:t>
            </a:fld>
            <a:endParaRPr lang="en-US">
              <a:solidFill>
                <a:srgbClr val="000000"/>
              </a:solidFill>
            </a:endParaRPr>
          </a:p>
        </p:txBody>
      </p:sp>
      <p:sp>
        <p:nvSpPr>
          <p:cNvPr id="71690" name="Rectangle 2"/>
          <p:cNvSpPr>
            <a:spLocks noGrp="1" noChangeArrowheads="1"/>
          </p:cNvSpPr>
          <p:nvPr>
            <p:ph type="title"/>
          </p:nvPr>
        </p:nvSpPr>
        <p:spPr>
          <a:xfrm>
            <a:off x="1933575" y="228600"/>
            <a:ext cx="7772400" cy="1143000"/>
          </a:xfrm>
        </p:spPr>
        <p:txBody>
          <a:bodyPr/>
          <a:lstStyle/>
          <a:p>
            <a:r>
              <a:rPr lang="en-US" sz="3600"/>
              <a:t>Electronic Mail: mail servers</a:t>
            </a:r>
            <a:endParaRPr lang="en-US" smtClean="0"/>
          </a:p>
        </p:txBody>
      </p:sp>
      <p:sp>
        <p:nvSpPr>
          <p:cNvPr id="71691" name="Rectangle 3"/>
          <p:cNvSpPr>
            <a:spLocks noGrp="1" noChangeArrowheads="1"/>
          </p:cNvSpPr>
          <p:nvPr>
            <p:ph type="body" sz="half" idx="1"/>
          </p:nvPr>
        </p:nvSpPr>
        <p:spPr>
          <a:xfrm>
            <a:off x="1335024" y="1600200"/>
            <a:ext cx="4908611" cy="4648200"/>
          </a:xfrm>
        </p:spPr>
        <p:txBody>
          <a:bodyPr/>
          <a:lstStyle/>
          <a:p>
            <a:pPr>
              <a:buFont typeface="ZapfDingbats" pitchFamily="82" charset="2"/>
              <a:buNone/>
            </a:pPr>
            <a:r>
              <a:rPr lang="en-US" sz="2400" dirty="0">
                <a:solidFill>
                  <a:srgbClr val="FF0000"/>
                </a:solidFill>
              </a:rPr>
              <a:t>Mail Servers</a:t>
            </a:r>
            <a:r>
              <a:rPr lang="en-US" sz="2400" dirty="0"/>
              <a:t> </a:t>
            </a:r>
          </a:p>
          <a:p>
            <a:r>
              <a:rPr lang="en-US" sz="2000" dirty="0">
                <a:solidFill>
                  <a:srgbClr val="FF0000"/>
                </a:solidFill>
              </a:rPr>
              <a:t>mailbox</a:t>
            </a:r>
            <a:r>
              <a:rPr lang="en-US" sz="2000" dirty="0"/>
              <a:t> contains incoming messages for user</a:t>
            </a:r>
          </a:p>
          <a:p>
            <a:r>
              <a:rPr lang="en-US" sz="2000" dirty="0">
                <a:solidFill>
                  <a:srgbClr val="FF0000"/>
                </a:solidFill>
              </a:rPr>
              <a:t>message</a:t>
            </a:r>
            <a:r>
              <a:rPr lang="en-US" sz="2000" dirty="0"/>
              <a:t> </a:t>
            </a:r>
            <a:r>
              <a:rPr lang="en-US" sz="2000" dirty="0">
                <a:solidFill>
                  <a:srgbClr val="FF0000"/>
                </a:solidFill>
              </a:rPr>
              <a:t>queue</a:t>
            </a:r>
            <a:r>
              <a:rPr lang="en-US" sz="2000" dirty="0"/>
              <a:t> of outgoing (to be sent) mail messages</a:t>
            </a:r>
          </a:p>
          <a:p>
            <a:r>
              <a:rPr lang="en-US" sz="2000" dirty="0">
                <a:solidFill>
                  <a:srgbClr val="FF0000"/>
                </a:solidFill>
              </a:rPr>
              <a:t>SMTP protocol</a:t>
            </a:r>
            <a:r>
              <a:rPr lang="en-US" sz="2000" dirty="0"/>
              <a:t> between mail servers to send email messages</a:t>
            </a:r>
          </a:p>
          <a:p>
            <a:pPr lvl="1"/>
            <a:r>
              <a:rPr lang="en-US" sz="2000" dirty="0">
                <a:ea typeface="ＭＳ Ｐゴシック" pitchFamily="1" charset="-128"/>
              </a:rPr>
              <a:t>client: sending mail server</a:t>
            </a:r>
          </a:p>
          <a:p>
            <a:pPr lvl="1"/>
            <a:r>
              <a:rPr lang="en-US" sz="2000" dirty="0">
                <a:ea typeface="ＭＳ Ｐゴシック" pitchFamily="1" charset="-128"/>
              </a:rPr>
              <a:t>“server”: receiving mail server</a:t>
            </a:r>
          </a:p>
        </p:txBody>
      </p:sp>
      <p:sp>
        <p:nvSpPr>
          <p:cNvPr id="71692" name="Line 9"/>
          <p:cNvSpPr>
            <a:spLocks noChangeShapeType="1"/>
          </p:cNvSpPr>
          <p:nvPr/>
        </p:nvSpPr>
        <p:spPr bwMode="auto">
          <a:xfrm>
            <a:off x="7562850" y="2628901"/>
            <a:ext cx="1123950" cy="790575"/>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nvGrpSpPr>
          <p:cNvPr id="71693" name="Group 10"/>
          <p:cNvGrpSpPr>
            <a:grpSpLocks/>
          </p:cNvGrpSpPr>
          <p:nvPr/>
        </p:nvGrpSpPr>
        <p:grpSpPr bwMode="auto">
          <a:xfrm>
            <a:off x="8955088" y="2555875"/>
            <a:ext cx="355600" cy="933450"/>
            <a:chOff x="4180" y="783"/>
            <a:chExt cx="150" cy="307"/>
          </a:xfrm>
        </p:grpSpPr>
        <p:sp>
          <p:nvSpPr>
            <p:cNvPr id="71797"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8"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9"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800"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801"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802"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803"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804"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1694" name="Group 19"/>
          <p:cNvGrpSpPr>
            <a:grpSpLocks/>
          </p:cNvGrpSpPr>
          <p:nvPr/>
        </p:nvGrpSpPr>
        <p:grpSpPr bwMode="auto">
          <a:xfrm>
            <a:off x="8712201" y="3008314"/>
            <a:ext cx="822325" cy="1049337"/>
            <a:chOff x="4288" y="2627"/>
            <a:chExt cx="518" cy="661"/>
          </a:xfrm>
        </p:grpSpPr>
        <p:sp>
          <p:nvSpPr>
            <p:cNvPr id="71782" name="Rectangle 20"/>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3" name="Text Box 21"/>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1784" name="Rectangle 22"/>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5" name="Line 23"/>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6" name="Line 24"/>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7" name="Line 25"/>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8" name="Line 26"/>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9" name="Line 27"/>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0" name="Line 28"/>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1" name="Line 29"/>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2" name="Rectangle 30"/>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3" name="Rectangle 31"/>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4" name="Rectangle 32"/>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5" name="Rectangle 33"/>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96" name="Rectangle 34"/>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1695" name="Group 35"/>
          <p:cNvGrpSpPr>
            <a:grpSpLocks/>
          </p:cNvGrpSpPr>
          <p:nvPr/>
        </p:nvGrpSpPr>
        <p:grpSpPr bwMode="auto">
          <a:xfrm>
            <a:off x="9437688" y="2146301"/>
            <a:ext cx="709612" cy="703263"/>
            <a:chOff x="4337" y="290"/>
            <a:chExt cx="447" cy="443"/>
          </a:xfrm>
        </p:grpSpPr>
        <p:graphicFrame>
          <p:nvGraphicFramePr>
            <p:cNvPr id="71687" name="Object 7"/>
            <p:cNvGraphicFramePr>
              <a:graphicFrameLocks noChangeAspect="1"/>
            </p:cNvGraphicFramePr>
            <p:nvPr/>
          </p:nvGraphicFramePr>
          <p:xfrm>
            <a:off x="4338" y="290"/>
            <a:ext cx="392" cy="315"/>
          </p:xfrm>
          <a:graphic>
            <a:graphicData uri="http://schemas.openxmlformats.org/presentationml/2006/ole">
              <p:oleObj spid="_x0000_s10308" name="Clip" r:id="rId4" imgW="1307263" imgH="1084139" progId="">
                <p:embed/>
              </p:oleObj>
            </a:graphicData>
          </a:graphic>
        </p:graphicFrame>
        <p:grpSp>
          <p:nvGrpSpPr>
            <p:cNvPr id="71779" name="Group 37"/>
            <p:cNvGrpSpPr>
              <a:grpSpLocks/>
            </p:cNvGrpSpPr>
            <p:nvPr/>
          </p:nvGrpSpPr>
          <p:grpSpPr bwMode="auto">
            <a:xfrm>
              <a:off x="4337" y="367"/>
              <a:ext cx="447" cy="366"/>
              <a:chOff x="4189" y="817"/>
              <a:chExt cx="521" cy="366"/>
            </a:xfrm>
          </p:grpSpPr>
          <p:sp>
            <p:nvSpPr>
              <p:cNvPr id="71780" name="Rectangle 3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81" name="Text Box 3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1696" name="Group 40"/>
          <p:cNvGrpSpPr>
            <a:grpSpLocks/>
          </p:cNvGrpSpPr>
          <p:nvPr/>
        </p:nvGrpSpPr>
        <p:grpSpPr bwMode="auto">
          <a:xfrm>
            <a:off x="9666288" y="3155951"/>
            <a:ext cx="709612" cy="703263"/>
            <a:chOff x="4337" y="290"/>
            <a:chExt cx="447" cy="443"/>
          </a:xfrm>
        </p:grpSpPr>
        <p:graphicFrame>
          <p:nvGraphicFramePr>
            <p:cNvPr id="71686" name="Object 6"/>
            <p:cNvGraphicFramePr>
              <a:graphicFrameLocks noChangeAspect="1"/>
            </p:cNvGraphicFramePr>
            <p:nvPr/>
          </p:nvGraphicFramePr>
          <p:xfrm>
            <a:off x="4338" y="290"/>
            <a:ext cx="392" cy="315"/>
          </p:xfrm>
          <a:graphic>
            <a:graphicData uri="http://schemas.openxmlformats.org/presentationml/2006/ole">
              <p:oleObj spid="_x0000_s10309" name="Clip" r:id="rId5" imgW="1307263" imgH="1084139" progId="">
                <p:embed/>
              </p:oleObj>
            </a:graphicData>
          </a:graphic>
        </p:graphicFrame>
        <p:grpSp>
          <p:nvGrpSpPr>
            <p:cNvPr id="71776" name="Group 42"/>
            <p:cNvGrpSpPr>
              <a:grpSpLocks/>
            </p:cNvGrpSpPr>
            <p:nvPr/>
          </p:nvGrpSpPr>
          <p:grpSpPr bwMode="auto">
            <a:xfrm>
              <a:off x="4337" y="367"/>
              <a:ext cx="447" cy="366"/>
              <a:chOff x="4189" y="817"/>
              <a:chExt cx="521" cy="366"/>
            </a:xfrm>
          </p:grpSpPr>
          <p:sp>
            <p:nvSpPr>
              <p:cNvPr id="71777" name="Rectangle 43"/>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78" name="Text Box 44"/>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1697" name="Group 45"/>
          <p:cNvGrpSpPr>
            <a:grpSpLocks/>
          </p:cNvGrpSpPr>
          <p:nvPr/>
        </p:nvGrpSpPr>
        <p:grpSpPr bwMode="auto">
          <a:xfrm>
            <a:off x="9437688" y="4203701"/>
            <a:ext cx="709612" cy="703263"/>
            <a:chOff x="4337" y="290"/>
            <a:chExt cx="447" cy="443"/>
          </a:xfrm>
        </p:grpSpPr>
        <p:graphicFrame>
          <p:nvGraphicFramePr>
            <p:cNvPr id="71685" name="Object 5"/>
            <p:cNvGraphicFramePr>
              <a:graphicFrameLocks noChangeAspect="1"/>
            </p:cNvGraphicFramePr>
            <p:nvPr/>
          </p:nvGraphicFramePr>
          <p:xfrm>
            <a:off x="4338" y="290"/>
            <a:ext cx="392" cy="315"/>
          </p:xfrm>
          <a:graphic>
            <a:graphicData uri="http://schemas.openxmlformats.org/presentationml/2006/ole">
              <p:oleObj spid="_x0000_s10310" name="Clip" r:id="rId6" imgW="1307263" imgH="1084139" progId="">
                <p:embed/>
              </p:oleObj>
            </a:graphicData>
          </a:graphic>
        </p:graphicFrame>
        <p:grpSp>
          <p:nvGrpSpPr>
            <p:cNvPr id="71773" name="Group 47"/>
            <p:cNvGrpSpPr>
              <a:grpSpLocks/>
            </p:cNvGrpSpPr>
            <p:nvPr/>
          </p:nvGrpSpPr>
          <p:grpSpPr bwMode="auto">
            <a:xfrm>
              <a:off x="4337" y="367"/>
              <a:ext cx="447" cy="366"/>
              <a:chOff x="4189" y="817"/>
              <a:chExt cx="521" cy="366"/>
            </a:xfrm>
          </p:grpSpPr>
          <p:sp>
            <p:nvSpPr>
              <p:cNvPr id="71774" name="Rectangle 4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75" name="Text Box 4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1698" name="Group 50"/>
          <p:cNvGrpSpPr>
            <a:grpSpLocks/>
          </p:cNvGrpSpPr>
          <p:nvPr/>
        </p:nvGrpSpPr>
        <p:grpSpPr bwMode="auto">
          <a:xfrm>
            <a:off x="6711951" y="3965576"/>
            <a:ext cx="822325" cy="1501775"/>
            <a:chOff x="3484" y="2522"/>
            <a:chExt cx="518" cy="946"/>
          </a:xfrm>
        </p:grpSpPr>
        <p:grpSp>
          <p:nvGrpSpPr>
            <p:cNvPr id="71748" name="Group 51"/>
            <p:cNvGrpSpPr>
              <a:grpSpLocks/>
            </p:cNvGrpSpPr>
            <p:nvPr/>
          </p:nvGrpSpPr>
          <p:grpSpPr bwMode="auto">
            <a:xfrm>
              <a:off x="3631" y="2522"/>
              <a:ext cx="224" cy="588"/>
              <a:chOff x="4180" y="783"/>
              <a:chExt cx="150" cy="307"/>
            </a:xfrm>
          </p:grpSpPr>
          <p:sp>
            <p:nvSpPr>
              <p:cNvPr id="71765" name="AutoShape 5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6" name="Rectangle 5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7" name="Rectangle 5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8" name="AutoShape 5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9" name="Line 5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70" name="Line 5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71" name="Rectangle 5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72" name="Rectangle 5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1749" name="Group 60"/>
            <p:cNvGrpSpPr>
              <a:grpSpLocks/>
            </p:cNvGrpSpPr>
            <p:nvPr/>
          </p:nvGrpSpPr>
          <p:grpSpPr bwMode="auto">
            <a:xfrm>
              <a:off x="3484" y="2807"/>
              <a:ext cx="518" cy="661"/>
              <a:chOff x="4288" y="2627"/>
              <a:chExt cx="518" cy="661"/>
            </a:xfrm>
          </p:grpSpPr>
          <p:sp>
            <p:nvSpPr>
              <p:cNvPr id="71750" name="Rectangle 6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1" name="Text Box 62"/>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1752" name="Rectangle 6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3" name="Line 6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4" name="Line 6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5" name="Line 6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6" name="Line 6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7" name="Line 6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8" name="Line 6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59" name="Line 7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0" name="Rectangle 7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1" name="Rectangle 7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2" name="Rectangle 7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3" name="Rectangle 7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64" name="Rectangle 7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grpSp>
        <p:nvGrpSpPr>
          <p:cNvPr id="71699" name="Group 76"/>
          <p:cNvGrpSpPr>
            <a:grpSpLocks/>
          </p:cNvGrpSpPr>
          <p:nvPr/>
        </p:nvGrpSpPr>
        <p:grpSpPr bwMode="auto">
          <a:xfrm>
            <a:off x="7666038" y="5070476"/>
            <a:ext cx="709612" cy="703263"/>
            <a:chOff x="4337" y="290"/>
            <a:chExt cx="447" cy="443"/>
          </a:xfrm>
        </p:grpSpPr>
        <p:graphicFrame>
          <p:nvGraphicFramePr>
            <p:cNvPr id="71684" name="Object 4"/>
            <p:cNvGraphicFramePr>
              <a:graphicFrameLocks noChangeAspect="1"/>
            </p:cNvGraphicFramePr>
            <p:nvPr/>
          </p:nvGraphicFramePr>
          <p:xfrm>
            <a:off x="4338" y="290"/>
            <a:ext cx="392" cy="315"/>
          </p:xfrm>
          <a:graphic>
            <a:graphicData uri="http://schemas.openxmlformats.org/presentationml/2006/ole">
              <p:oleObj spid="_x0000_s10311" name="Clip" r:id="rId7" imgW="1307263" imgH="1084139" progId="">
                <p:embed/>
              </p:oleObj>
            </a:graphicData>
          </a:graphic>
        </p:graphicFrame>
        <p:grpSp>
          <p:nvGrpSpPr>
            <p:cNvPr id="71745" name="Group 78"/>
            <p:cNvGrpSpPr>
              <a:grpSpLocks/>
            </p:cNvGrpSpPr>
            <p:nvPr/>
          </p:nvGrpSpPr>
          <p:grpSpPr bwMode="auto">
            <a:xfrm>
              <a:off x="4337" y="367"/>
              <a:ext cx="447" cy="366"/>
              <a:chOff x="4189" y="817"/>
              <a:chExt cx="521" cy="366"/>
            </a:xfrm>
          </p:grpSpPr>
          <p:sp>
            <p:nvSpPr>
              <p:cNvPr id="71746" name="Rectangle 79"/>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47" name="Text Box 80"/>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1700" name="Group 81"/>
          <p:cNvGrpSpPr>
            <a:grpSpLocks/>
          </p:cNvGrpSpPr>
          <p:nvPr/>
        </p:nvGrpSpPr>
        <p:grpSpPr bwMode="auto">
          <a:xfrm>
            <a:off x="6827838" y="5575301"/>
            <a:ext cx="709612" cy="703263"/>
            <a:chOff x="4337" y="290"/>
            <a:chExt cx="447" cy="443"/>
          </a:xfrm>
        </p:grpSpPr>
        <p:graphicFrame>
          <p:nvGraphicFramePr>
            <p:cNvPr id="71683" name="Object 3"/>
            <p:cNvGraphicFramePr>
              <a:graphicFrameLocks noChangeAspect="1"/>
            </p:cNvGraphicFramePr>
            <p:nvPr/>
          </p:nvGraphicFramePr>
          <p:xfrm>
            <a:off x="4338" y="290"/>
            <a:ext cx="392" cy="315"/>
          </p:xfrm>
          <a:graphic>
            <a:graphicData uri="http://schemas.openxmlformats.org/presentationml/2006/ole">
              <p:oleObj spid="_x0000_s10312" name="Clip" r:id="rId8" imgW="1307263" imgH="1084139" progId="">
                <p:embed/>
              </p:oleObj>
            </a:graphicData>
          </a:graphic>
        </p:graphicFrame>
        <p:grpSp>
          <p:nvGrpSpPr>
            <p:cNvPr id="71742" name="Group 83"/>
            <p:cNvGrpSpPr>
              <a:grpSpLocks/>
            </p:cNvGrpSpPr>
            <p:nvPr/>
          </p:nvGrpSpPr>
          <p:grpSpPr bwMode="auto">
            <a:xfrm>
              <a:off x="4337" y="367"/>
              <a:ext cx="447" cy="366"/>
              <a:chOff x="4189" y="817"/>
              <a:chExt cx="521" cy="366"/>
            </a:xfrm>
          </p:grpSpPr>
          <p:sp>
            <p:nvSpPr>
              <p:cNvPr id="71743" name="Rectangle 84"/>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44" name="Text Box 85"/>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grpSp>
        <p:nvGrpSpPr>
          <p:cNvPr id="71701" name="Group 86"/>
          <p:cNvGrpSpPr>
            <a:grpSpLocks/>
          </p:cNvGrpSpPr>
          <p:nvPr/>
        </p:nvGrpSpPr>
        <p:grpSpPr bwMode="auto">
          <a:xfrm>
            <a:off x="6711951" y="1708151"/>
            <a:ext cx="822325" cy="1501775"/>
            <a:chOff x="3484" y="2522"/>
            <a:chExt cx="518" cy="946"/>
          </a:xfrm>
        </p:grpSpPr>
        <p:grpSp>
          <p:nvGrpSpPr>
            <p:cNvPr id="71717" name="Group 87"/>
            <p:cNvGrpSpPr>
              <a:grpSpLocks/>
            </p:cNvGrpSpPr>
            <p:nvPr/>
          </p:nvGrpSpPr>
          <p:grpSpPr bwMode="auto">
            <a:xfrm>
              <a:off x="3631" y="2522"/>
              <a:ext cx="224" cy="588"/>
              <a:chOff x="4180" y="783"/>
              <a:chExt cx="150" cy="307"/>
            </a:xfrm>
          </p:grpSpPr>
          <p:sp>
            <p:nvSpPr>
              <p:cNvPr id="71734" name="AutoShape 88"/>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5" name="Rectangle 89"/>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6" name="Rectangle 90"/>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7" name="AutoShape 91"/>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8" name="Line 92"/>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9" name="Line 93"/>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40" name="Rectangle 94"/>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41" name="Rectangle 95"/>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1718" name="Group 96"/>
            <p:cNvGrpSpPr>
              <a:grpSpLocks/>
            </p:cNvGrpSpPr>
            <p:nvPr/>
          </p:nvGrpSpPr>
          <p:grpSpPr bwMode="auto">
            <a:xfrm>
              <a:off x="3484" y="2807"/>
              <a:ext cx="518" cy="661"/>
              <a:chOff x="4288" y="2627"/>
              <a:chExt cx="518" cy="661"/>
            </a:xfrm>
          </p:grpSpPr>
          <p:sp>
            <p:nvSpPr>
              <p:cNvPr id="71719" name="Rectangle 97"/>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0" name="Text Box 98"/>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1721" name="Rectangle 99"/>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2" name="Line 100"/>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3" name="Line 101"/>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4" name="Line 102"/>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5" name="Line 103"/>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6" name="Line 104"/>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7" name="Line 105"/>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8" name="Line 106"/>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29" name="Rectangle 107"/>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0" name="Rectangle 108"/>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1" name="Rectangle 109"/>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2" name="Rectangle 110"/>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33" name="Rectangle 111"/>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grpSp>
        <p:nvGrpSpPr>
          <p:cNvPr id="71702" name="Group 112"/>
          <p:cNvGrpSpPr>
            <a:grpSpLocks/>
          </p:cNvGrpSpPr>
          <p:nvPr/>
        </p:nvGrpSpPr>
        <p:grpSpPr bwMode="auto">
          <a:xfrm>
            <a:off x="7456488" y="1450976"/>
            <a:ext cx="709612" cy="703263"/>
            <a:chOff x="4337" y="290"/>
            <a:chExt cx="447" cy="443"/>
          </a:xfrm>
        </p:grpSpPr>
        <p:graphicFrame>
          <p:nvGraphicFramePr>
            <p:cNvPr id="71682" name="Object 2"/>
            <p:cNvGraphicFramePr>
              <a:graphicFrameLocks noChangeAspect="1"/>
            </p:cNvGraphicFramePr>
            <p:nvPr/>
          </p:nvGraphicFramePr>
          <p:xfrm>
            <a:off x="4338" y="290"/>
            <a:ext cx="392" cy="315"/>
          </p:xfrm>
          <a:graphic>
            <a:graphicData uri="http://schemas.openxmlformats.org/presentationml/2006/ole">
              <p:oleObj spid="_x0000_s10313" name="Clip" r:id="rId9" imgW="1307263" imgH="1084139" progId="">
                <p:embed/>
              </p:oleObj>
            </a:graphicData>
          </a:graphic>
        </p:graphicFrame>
        <p:grpSp>
          <p:nvGrpSpPr>
            <p:cNvPr id="71714" name="Group 114"/>
            <p:cNvGrpSpPr>
              <a:grpSpLocks/>
            </p:cNvGrpSpPr>
            <p:nvPr/>
          </p:nvGrpSpPr>
          <p:grpSpPr bwMode="auto">
            <a:xfrm>
              <a:off x="4337" y="367"/>
              <a:ext cx="447" cy="366"/>
              <a:chOff x="4189" y="817"/>
              <a:chExt cx="521" cy="366"/>
            </a:xfrm>
          </p:grpSpPr>
          <p:sp>
            <p:nvSpPr>
              <p:cNvPr id="71715" name="Rectangle 115"/>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16" name="Text Box 116"/>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sp>
        <p:nvSpPr>
          <p:cNvPr id="71703" name="Line 117"/>
          <p:cNvSpPr>
            <a:spLocks noChangeShapeType="1"/>
          </p:cNvSpPr>
          <p:nvPr/>
        </p:nvSpPr>
        <p:spPr bwMode="auto">
          <a:xfrm flipV="1">
            <a:off x="7562850" y="3752850"/>
            <a:ext cx="1123950" cy="1085850"/>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04" name="Line 118"/>
          <p:cNvSpPr>
            <a:spLocks noChangeShapeType="1"/>
          </p:cNvSpPr>
          <p:nvPr/>
        </p:nvSpPr>
        <p:spPr bwMode="auto">
          <a:xfrm flipH="1" flipV="1">
            <a:off x="6819900" y="3228976"/>
            <a:ext cx="0" cy="1247775"/>
          </a:xfrm>
          <a:prstGeom prst="line">
            <a:avLst/>
          </a:prstGeom>
          <a:noFill/>
          <a:ln w="28575">
            <a:solidFill>
              <a:srgbClr val="FF0000"/>
            </a:solidFill>
            <a:round/>
            <a:headEnd type="triangle" w="med" len="me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nvGrpSpPr>
          <p:cNvPr id="71705" name="Group 119"/>
          <p:cNvGrpSpPr>
            <a:grpSpLocks/>
          </p:cNvGrpSpPr>
          <p:nvPr/>
        </p:nvGrpSpPr>
        <p:grpSpPr bwMode="auto">
          <a:xfrm>
            <a:off x="7658099" y="4046543"/>
            <a:ext cx="1041399" cy="461963"/>
            <a:chOff x="3744" y="2537"/>
            <a:chExt cx="656" cy="291"/>
          </a:xfrm>
        </p:grpSpPr>
        <p:sp>
          <p:nvSpPr>
            <p:cNvPr id="71712" name="Rectangle 120"/>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13" name="Text Box 121"/>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grpSp>
        <p:nvGrpSpPr>
          <p:cNvPr id="71706" name="Group 122"/>
          <p:cNvGrpSpPr>
            <a:grpSpLocks/>
          </p:cNvGrpSpPr>
          <p:nvPr/>
        </p:nvGrpSpPr>
        <p:grpSpPr bwMode="auto">
          <a:xfrm>
            <a:off x="7619999" y="2789243"/>
            <a:ext cx="1041399" cy="461963"/>
            <a:chOff x="3744" y="2537"/>
            <a:chExt cx="656" cy="291"/>
          </a:xfrm>
        </p:grpSpPr>
        <p:sp>
          <p:nvSpPr>
            <p:cNvPr id="71710" name="Rectangle 123"/>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11" name="Text Box 124"/>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grpSp>
        <p:nvGrpSpPr>
          <p:cNvPr id="71707" name="Group 125"/>
          <p:cNvGrpSpPr>
            <a:grpSpLocks/>
          </p:cNvGrpSpPr>
          <p:nvPr/>
        </p:nvGrpSpPr>
        <p:grpSpPr bwMode="auto">
          <a:xfrm>
            <a:off x="6296024" y="3503618"/>
            <a:ext cx="1041399" cy="461963"/>
            <a:chOff x="3744" y="2537"/>
            <a:chExt cx="656" cy="291"/>
          </a:xfrm>
        </p:grpSpPr>
        <p:sp>
          <p:nvSpPr>
            <p:cNvPr id="71708" name="Rectangle 126"/>
            <p:cNvSpPr>
              <a:spLocks noChangeArrowheads="1"/>
            </p:cNvSpPr>
            <p:nvPr/>
          </p:nvSpPr>
          <p:spPr bwMode="auto">
            <a:xfrm>
              <a:off x="3798" y="2580"/>
              <a:ext cx="540" cy="192"/>
            </a:xfrm>
            <a:prstGeom prst="rect">
              <a:avLst/>
            </a:prstGeom>
            <a:solidFill>
              <a:srgbClr val="FFFFFF"/>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1709" name="Text Box 127"/>
            <p:cNvSpPr txBox="1">
              <a:spLocks noChangeArrowheads="1"/>
            </p:cNvSpPr>
            <p:nvPr/>
          </p:nvSpPr>
          <p:spPr bwMode="auto">
            <a:xfrm>
              <a:off x="3744" y="2537"/>
              <a:ext cx="656" cy="291"/>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2400">
                  <a:solidFill>
                    <a:srgbClr val="FF0000"/>
                  </a:solidFill>
                  <a:ea typeface="ＭＳ Ｐゴシック" pitchFamily="1" charset="-128"/>
                </a:rPr>
                <a:t>SMTP</a:t>
              </a:r>
              <a:endParaRPr lang="en-US" sz="2400">
                <a:solidFill>
                  <a:srgbClr val="000000"/>
                </a:solidFill>
                <a:latin typeface="Times New Roman" charset="0"/>
                <a:ea typeface="ＭＳ Ｐゴシック" pitchFamily="1" charset="-128"/>
              </a:endParaRPr>
            </a:p>
          </p:txBody>
        </p:sp>
      </p:grpSp>
    </p:spTree>
    <p:extLst>
      <p:ext uri="{BB962C8B-B14F-4D97-AF65-F5344CB8AC3E}">
        <p14:creationId xmlns:p14="http://schemas.microsoft.com/office/powerpoint/2010/main" xmlns="" val="978055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Application layer protocols</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10000"/>
          </a:bodyPr>
          <a:lstStyle/>
          <a:p>
            <a:r>
              <a:rPr lang="en-US" i="1" dirty="0">
                <a:solidFill>
                  <a:schemeClr val="accent2"/>
                </a:solidFill>
              </a:rPr>
              <a:t>Hyper Text Transfer Protocol, HTTP</a:t>
            </a:r>
            <a:r>
              <a:rPr lang="en-US" i="1" dirty="0">
                <a:solidFill>
                  <a:schemeClr val="accent1"/>
                </a:solidFill>
              </a:rPr>
              <a:t>:</a:t>
            </a:r>
            <a:r>
              <a:rPr lang="en-US" dirty="0">
                <a:solidFill>
                  <a:schemeClr val="accent1"/>
                </a:solidFill>
              </a:rPr>
              <a:t> It is the underlying protocol for world wide web. It defines how hypermedia messages are formatted and transmitted.</a:t>
            </a:r>
          </a:p>
          <a:p>
            <a:r>
              <a:rPr lang="en-US" i="1" dirty="0">
                <a:solidFill>
                  <a:schemeClr val="accent2"/>
                </a:solidFill>
              </a:rPr>
              <a:t>File Transfer Protocol, FTP</a:t>
            </a:r>
            <a:r>
              <a:rPr lang="en-US" i="1" dirty="0">
                <a:solidFill>
                  <a:schemeClr val="accent1"/>
                </a:solidFill>
              </a:rPr>
              <a:t>:</a:t>
            </a:r>
            <a:r>
              <a:rPr lang="en-US" dirty="0">
                <a:solidFill>
                  <a:schemeClr val="accent1"/>
                </a:solidFill>
              </a:rPr>
              <a:t> It is a client-server based protocol for transfer of files between client and server over the network.</a:t>
            </a:r>
          </a:p>
          <a:p>
            <a:r>
              <a:rPr lang="en-US" i="1" dirty="0">
                <a:solidFill>
                  <a:schemeClr val="accent2"/>
                </a:solidFill>
              </a:rPr>
              <a:t>Simple Mail Transfer Protocol, SMTP</a:t>
            </a:r>
            <a:r>
              <a:rPr lang="en-US" i="1" dirty="0">
                <a:solidFill>
                  <a:schemeClr val="accent1"/>
                </a:solidFill>
              </a:rPr>
              <a:t>:</a:t>
            </a:r>
            <a:r>
              <a:rPr lang="en-US" dirty="0">
                <a:solidFill>
                  <a:schemeClr val="accent1"/>
                </a:solidFill>
              </a:rPr>
              <a:t> It lays down the rules and semantics for sending and receiving electronic mails (e-mails).</a:t>
            </a:r>
          </a:p>
          <a:p>
            <a:r>
              <a:rPr lang="en-US" i="1" dirty="0">
                <a:solidFill>
                  <a:schemeClr val="accent2"/>
                </a:solidFill>
              </a:rPr>
              <a:t>Domain Name System, DNS</a:t>
            </a:r>
            <a:r>
              <a:rPr lang="en-US" i="1" dirty="0">
                <a:solidFill>
                  <a:schemeClr val="accent1"/>
                </a:solidFill>
              </a:rPr>
              <a:t>:</a:t>
            </a:r>
            <a:r>
              <a:rPr lang="en-US" dirty="0">
                <a:solidFill>
                  <a:schemeClr val="accent1"/>
                </a:solidFill>
              </a:rPr>
              <a:t> It is a naming system for devices in networks. It provides services for translating domain names to IP addresses.</a:t>
            </a:r>
          </a:p>
          <a:p>
            <a:r>
              <a:rPr lang="en-US" i="1" dirty="0">
                <a:solidFill>
                  <a:schemeClr val="accent2"/>
                </a:solidFill>
              </a:rPr>
              <a:t>TELNET</a:t>
            </a:r>
            <a:r>
              <a:rPr lang="en-US" i="1" dirty="0">
                <a:solidFill>
                  <a:schemeClr val="accent1"/>
                </a:solidFill>
              </a:rPr>
              <a:t>: </a:t>
            </a:r>
            <a:r>
              <a:rPr lang="en-US" dirty="0">
                <a:solidFill>
                  <a:schemeClr val="accent1"/>
                </a:solidFill>
              </a:rPr>
              <a:t>It provides bi-directional text-oriented services for remote login to the hosts over the network.</a:t>
            </a:r>
          </a:p>
          <a:p>
            <a:r>
              <a:rPr lang="en-US" i="1" dirty="0">
                <a:solidFill>
                  <a:schemeClr val="accent2"/>
                </a:solidFill>
              </a:rPr>
              <a:t>Simple Network Management Protocol, SNMP</a:t>
            </a:r>
            <a:r>
              <a:rPr lang="en-US" i="1" dirty="0">
                <a:solidFill>
                  <a:schemeClr val="accent1"/>
                </a:solidFill>
              </a:rPr>
              <a:t>:</a:t>
            </a:r>
            <a:r>
              <a:rPr lang="en-US" dirty="0">
                <a:solidFill>
                  <a:schemeClr val="accent1"/>
                </a:solidFill>
              </a:rPr>
              <a:t> It is for managing, monitoring the network and for organizing information about the networked devices.</a:t>
            </a:r>
          </a:p>
        </p:txBody>
      </p:sp>
    </p:spTree>
    <p:extLst>
      <p:ext uri="{BB962C8B-B14F-4D97-AF65-F5344CB8AC3E}">
        <p14:creationId xmlns:p14="http://schemas.microsoft.com/office/powerpoint/2010/main" xmlns="" val="31944870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Footer Placeholder 5"/>
          <p:cNvSpPr>
            <a:spLocks noGrp="1"/>
          </p:cNvSpPr>
          <p:nvPr>
            <p:ph type="ftr" sz="quarter" idx="11"/>
          </p:nvPr>
        </p:nvSpPr>
        <p:spPr/>
        <p:txBody>
          <a:bodyPr/>
          <a:lstStyle/>
          <a:p>
            <a:r>
              <a:rPr lang="en-US">
                <a:solidFill>
                  <a:srgbClr val="000000"/>
                </a:solidFill>
              </a:rPr>
              <a:t>2: Application Layer</a:t>
            </a:r>
            <a:endParaRPr lang="en-US">
              <a:solidFill>
                <a:srgbClr val="000000"/>
              </a:solidFill>
              <a:latin typeface="Times New Roman" charset="0"/>
            </a:endParaRPr>
          </a:p>
        </p:txBody>
      </p:sp>
      <p:sp>
        <p:nvSpPr>
          <p:cNvPr id="73733" name="Slide Number Placeholder 6"/>
          <p:cNvSpPr>
            <a:spLocks noGrp="1"/>
          </p:cNvSpPr>
          <p:nvPr>
            <p:ph type="sldNum" sz="quarter" idx="12"/>
          </p:nvPr>
        </p:nvSpPr>
        <p:spPr>
          <a:noFill/>
        </p:spPr>
        <p:txBody>
          <a:bodyPr/>
          <a:lstStyle/>
          <a:p>
            <a:fld id="{F317CE72-23AB-4391-9FE3-B1B7FE7D52E7}" type="slidenum">
              <a:rPr lang="en-US">
                <a:solidFill>
                  <a:srgbClr val="000000"/>
                </a:solidFill>
              </a:rPr>
              <a:pPr/>
              <a:t>50</a:t>
            </a:fld>
            <a:endParaRPr lang="en-US">
              <a:solidFill>
                <a:srgbClr val="000000"/>
              </a:solidFill>
            </a:endParaRPr>
          </a:p>
        </p:txBody>
      </p:sp>
      <p:sp>
        <p:nvSpPr>
          <p:cNvPr id="73734" name="Rectangle 2"/>
          <p:cNvSpPr>
            <a:spLocks noGrp="1" noChangeArrowheads="1"/>
          </p:cNvSpPr>
          <p:nvPr>
            <p:ph type="title"/>
          </p:nvPr>
        </p:nvSpPr>
        <p:spPr>
          <a:xfrm>
            <a:off x="2046288" y="0"/>
            <a:ext cx="8235950" cy="1143000"/>
          </a:xfrm>
        </p:spPr>
        <p:txBody>
          <a:bodyPr/>
          <a:lstStyle/>
          <a:p>
            <a:r>
              <a:rPr lang="en-US" sz="3600"/>
              <a:t>Scenario: Alice sends message to Bob</a:t>
            </a:r>
            <a:endParaRPr lang="en-US" smtClean="0"/>
          </a:p>
        </p:txBody>
      </p:sp>
      <p:sp>
        <p:nvSpPr>
          <p:cNvPr id="73735" name="Rectangle 3"/>
          <p:cNvSpPr>
            <a:spLocks noGrp="1" noChangeArrowheads="1"/>
          </p:cNvSpPr>
          <p:nvPr>
            <p:ph type="body" sz="half" idx="1"/>
          </p:nvPr>
        </p:nvSpPr>
        <p:spPr>
          <a:xfrm>
            <a:off x="2057400" y="1160463"/>
            <a:ext cx="3810000" cy="3219450"/>
          </a:xfrm>
        </p:spPr>
        <p:txBody>
          <a:bodyPr/>
          <a:lstStyle/>
          <a:p>
            <a:pPr>
              <a:buFont typeface="ZapfDingbats" pitchFamily="82" charset="2"/>
              <a:buNone/>
            </a:pPr>
            <a:r>
              <a:rPr lang="en-US" sz="2000" dirty="0"/>
              <a:t>1) Alice uses UA to compose message and “to” </a:t>
            </a:r>
            <a:r>
              <a:rPr lang="en-US" sz="2000" dirty="0">
                <a:latin typeface="Courier New" pitchFamily="1" charset="0"/>
              </a:rPr>
              <a:t>bob@someschool.edu</a:t>
            </a:r>
          </a:p>
          <a:p>
            <a:pPr>
              <a:buFont typeface="ZapfDingbats" pitchFamily="82" charset="2"/>
              <a:buNone/>
            </a:pPr>
            <a:r>
              <a:rPr lang="en-US" sz="2000" dirty="0"/>
              <a:t>2) Alice’s UA sends message to her mail server; message placed in message queue</a:t>
            </a:r>
          </a:p>
          <a:p>
            <a:pPr>
              <a:buFont typeface="ZapfDingbats" pitchFamily="82" charset="2"/>
              <a:buNone/>
            </a:pPr>
            <a:r>
              <a:rPr lang="en-US" sz="2000" dirty="0"/>
              <a:t>3) Client side of SMTP opens TCP connection with Bob’s mail server</a:t>
            </a:r>
          </a:p>
        </p:txBody>
      </p:sp>
      <p:sp>
        <p:nvSpPr>
          <p:cNvPr id="73736" name="Rectangle 4"/>
          <p:cNvSpPr>
            <a:spLocks noGrp="1" noChangeArrowheads="1"/>
          </p:cNvSpPr>
          <p:nvPr>
            <p:ph type="body" sz="half" idx="2"/>
          </p:nvPr>
        </p:nvSpPr>
        <p:spPr>
          <a:xfrm>
            <a:off x="6032500" y="1135063"/>
            <a:ext cx="3810000" cy="3268662"/>
          </a:xfrm>
        </p:spPr>
        <p:txBody>
          <a:bodyPr/>
          <a:lstStyle/>
          <a:p>
            <a:pPr>
              <a:buFont typeface="ZapfDingbats" pitchFamily="82" charset="2"/>
              <a:buNone/>
            </a:pPr>
            <a:r>
              <a:rPr lang="en-US" sz="2000" dirty="0"/>
              <a:t>4) SMTP client sends Alice’s message over the TCP connection</a:t>
            </a:r>
          </a:p>
          <a:p>
            <a:pPr>
              <a:buFont typeface="ZapfDingbats" pitchFamily="82" charset="2"/>
              <a:buNone/>
            </a:pPr>
            <a:r>
              <a:rPr lang="en-US" sz="2000" dirty="0"/>
              <a:t>5) Bob’s mail server places the message in Bob’s mailbox</a:t>
            </a:r>
          </a:p>
          <a:p>
            <a:pPr>
              <a:buFont typeface="ZapfDingbats" pitchFamily="82" charset="2"/>
              <a:buNone/>
            </a:pPr>
            <a:r>
              <a:rPr lang="en-US" sz="2000" dirty="0"/>
              <a:t>6) Bob invokes his user agent to read message</a:t>
            </a:r>
            <a:endParaRPr lang="en-US" sz="2400" dirty="0"/>
          </a:p>
          <a:p>
            <a:pPr>
              <a:buFont typeface="ZapfDingbats" pitchFamily="82" charset="2"/>
              <a:buNone/>
            </a:pPr>
            <a:endParaRPr lang="en-US" sz="2400" dirty="0"/>
          </a:p>
        </p:txBody>
      </p:sp>
      <p:grpSp>
        <p:nvGrpSpPr>
          <p:cNvPr id="73737" name="Group 5"/>
          <p:cNvGrpSpPr>
            <a:grpSpLocks/>
          </p:cNvGrpSpPr>
          <p:nvPr/>
        </p:nvGrpSpPr>
        <p:grpSpPr bwMode="auto">
          <a:xfrm>
            <a:off x="2794001" y="5062538"/>
            <a:ext cx="709613" cy="703262"/>
            <a:chOff x="4337" y="290"/>
            <a:chExt cx="447" cy="443"/>
          </a:xfrm>
        </p:grpSpPr>
        <p:graphicFrame>
          <p:nvGraphicFramePr>
            <p:cNvPr id="73731" name="Object 3"/>
            <p:cNvGraphicFramePr>
              <a:graphicFrameLocks noChangeAspect="1"/>
            </p:cNvGraphicFramePr>
            <p:nvPr/>
          </p:nvGraphicFramePr>
          <p:xfrm>
            <a:off x="4338" y="290"/>
            <a:ext cx="392" cy="315"/>
          </p:xfrm>
          <a:graphic>
            <a:graphicData uri="http://schemas.openxmlformats.org/presentationml/2006/ole">
              <p:oleObj spid="_x0000_s11286" name="Clip" r:id="rId4" imgW="1307263" imgH="1084139" progId="">
                <p:embed/>
              </p:oleObj>
            </a:graphicData>
          </a:graphic>
        </p:graphicFrame>
        <p:grpSp>
          <p:nvGrpSpPr>
            <p:cNvPr id="73805" name="Group 7"/>
            <p:cNvGrpSpPr>
              <a:grpSpLocks/>
            </p:cNvGrpSpPr>
            <p:nvPr/>
          </p:nvGrpSpPr>
          <p:grpSpPr bwMode="auto">
            <a:xfrm>
              <a:off x="4337" y="367"/>
              <a:ext cx="447" cy="366"/>
              <a:chOff x="4189" y="817"/>
              <a:chExt cx="521" cy="366"/>
            </a:xfrm>
          </p:grpSpPr>
          <p:sp>
            <p:nvSpPr>
              <p:cNvPr id="73806" name="Rectangle 8"/>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7" name="Text Box 9"/>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dirty="0">
                    <a:solidFill>
                      <a:srgbClr val="000000"/>
                    </a:solidFill>
                    <a:ea typeface="ＭＳ Ｐゴシック" pitchFamily="1" charset="-128"/>
                  </a:rPr>
                  <a:t>user</a:t>
                </a:r>
              </a:p>
              <a:p>
                <a:pPr algn="ctr" eaLnBrk="0" fontAlgn="base" hangingPunct="0">
                  <a:spcBef>
                    <a:spcPct val="0"/>
                  </a:spcBef>
                  <a:spcAft>
                    <a:spcPct val="0"/>
                  </a:spcAft>
                </a:pPr>
                <a:r>
                  <a:rPr lang="en-US" sz="1600" dirty="0">
                    <a:solidFill>
                      <a:srgbClr val="000000"/>
                    </a:solidFill>
                    <a:ea typeface="ＭＳ Ｐゴシック" pitchFamily="1" charset="-128"/>
                  </a:rPr>
                  <a:t>agent</a:t>
                </a:r>
                <a:endParaRPr lang="en-US" sz="2400" dirty="0">
                  <a:solidFill>
                    <a:srgbClr val="000000"/>
                  </a:solidFill>
                  <a:latin typeface="Times New Roman" charset="0"/>
                  <a:ea typeface="ＭＳ Ｐゴシック" pitchFamily="1" charset="-128"/>
                </a:endParaRPr>
              </a:p>
            </p:txBody>
          </p:sp>
        </p:grpSp>
      </p:grpSp>
      <p:grpSp>
        <p:nvGrpSpPr>
          <p:cNvPr id="73738" name="Group 10"/>
          <p:cNvGrpSpPr>
            <a:grpSpLocks/>
          </p:cNvGrpSpPr>
          <p:nvPr/>
        </p:nvGrpSpPr>
        <p:grpSpPr bwMode="auto">
          <a:xfrm>
            <a:off x="4319589" y="4503739"/>
            <a:ext cx="822325" cy="1501775"/>
            <a:chOff x="3484" y="2522"/>
            <a:chExt cx="518" cy="946"/>
          </a:xfrm>
        </p:grpSpPr>
        <p:grpSp>
          <p:nvGrpSpPr>
            <p:cNvPr id="73780" name="Group 11"/>
            <p:cNvGrpSpPr>
              <a:grpSpLocks/>
            </p:cNvGrpSpPr>
            <p:nvPr/>
          </p:nvGrpSpPr>
          <p:grpSpPr bwMode="auto">
            <a:xfrm>
              <a:off x="3631" y="2522"/>
              <a:ext cx="224" cy="588"/>
              <a:chOff x="4180" y="783"/>
              <a:chExt cx="150" cy="307"/>
            </a:xfrm>
          </p:grpSpPr>
          <p:sp>
            <p:nvSpPr>
              <p:cNvPr id="73797" name="AutoShape 1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8" name="Rectangle 13"/>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9" name="Rectangle 1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0" name="AutoShape 1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1" name="Line 16"/>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2" name="Line 17"/>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3" name="Rectangle 1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804" name="Rectangle 19"/>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3781" name="Group 20"/>
            <p:cNvGrpSpPr>
              <a:grpSpLocks/>
            </p:cNvGrpSpPr>
            <p:nvPr/>
          </p:nvGrpSpPr>
          <p:grpSpPr bwMode="auto">
            <a:xfrm>
              <a:off x="3484" y="2807"/>
              <a:ext cx="518" cy="661"/>
              <a:chOff x="4288" y="2627"/>
              <a:chExt cx="518" cy="661"/>
            </a:xfrm>
          </p:grpSpPr>
          <p:sp>
            <p:nvSpPr>
              <p:cNvPr id="73782" name="Rectangle 21"/>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3" name="Text Box 22"/>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3784" name="Rectangle 23"/>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5" name="Line 24"/>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6" name="Line 25"/>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7" name="Line 26"/>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8" name="Line 27"/>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89" name="Line 28"/>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0" name="Line 29"/>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1" name="Line 30"/>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2" name="Rectangle 31"/>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3" name="Rectangle 32"/>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4" name="Rectangle 33"/>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5" name="Rectangle 34"/>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96" name="Rectangle 35"/>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pic>
        <p:nvPicPr>
          <p:cNvPr id="73739" name="Picture 36" descr="Alice"/>
          <p:cNvPicPr>
            <a:picLocks noChangeAspect="1" noChangeArrowheads="1"/>
          </p:cNvPicPr>
          <p:nvPr/>
        </p:nvPicPr>
        <p:blipFill>
          <a:blip r:embed="rId5" cstate="print"/>
          <a:srcRect/>
          <a:stretch>
            <a:fillRect/>
          </a:stretch>
        </p:blipFill>
        <p:spPr bwMode="auto">
          <a:xfrm>
            <a:off x="1927226" y="5121275"/>
            <a:ext cx="561975" cy="693738"/>
          </a:xfrm>
          <a:prstGeom prst="rect">
            <a:avLst/>
          </a:prstGeom>
          <a:noFill/>
          <a:ln w="9525">
            <a:noFill/>
            <a:miter lim="800000"/>
            <a:headEnd/>
            <a:tailEnd/>
          </a:ln>
        </p:spPr>
      </p:pic>
      <p:pic>
        <p:nvPicPr>
          <p:cNvPr id="73740" name="Picture 37" descr="Bob"/>
          <p:cNvPicPr>
            <a:picLocks noChangeAspect="1" noChangeArrowheads="1"/>
          </p:cNvPicPr>
          <p:nvPr/>
        </p:nvPicPr>
        <p:blipFill>
          <a:blip r:embed="rId6" cstate="print"/>
          <a:srcRect/>
          <a:stretch>
            <a:fillRect/>
          </a:stretch>
        </p:blipFill>
        <p:spPr bwMode="auto">
          <a:xfrm>
            <a:off x="9317039" y="5026026"/>
            <a:ext cx="676275" cy="690563"/>
          </a:xfrm>
          <a:prstGeom prst="rect">
            <a:avLst/>
          </a:prstGeom>
          <a:noFill/>
          <a:ln w="9525">
            <a:noFill/>
            <a:miter lim="800000"/>
            <a:headEnd/>
            <a:tailEnd/>
          </a:ln>
        </p:spPr>
      </p:pic>
      <p:grpSp>
        <p:nvGrpSpPr>
          <p:cNvPr id="73741" name="Group 38"/>
          <p:cNvGrpSpPr>
            <a:grpSpLocks/>
          </p:cNvGrpSpPr>
          <p:nvPr/>
        </p:nvGrpSpPr>
        <p:grpSpPr bwMode="auto">
          <a:xfrm>
            <a:off x="6510339" y="4449764"/>
            <a:ext cx="822325" cy="1501775"/>
            <a:chOff x="3484" y="2522"/>
            <a:chExt cx="518" cy="946"/>
          </a:xfrm>
        </p:grpSpPr>
        <p:grpSp>
          <p:nvGrpSpPr>
            <p:cNvPr id="73755" name="Group 39"/>
            <p:cNvGrpSpPr>
              <a:grpSpLocks/>
            </p:cNvGrpSpPr>
            <p:nvPr/>
          </p:nvGrpSpPr>
          <p:grpSpPr bwMode="auto">
            <a:xfrm>
              <a:off x="3631" y="2522"/>
              <a:ext cx="224" cy="588"/>
              <a:chOff x="4180" y="783"/>
              <a:chExt cx="150" cy="307"/>
            </a:xfrm>
          </p:grpSpPr>
          <p:sp>
            <p:nvSpPr>
              <p:cNvPr id="73772"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3" name="Rectangle 41"/>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6" name="Line 44"/>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7" name="Line 45"/>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9" name="Rectangle 47"/>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nvGrpSpPr>
            <p:cNvPr id="73756" name="Group 48"/>
            <p:cNvGrpSpPr>
              <a:grpSpLocks/>
            </p:cNvGrpSpPr>
            <p:nvPr/>
          </p:nvGrpSpPr>
          <p:grpSpPr bwMode="auto">
            <a:xfrm>
              <a:off x="3484" y="2807"/>
              <a:ext cx="518" cy="661"/>
              <a:chOff x="4288" y="2627"/>
              <a:chExt cx="518" cy="661"/>
            </a:xfrm>
          </p:grpSpPr>
          <p:sp>
            <p:nvSpPr>
              <p:cNvPr id="73757" name="Rectangle 49"/>
              <p:cNvSpPr>
                <a:spLocks noChangeArrowheads="1"/>
              </p:cNvSpPr>
              <p:nvPr/>
            </p:nvSpPr>
            <p:spPr bwMode="auto">
              <a:xfrm>
                <a:off x="4296" y="2652"/>
                <a:ext cx="510" cy="636"/>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58" name="Text Box 50"/>
              <p:cNvSpPr txBox="1">
                <a:spLocks noChangeArrowheads="1"/>
              </p:cNvSpPr>
              <p:nvPr/>
            </p:nvSpPr>
            <p:spPr bwMode="auto">
              <a:xfrm>
                <a:off x="4288" y="2627"/>
                <a:ext cx="504"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mail</a:t>
                </a:r>
              </a:p>
              <a:p>
                <a:pPr algn="ctr" eaLnBrk="0" fontAlgn="base" hangingPunct="0">
                  <a:spcBef>
                    <a:spcPct val="0"/>
                  </a:spcBef>
                  <a:spcAft>
                    <a:spcPct val="0"/>
                  </a:spcAft>
                </a:pPr>
                <a:r>
                  <a:rPr lang="en-US" sz="1600">
                    <a:solidFill>
                      <a:srgbClr val="000000"/>
                    </a:solidFill>
                    <a:ea typeface="ＭＳ Ｐゴシック" pitchFamily="1" charset="-128"/>
                  </a:rPr>
                  <a:t>server</a:t>
                </a:r>
                <a:endParaRPr lang="en-US" sz="2400">
                  <a:solidFill>
                    <a:srgbClr val="000000"/>
                  </a:solidFill>
                  <a:latin typeface="Times New Roman" charset="0"/>
                  <a:ea typeface="ＭＳ Ｐゴシック" pitchFamily="1" charset="-128"/>
                </a:endParaRPr>
              </a:p>
            </p:txBody>
          </p:sp>
          <p:sp>
            <p:nvSpPr>
              <p:cNvPr id="73759" name="Rectangle 51"/>
              <p:cNvSpPr>
                <a:spLocks noChangeArrowheads="1"/>
              </p:cNvSpPr>
              <p:nvPr/>
            </p:nvSpPr>
            <p:spPr bwMode="auto">
              <a:xfrm>
                <a:off x="4320" y="3006"/>
                <a:ext cx="450" cy="120"/>
              </a:xfrm>
              <a:prstGeom prst="rect">
                <a:avLst/>
              </a:prstGeom>
              <a:solidFill>
                <a:srgbClr val="00FF00"/>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0" name="Line 52"/>
              <p:cNvSpPr>
                <a:spLocks noChangeShapeType="1"/>
              </p:cNvSpPr>
              <p:nvPr/>
            </p:nvSpPr>
            <p:spPr bwMode="auto">
              <a:xfrm>
                <a:off x="4369"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1" name="Line 53"/>
              <p:cNvSpPr>
                <a:spLocks noChangeShapeType="1"/>
              </p:cNvSpPr>
              <p:nvPr/>
            </p:nvSpPr>
            <p:spPr bwMode="auto">
              <a:xfrm>
                <a:off x="4478"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2" name="Line 54"/>
              <p:cNvSpPr>
                <a:spLocks noChangeShapeType="1"/>
              </p:cNvSpPr>
              <p:nvPr/>
            </p:nvSpPr>
            <p:spPr bwMode="auto">
              <a:xfrm>
                <a:off x="4533" y="3035"/>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3" name="Line 55"/>
              <p:cNvSpPr>
                <a:spLocks noChangeShapeType="1"/>
              </p:cNvSpPr>
              <p:nvPr/>
            </p:nvSpPr>
            <p:spPr bwMode="auto">
              <a:xfrm>
                <a:off x="4590"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4" name="Line 56"/>
              <p:cNvSpPr>
                <a:spLocks noChangeShapeType="1"/>
              </p:cNvSpPr>
              <p:nvPr/>
            </p:nvSpPr>
            <p:spPr bwMode="auto">
              <a:xfrm>
                <a:off x="4651"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5" name="Line 57"/>
              <p:cNvSpPr>
                <a:spLocks noChangeShapeType="1"/>
              </p:cNvSpPr>
              <p:nvPr/>
            </p:nvSpPr>
            <p:spPr bwMode="auto">
              <a:xfrm>
                <a:off x="4707" y="3033"/>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6" name="Line 58"/>
              <p:cNvSpPr>
                <a:spLocks noChangeShapeType="1"/>
              </p:cNvSpPr>
              <p:nvPr/>
            </p:nvSpPr>
            <p:spPr bwMode="auto">
              <a:xfrm>
                <a:off x="4422" y="3034"/>
                <a:ext cx="0" cy="72"/>
              </a:xfrm>
              <a:prstGeom prst="line">
                <a:avLst/>
              </a:prstGeom>
              <a:noFill/>
              <a:ln w="19050">
                <a:solidFill>
                  <a:schemeClr val="tx1"/>
                </a:solidFill>
                <a:round/>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7" name="Rectangle 59"/>
              <p:cNvSpPr>
                <a:spLocks noChangeArrowheads="1"/>
              </p:cNvSpPr>
              <p:nvPr/>
            </p:nvSpPr>
            <p:spPr bwMode="auto">
              <a:xfrm>
                <a:off x="4328"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8" name="Rectangle 60"/>
              <p:cNvSpPr>
                <a:spLocks noChangeArrowheads="1"/>
              </p:cNvSpPr>
              <p:nvPr/>
            </p:nvSpPr>
            <p:spPr bwMode="auto">
              <a:xfrm>
                <a:off x="4414" y="3173"/>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69" name="Rectangle 61"/>
              <p:cNvSpPr>
                <a:spLocks noChangeArrowheads="1"/>
              </p:cNvSpPr>
              <p:nvPr/>
            </p:nvSpPr>
            <p:spPr bwMode="auto">
              <a:xfrm>
                <a:off x="4500" y="3172"/>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0" name="Rectangle 62"/>
              <p:cNvSpPr>
                <a:spLocks noChangeArrowheads="1"/>
              </p:cNvSpPr>
              <p:nvPr/>
            </p:nvSpPr>
            <p:spPr bwMode="auto">
              <a:xfrm>
                <a:off x="4597"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71" name="Rectangle 63"/>
              <p:cNvSpPr>
                <a:spLocks noChangeArrowheads="1"/>
              </p:cNvSpPr>
              <p:nvPr/>
            </p:nvSpPr>
            <p:spPr bwMode="auto">
              <a:xfrm>
                <a:off x="4693" y="3170"/>
                <a:ext cx="64" cy="93"/>
              </a:xfrm>
              <a:prstGeom prst="rect">
                <a:avLst/>
              </a:prstGeom>
              <a:solidFill>
                <a:srgbClr val="FFFF00"/>
              </a:solidFill>
              <a:ln w="9525">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grpSp>
      </p:grpSp>
      <p:grpSp>
        <p:nvGrpSpPr>
          <p:cNvPr id="73742" name="Group 64"/>
          <p:cNvGrpSpPr>
            <a:grpSpLocks/>
          </p:cNvGrpSpPr>
          <p:nvPr/>
        </p:nvGrpSpPr>
        <p:grpSpPr bwMode="auto">
          <a:xfrm>
            <a:off x="8343901" y="4946651"/>
            <a:ext cx="709613" cy="703263"/>
            <a:chOff x="4337" y="290"/>
            <a:chExt cx="447" cy="443"/>
          </a:xfrm>
        </p:grpSpPr>
        <p:graphicFrame>
          <p:nvGraphicFramePr>
            <p:cNvPr id="73730" name="Object 2"/>
            <p:cNvGraphicFramePr>
              <a:graphicFrameLocks noChangeAspect="1"/>
            </p:cNvGraphicFramePr>
            <p:nvPr/>
          </p:nvGraphicFramePr>
          <p:xfrm>
            <a:off x="4338" y="290"/>
            <a:ext cx="392" cy="315"/>
          </p:xfrm>
          <a:graphic>
            <a:graphicData uri="http://schemas.openxmlformats.org/presentationml/2006/ole">
              <p:oleObj spid="_x0000_s11287" name="Clip" r:id="rId7" imgW="1307263" imgH="1084139" progId="">
                <p:embed/>
              </p:oleObj>
            </a:graphicData>
          </a:graphic>
        </p:graphicFrame>
        <p:grpSp>
          <p:nvGrpSpPr>
            <p:cNvPr id="73752" name="Group 66"/>
            <p:cNvGrpSpPr>
              <a:grpSpLocks/>
            </p:cNvGrpSpPr>
            <p:nvPr/>
          </p:nvGrpSpPr>
          <p:grpSpPr bwMode="auto">
            <a:xfrm>
              <a:off x="4337" y="367"/>
              <a:ext cx="447" cy="366"/>
              <a:chOff x="4189" y="817"/>
              <a:chExt cx="521" cy="366"/>
            </a:xfrm>
          </p:grpSpPr>
          <p:sp>
            <p:nvSpPr>
              <p:cNvPr id="73753" name="Rectangle 67"/>
              <p:cNvSpPr>
                <a:spLocks noChangeArrowheads="1"/>
              </p:cNvSpPr>
              <p:nvPr/>
            </p:nvSpPr>
            <p:spPr bwMode="auto">
              <a:xfrm>
                <a:off x="4224" y="846"/>
                <a:ext cx="444" cy="330"/>
              </a:xfrm>
              <a:prstGeom prst="rect">
                <a:avLst/>
              </a:prstGeom>
              <a:solidFill>
                <a:schemeClr val="hlink"/>
              </a:solidFill>
              <a:ln w="19050">
                <a:solidFill>
                  <a:schemeClr val="tx1"/>
                </a:solidFill>
                <a:miter lim="800000"/>
                <a:headEnd/>
                <a:tailEn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54" name="Text Box 68"/>
              <p:cNvSpPr txBox="1">
                <a:spLocks noChangeArrowheads="1"/>
              </p:cNvSpPr>
              <p:nvPr/>
            </p:nvSpPr>
            <p:spPr bwMode="auto">
              <a:xfrm>
                <a:off x="4189" y="817"/>
                <a:ext cx="521" cy="366"/>
              </a:xfrm>
              <a:prstGeom prst="rect">
                <a:avLst/>
              </a:prstGeom>
              <a:noFill/>
              <a:ln w="9525">
                <a:noFill/>
                <a:miter lim="800000"/>
                <a:headEnd/>
                <a:tailEnd/>
              </a:ln>
            </p:spPr>
            <p:txBody>
              <a:bodyPr wrap="none">
                <a:spAutoFit/>
              </a:bodyPr>
              <a:lstStyle/>
              <a:p>
                <a:pPr algn="ctr" eaLnBrk="0" fontAlgn="base" hangingPunct="0">
                  <a:spcBef>
                    <a:spcPct val="0"/>
                  </a:spcBef>
                  <a:spcAft>
                    <a:spcPct val="0"/>
                  </a:spcAft>
                </a:pPr>
                <a:r>
                  <a:rPr lang="en-US" sz="1600">
                    <a:solidFill>
                      <a:srgbClr val="000000"/>
                    </a:solidFill>
                    <a:ea typeface="ＭＳ Ｐゴシック" pitchFamily="1" charset="-128"/>
                  </a:rPr>
                  <a:t>user</a:t>
                </a:r>
              </a:p>
              <a:p>
                <a:pPr algn="ctr" eaLnBrk="0" fontAlgn="base" hangingPunct="0">
                  <a:spcBef>
                    <a:spcPct val="0"/>
                  </a:spcBef>
                  <a:spcAft>
                    <a:spcPct val="0"/>
                  </a:spcAft>
                </a:pPr>
                <a:r>
                  <a:rPr lang="en-US" sz="1600">
                    <a:solidFill>
                      <a:srgbClr val="000000"/>
                    </a:solidFill>
                    <a:ea typeface="ＭＳ Ｐゴシック" pitchFamily="1" charset="-128"/>
                  </a:rPr>
                  <a:t>agent</a:t>
                </a:r>
                <a:endParaRPr lang="en-US" sz="2400">
                  <a:solidFill>
                    <a:srgbClr val="000000"/>
                  </a:solidFill>
                  <a:latin typeface="Times New Roman" charset="0"/>
                  <a:ea typeface="ＭＳ Ｐゴシック" pitchFamily="1" charset="-128"/>
                </a:endParaRPr>
              </a:p>
            </p:txBody>
          </p:sp>
        </p:grpSp>
      </p:grpSp>
      <p:sp>
        <p:nvSpPr>
          <p:cNvPr id="73743" name="Line 69"/>
          <p:cNvSpPr>
            <a:spLocks noChangeShapeType="1"/>
          </p:cNvSpPr>
          <p:nvPr/>
        </p:nvSpPr>
        <p:spPr bwMode="auto">
          <a:xfrm>
            <a:off x="3452814" y="5494338"/>
            <a:ext cx="892175" cy="146050"/>
          </a:xfrm>
          <a:prstGeom prst="line">
            <a:avLst/>
          </a:prstGeom>
          <a:noFill/>
          <a:ln w="12700">
            <a:solidFill>
              <a:schemeClr val="accent2"/>
            </a:solidFill>
            <a:round/>
            <a:headEn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44" name="Line 70"/>
          <p:cNvSpPr>
            <a:spLocks noChangeShapeType="1"/>
          </p:cNvSpPr>
          <p:nvPr/>
        </p:nvSpPr>
        <p:spPr bwMode="auto">
          <a:xfrm>
            <a:off x="5138739" y="5629276"/>
            <a:ext cx="1379537" cy="219075"/>
          </a:xfrm>
          <a:prstGeom prst="line">
            <a:avLst/>
          </a:prstGeom>
          <a:noFill/>
          <a:ln w="12700">
            <a:solidFill>
              <a:schemeClr val="accent2"/>
            </a:solidFill>
            <a:round/>
            <a:headEn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45" name="Line 71"/>
          <p:cNvSpPr>
            <a:spLocks noChangeShapeType="1"/>
          </p:cNvSpPr>
          <p:nvPr/>
        </p:nvSpPr>
        <p:spPr bwMode="auto">
          <a:xfrm flipV="1">
            <a:off x="7335838" y="5408614"/>
            <a:ext cx="1027112" cy="427037"/>
          </a:xfrm>
          <a:prstGeom prst="line">
            <a:avLst/>
          </a:prstGeom>
          <a:noFill/>
          <a:ln w="12700">
            <a:solidFill>
              <a:schemeClr val="accent2"/>
            </a:solidFill>
            <a:round/>
            <a:headEnd/>
            <a:tailEnd type="triangle" w="med" len="med"/>
          </a:ln>
        </p:spPr>
        <p:txBody>
          <a:bodyPr wrap="none" anchor="ctr"/>
          <a:lstStyle/>
          <a:p>
            <a:pPr eaLnBrk="0" fontAlgn="base" hangingPunct="0">
              <a:spcBef>
                <a:spcPct val="20000"/>
              </a:spcBef>
              <a:spcAft>
                <a:spcPct val="0"/>
              </a:spcAft>
              <a:buClr>
                <a:srgbClr val="3333CC"/>
              </a:buClr>
              <a:buSzPct val="85000"/>
              <a:buFont typeface="ZapfDingbats" pitchFamily="82" charset="2"/>
              <a:buNone/>
            </a:pPr>
            <a:endParaRPr lang="en-US" sz="2400">
              <a:solidFill>
                <a:srgbClr val="FF0000"/>
              </a:solidFill>
              <a:latin typeface="Verdana" pitchFamily="1" charset="0"/>
              <a:ea typeface="ＭＳ Ｐゴシック" pitchFamily="1" charset="-128"/>
            </a:endParaRPr>
          </a:p>
        </p:txBody>
      </p:sp>
      <p:sp>
        <p:nvSpPr>
          <p:cNvPr id="73746" name="Oval 72"/>
          <p:cNvSpPr>
            <a:spLocks noChangeArrowheads="1"/>
          </p:cNvSpPr>
          <p:nvPr/>
        </p:nvSpPr>
        <p:spPr bwMode="auto">
          <a:xfrm>
            <a:off x="2965450" y="4870451"/>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1</a:t>
            </a:r>
            <a:endParaRPr lang="en-US" sz="2400">
              <a:solidFill>
                <a:srgbClr val="000000"/>
              </a:solidFill>
              <a:ea typeface="ＭＳ Ｐゴシック" pitchFamily="1" charset="-128"/>
            </a:endParaRPr>
          </a:p>
        </p:txBody>
      </p:sp>
      <p:sp>
        <p:nvSpPr>
          <p:cNvPr id="73747" name="Oval 74"/>
          <p:cNvSpPr>
            <a:spLocks noChangeArrowheads="1"/>
          </p:cNvSpPr>
          <p:nvPr/>
        </p:nvSpPr>
        <p:spPr bwMode="auto">
          <a:xfrm>
            <a:off x="3692525" y="5438776"/>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2</a:t>
            </a:r>
            <a:endParaRPr lang="en-US" sz="2400">
              <a:solidFill>
                <a:srgbClr val="000000"/>
              </a:solidFill>
              <a:ea typeface="ＭＳ Ｐゴシック" pitchFamily="1" charset="-128"/>
            </a:endParaRPr>
          </a:p>
        </p:txBody>
      </p:sp>
      <p:sp>
        <p:nvSpPr>
          <p:cNvPr id="73748" name="Oval 75"/>
          <p:cNvSpPr>
            <a:spLocks noChangeArrowheads="1"/>
          </p:cNvSpPr>
          <p:nvPr/>
        </p:nvSpPr>
        <p:spPr bwMode="auto">
          <a:xfrm>
            <a:off x="4564063" y="5518151"/>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3</a:t>
            </a:r>
            <a:endParaRPr lang="en-US" sz="2400">
              <a:solidFill>
                <a:srgbClr val="000000"/>
              </a:solidFill>
              <a:ea typeface="ＭＳ Ｐゴシック" pitchFamily="1" charset="-128"/>
            </a:endParaRPr>
          </a:p>
        </p:txBody>
      </p:sp>
      <p:sp>
        <p:nvSpPr>
          <p:cNvPr id="73749" name="Oval 76"/>
          <p:cNvSpPr>
            <a:spLocks noChangeArrowheads="1"/>
          </p:cNvSpPr>
          <p:nvPr/>
        </p:nvSpPr>
        <p:spPr bwMode="auto">
          <a:xfrm>
            <a:off x="5675313" y="5603876"/>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4</a:t>
            </a:r>
            <a:endParaRPr lang="en-US" sz="2400">
              <a:solidFill>
                <a:srgbClr val="000000"/>
              </a:solidFill>
              <a:ea typeface="ＭＳ Ｐゴシック" pitchFamily="1" charset="-128"/>
            </a:endParaRPr>
          </a:p>
        </p:txBody>
      </p:sp>
      <p:sp>
        <p:nvSpPr>
          <p:cNvPr id="73750" name="Oval 77"/>
          <p:cNvSpPr>
            <a:spLocks noChangeArrowheads="1"/>
          </p:cNvSpPr>
          <p:nvPr/>
        </p:nvSpPr>
        <p:spPr bwMode="auto">
          <a:xfrm>
            <a:off x="6824663" y="5702301"/>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5</a:t>
            </a:r>
            <a:endParaRPr lang="en-US" sz="2400">
              <a:solidFill>
                <a:srgbClr val="000000"/>
              </a:solidFill>
              <a:ea typeface="ＭＳ Ｐゴシック" pitchFamily="1" charset="-128"/>
            </a:endParaRPr>
          </a:p>
        </p:txBody>
      </p:sp>
      <p:sp>
        <p:nvSpPr>
          <p:cNvPr id="73751" name="Oval 78"/>
          <p:cNvSpPr>
            <a:spLocks noChangeArrowheads="1"/>
          </p:cNvSpPr>
          <p:nvPr/>
        </p:nvSpPr>
        <p:spPr bwMode="auto">
          <a:xfrm>
            <a:off x="7702550" y="5505451"/>
            <a:ext cx="292100" cy="244475"/>
          </a:xfrm>
          <a:prstGeom prst="ellipse">
            <a:avLst/>
          </a:prstGeom>
          <a:solidFill>
            <a:schemeClr val="bg1"/>
          </a:solidFill>
          <a:ln w="12700">
            <a:solidFill>
              <a:schemeClr val="accent2"/>
            </a:solidFill>
            <a:round/>
            <a:headEnd/>
            <a:tailEnd/>
          </a:ln>
        </p:spPr>
        <p:txBody>
          <a:bodyPr wrap="none" anchor="ctr"/>
          <a:lstStyle/>
          <a:p>
            <a:pPr algn="ctr" eaLnBrk="0" fontAlgn="base" hangingPunct="0">
              <a:spcBef>
                <a:spcPct val="20000"/>
              </a:spcBef>
              <a:spcAft>
                <a:spcPct val="0"/>
              </a:spcAft>
              <a:buClr>
                <a:srgbClr val="3333CC"/>
              </a:buClr>
              <a:buSzPct val="85000"/>
              <a:buFont typeface="ZapfDingbats" pitchFamily="82" charset="2"/>
              <a:buNone/>
            </a:pPr>
            <a:r>
              <a:rPr lang="en-US" sz="1600">
                <a:solidFill>
                  <a:srgbClr val="000000"/>
                </a:solidFill>
                <a:ea typeface="ＭＳ Ｐゴシック" pitchFamily="1" charset="-128"/>
              </a:rPr>
              <a:t>6</a:t>
            </a:r>
            <a:endParaRPr lang="en-US" sz="2400">
              <a:solidFill>
                <a:srgbClr val="000000"/>
              </a:solidFill>
              <a:ea typeface="ＭＳ Ｐゴシック" pitchFamily="1" charset="-128"/>
            </a:endParaRPr>
          </a:p>
        </p:txBody>
      </p:sp>
    </p:spTree>
    <p:extLst>
      <p:ext uri="{BB962C8B-B14F-4D97-AF65-F5344CB8AC3E}">
        <p14:creationId xmlns:p14="http://schemas.microsoft.com/office/powerpoint/2010/main" xmlns="" val="8685520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SMTP</a:t>
            </a:r>
            <a:endParaRPr lang="en-US" dirty="0">
              <a:solidFill>
                <a:schemeClr val="accent2"/>
              </a:solidFill>
            </a:endParaRPr>
          </a:p>
        </p:txBody>
      </p:sp>
      <p:sp>
        <p:nvSpPr>
          <p:cNvPr id="3" name="Content Placeholder 2"/>
          <p:cNvSpPr>
            <a:spLocks noGrp="1"/>
          </p:cNvSpPr>
          <p:nvPr>
            <p:ph idx="1"/>
          </p:nvPr>
        </p:nvSpPr>
        <p:spPr>
          <a:xfrm>
            <a:off x="384048" y="1335024"/>
            <a:ext cx="11494008" cy="4841939"/>
          </a:xfrm>
        </p:spPr>
        <p:txBody>
          <a:bodyPr>
            <a:normAutofit fontScale="55000" lnSpcReduction="20000"/>
          </a:bodyPr>
          <a:lstStyle/>
          <a:p>
            <a:r>
              <a:rPr lang="en-US" b="1" dirty="0">
                <a:solidFill>
                  <a:schemeClr val="accent1"/>
                </a:solidFill>
              </a:rPr>
              <a:t>SMTP</a:t>
            </a:r>
            <a:r>
              <a:rPr lang="en-US" dirty="0">
                <a:solidFill>
                  <a:schemeClr val="accent1"/>
                </a:solidFill>
              </a:rPr>
              <a:t> stands for </a:t>
            </a:r>
            <a:r>
              <a:rPr lang="en-US" b="1" dirty="0">
                <a:solidFill>
                  <a:schemeClr val="accent1"/>
                </a:solidFill>
              </a:rPr>
              <a:t>Simple Mail Transfer Protocol</a:t>
            </a:r>
            <a:r>
              <a:rPr lang="en-US" dirty="0">
                <a:solidFill>
                  <a:schemeClr val="accent1"/>
                </a:solidFill>
              </a:rPr>
              <a:t>. </a:t>
            </a:r>
            <a:endParaRPr lang="en-US" dirty="0" smtClean="0">
              <a:solidFill>
                <a:schemeClr val="accent1"/>
              </a:solidFill>
            </a:endParaRPr>
          </a:p>
          <a:p>
            <a:r>
              <a:rPr lang="en-US" i="1" dirty="0">
                <a:solidFill>
                  <a:schemeClr val="accent2"/>
                </a:solidFill>
              </a:rPr>
              <a:t>Simple Mail Transfer Protocol (SMTP) is the standard protocol for </a:t>
            </a:r>
            <a:r>
              <a:rPr lang="en-US" b="1" i="1" dirty="0">
                <a:solidFill>
                  <a:schemeClr val="accent2"/>
                </a:solidFill>
              </a:rPr>
              <a:t>sending emails</a:t>
            </a:r>
            <a:r>
              <a:rPr lang="en-US" i="1" dirty="0">
                <a:solidFill>
                  <a:schemeClr val="accent2"/>
                </a:solidFill>
              </a:rPr>
              <a:t> across the Internet</a:t>
            </a:r>
            <a:r>
              <a:rPr lang="en-US" dirty="0"/>
              <a:t>.</a:t>
            </a:r>
            <a:endParaRPr lang="en-US" dirty="0">
              <a:solidFill>
                <a:schemeClr val="accent1"/>
              </a:solidFill>
            </a:endParaRPr>
          </a:p>
          <a:p>
            <a:r>
              <a:rPr lang="en-US" dirty="0" smtClean="0">
                <a:solidFill>
                  <a:schemeClr val="accent1"/>
                </a:solidFill>
              </a:rPr>
              <a:t> </a:t>
            </a:r>
            <a:r>
              <a:rPr lang="en-US" dirty="0">
                <a:solidFill>
                  <a:schemeClr val="accent1"/>
                </a:solidFill>
              </a:rPr>
              <a:t>It is a standard protocol used for sending e-mail efficiently and reliably over the internet.</a:t>
            </a:r>
          </a:p>
          <a:p>
            <a:r>
              <a:rPr lang="en-US" dirty="0" smtClean="0">
                <a:solidFill>
                  <a:schemeClr val="accent1"/>
                </a:solidFill>
              </a:rPr>
              <a:t>SMTP </a:t>
            </a:r>
            <a:r>
              <a:rPr lang="en-US" dirty="0">
                <a:solidFill>
                  <a:schemeClr val="accent1"/>
                </a:solidFill>
              </a:rPr>
              <a:t>is application level protocol.</a:t>
            </a:r>
          </a:p>
          <a:p>
            <a:r>
              <a:rPr lang="en-US" dirty="0">
                <a:solidFill>
                  <a:schemeClr val="accent1"/>
                </a:solidFill>
              </a:rPr>
              <a:t>SMTP is connection oriented protocol.</a:t>
            </a:r>
          </a:p>
          <a:p>
            <a:r>
              <a:rPr lang="en-US" dirty="0">
                <a:solidFill>
                  <a:schemeClr val="accent1"/>
                </a:solidFill>
              </a:rPr>
              <a:t>SMTP is text based protocol.</a:t>
            </a:r>
          </a:p>
          <a:p>
            <a:r>
              <a:rPr lang="en-US" dirty="0">
                <a:solidFill>
                  <a:schemeClr val="accent1"/>
                </a:solidFill>
              </a:rPr>
              <a:t>It handles exchange of messages between e-mail servers over TCP/IP network.</a:t>
            </a:r>
          </a:p>
          <a:p>
            <a:r>
              <a:rPr lang="en-US" dirty="0">
                <a:solidFill>
                  <a:schemeClr val="accent1"/>
                </a:solidFill>
              </a:rPr>
              <a:t>Apart from transferring e-mail, SMPT also provides notification regarding incoming mail.</a:t>
            </a:r>
          </a:p>
          <a:p>
            <a:r>
              <a:rPr lang="en-US" dirty="0">
                <a:solidFill>
                  <a:schemeClr val="accent1"/>
                </a:solidFill>
              </a:rPr>
              <a:t>When you send e-mail, your e-mail client sends it to your e-mail server which further contacts the recipient mail server using SMTP client</a:t>
            </a:r>
            <a:r>
              <a:rPr lang="en-US" dirty="0" smtClean="0">
                <a:solidFill>
                  <a:schemeClr val="accent1"/>
                </a:solidFill>
              </a:rPr>
              <a:t>.</a:t>
            </a:r>
          </a:p>
          <a:p>
            <a:r>
              <a:rPr lang="en-US" dirty="0">
                <a:solidFill>
                  <a:schemeClr val="accent1"/>
                </a:solidFill>
              </a:rPr>
              <a:t>These SMTP commands specify the sender’s and receiver’s e-mail address, along with the message to be send.</a:t>
            </a:r>
          </a:p>
          <a:p>
            <a:r>
              <a:rPr lang="en-US" dirty="0">
                <a:solidFill>
                  <a:schemeClr val="accent1"/>
                </a:solidFill>
              </a:rPr>
              <a:t>The exchange of commands between servers is carried out without intervention of any user.</a:t>
            </a:r>
          </a:p>
          <a:p>
            <a:r>
              <a:rPr lang="en-US" dirty="0" smtClean="0">
                <a:solidFill>
                  <a:schemeClr val="accent1"/>
                </a:solidFill>
              </a:rPr>
              <a:t>In case, message cannot be delivered, an error report is sent to the sender which makes SMTP a reliable protocol</a:t>
            </a:r>
            <a:r>
              <a:rPr lang="en-US" dirty="0" smtClean="0"/>
              <a:t>.</a:t>
            </a:r>
          </a:p>
          <a:p>
            <a:r>
              <a:rPr lang="en-US" dirty="0" smtClean="0">
                <a:solidFill>
                  <a:schemeClr val="accent1"/>
                </a:solidFill>
              </a:rPr>
              <a:t>By default, the SMTP protocol works on three ports:</a:t>
            </a:r>
          </a:p>
          <a:p>
            <a:r>
              <a:rPr lang="en-US" b="1" dirty="0" smtClean="0">
                <a:solidFill>
                  <a:schemeClr val="accent1"/>
                </a:solidFill>
              </a:rPr>
              <a:t>Port </a:t>
            </a:r>
            <a:r>
              <a:rPr lang="en-US" b="1" dirty="0">
                <a:solidFill>
                  <a:schemeClr val="accent1"/>
                </a:solidFill>
              </a:rPr>
              <a:t>25</a:t>
            </a:r>
            <a:r>
              <a:rPr lang="en-US" dirty="0">
                <a:solidFill>
                  <a:schemeClr val="accent1"/>
                </a:solidFill>
              </a:rPr>
              <a:t> - this is the default SMTP non-encrypted port</a:t>
            </a:r>
          </a:p>
          <a:p>
            <a:r>
              <a:rPr lang="en-US" b="1" dirty="0">
                <a:solidFill>
                  <a:schemeClr val="accent1"/>
                </a:solidFill>
              </a:rPr>
              <a:t>Port 2525</a:t>
            </a:r>
            <a:r>
              <a:rPr lang="en-US" dirty="0">
                <a:solidFill>
                  <a:schemeClr val="accent1"/>
                </a:solidFill>
              </a:rPr>
              <a:t> - this port is opened on all </a:t>
            </a:r>
            <a:r>
              <a:rPr lang="en-US" dirty="0" err="1">
                <a:solidFill>
                  <a:schemeClr val="accent1"/>
                </a:solidFill>
              </a:rPr>
              <a:t>SiteGround</a:t>
            </a:r>
            <a:r>
              <a:rPr lang="en-US" dirty="0">
                <a:solidFill>
                  <a:schemeClr val="accent1"/>
                </a:solidFill>
              </a:rPr>
              <a:t> servers in case port 25 is filtered (by your ISP for example) and you want to send non-encrypted emails with SMTP</a:t>
            </a:r>
          </a:p>
          <a:p>
            <a:r>
              <a:rPr lang="en-US" b="1" dirty="0">
                <a:solidFill>
                  <a:schemeClr val="accent1"/>
                </a:solidFill>
              </a:rPr>
              <a:t>Port 465</a:t>
            </a:r>
            <a:r>
              <a:rPr lang="en-US" dirty="0">
                <a:solidFill>
                  <a:schemeClr val="accent1"/>
                </a:solidFill>
              </a:rPr>
              <a:t> - this is the port used if you want to send messages using SMTP securely</a:t>
            </a:r>
          </a:p>
          <a:p>
            <a:endParaRPr lang="en-US" dirty="0">
              <a:solidFill>
                <a:schemeClr val="accent1"/>
              </a:solidFill>
            </a:endParaRPr>
          </a:p>
          <a:p>
            <a:endParaRPr lang="en-US" dirty="0"/>
          </a:p>
        </p:txBody>
      </p:sp>
    </p:spTree>
    <p:extLst>
      <p:ext uri="{BB962C8B-B14F-4D97-AF65-F5344CB8AC3E}">
        <p14:creationId xmlns:p14="http://schemas.microsoft.com/office/powerpoint/2010/main" xmlns="" val="3490408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IMAP</a:t>
            </a:r>
            <a:endParaRPr lang="en-US" dirty="0">
              <a:solidFill>
                <a:schemeClr val="accent2"/>
              </a:solidFill>
            </a:endParaRPr>
          </a:p>
        </p:txBody>
      </p:sp>
      <p:sp>
        <p:nvSpPr>
          <p:cNvPr id="3" name="Content Placeholder 2"/>
          <p:cNvSpPr>
            <a:spLocks noGrp="1"/>
          </p:cNvSpPr>
          <p:nvPr>
            <p:ph idx="1"/>
          </p:nvPr>
        </p:nvSpPr>
        <p:spPr>
          <a:xfrm>
            <a:off x="838200" y="1362456"/>
            <a:ext cx="10515600" cy="4814507"/>
          </a:xfrm>
        </p:spPr>
        <p:txBody>
          <a:bodyPr>
            <a:normAutofit fontScale="77500" lnSpcReduction="20000"/>
          </a:bodyPr>
          <a:lstStyle/>
          <a:p>
            <a:pPr marL="0" indent="0">
              <a:buNone/>
            </a:pPr>
            <a:endParaRPr lang="en-US" dirty="0"/>
          </a:p>
          <a:p>
            <a:r>
              <a:rPr lang="en-US" i="1" dirty="0">
                <a:solidFill>
                  <a:schemeClr val="accent2"/>
                </a:solidFill>
              </a:rPr>
              <a:t>The Internet Message Access Protocol (IMAP) is a mail protocol used for accessing email on a remote web server from a local client</a:t>
            </a:r>
            <a:r>
              <a:rPr lang="en-US" dirty="0"/>
              <a:t>.</a:t>
            </a:r>
            <a:endParaRPr lang="en-US" dirty="0" smtClean="0">
              <a:solidFill>
                <a:schemeClr val="accent1"/>
              </a:solidFill>
            </a:endParaRPr>
          </a:p>
          <a:p>
            <a:r>
              <a:rPr lang="en-US" dirty="0" smtClean="0">
                <a:solidFill>
                  <a:schemeClr val="accent1"/>
                </a:solidFill>
              </a:rPr>
              <a:t>IMAP </a:t>
            </a:r>
            <a:r>
              <a:rPr lang="en-US" dirty="0">
                <a:solidFill>
                  <a:schemeClr val="accent1"/>
                </a:solidFill>
              </a:rPr>
              <a:t>allows the client program to manipulate the e-mail message on the server without downloading them on the local computer.</a:t>
            </a:r>
          </a:p>
          <a:p>
            <a:r>
              <a:rPr lang="en-US" dirty="0">
                <a:solidFill>
                  <a:schemeClr val="accent1"/>
                </a:solidFill>
              </a:rPr>
              <a:t>The e-mail is hold and maintained by the remote server.</a:t>
            </a:r>
          </a:p>
          <a:p>
            <a:r>
              <a:rPr lang="en-US" dirty="0">
                <a:solidFill>
                  <a:schemeClr val="accent1"/>
                </a:solidFill>
              </a:rPr>
              <a:t>It enables us to take any action such as downloading, delete the mail without reading the mail</a:t>
            </a:r>
            <a:r>
              <a:rPr lang="en-US" dirty="0" smtClean="0">
                <a:solidFill>
                  <a:schemeClr val="accent1"/>
                </a:solidFill>
              </a:rPr>
              <a:t>. </a:t>
            </a:r>
          </a:p>
          <a:p>
            <a:r>
              <a:rPr lang="en-US" dirty="0" smtClean="0">
                <a:solidFill>
                  <a:schemeClr val="accent1"/>
                </a:solidFill>
              </a:rPr>
              <a:t>It </a:t>
            </a:r>
            <a:r>
              <a:rPr lang="en-US" dirty="0">
                <a:solidFill>
                  <a:schemeClr val="accent1"/>
                </a:solidFill>
              </a:rPr>
              <a:t>enables us to create, manipulate and delete remote message folders called mail boxes.</a:t>
            </a:r>
          </a:p>
          <a:p>
            <a:r>
              <a:rPr lang="en-US" dirty="0">
                <a:solidFill>
                  <a:schemeClr val="accent1"/>
                </a:solidFill>
              </a:rPr>
              <a:t>IMAP enables the users to search the e-mails.</a:t>
            </a:r>
          </a:p>
          <a:p>
            <a:r>
              <a:rPr lang="en-US" dirty="0">
                <a:solidFill>
                  <a:schemeClr val="accent1"/>
                </a:solidFill>
              </a:rPr>
              <a:t>It allows concurrent access to multiple mailboxes on multiple mail servers</a:t>
            </a:r>
            <a:r>
              <a:rPr lang="en-US" dirty="0" smtClean="0">
                <a:solidFill>
                  <a:schemeClr val="accent1"/>
                </a:solidFill>
              </a:rPr>
              <a:t>.</a:t>
            </a:r>
            <a:endParaRPr lang="en-US" dirty="0">
              <a:solidFill>
                <a:schemeClr val="accent1"/>
              </a:solidFill>
            </a:endParaRPr>
          </a:p>
          <a:p>
            <a:r>
              <a:rPr lang="en-US" dirty="0">
                <a:solidFill>
                  <a:schemeClr val="accent1"/>
                </a:solidFill>
              </a:rPr>
              <a:t>By default, the IMAP protocol works on two ports:</a:t>
            </a:r>
          </a:p>
          <a:p>
            <a:r>
              <a:rPr lang="en-US" b="1" dirty="0">
                <a:solidFill>
                  <a:schemeClr val="accent1"/>
                </a:solidFill>
              </a:rPr>
              <a:t>Port 143</a:t>
            </a:r>
            <a:r>
              <a:rPr lang="en-US" dirty="0">
                <a:solidFill>
                  <a:schemeClr val="accent1"/>
                </a:solidFill>
              </a:rPr>
              <a:t> - this is the default IMAP non-encrypted port</a:t>
            </a:r>
          </a:p>
          <a:p>
            <a:r>
              <a:rPr lang="en-US" b="1" dirty="0">
                <a:solidFill>
                  <a:schemeClr val="accent1"/>
                </a:solidFill>
              </a:rPr>
              <a:t>Port 993</a:t>
            </a:r>
            <a:r>
              <a:rPr lang="en-US" dirty="0">
                <a:solidFill>
                  <a:schemeClr val="accent1"/>
                </a:solidFill>
              </a:rPr>
              <a:t> - this is the port you need to use if you want to connect using IMAP securely</a:t>
            </a:r>
          </a:p>
          <a:p>
            <a:endParaRPr lang="en-US" dirty="0">
              <a:solidFill>
                <a:schemeClr val="accent1"/>
              </a:solidFill>
            </a:endParaRPr>
          </a:p>
        </p:txBody>
      </p:sp>
    </p:spTree>
    <p:extLst>
      <p:ext uri="{BB962C8B-B14F-4D97-AF65-F5344CB8AC3E}">
        <p14:creationId xmlns:p14="http://schemas.microsoft.com/office/powerpoint/2010/main" xmlns="" val="41909434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POP</a:t>
            </a:r>
            <a:endParaRPr lang="en-US" dirty="0">
              <a:solidFill>
                <a:schemeClr val="accent2"/>
              </a:solidFill>
            </a:endParaRPr>
          </a:p>
        </p:txBody>
      </p:sp>
      <p:sp>
        <p:nvSpPr>
          <p:cNvPr id="3" name="Content Placeholder 2"/>
          <p:cNvSpPr>
            <a:spLocks noGrp="1"/>
          </p:cNvSpPr>
          <p:nvPr>
            <p:ph idx="1"/>
          </p:nvPr>
        </p:nvSpPr>
        <p:spPr>
          <a:xfrm>
            <a:off x="493776" y="1517904"/>
            <a:ext cx="11247120" cy="4937760"/>
          </a:xfrm>
        </p:spPr>
        <p:txBody>
          <a:bodyPr>
            <a:normAutofit fontScale="70000" lnSpcReduction="20000"/>
          </a:bodyPr>
          <a:lstStyle/>
          <a:p>
            <a:r>
              <a:rPr lang="en-US" dirty="0" smtClean="0">
                <a:solidFill>
                  <a:schemeClr val="accent1"/>
                </a:solidFill>
              </a:rPr>
              <a:t>POP </a:t>
            </a:r>
            <a:r>
              <a:rPr lang="en-US" dirty="0">
                <a:solidFill>
                  <a:schemeClr val="accent1"/>
                </a:solidFill>
              </a:rPr>
              <a:t>stands for Post Office Protocol. </a:t>
            </a:r>
            <a:endParaRPr lang="en-US" dirty="0" smtClean="0">
              <a:solidFill>
                <a:schemeClr val="accent1"/>
              </a:solidFill>
            </a:endParaRPr>
          </a:p>
          <a:p>
            <a:r>
              <a:rPr lang="en-US" i="1" dirty="0">
                <a:solidFill>
                  <a:schemeClr val="accent2"/>
                </a:solidFill>
              </a:rPr>
              <a:t>Post Office Protocol version 3 (POP3) is a standard mail protocol used to </a:t>
            </a:r>
            <a:r>
              <a:rPr lang="en-US" b="1" i="1" dirty="0">
                <a:solidFill>
                  <a:schemeClr val="accent2"/>
                </a:solidFill>
              </a:rPr>
              <a:t>receive emails</a:t>
            </a:r>
            <a:r>
              <a:rPr lang="en-US" i="1" dirty="0">
                <a:solidFill>
                  <a:schemeClr val="accent2"/>
                </a:solidFill>
              </a:rPr>
              <a:t> from a remote server to a local email client. POP3 allows you to download email messages on your local computer and read them even when you are offline</a:t>
            </a:r>
            <a:endParaRPr lang="en-US" i="1" dirty="0" smtClean="0">
              <a:solidFill>
                <a:schemeClr val="accent2"/>
              </a:solidFill>
            </a:endParaRPr>
          </a:p>
          <a:p>
            <a:r>
              <a:rPr lang="en-US" dirty="0" smtClean="0">
                <a:solidFill>
                  <a:schemeClr val="accent1"/>
                </a:solidFill>
              </a:rPr>
              <a:t>It </a:t>
            </a:r>
            <a:r>
              <a:rPr lang="en-US" dirty="0">
                <a:solidFill>
                  <a:schemeClr val="accent1"/>
                </a:solidFill>
              </a:rPr>
              <a:t>is generally used to support a single client. </a:t>
            </a:r>
            <a:endParaRPr lang="en-US" dirty="0" smtClean="0">
              <a:solidFill>
                <a:schemeClr val="accent1"/>
              </a:solidFill>
            </a:endParaRPr>
          </a:p>
          <a:p>
            <a:r>
              <a:rPr lang="en-US" dirty="0" smtClean="0">
                <a:solidFill>
                  <a:schemeClr val="accent1"/>
                </a:solidFill>
              </a:rPr>
              <a:t>There </a:t>
            </a:r>
            <a:r>
              <a:rPr lang="en-US" dirty="0">
                <a:solidFill>
                  <a:schemeClr val="accent1"/>
                </a:solidFill>
              </a:rPr>
              <a:t>are several versions of POP but the POP 3 is the current standard.</a:t>
            </a:r>
          </a:p>
          <a:p>
            <a:r>
              <a:rPr lang="en-US" dirty="0" smtClean="0">
                <a:solidFill>
                  <a:schemeClr val="accent1"/>
                </a:solidFill>
              </a:rPr>
              <a:t>POP </a:t>
            </a:r>
            <a:r>
              <a:rPr lang="en-US" dirty="0">
                <a:solidFill>
                  <a:schemeClr val="accent1"/>
                </a:solidFill>
              </a:rPr>
              <a:t>is an application layer internet standard protocol.</a:t>
            </a:r>
          </a:p>
          <a:p>
            <a:r>
              <a:rPr lang="en-US" dirty="0">
                <a:solidFill>
                  <a:schemeClr val="accent1"/>
                </a:solidFill>
              </a:rPr>
              <a:t>Since POP supports offline access to the messages, thus requires less internet usage time.</a:t>
            </a:r>
          </a:p>
          <a:p>
            <a:r>
              <a:rPr lang="en-US" dirty="0">
                <a:solidFill>
                  <a:schemeClr val="accent1"/>
                </a:solidFill>
              </a:rPr>
              <a:t>POP does not allow search facility.</a:t>
            </a:r>
          </a:p>
          <a:p>
            <a:r>
              <a:rPr lang="en-US" dirty="0">
                <a:solidFill>
                  <a:schemeClr val="accent1"/>
                </a:solidFill>
              </a:rPr>
              <a:t>In order to access the messaged, it is necessary to download them.</a:t>
            </a:r>
          </a:p>
          <a:p>
            <a:r>
              <a:rPr lang="en-US" dirty="0">
                <a:solidFill>
                  <a:schemeClr val="accent1"/>
                </a:solidFill>
              </a:rPr>
              <a:t>It allows only one mailbox to be created on server.</a:t>
            </a:r>
          </a:p>
          <a:p>
            <a:r>
              <a:rPr lang="en-US" dirty="0">
                <a:solidFill>
                  <a:schemeClr val="accent1"/>
                </a:solidFill>
              </a:rPr>
              <a:t>It is not suitable for accessing non mail data</a:t>
            </a:r>
            <a:r>
              <a:rPr lang="en-US" dirty="0" smtClean="0"/>
              <a:t>.</a:t>
            </a:r>
          </a:p>
          <a:p>
            <a:r>
              <a:rPr lang="en-US" dirty="0">
                <a:solidFill>
                  <a:schemeClr val="accent1"/>
                </a:solidFill>
              </a:rPr>
              <a:t>By default, the POP3 protocol works on two ports:</a:t>
            </a:r>
          </a:p>
          <a:p>
            <a:r>
              <a:rPr lang="en-US" b="1" dirty="0">
                <a:solidFill>
                  <a:schemeClr val="accent1"/>
                </a:solidFill>
              </a:rPr>
              <a:t>Port 110</a:t>
            </a:r>
            <a:r>
              <a:rPr lang="en-US" dirty="0">
                <a:solidFill>
                  <a:schemeClr val="accent1"/>
                </a:solidFill>
              </a:rPr>
              <a:t> - this is the default POP3 non-encrypted port</a:t>
            </a:r>
          </a:p>
          <a:p>
            <a:r>
              <a:rPr lang="en-US" b="1" dirty="0">
                <a:solidFill>
                  <a:schemeClr val="accent1"/>
                </a:solidFill>
              </a:rPr>
              <a:t>Port 995</a:t>
            </a:r>
            <a:r>
              <a:rPr lang="en-US" dirty="0">
                <a:solidFill>
                  <a:schemeClr val="accent1"/>
                </a:solidFill>
              </a:rPr>
              <a:t> - this is the port you need to use if you want to connect using POP3 securely</a:t>
            </a:r>
          </a:p>
          <a:p>
            <a:endParaRPr lang="en-US" dirty="0"/>
          </a:p>
        </p:txBody>
      </p:sp>
    </p:spTree>
    <p:extLst>
      <p:ext uri="{BB962C8B-B14F-4D97-AF65-F5344CB8AC3E}">
        <p14:creationId xmlns:p14="http://schemas.microsoft.com/office/powerpoint/2010/main" xmlns="" val="15629100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POP and IMAP Comparison</a:t>
            </a:r>
            <a:endParaRPr lang="en-US" dirty="0">
              <a:solidFill>
                <a:schemeClr val="accent2"/>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855040158"/>
              </p:ext>
            </p:extLst>
          </p:nvPr>
        </p:nvGraphicFramePr>
        <p:xfrm>
          <a:off x="457200" y="1825626"/>
          <a:ext cx="11201400" cy="4952590"/>
        </p:xfrm>
        <a:graphic>
          <a:graphicData uri="http://schemas.openxmlformats.org/drawingml/2006/table">
            <a:tbl>
              <a:tblPr/>
              <a:tblGrid>
                <a:gridCol w="512064"/>
                <a:gridCol w="5020056"/>
                <a:gridCol w="5669280"/>
              </a:tblGrid>
              <a:tr h="167533">
                <a:tc>
                  <a:txBody>
                    <a:bodyPr/>
                    <a:lstStyle/>
                    <a:p>
                      <a:pPr algn="l" fontAlgn="t"/>
                      <a:r>
                        <a:rPr lang="en-US" sz="2400" dirty="0">
                          <a:solidFill>
                            <a:schemeClr val="accent2"/>
                          </a:solidFill>
                          <a:effectLst/>
                        </a:rPr>
                        <a:t>S.N.</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dirty="0">
                          <a:solidFill>
                            <a:schemeClr val="accent2"/>
                          </a:solidFill>
                          <a:effectLst/>
                        </a:rPr>
                        <a:t>POP</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400" dirty="0">
                          <a:solidFill>
                            <a:schemeClr val="accent2"/>
                          </a:solidFill>
                          <a:effectLst/>
                        </a:rPr>
                        <a:t>IMAP</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solidFill>
                      <a:srgbClr val="EEEEEE"/>
                    </a:solidFill>
                  </a:tcPr>
                </a:tc>
              </a:tr>
              <a:tr h="534295">
                <a:tc>
                  <a:txBody>
                    <a:bodyPr/>
                    <a:lstStyle/>
                    <a:p>
                      <a:pPr fontAlgn="t"/>
                      <a:r>
                        <a:rPr lang="en-US" sz="2400">
                          <a:solidFill>
                            <a:schemeClr val="accent1"/>
                          </a:solidFill>
                          <a:effectLst/>
                        </a:rPr>
                        <a:t>1</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Generally used to support single client.</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Designed to handle multiple clients.</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636703">
                <a:tc>
                  <a:txBody>
                    <a:bodyPr/>
                    <a:lstStyle/>
                    <a:p>
                      <a:pPr fontAlgn="t"/>
                      <a:r>
                        <a:rPr lang="en-US" sz="2400" dirty="0">
                          <a:solidFill>
                            <a:schemeClr val="accent1"/>
                          </a:solidFill>
                          <a:effectLst/>
                        </a:rPr>
                        <a:t>2</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Messages are accessed offline.</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Messages are accessed online although it also supports offline </a:t>
                      </a:r>
                      <a:r>
                        <a:rPr lang="en-US" sz="2400" dirty="0" smtClean="0">
                          <a:solidFill>
                            <a:schemeClr val="accent1"/>
                          </a:solidFill>
                          <a:effectLst/>
                        </a:rPr>
                        <a:t>mode.</a:t>
                      </a:r>
                      <a:endParaRPr lang="en-US" sz="2400" dirty="0">
                        <a:solidFill>
                          <a:schemeClr val="accent1"/>
                        </a:solidFill>
                        <a:effectLst/>
                      </a:endParaRP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534295">
                <a:tc>
                  <a:txBody>
                    <a:bodyPr/>
                    <a:lstStyle/>
                    <a:p>
                      <a:pPr fontAlgn="t"/>
                      <a:r>
                        <a:rPr lang="en-US" sz="2400">
                          <a:solidFill>
                            <a:schemeClr val="accent1"/>
                          </a:solidFill>
                          <a:effectLst/>
                        </a:rPr>
                        <a:t>3</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POP does not allow search facility.</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It offers ability to search emails.</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656549">
                <a:tc>
                  <a:txBody>
                    <a:bodyPr/>
                    <a:lstStyle/>
                    <a:p>
                      <a:pPr fontAlgn="t"/>
                      <a:r>
                        <a:rPr lang="en-US" sz="2400">
                          <a:solidFill>
                            <a:schemeClr val="accent1"/>
                          </a:solidFill>
                          <a:effectLst/>
                        </a:rPr>
                        <a:t>4</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All the messages have to be downloaded.</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It allows selective transfer of messages to the client.</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656549">
                <a:tc>
                  <a:txBody>
                    <a:bodyPr/>
                    <a:lstStyle/>
                    <a:p>
                      <a:pPr fontAlgn="t"/>
                      <a:r>
                        <a:rPr lang="en-US" sz="2400">
                          <a:solidFill>
                            <a:schemeClr val="accent1"/>
                          </a:solidFill>
                          <a:effectLst/>
                        </a:rPr>
                        <a:t>5</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Only one mailbox can be created on the server.</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Multiple mailboxes can be created on the server.</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656549">
                <a:tc>
                  <a:txBody>
                    <a:bodyPr/>
                    <a:lstStyle/>
                    <a:p>
                      <a:pPr fontAlgn="t"/>
                      <a:r>
                        <a:rPr lang="en-US" sz="2400">
                          <a:solidFill>
                            <a:schemeClr val="accent1"/>
                          </a:solidFill>
                          <a:effectLst/>
                        </a:rPr>
                        <a:t>6</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Not suitable for accessing non-mail data.</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Suitable for accessing non-mail data i.e. attachment.</a:t>
                      </a:r>
                    </a:p>
                  </a:txBody>
                  <a:tcPr marL="22640" marR="22640" marT="22640" marB="22640">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96003614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087142530"/>
              </p:ext>
            </p:extLst>
          </p:nvPr>
        </p:nvGraphicFramePr>
        <p:xfrm>
          <a:off x="640080" y="1874520"/>
          <a:ext cx="10936224" cy="4728281"/>
        </p:xfrm>
        <a:graphic>
          <a:graphicData uri="http://schemas.openxmlformats.org/drawingml/2006/table">
            <a:tbl>
              <a:tblPr/>
              <a:tblGrid>
                <a:gridCol w="482481"/>
                <a:gridCol w="5959286"/>
                <a:gridCol w="4494457"/>
              </a:tblGrid>
              <a:tr h="1083986">
                <a:tc>
                  <a:txBody>
                    <a:bodyPr/>
                    <a:lstStyle/>
                    <a:p>
                      <a:pPr fontAlgn="t"/>
                      <a:r>
                        <a:rPr lang="en-US" sz="2400" dirty="0">
                          <a:solidFill>
                            <a:schemeClr val="accent1"/>
                          </a:solidFill>
                          <a:effectLst/>
                        </a:rPr>
                        <a:t>7</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POP commands are generally abbreviated into codes of three or four letters. </a:t>
                      </a:r>
                      <a:r>
                        <a:rPr lang="en-US" sz="2400" dirty="0" err="1">
                          <a:solidFill>
                            <a:schemeClr val="accent1"/>
                          </a:solidFill>
                          <a:effectLst/>
                        </a:rPr>
                        <a:t>Eg</a:t>
                      </a:r>
                      <a:r>
                        <a:rPr lang="en-US" sz="2400" dirty="0">
                          <a:solidFill>
                            <a:schemeClr val="accent1"/>
                          </a:solidFill>
                          <a:effectLst/>
                        </a:rPr>
                        <a:t>. STAT.</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IMAP commands are not abbreviated, they are full. Eg. STATUS.</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773287">
                <a:tc>
                  <a:txBody>
                    <a:bodyPr/>
                    <a:lstStyle/>
                    <a:p>
                      <a:pPr fontAlgn="t"/>
                      <a:r>
                        <a:rPr lang="en-US" sz="2400">
                          <a:solidFill>
                            <a:schemeClr val="accent1"/>
                          </a:solidFill>
                          <a:effectLst/>
                        </a:rPr>
                        <a:t>8</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It requires minimum use of server resources.</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a:solidFill>
                            <a:schemeClr val="accent1"/>
                          </a:solidFill>
                          <a:effectLst/>
                        </a:rPr>
                        <a:t>Clients are totally dependent on server.</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890873">
                <a:tc>
                  <a:txBody>
                    <a:bodyPr/>
                    <a:lstStyle/>
                    <a:p>
                      <a:pPr fontAlgn="t"/>
                      <a:r>
                        <a:rPr lang="en-US" sz="2400">
                          <a:solidFill>
                            <a:schemeClr val="accent1"/>
                          </a:solidFill>
                          <a:effectLst/>
                        </a:rPr>
                        <a:t>9</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Mails once downloaded cannot be accessed from some other location.</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Allows mails to be accessed from multiple locations.</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1137547">
                <a:tc>
                  <a:txBody>
                    <a:bodyPr/>
                    <a:lstStyle/>
                    <a:p>
                      <a:pPr fontAlgn="t"/>
                      <a:r>
                        <a:rPr lang="en-US" sz="2400">
                          <a:solidFill>
                            <a:schemeClr val="accent1"/>
                          </a:solidFill>
                          <a:effectLst/>
                        </a:rPr>
                        <a:t>10</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The e-mails are not downloaded automatically.</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Users can view the headings and sender of e-mails and then decide to download.</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r h="773287">
                <a:tc>
                  <a:txBody>
                    <a:bodyPr/>
                    <a:lstStyle/>
                    <a:p>
                      <a:pPr fontAlgn="t"/>
                      <a:r>
                        <a:rPr lang="en-US" sz="2400">
                          <a:solidFill>
                            <a:schemeClr val="accent1"/>
                          </a:solidFill>
                          <a:effectLst/>
                        </a:rPr>
                        <a:t>10</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POP requires less internet usage time.</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c>
                  <a:txBody>
                    <a:bodyPr/>
                    <a:lstStyle/>
                    <a:p>
                      <a:pPr fontAlgn="t"/>
                      <a:r>
                        <a:rPr lang="en-US" sz="2400" dirty="0">
                          <a:solidFill>
                            <a:schemeClr val="accent1"/>
                          </a:solidFill>
                          <a:effectLst/>
                        </a:rPr>
                        <a:t>IMAP requires more internet usage time.</a:t>
                      </a:r>
                    </a:p>
                  </a:txBody>
                  <a:tcPr marL="22476" marR="22476" marT="22476" marB="22476">
                    <a:lnL w="3175" cap="flat" cmpd="sng" algn="ctr">
                      <a:solidFill>
                        <a:srgbClr val="DDDDDD"/>
                      </a:solidFill>
                      <a:prstDash val="solid"/>
                      <a:round/>
                      <a:headEnd type="none" w="med" len="med"/>
                      <a:tailEnd type="none" w="med" len="med"/>
                    </a:lnL>
                    <a:lnR w="3175" cap="flat" cmpd="sng" algn="ctr">
                      <a:solidFill>
                        <a:srgbClr val="DDDDDD"/>
                      </a:solidFill>
                      <a:prstDash val="solid"/>
                      <a:round/>
                      <a:headEnd type="none" w="med" len="med"/>
                      <a:tailEnd type="none" w="med" len="med"/>
                    </a:lnR>
                    <a:lnT w="3175" cap="flat" cmpd="sng" algn="ctr">
                      <a:solidFill>
                        <a:srgbClr val="DDDDDD"/>
                      </a:solidFill>
                      <a:prstDash val="solid"/>
                      <a:round/>
                      <a:headEnd type="none" w="med" len="med"/>
                      <a:tailEnd type="none" w="med" len="med"/>
                    </a:lnT>
                    <a:lnB w="317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8148639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SNMP</a:t>
            </a:r>
            <a:endParaRPr lang="en-US" dirty="0">
              <a:solidFill>
                <a:schemeClr val="accent2"/>
              </a:solidFill>
            </a:endParaRPr>
          </a:p>
        </p:txBody>
      </p:sp>
      <p:sp>
        <p:nvSpPr>
          <p:cNvPr id="3" name="Content Placeholder 2"/>
          <p:cNvSpPr>
            <a:spLocks noGrp="1"/>
          </p:cNvSpPr>
          <p:nvPr>
            <p:ph idx="1"/>
          </p:nvPr>
        </p:nvSpPr>
        <p:spPr>
          <a:xfrm>
            <a:off x="676656" y="1280160"/>
            <a:ext cx="11210544" cy="5312664"/>
          </a:xfrm>
        </p:spPr>
        <p:txBody>
          <a:bodyPr>
            <a:normAutofit fontScale="62500" lnSpcReduction="20000"/>
          </a:bodyPr>
          <a:lstStyle/>
          <a:p>
            <a:r>
              <a:rPr lang="en-US" sz="3400" dirty="0">
                <a:solidFill>
                  <a:schemeClr val="accent1"/>
                </a:solidFill>
              </a:rPr>
              <a:t>SNMP stands for simple network management protocol. </a:t>
            </a:r>
            <a:endParaRPr lang="en-US" sz="3400" dirty="0" smtClean="0">
              <a:solidFill>
                <a:schemeClr val="accent1"/>
              </a:solidFill>
            </a:endParaRPr>
          </a:p>
          <a:p>
            <a:r>
              <a:rPr lang="en-US" sz="3400" dirty="0" smtClean="0">
                <a:solidFill>
                  <a:schemeClr val="accent1"/>
                </a:solidFill>
              </a:rPr>
              <a:t>It </a:t>
            </a:r>
            <a:r>
              <a:rPr lang="en-US" sz="3400" dirty="0">
                <a:solidFill>
                  <a:schemeClr val="accent1"/>
                </a:solidFill>
              </a:rPr>
              <a:t>is a way that servers can share information about their current state, and also a channel through which an administer can modify pre-defined values. </a:t>
            </a:r>
            <a:endParaRPr lang="en-US" sz="3400" dirty="0" smtClean="0">
              <a:solidFill>
                <a:schemeClr val="accent1"/>
              </a:solidFill>
            </a:endParaRPr>
          </a:p>
          <a:p>
            <a:r>
              <a:rPr lang="en-US" sz="3400" dirty="0" smtClean="0">
                <a:solidFill>
                  <a:schemeClr val="accent1"/>
                </a:solidFill>
              </a:rPr>
              <a:t>While </a:t>
            </a:r>
            <a:r>
              <a:rPr lang="en-US" sz="3400" dirty="0">
                <a:solidFill>
                  <a:schemeClr val="accent1"/>
                </a:solidFill>
              </a:rPr>
              <a:t>the protocol itself is very simple, the structure of programs that implement SNMP can be very complex</a:t>
            </a:r>
            <a:r>
              <a:rPr lang="en-US" sz="3400" dirty="0" smtClean="0"/>
              <a:t>.</a:t>
            </a:r>
          </a:p>
          <a:p>
            <a:r>
              <a:rPr lang="en-US" sz="3400" dirty="0" smtClean="0">
                <a:solidFill>
                  <a:schemeClr val="accent1"/>
                </a:solidFill>
              </a:rPr>
              <a:t>SNMP </a:t>
            </a:r>
            <a:r>
              <a:rPr lang="en-US" sz="3400" dirty="0">
                <a:solidFill>
                  <a:schemeClr val="accent1"/>
                </a:solidFill>
              </a:rPr>
              <a:t>is a set of protocols that describes management data and the protocols for exchanging that data between heterogeneous systems. </a:t>
            </a:r>
            <a:endParaRPr lang="en-US" sz="3400" dirty="0" smtClean="0">
              <a:solidFill>
                <a:schemeClr val="accent1"/>
              </a:solidFill>
            </a:endParaRPr>
          </a:p>
          <a:p>
            <a:r>
              <a:rPr lang="en-US" sz="3400" dirty="0" smtClean="0">
                <a:solidFill>
                  <a:schemeClr val="accent1"/>
                </a:solidFill>
              </a:rPr>
              <a:t>The </a:t>
            </a:r>
            <a:r>
              <a:rPr lang="en-US" sz="3400" dirty="0">
                <a:solidFill>
                  <a:schemeClr val="accent1"/>
                </a:solidFill>
              </a:rPr>
              <a:t>protocols include both the description of the management data, defined in the Management Information Base (MIB), and the operations for exchanging or changing that information. </a:t>
            </a:r>
            <a:endParaRPr lang="en-US" sz="3400" dirty="0" smtClean="0">
              <a:solidFill>
                <a:schemeClr val="accent1"/>
              </a:solidFill>
            </a:endParaRPr>
          </a:p>
          <a:p>
            <a:r>
              <a:rPr lang="en-US" sz="3400" dirty="0" smtClean="0">
                <a:solidFill>
                  <a:schemeClr val="accent1"/>
                </a:solidFill>
              </a:rPr>
              <a:t>By </a:t>
            </a:r>
            <a:r>
              <a:rPr lang="en-US" sz="3400" dirty="0">
                <a:solidFill>
                  <a:schemeClr val="accent1"/>
                </a:solidFill>
              </a:rPr>
              <a:t>implementing common protocols, management data can be exchanged between different platforms with relative ease.</a:t>
            </a:r>
          </a:p>
          <a:p>
            <a:r>
              <a:rPr lang="en-US" sz="3400" dirty="0">
                <a:solidFill>
                  <a:schemeClr val="accent1"/>
                </a:solidFill>
              </a:rPr>
              <a:t>SNMP defines an architecture that consists of</a:t>
            </a:r>
            <a:r>
              <a:rPr lang="en-US" sz="3400" dirty="0" smtClean="0">
                <a:solidFill>
                  <a:schemeClr val="accent1"/>
                </a:solidFill>
              </a:rPr>
              <a:t>:</a:t>
            </a:r>
          </a:p>
          <a:p>
            <a:r>
              <a:rPr lang="en-US" sz="3400" dirty="0" smtClean="0">
                <a:solidFill>
                  <a:schemeClr val="accent2"/>
                </a:solidFill>
              </a:rPr>
              <a:t>Network </a:t>
            </a:r>
            <a:r>
              <a:rPr lang="en-US" sz="3400" dirty="0">
                <a:solidFill>
                  <a:schemeClr val="accent2"/>
                </a:solidFill>
              </a:rPr>
              <a:t>management applications</a:t>
            </a:r>
          </a:p>
          <a:p>
            <a:r>
              <a:rPr lang="en-US" sz="3400" dirty="0">
                <a:solidFill>
                  <a:schemeClr val="accent2"/>
                </a:solidFill>
              </a:rPr>
              <a:t>Network management agents and subagents</a:t>
            </a:r>
          </a:p>
          <a:p>
            <a:r>
              <a:rPr lang="en-US" sz="3400" dirty="0">
                <a:solidFill>
                  <a:schemeClr val="accent2"/>
                </a:solidFill>
              </a:rPr>
              <a:t>Network elements, such as hosts and gateways</a:t>
            </a:r>
          </a:p>
          <a:p>
            <a:endParaRPr lang="en-US" dirty="0"/>
          </a:p>
        </p:txBody>
      </p:sp>
    </p:spTree>
    <p:extLst>
      <p:ext uri="{BB962C8B-B14F-4D97-AF65-F5344CB8AC3E}">
        <p14:creationId xmlns:p14="http://schemas.microsoft.com/office/powerpoint/2010/main" xmlns="" val="31628618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Components of SNMP</a:t>
            </a:r>
            <a:endParaRPr lang="en-US" dirty="0">
              <a:solidFill>
                <a:schemeClr val="accent2"/>
              </a:solidFill>
            </a:endParaRPr>
          </a:p>
        </p:txBody>
      </p:sp>
      <p:pic>
        <p:nvPicPr>
          <p:cNvPr id="4" name="Content Placeholder 3"/>
          <p:cNvPicPr>
            <a:picLocks noGrp="1" noChangeAspect="1"/>
          </p:cNvPicPr>
          <p:nvPr>
            <p:ph idx="1"/>
          </p:nvPr>
        </p:nvPicPr>
        <p:blipFill>
          <a:blip r:embed="rId2" cstate="print"/>
          <a:stretch>
            <a:fillRect/>
          </a:stretch>
        </p:blipFill>
        <p:spPr>
          <a:xfrm>
            <a:off x="475488" y="493776"/>
            <a:ext cx="11292840" cy="6163056"/>
          </a:xfrm>
          <a:prstGeom prst="rect">
            <a:avLst/>
          </a:prstGeom>
        </p:spPr>
      </p:pic>
    </p:spTree>
    <p:extLst>
      <p:ext uri="{BB962C8B-B14F-4D97-AF65-F5344CB8AC3E}">
        <p14:creationId xmlns:p14="http://schemas.microsoft.com/office/powerpoint/2010/main" xmlns="" val="35926526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MIB</a:t>
            </a:r>
            <a:endParaRPr lang="en-US" dirty="0">
              <a:solidFill>
                <a:schemeClr val="accent2"/>
              </a:solidFill>
            </a:endParaRPr>
          </a:p>
        </p:txBody>
      </p:sp>
      <p:sp>
        <p:nvSpPr>
          <p:cNvPr id="3" name="Content Placeholder 2"/>
          <p:cNvSpPr>
            <a:spLocks noGrp="1"/>
          </p:cNvSpPr>
          <p:nvPr>
            <p:ph idx="1"/>
          </p:nvPr>
        </p:nvSpPr>
        <p:spPr/>
        <p:txBody>
          <a:bodyPr>
            <a:normAutofit fontScale="77500" lnSpcReduction="20000"/>
          </a:bodyPr>
          <a:lstStyle/>
          <a:p>
            <a:r>
              <a:rPr lang="en-US" dirty="0">
                <a:solidFill>
                  <a:schemeClr val="accent1"/>
                </a:solidFill>
              </a:rPr>
              <a:t>A management information base (MIB) is a formal description of a set of </a:t>
            </a:r>
            <a:r>
              <a:rPr lang="en-US" dirty="0" smtClean="0">
                <a:solidFill>
                  <a:schemeClr val="accent1"/>
                </a:solidFill>
              </a:rPr>
              <a:t>network Objects </a:t>
            </a:r>
            <a:r>
              <a:rPr lang="en-US" dirty="0">
                <a:solidFill>
                  <a:schemeClr val="accent1"/>
                </a:solidFill>
              </a:rPr>
              <a:t>that can be managed using the Simple Network Management Protocol (SNMP</a:t>
            </a:r>
            <a:r>
              <a:rPr lang="en-US" dirty="0" smtClean="0">
                <a:solidFill>
                  <a:schemeClr val="accent1"/>
                </a:solidFill>
              </a:rPr>
              <a:t>).</a:t>
            </a:r>
          </a:p>
          <a:p>
            <a:r>
              <a:rPr lang="en-US" dirty="0" smtClean="0">
                <a:solidFill>
                  <a:schemeClr val="accent1"/>
                </a:solidFill>
              </a:rPr>
              <a:t> </a:t>
            </a:r>
            <a:r>
              <a:rPr lang="en-US" dirty="0">
                <a:solidFill>
                  <a:schemeClr val="accent1"/>
                </a:solidFill>
              </a:rPr>
              <a:t>The format of the MIB is defined as part of the SNMP. (All other MIBs are extensions of this basic management information base.) MIB-I refers to the initial MIB definition; MIB-II refers to the current definition. SNMPv2 includes MIB-II and adds some new objects.</a:t>
            </a:r>
          </a:p>
          <a:p>
            <a:r>
              <a:rPr lang="en-US" dirty="0">
                <a:solidFill>
                  <a:schemeClr val="accent1"/>
                </a:solidFill>
              </a:rPr>
              <a:t>There are MIBs (or more accurately, MIB extensions) for each set of related network entities that can be managed. </a:t>
            </a:r>
            <a:endParaRPr lang="en-US" dirty="0" smtClean="0">
              <a:solidFill>
                <a:schemeClr val="accent1"/>
              </a:solidFill>
            </a:endParaRPr>
          </a:p>
          <a:p>
            <a:r>
              <a:rPr lang="en-US" dirty="0" smtClean="0">
                <a:solidFill>
                  <a:schemeClr val="accent1"/>
                </a:solidFill>
              </a:rPr>
              <a:t>For </a:t>
            </a:r>
            <a:r>
              <a:rPr lang="en-US" dirty="0">
                <a:solidFill>
                  <a:schemeClr val="accent1"/>
                </a:solidFill>
              </a:rPr>
              <a:t>example, there are MIB definitions specified in the form of Requests for Comments (RFCs) for AppleTalk, domain name system (DNS), Fiber Distributed-Data Interface, and </a:t>
            </a:r>
            <a:r>
              <a:rPr lang="en-US" dirty="0" smtClean="0">
                <a:solidFill>
                  <a:schemeClr val="accent1"/>
                </a:solidFill>
              </a:rPr>
              <a:t>RS-232C</a:t>
            </a:r>
            <a:r>
              <a:rPr lang="en-US" dirty="0">
                <a:solidFill>
                  <a:schemeClr val="accent1"/>
                </a:solidFill>
              </a:rPr>
              <a:t> network objects. Product developers can create and register new MIB extensions. </a:t>
            </a:r>
            <a:endParaRPr lang="en-US" dirty="0" smtClean="0">
              <a:solidFill>
                <a:schemeClr val="accent1"/>
              </a:solidFill>
            </a:endParaRPr>
          </a:p>
          <a:p>
            <a:r>
              <a:rPr lang="en-US" dirty="0" smtClean="0">
                <a:solidFill>
                  <a:schemeClr val="accent1"/>
                </a:solidFill>
              </a:rPr>
              <a:t>Companies </a:t>
            </a:r>
            <a:r>
              <a:rPr lang="en-US" dirty="0">
                <a:solidFill>
                  <a:schemeClr val="accent1"/>
                </a:solidFill>
              </a:rPr>
              <a:t>that have created MIB extensions for their sets of products include Cisco, Fore, IBM, Novell, QMS, and Onramp.</a:t>
            </a:r>
          </a:p>
          <a:p>
            <a:endParaRPr lang="en-US" dirty="0">
              <a:solidFill>
                <a:schemeClr val="accent1"/>
              </a:solidFill>
            </a:endParaRPr>
          </a:p>
        </p:txBody>
      </p:sp>
    </p:spTree>
    <p:extLst>
      <p:ext uri="{BB962C8B-B14F-4D97-AF65-F5344CB8AC3E}">
        <p14:creationId xmlns:p14="http://schemas.microsoft.com/office/powerpoint/2010/main" xmlns="" val="442940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MIB</a:t>
            </a:r>
            <a:endParaRPr lang="en-US" dirty="0">
              <a:solidFill>
                <a:schemeClr val="accent2"/>
              </a:solidFill>
            </a:endParaRPr>
          </a:p>
        </p:txBody>
      </p:sp>
      <p:pic>
        <p:nvPicPr>
          <p:cNvPr id="12290" name="Picture 2" descr="MIB-Management Information Baseà¤à¥ à¤²à¤¾à¤à¤¿ à¤¤à¤¸à¥à¤¬à¤¿à¤° à¤ªà¤°à¤¿à¤£à¤¾à¤®"/>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0039" y="1690688"/>
            <a:ext cx="11155681" cy="47741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40978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Web &amp; Overview of HTTP</a:t>
            </a:r>
          </a:p>
        </p:txBody>
      </p:sp>
      <p:sp>
        <p:nvSpPr>
          <p:cNvPr id="3" name="Content Placeholder 2"/>
          <p:cNvSpPr>
            <a:spLocks noGrp="1"/>
          </p:cNvSpPr>
          <p:nvPr>
            <p:ph idx="1"/>
          </p:nvPr>
        </p:nvSpPr>
        <p:spPr>
          <a:xfrm>
            <a:off x="402336" y="1554480"/>
            <a:ext cx="11686032" cy="4622483"/>
          </a:xfrm>
        </p:spPr>
        <p:txBody>
          <a:bodyPr>
            <a:normAutofit fontScale="92500" lnSpcReduction="20000"/>
          </a:bodyPr>
          <a:lstStyle/>
          <a:p>
            <a:pPr fontAlgn="base"/>
            <a:r>
              <a:rPr lang="en-US" dirty="0">
                <a:solidFill>
                  <a:schemeClr val="accent1"/>
                </a:solidFill>
              </a:rPr>
              <a:t>The Web, or World Wide Web (W3), is </a:t>
            </a:r>
            <a:r>
              <a:rPr lang="en-US" dirty="0" smtClean="0">
                <a:solidFill>
                  <a:schemeClr val="accent1"/>
                </a:solidFill>
              </a:rPr>
              <a:t>basically a</a:t>
            </a:r>
            <a:r>
              <a:rPr lang="en-US" dirty="0">
                <a:solidFill>
                  <a:schemeClr val="accent1"/>
                </a:solidFill>
              </a:rPr>
              <a:t> system of Internet </a:t>
            </a:r>
            <a:r>
              <a:rPr lang="en-US" dirty="0" smtClean="0">
                <a:solidFill>
                  <a:schemeClr val="accent1"/>
                </a:solidFill>
              </a:rPr>
              <a:t>servers that</a:t>
            </a:r>
            <a:r>
              <a:rPr lang="en-US" dirty="0">
                <a:solidFill>
                  <a:schemeClr val="accent1"/>
                </a:solidFill>
              </a:rPr>
              <a:t> </a:t>
            </a:r>
            <a:r>
              <a:rPr lang="en-US" dirty="0" smtClean="0">
                <a:solidFill>
                  <a:schemeClr val="accent1"/>
                </a:solidFill>
              </a:rPr>
              <a:t>support specially</a:t>
            </a:r>
            <a:r>
              <a:rPr lang="en-US" dirty="0">
                <a:solidFill>
                  <a:schemeClr val="accent1"/>
                </a:solidFill>
              </a:rPr>
              <a:t> formatted documents</a:t>
            </a:r>
            <a:r>
              <a:rPr lang="en-US" dirty="0" smtClean="0">
                <a:solidFill>
                  <a:schemeClr val="accent1"/>
                </a:solidFill>
              </a:rPr>
              <a:t>.</a:t>
            </a:r>
          </a:p>
          <a:p>
            <a:r>
              <a:rPr lang="en-US" dirty="0">
                <a:solidFill>
                  <a:srgbClr val="FF0000"/>
                </a:solidFill>
              </a:rPr>
              <a:t>Web page</a:t>
            </a:r>
            <a:r>
              <a:rPr lang="en-US" dirty="0"/>
              <a:t> consists of </a:t>
            </a:r>
            <a:r>
              <a:rPr lang="en-US" dirty="0">
                <a:solidFill>
                  <a:srgbClr val="FF0000"/>
                </a:solidFill>
              </a:rPr>
              <a:t>objects</a:t>
            </a:r>
            <a:endParaRPr lang="en-US" dirty="0"/>
          </a:p>
          <a:p>
            <a:r>
              <a:rPr lang="en-US" dirty="0">
                <a:solidFill>
                  <a:schemeClr val="accent1"/>
                </a:solidFill>
              </a:rPr>
              <a:t> The World Wide Web (WWW) is a repository of information linked together from points all over the world </a:t>
            </a:r>
          </a:p>
          <a:p>
            <a:r>
              <a:rPr lang="en-US" dirty="0">
                <a:solidFill>
                  <a:schemeClr val="accent1"/>
                </a:solidFill>
              </a:rPr>
              <a:t>Object can be HTML file, JPEG image, Java applet, audio file</a:t>
            </a:r>
            <a:r>
              <a:rPr lang="en-US" dirty="0" smtClean="0"/>
              <a:t>,…</a:t>
            </a:r>
          </a:p>
          <a:p>
            <a:r>
              <a:rPr lang="en-US" dirty="0" smtClean="0">
                <a:solidFill>
                  <a:schemeClr val="accent1"/>
                </a:solidFill>
              </a:rPr>
              <a:t>The documents are formatted in a markup language called HTML (</a:t>
            </a:r>
            <a:r>
              <a:rPr lang="en-US" i="1" dirty="0" err="1" smtClean="0">
                <a:solidFill>
                  <a:schemeClr val="accent1"/>
                </a:solidFill>
              </a:rPr>
              <a:t>HyperText</a:t>
            </a:r>
            <a:r>
              <a:rPr lang="en-US" i="1" dirty="0" smtClean="0">
                <a:solidFill>
                  <a:schemeClr val="accent1"/>
                </a:solidFill>
              </a:rPr>
              <a:t> Markup Language</a:t>
            </a:r>
            <a:r>
              <a:rPr lang="en-US" dirty="0" smtClean="0">
                <a:solidFill>
                  <a:schemeClr val="accent1"/>
                </a:solidFill>
              </a:rPr>
              <a:t>) that supports links to other documents, as well as graphics, audio, and video files</a:t>
            </a:r>
            <a:endParaRPr lang="en-US" dirty="0"/>
          </a:p>
          <a:p>
            <a:r>
              <a:rPr lang="en-US" dirty="0">
                <a:solidFill>
                  <a:schemeClr val="accent1"/>
                </a:solidFill>
              </a:rPr>
              <a:t>Web page consists of </a:t>
            </a:r>
            <a:r>
              <a:rPr lang="en-US" dirty="0">
                <a:solidFill>
                  <a:srgbClr val="FF0000"/>
                </a:solidFill>
              </a:rPr>
              <a:t>base HTML-file</a:t>
            </a:r>
            <a:r>
              <a:rPr lang="en-US" dirty="0"/>
              <a:t> </a:t>
            </a:r>
            <a:r>
              <a:rPr lang="en-US" dirty="0">
                <a:solidFill>
                  <a:schemeClr val="accent1"/>
                </a:solidFill>
              </a:rPr>
              <a:t>which includes several referenced objects</a:t>
            </a:r>
          </a:p>
          <a:p>
            <a:r>
              <a:rPr lang="en-US" dirty="0">
                <a:solidFill>
                  <a:schemeClr val="accent1"/>
                </a:solidFill>
              </a:rPr>
              <a:t>Each object is addressable by a </a:t>
            </a:r>
            <a:r>
              <a:rPr lang="en-US" dirty="0">
                <a:solidFill>
                  <a:srgbClr val="FF0000"/>
                </a:solidFill>
              </a:rPr>
              <a:t>URL</a:t>
            </a:r>
          </a:p>
          <a:p>
            <a:pPr marL="0" indent="0" fontAlgn="base">
              <a:buNone/>
            </a:pPr>
            <a:r>
              <a:rPr lang="en-US" dirty="0" smtClean="0"/>
              <a:t>.</a:t>
            </a:r>
            <a:endParaRPr lang="en-US" dirty="0"/>
          </a:p>
        </p:txBody>
      </p:sp>
    </p:spTree>
    <p:extLst>
      <p:ext uri="{BB962C8B-B14F-4D97-AF65-F5344CB8AC3E}">
        <p14:creationId xmlns:p14="http://schemas.microsoft.com/office/powerpoint/2010/main" xmlns="" val="1888545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HTTP</a:t>
            </a:r>
            <a:endParaRPr lang="en-US" dirty="0">
              <a:solidFill>
                <a:schemeClr val="accent2"/>
              </a:solidFill>
            </a:endParaRPr>
          </a:p>
        </p:txBody>
      </p:sp>
      <p:sp>
        <p:nvSpPr>
          <p:cNvPr id="3" name="Content Placeholder 2"/>
          <p:cNvSpPr>
            <a:spLocks noGrp="1"/>
          </p:cNvSpPr>
          <p:nvPr>
            <p:ph idx="1"/>
          </p:nvPr>
        </p:nvSpPr>
        <p:spPr/>
        <p:txBody>
          <a:bodyPr/>
          <a:lstStyle/>
          <a:p>
            <a:r>
              <a:rPr lang="en-US" sz="3200" dirty="0" smtClean="0">
                <a:solidFill>
                  <a:schemeClr val="accent1"/>
                </a:solidFill>
              </a:rPr>
              <a:t>HTTP, the Hypertext Transfer Protocol, is the application-level protocol that is used to transfer data on the Web. </a:t>
            </a:r>
          </a:p>
          <a:p>
            <a:r>
              <a:rPr lang="en-US" sz="3200" dirty="0" smtClean="0">
                <a:solidFill>
                  <a:schemeClr val="accent1"/>
                </a:solidFill>
              </a:rPr>
              <a:t>HTTP comprises the rules by which Web browsers and servers exchange information </a:t>
            </a:r>
          </a:p>
          <a:p>
            <a:r>
              <a:rPr lang="en-US" dirty="0" smtClean="0">
                <a:solidFill>
                  <a:schemeClr val="accent1"/>
                </a:solidFill>
              </a:rPr>
              <a:t>Hyper Text Transfer Protocol is a file transfer protocol specifically designed to facilitate access to the WWW. </a:t>
            </a:r>
          </a:p>
          <a:p>
            <a:r>
              <a:rPr lang="en-US" dirty="0" smtClean="0">
                <a:solidFill>
                  <a:schemeClr val="accent1"/>
                </a:solidFill>
              </a:rPr>
              <a:t>This protocol transfers data in the form of plain text, hypertext, audio, video, and so on </a:t>
            </a:r>
          </a:p>
          <a:p>
            <a:r>
              <a:rPr lang="en-US" b="1" dirty="0" smtClean="0">
                <a:solidFill>
                  <a:schemeClr val="accent1"/>
                </a:solidFill>
              </a:rPr>
              <a:t>HTTP uses the services of TCP on a well-known port 80 </a:t>
            </a:r>
            <a:endParaRPr lang="en-US" dirty="0">
              <a:solidFill>
                <a:schemeClr val="accent1"/>
              </a:solidFill>
            </a:endParaRPr>
          </a:p>
        </p:txBody>
      </p:sp>
    </p:spTree>
    <p:extLst>
      <p:ext uri="{BB962C8B-B14F-4D97-AF65-F5344CB8AC3E}">
        <p14:creationId xmlns:p14="http://schemas.microsoft.com/office/powerpoint/2010/main" xmlns="" val="4179708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Features of HTTP</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r>
              <a:rPr lang="en-US" b="1" dirty="0">
                <a:solidFill>
                  <a:schemeClr val="accent2"/>
                </a:solidFill>
              </a:rPr>
              <a:t>HTTP is connectionless</a:t>
            </a:r>
            <a:r>
              <a:rPr lang="en-US" b="1" dirty="0">
                <a:solidFill>
                  <a:schemeClr val="accent1"/>
                </a:solidFill>
              </a:rPr>
              <a:t>:</a:t>
            </a:r>
            <a:r>
              <a:rPr lang="en-US" dirty="0">
                <a:solidFill>
                  <a:schemeClr val="accent1"/>
                </a:solidFill>
              </a:rPr>
              <a:t> The HTTP client, i.e., a browser initiates an HTTP request and after a request is made, the client waits for the response. The server processes the request and sends a response back after which client disconnect the connection. So client and server knows about each other during current request and response only. Further requests are made on new connection like client and server are new to each other.</a:t>
            </a:r>
          </a:p>
          <a:p>
            <a:r>
              <a:rPr lang="en-US" b="1" dirty="0">
                <a:solidFill>
                  <a:schemeClr val="accent2"/>
                </a:solidFill>
              </a:rPr>
              <a:t>HTTP is media independent</a:t>
            </a:r>
            <a:r>
              <a:rPr lang="en-US" b="1" dirty="0">
                <a:solidFill>
                  <a:schemeClr val="accent1"/>
                </a:solidFill>
              </a:rPr>
              <a:t>:</a:t>
            </a:r>
            <a:r>
              <a:rPr lang="en-US" dirty="0">
                <a:solidFill>
                  <a:schemeClr val="accent1"/>
                </a:solidFill>
              </a:rPr>
              <a:t> It means, any type of data can be sent by HTTP as long as both the client and the server know how to handle the data content. It is required for the client as well as the server to specify the content type using appropriate MIME-type.</a:t>
            </a:r>
          </a:p>
          <a:p>
            <a:r>
              <a:rPr lang="en-US" b="1" dirty="0">
                <a:solidFill>
                  <a:schemeClr val="accent2"/>
                </a:solidFill>
              </a:rPr>
              <a:t>HTTP is stateless</a:t>
            </a:r>
            <a:r>
              <a:rPr lang="en-US" b="1" dirty="0">
                <a:solidFill>
                  <a:schemeClr val="accent1"/>
                </a:solidFill>
              </a:rPr>
              <a:t>:</a:t>
            </a:r>
            <a:r>
              <a:rPr lang="en-US" dirty="0">
                <a:solidFill>
                  <a:schemeClr val="accent1"/>
                </a:solidFill>
              </a:rPr>
              <a:t> As mentioned above, HTTP is connectionless and it is a direct result of HTTP being a stateless protocol. The server and client are aware of each other only during a current request. Afterwards, both of them forget about each other. Due to this nature of the protocol, neither the client nor the browser can retain information between different requests across the web pages</a:t>
            </a:r>
          </a:p>
        </p:txBody>
      </p:sp>
    </p:spTree>
    <p:extLst>
      <p:ext uri="{BB962C8B-B14F-4D97-AF65-F5344CB8AC3E}">
        <p14:creationId xmlns:p14="http://schemas.microsoft.com/office/powerpoint/2010/main" xmlns="" val="22407853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 </a:t>
            </a:r>
            <a:r>
              <a:rPr lang="en-US" b="1" dirty="0" smtClean="0">
                <a:solidFill>
                  <a:schemeClr val="accent2"/>
                </a:solidFill>
              </a:rPr>
              <a:t>How Does HTTP Work? </a:t>
            </a:r>
            <a:endParaRPr lang="en-US" dirty="0">
              <a:solidFill>
                <a:schemeClr val="accent2"/>
              </a:solidFill>
            </a:endParaRPr>
          </a:p>
        </p:txBody>
      </p:sp>
      <p:sp>
        <p:nvSpPr>
          <p:cNvPr id="3" name="Content Placeholder 2"/>
          <p:cNvSpPr>
            <a:spLocks noGrp="1"/>
          </p:cNvSpPr>
          <p:nvPr>
            <p:ph idx="1"/>
          </p:nvPr>
        </p:nvSpPr>
        <p:spPr>
          <a:xfrm>
            <a:off x="838200" y="1825625"/>
            <a:ext cx="10515600" cy="4156075"/>
          </a:xfrm>
        </p:spPr>
        <p:txBody>
          <a:bodyPr/>
          <a:lstStyle/>
          <a:p>
            <a:endParaRPr lang="en-US" dirty="0"/>
          </a:p>
        </p:txBody>
      </p:sp>
      <p:sp>
        <p:nvSpPr>
          <p:cNvPr id="49" name="Rectangle 2"/>
          <p:cNvSpPr txBox="1">
            <a:spLocks noChangeArrowheads="1"/>
          </p:cNvSpPr>
          <p:nvPr/>
        </p:nvSpPr>
        <p:spPr>
          <a:xfrm>
            <a:off x="2057400" y="228600"/>
            <a:ext cx="7772400" cy="1143000"/>
          </a:xfrm>
          <a:prstGeom prst="rect">
            <a:avLst/>
          </a:prstGeom>
        </p:spPr>
        <p:txBody>
          <a:bodyPr anchor="ctr">
            <a:normAutofit/>
          </a:bodyPr>
          <a:lstStyle/>
          <a:p>
            <a:pPr>
              <a:spcBef>
                <a:spcPct val="0"/>
              </a:spcBef>
              <a:defRPr/>
            </a:pP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50" name="Rectangle 3"/>
          <p:cNvSpPr txBox="1">
            <a:spLocks noChangeArrowheads="1"/>
          </p:cNvSpPr>
          <p:nvPr/>
        </p:nvSpPr>
        <p:spPr>
          <a:xfrm>
            <a:off x="2590800" y="1333500"/>
            <a:ext cx="3657600" cy="4648200"/>
          </a:xfrm>
          <a:prstGeom prst="rect">
            <a:avLst/>
          </a:prstGeom>
        </p:spPr>
        <p:txBody>
          <a:bodyPr>
            <a:normAutofit/>
          </a:bodyPr>
          <a:lstStyle/>
          <a:p>
            <a:pPr marL="365760" indent="-283464">
              <a:lnSpc>
                <a:spcPct val="90000"/>
              </a:lnSpc>
              <a:spcBef>
                <a:spcPts val="600"/>
              </a:spcBef>
              <a:buClr>
                <a:schemeClr val="accent1"/>
              </a:buClr>
              <a:buSzPct val="80000"/>
              <a:buFont typeface="Wingdings 2"/>
              <a:buChar char=""/>
              <a:defRPr/>
            </a:pPr>
            <a:endParaRPr lang="en-US" sz="2000" dirty="0"/>
          </a:p>
        </p:txBody>
      </p:sp>
      <p:graphicFrame>
        <p:nvGraphicFramePr>
          <p:cNvPr id="51" name="Object 2"/>
          <p:cNvGraphicFramePr>
            <a:graphicFrameLocks noChangeAspect="1"/>
          </p:cNvGraphicFramePr>
          <p:nvPr/>
        </p:nvGraphicFramePr>
        <p:xfrm>
          <a:off x="6448426" y="1860550"/>
          <a:ext cx="752475" cy="596900"/>
        </p:xfrm>
        <a:graphic>
          <a:graphicData uri="http://schemas.openxmlformats.org/presentationml/2006/ole">
            <p:oleObj spid="_x0000_s1076" name="Clip" r:id="rId3" imgW="1307263" imgH="1084139" progId="">
              <p:embed/>
            </p:oleObj>
          </a:graphicData>
        </a:graphic>
      </p:graphicFrame>
      <p:sp>
        <p:nvSpPr>
          <p:cNvPr id="52" name="Text Box 7"/>
          <p:cNvSpPr txBox="1">
            <a:spLocks noChangeArrowheads="1"/>
          </p:cNvSpPr>
          <p:nvPr/>
        </p:nvSpPr>
        <p:spPr bwMode="auto">
          <a:xfrm>
            <a:off x="6294961" y="2455864"/>
            <a:ext cx="1172116" cy="584775"/>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a:latin typeface="Comic Sans MS" pitchFamily="1" charset="0"/>
              </a:rPr>
              <a:t>PC running</a:t>
            </a:r>
          </a:p>
          <a:p>
            <a:pPr algn="ctr">
              <a:spcBef>
                <a:spcPct val="0"/>
              </a:spcBef>
              <a:buClrTx/>
              <a:buSzTx/>
              <a:buFontTx/>
              <a:buNone/>
            </a:pPr>
            <a:r>
              <a:rPr lang="en-US" sz="1600" dirty="0">
                <a:latin typeface="Comic Sans MS" pitchFamily="1" charset="0"/>
              </a:rPr>
              <a:t>Explorer</a:t>
            </a:r>
            <a:endParaRPr lang="en-US" dirty="0">
              <a:latin typeface="Times New Roman" pitchFamily="1" charset="0"/>
            </a:endParaRPr>
          </a:p>
        </p:txBody>
      </p:sp>
      <p:graphicFrame>
        <p:nvGraphicFramePr>
          <p:cNvPr id="53" name="Object 3"/>
          <p:cNvGraphicFramePr>
            <a:graphicFrameLocks noChangeAspect="1"/>
          </p:cNvGraphicFramePr>
          <p:nvPr/>
        </p:nvGraphicFramePr>
        <p:xfrm>
          <a:off x="6543676" y="4556125"/>
          <a:ext cx="752475" cy="596900"/>
        </p:xfrm>
        <a:graphic>
          <a:graphicData uri="http://schemas.openxmlformats.org/presentationml/2006/ole">
            <p:oleObj spid="_x0000_s1077" name="Clip" r:id="rId4" imgW="1307263" imgH="1084139" progId="">
              <p:embed/>
            </p:oleObj>
          </a:graphicData>
        </a:graphic>
      </p:graphicFrame>
      <p:sp>
        <p:nvSpPr>
          <p:cNvPr id="54" name="Text Box 9"/>
          <p:cNvSpPr txBox="1">
            <a:spLocks noChangeArrowheads="1"/>
          </p:cNvSpPr>
          <p:nvPr/>
        </p:nvSpPr>
        <p:spPr bwMode="auto">
          <a:xfrm>
            <a:off x="9015413" y="3836989"/>
            <a:ext cx="1382712" cy="10699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Comic Sans MS" pitchFamily="1" charset="0"/>
              </a:rPr>
              <a:t>Server </a:t>
            </a:r>
          </a:p>
          <a:p>
            <a:pPr algn="ctr">
              <a:spcBef>
                <a:spcPct val="0"/>
              </a:spcBef>
              <a:buClrTx/>
              <a:buSzTx/>
              <a:buFontTx/>
              <a:buNone/>
            </a:pPr>
            <a:r>
              <a:rPr lang="en-US" sz="1600">
                <a:latin typeface="Comic Sans MS" pitchFamily="1" charset="0"/>
              </a:rPr>
              <a:t>running</a:t>
            </a:r>
          </a:p>
          <a:p>
            <a:pPr algn="ctr">
              <a:spcBef>
                <a:spcPct val="0"/>
              </a:spcBef>
              <a:buClrTx/>
              <a:buSzTx/>
              <a:buFontTx/>
              <a:buNone/>
            </a:pPr>
            <a:r>
              <a:rPr lang="en-US" sz="1600">
                <a:latin typeface="Comic Sans MS" pitchFamily="1" charset="0"/>
              </a:rPr>
              <a:t>Apache Web</a:t>
            </a:r>
          </a:p>
          <a:p>
            <a:pPr algn="ctr">
              <a:spcBef>
                <a:spcPct val="0"/>
              </a:spcBef>
              <a:buClrTx/>
              <a:buSzTx/>
              <a:buFontTx/>
              <a:buNone/>
            </a:pPr>
            <a:r>
              <a:rPr lang="en-US" sz="1600">
                <a:latin typeface="Comic Sans MS" pitchFamily="1" charset="0"/>
              </a:rPr>
              <a:t>server</a:t>
            </a:r>
            <a:endParaRPr lang="en-US">
              <a:latin typeface="Times New Roman" pitchFamily="1" charset="0"/>
            </a:endParaRPr>
          </a:p>
        </p:txBody>
      </p:sp>
      <p:grpSp>
        <p:nvGrpSpPr>
          <p:cNvPr id="55" name="Group 10"/>
          <p:cNvGrpSpPr>
            <a:grpSpLocks/>
          </p:cNvGrpSpPr>
          <p:nvPr/>
        </p:nvGrpSpPr>
        <p:grpSpPr bwMode="auto">
          <a:xfrm>
            <a:off x="9434514" y="2725738"/>
            <a:ext cx="504825" cy="1071562"/>
            <a:chOff x="4180" y="783"/>
            <a:chExt cx="150" cy="307"/>
          </a:xfrm>
        </p:grpSpPr>
        <p:sp>
          <p:nvSpPr>
            <p:cNvPr id="56" name="AutoShape 1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p:spPr>
          <p:txBody>
            <a:bodyPr wrap="none" anchor="ctr"/>
            <a:lstStyle/>
            <a:p>
              <a:endParaRPr lang="en-US"/>
            </a:p>
          </p:txBody>
        </p:sp>
        <p:sp>
          <p:nvSpPr>
            <p:cNvPr id="57" name="Rectangle 12"/>
            <p:cNvSpPr>
              <a:spLocks noChangeArrowheads="1"/>
            </p:cNvSpPr>
            <p:nvPr/>
          </p:nvSpPr>
          <p:spPr bwMode="auto">
            <a:xfrm>
              <a:off x="4256" y="785"/>
              <a:ext cx="69" cy="236"/>
            </a:xfrm>
            <a:prstGeom prst="rect">
              <a:avLst/>
            </a:prstGeom>
            <a:solidFill>
              <a:srgbClr val="33CCCC"/>
            </a:solidFill>
            <a:ln w="9525">
              <a:noFill/>
              <a:miter lim="800000"/>
              <a:headEnd/>
              <a:tailEnd/>
            </a:ln>
          </p:spPr>
          <p:txBody>
            <a:bodyPr wrap="none" anchor="ctr"/>
            <a:lstStyle/>
            <a:p>
              <a:endParaRPr lang="en-US"/>
            </a:p>
          </p:txBody>
        </p:sp>
        <p:sp>
          <p:nvSpPr>
            <p:cNvPr id="58" name="Rectangle 1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59" name="AutoShape 1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p>
              <a:endParaRPr lang="en-US"/>
            </a:p>
          </p:txBody>
        </p:sp>
        <p:sp>
          <p:nvSpPr>
            <p:cNvPr id="60" name="Line 15"/>
            <p:cNvSpPr>
              <a:spLocks noChangeShapeType="1"/>
            </p:cNvSpPr>
            <p:nvPr/>
          </p:nvSpPr>
          <p:spPr bwMode="auto">
            <a:xfrm>
              <a:off x="4330" y="788"/>
              <a:ext cx="0" cy="231"/>
            </a:xfrm>
            <a:prstGeom prst="line">
              <a:avLst/>
            </a:prstGeom>
            <a:noFill/>
            <a:ln w="9525">
              <a:solidFill>
                <a:schemeClr val="tx1"/>
              </a:solidFill>
              <a:round/>
              <a:headEnd/>
              <a:tailEnd/>
            </a:ln>
          </p:spPr>
          <p:txBody>
            <a:bodyPr wrap="none" anchor="ctr"/>
            <a:lstStyle/>
            <a:p>
              <a:endParaRPr lang="en-US"/>
            </a:p>
          </p:txBody>
        </p:sp>
        <p:sp>
          <p:nvSpPr>
            <p:cNvPr id="61" name="Line 16"/>
            <p:cNvSpPr>
              <a:spLocks noChangeShapeType="1"/>
            </p:cNvSpPr>
            <p:nvPr/>
          </p:nvSpPr>
          <p:spPr bwMode="auto">
            <a:xfrm flipH="1">
              <a:off x="4276" y="1019"/>
              <a:ext cx="54" cy="69"/>
            </a:xfrm>
            <a:prstGeom prst="line">
              <a:avLst/>
            </a:prstGeom>
            <a:noFill/>
            <a:ln w="9525">
              <a:solidFill>
                <a:schemeClr val="tx1"/>
              </a:solidFill>
              <a:round/>
              <a:headEnd/>
              <a:tailEnd/>
            </a:ln>
          </p:spPr>
          <p:txBody>
            <a:bodyPr wrap="none" anchor="ctr"/>
            <a:lstStyle/>
            <a:p>
              <a:endParaRPr lang="en-US"/>
            </a:p>
          </p:txBody>
        </p:sp>
        <p:sp>
          <p:nvSpPr>
            <p:cNvPr id="62" name="Rectangle 1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p>
              <a:endParaRPr lang="en-US"/>
            </a:p>
          </p:txBody>
        </p:sp>
        <p:sp>
          <p:nvSpPr>
            <p:cNvPr id="63" name="Rectangle 18"/>
            <p:cNvSpPr>
              <a:spLocks noChangeArrowheads="1"/>
            </p:cNvSpPr>
            <p:nvPr/>
          </p:nvSpPr>
          <p:spPr bwMode="auto">
            <a:xfrm>
              <a:off x="4202" y="924"/>
              <a:ext cx="48" cy="48"/>
            </a:xfrm>
            <a:prstGeom prst="rect">
              <a:avLst/>
            </a:prstGeom>
            <a:solidFill>
              <a:schemeClr val="bg1"/>
            </a:solidFill>
            <a:ln w="9525">
              <a:noFill/>
              <a:miter lim="800000"/>
              <a:headEnd/>
              <a:tailEnd/>
            </a:ln>
          </p:spPr>
          <p:txBody>
            <a:bodyPr wrap="none" anchor="ctr"/>
            <a:lstStyle/>
            <a:p>
              <a:endParaRPr lang="en-US"/>
            </a:p>
          </p:txBody>
        </p:sp>
      </p:grpSp>
      <p:sp>
        <p:nvSpPr>
          <p:cNvPr id="64" name="Line 19"/>
          <p:cNvSpPr>
            <a:spLocks noChangeShapeType="1"/>
          </p:cNvSpPr>
          <p:nvPr/>
        </p:nvSpPr>
        <p:spPr bwMode="auto">
          <a:xfrm>
            <a:off x="7267576" y="2133601"/>
            <a:ext cx="2085975" cy="962025"/>
          </a:xfrm>
          <a:prstGeom prst="line">
            <a:avLst/>
          </a:prstGeom>
          <a:noFill/>
          <a:ln w="28575">
            <a:solidFill>
              <a:srgbClr val="FF0000"/>
            </a:solidFill>
            <a:round/>
            <a:headEnd/>
            <a:tailEnd type="triangle" w="med" len="med"/>
          </a:ln>
        </p:spPr>
        <p:txBody>
          <a:bodyPr wrap="none" anchor="ctr"/>
          <a:lstStyle/>
          <a:p>
            <a:endParaRPr lang="en-US"/>
          </a:p>
        </p:txBody>
      </p:sp>
      <p:sp>
        <p:nvSpPr>
          <p:cNvPr id="65" name="Line 20"/>
          <p:cNvSpPr>
            <a:spLocks noChangeShapeType="1"/>
          </p:cNvSpPr>
          <p:nvPr/>
        </p:nvSpPr>
        <p:spPr bwMode="auto">
          <a:xfrm flipH="1" flipV="1">
            <a:off x="7324726" y="2333626"/>
            <a:ext cx="1971675" cy="904875"/>
          </a:xfrm>
          <a:prstGeom prst="line">
            <a:avLst/>
          </a:prstGeom>
          <a:noFill/>
          <a:ln w="28575">
            <a:solidFill>
              <a:srgbClr val="FF0000"/>
            </a:solidFill>
            <a:round/>
            <a:headEnd/>
            <a:tailEnd type="triangle" w="med" len="med"/>
          </a:ln>
        </p:spPr>
        <p:txBody>
          <a:bodyPr wrap="none" anchor="ctr"/>
          <a:lstStyle/>
          <a:p>
            <a:endParaRPr lang="en-US"/>
          </a:p>
        </p:txBody>
      </p:sp>
      <p:sp>
        <p:nvSpPr>
          <p:cNvPr id="66" name="Line 21"/>
          <p:cNvSpPr>
            <a:spLocks noChangeShapeType="1"/>
          </p:cNvSpPr>
          <p:nvPr/>
        </p:nvSpPr>
        <p:spPr bwMode="auto">
          <a:xfrm flipV="1">
            <a:off x="7258051" y="3505201"/>
            <a:ext cx="2047875" cy="1095375"/>
          </a:xfrm>
          <a:prstGeom prst="line">
            <a:avLst/>
          </a:prstGeom>
          <a:noFill/>
          <a:ln w="28575">
            <a:solidFill>
              <a:srgbClr val="FF0000"/>
            </a:solidFill>
            <a:round/>
            <a:headEnd/>
            <a:tailEnd type="triangle" w="med" len="med"/>
          </a:ln>
        </p:spPr>
        <p:txBody>
          <a:bodyPr wrap="none" anchor="ctr"/>
          <a:lstStyle/>
          <a:p>
            <a:endParaRPr lang="en-US"/>
          </a:p>
        </p:txBody>
      </p:sp>
      <p:sp>
        <p:nvSpPr>
          <p:cNvPr id="67" name="Line 22"/>
          <p:cNvSpPr>
            <a:spLocks noChangeShapeType="1"/>
          </p:cNvSpPr>
          <p:nvPr/>
        </p:nvSpPr>
        <p:spPr bwMode="auto">
          <a:xfrm flipH="1">
            <a:off x="7334251" y="3629026"/>
            <a:ext cx="2047875" cy="1133475"/>
          </a:xfrm>
          <a:prstGeom prst="line">
            <a:avLst/>
          </a:prstGeom>
          <a:noFill/>
          <a:ln w="28575">
            <a:solidFill>
              <a:srgbClr val="FF0000"/>
            </a:solidFill>
            <a:round/>
            <a:headEnd/>
            <a:tailEnd type="triangle" w="med" len="med"/>
          </a:ln>
        </p:spPr>
        <p:txBody>
          <a:bodyPr wrap="none" anchor="ctr"/>
          <a:lstStyle/>
          <a:p>
            <a:endParaRPr lang="en-US"/>
          </a:p>
        </p:txBody>
      </p:sp>
      <p:sp>
        <p:nvSpPr>
          <p:cNvPr id="68" name="Text Box 23"/>
          <p:cNvSpPr txBox="1">
            <a:spLocks noChangeArrowheads="1"/>
          </p:cNvSpPr>
          <p:nvPr/>
        </p:nvSpPr>
        <p:spPr bwMode="auto">
          <a:xfrm>
            <a:off x="6439434" y="5218114"/>
            <a:ext cx="1334020" cy="584775"/>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Comic Sans MS" pitchFamily="1" charset="0"/>
              </a:rPr>
              <a:t>Mac running</a:t>
            </a:r>
          </a:p>
          <a:p>
            <a:pPr algn="ctr">
              <a:spcBef>
                <a:spcPct val="0"/>
              </a:spcBef>
              <a:buClrTx/>
              <a:buSzTx/>
              <a:buFontTx/>
              <a:buNone/>
            </a:pPr>
            <a:r>
              <a:rPr lang="en-US" sz="1600">
                <a:latin typeface="Comic Sans MS" pitchFamily="1" charset="0"/>
              </a:rPr>
              <a:t>Safari</a:t>
            </a:r>
            <a:endParaRPr lang="en-US">
              <a:latin typeface="Times New Roman" pitchFamily="1" charset="0"/>
            </a:endParaRPr>
          </a:p>
        </p:txBody>
      </p:sp>
      <p:sp>
        <p:nvSpPr>
          <p:cNvPr id="69" name="Text Box 24"/>
          <p:cNvSpPr txBox="1">
            <a:spLocks noChangeArrowheads="1"/>
          </p:cNvSpPr>
          <p:nvPr/>
        </p:nvSpPr>
        <p:spPr bwMode="auto">
          <a:xfrm rot="1422049">
            <a:off x="7621588" y="2293938"/>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Comic Sans MS" pitchFamily="1" charset="0"/>
              </a:rPr>
              <a:t>HTTP request</a:t>
            </a:r>
            <a:endParaRPr lang="en-US">
              <a:latin typeface="Times New Roman" pitchFamily="1" charset="0"/>
            </a:endParaRPr>
          </a:p>
        </p:txBody>
      </p:sp>
      <p:sp>
        <p:nvSpPr>
          <p:cNvPr id="70" name="Text Box 25"/>
          <p:cNvSpPr txBox="1">
            <a:spLocks noChangeArrowheads="1"/>
          </p:cNvSpPr>
          <p:nvPr/>
        </p:nvSpPr>
        <p:spPr bwMode="auto">
          <a:xfrm rot="19907361">
            <a:off x="7412038" y="3789363"/>
            <a:ext cx="1509712"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Comic Sans MS" pitchFamily="1" charset="0"/>
              </a:rPr>
              <a:t>HTTP request</a:t>
            </a:r>
            <a:endParaRPr lang="en-US">
              <a:latin typeface="Times New Roman" pitchFamily="1" charset="0"/>
            </a:endParaRPr>
          </a:p>
        </p:txBody>
      </p:sp>
      <p:sp>
        <p:nvSpPr>
          <p:cNvPr id="71" name="Text Box 26"/>
          <p:cNvSpPr txBox="1">
            <a:spLocks noChangeArrowheads="1"/>
          </p:cNvSpPr>
          <p:nvPr/>
        </p:nvSpPr>
        <p:spPr bwMode="auto">
          <a:xfrm rot="1411598">
            <a:off x="7434264" y="2741613"/>
            <a:ext cx="162242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a:latin typeface="Comic Sans MS" pitchFamily="1" charset="0"/>
              </a:rPr>
              <a:t>HTTP response</a:t>
            </a:r>
            <a:endParaRPr lang="en-US">
              <a:latin typeface="Times New Roman" pitchFamily="1" charset="0"/>
            </a:endParaRPr>
          </a:p>
        </p:txBody>
      </p:sp>
      <p:sp>
        <p:nvSpPr>
          <p:cNvPr id="72" name="Text Box 28"/>
          <p:cNvSpPr txBox="1">
            <a:spLocks noChangeArrowheads="1"/>
          </p:cNvSpPr>
          <p:nvPr/>
        </p:nvSpPr>
        <p:spPr bwMode="auto">
          <a:xfrm rot="19862217">
            <a:off x="7615239" y="4122738"/>
            <a:ext cx="1622425" cy="336550"/>
          </a:xfrm>
          <a:prstGeom prst="rect">
            <a:avLst/>
          </a:prstGeom>
          <a:noFill/>
          <a:ln w="9525">
            <a:noFill/>
            <a:miter lim="800000"/>
            <a:headEnd/>
            <a:tailEnd/>
          </a:ln>
        </p:spPr>
        <p:txBody>
          <a:bodyPr wrap="none">
            <a:spAutoFit/>
          </a:bodyPr>
          <a:lstStyle/>
          <a:p>
            <a:pPr algn="ctr">
              <a:spcBef>
                <a:spcPct val="0"/>
              </a:spcBef>
              <a:buClrTx/>
              <a:buSzTx/>
              <a:buFontTx/>
              <a:buNone/>
            </a:pPr>
            <a:r>
              <a:rPr lang="en-US" sz="1600" dirty="0">
                <a:latin typeface="Comic Sans MS" pitchFamily="1" charset="0"/>
              </a:rPr>
              <a:t>HTTP response</a:t>
            </a:r>
            <a:endParaRPr lang="en-US" dirty="0">
              <a:latin typeface="Times New Roman" pitchFamily="1" charset="0"/>
            </a:endParaRPr>
          </a:p>
        </p:txBody>
      </p:sp>
    </p:spTree>
    <p:extLst>
      <p:ext uri="{BB962C8B-B14F-4D97-AF65-F5344CB8AC3E}">
        <p14:creationId xmlns:p14="http://schemas.microsoft.com/office/powerpoint/2010/main" xmlns="" val="28839229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a:ln>
              <a:noFill/>
            </a:ln>
            <a:solidFill>
              <a:srgbClr val="FF0000"/>
            </a:solidFill>
            <a:effectLst/>
            <a:latin typeface="Verdana"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a:ln>
              <a:noFill/>
            </a:ln>
            <a:solidFill>
              <a:srgbClr val="FF0000"/>
            </a:solidFill>
            <a:effectLst/>
            <a:latin typeface="Verdana"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a:ln>
              <a:noFill/>
            </a:ln>
            <a:solidFill>
              <a:srgbClr val="FF0000"/>
            </a:solidFill>
            <a:effectLst/>
            <a:latin typeface="Verdana" pitchFamily="-65"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a:ln>
              <a:noFill/>
            </a:ln>
            <a:solidFill>
              <a:srgbClr val="FF0000"/>
            </a:solidFill>
            <a:effectLst/>
            <a:latin typeface="Verdana" pitchFamily="-65"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4592</Words>
  <Application>Microsoft Office PowerPoint</Application>
  <PresentationFormat>Custom</PresentationFormat>
  <Paragraphs>603</Paragraphs>
  <Slides>59</Slides>
  <Notes>15</Notes>
  <HiddenSlides>0</HiddenSlides>
  <MMClips>0</MMClips>
  <ScaleCrop>false</ScaleCrop>
  <HeadingPairs>
    <vt:vector size="6" baseType="variant">
      <vt:variant>
        <vt:lpstr>Theme</vt:lpstr>
      </vt:variant>
      <vt:variant>
        <vt:i4>3</vt:i4>
      </vt:variant>
      <vt:variant>
        <vt:lpstr>Embedded OLE Servers</vt:lpstr>
      </vt:variant>
      <vt:variant>
        <vt:i4>2</vt:i4>
      </vt:variant>
      <vt:variant>
        <vt:lpstr>Slide Titles</vt:lpstr>
      </vt:variant>
      <vt:variant>
        <vt:i4>59</vt:i4>
      </vt:variant>
    </vt:vector>
  </HeadingPairs>
  <TitlesOfParts>
    <vt:vector size="64" baseType="lpstr">
      <vt:lpstr>Office Theme</vt:lpstr>
      <vt:lpstr>Default Design</vt:lpstr>
      <vt:lpstr>1_Default Design</vt:lpstr>
      <vt:lpstr>Clip</vt:lpstr>
      <vt:lpstr>Visio</vt:lpstr>
      <vt:lpstr>Application Layer</vt:lpstr>
      <vt:lpstr>Contents</vt:lpstr>
      <vt:lpstr>Introduction</vt:lpstr>
      <vt:lpstr>Functions of Application Layer</vt:lpstr>
      <vt:lpstr>Application layer protocols</vt:lpstr>
      <vt:lpstr>Web &amp; Overview of HTTP</vt:lpstr>
      <vt:lpstr>HTTP</vt:lpstr>
      <vt:lpstr>Features of HTTP</vt:lpstr>
      <vt:lpstr>  How Does HTTP Work? </vt:lpstr>
      <vt:lpstr>How Does HTTP Work? </vt:lpstr>
      <vt:lpstr>How Does HTTP Work? </vt:lpstr>
      <vt:lpstr>HTTP Connections</vt:lpstr>
      <vt:lpstr>Nonpersistent Connection</vt:lpstr>
      <vt:lpstr>Nonpersistent HTTP</vt:lpstr>
      <vt:lpstr>Nonpersistent HTTP (cont.)</vt:lpstr>
      <vt:lpstr> Persistent Connection  </vt:lpstr>
      <vt:lpstr>HTTP message</vt:lpstr>
      <vt:lpstr>HTTP request message</vt:lpstr>
      <vt:lpstr> Response Message:  </vt:lpstr>
      <vt:lpstr>HTTP response message</vt:lpstr>
      <vt:lpstr>Other status codes are</vt:lpstr>
      <vt:lpstr>Header and Body  </vt:lpstr>
      <vt:lpstr>Overview of Domain Name System</vt:lpstr>
      <vt:lpstr>DNS Name hierarchy</vt:lpstr>
      <vt:lpstr>Top-level domains</vt:lpstr>
      <vt:lpstr>Organizational top-level domains</vt:lpstr>
      <vt:lpstr>Hierarchy of name servers</vt:lpstr>
      <vt:lpstr>What Is a Domain Namespace?</vt:lpstr>
      <vt:lpstr>What Are the Components of a DNS Solution?</vt:lpstr>
      <vt:lpstr>Resolver and name server</vt:lpstr>
      <vt:lpstr>What Is a DNS Query?</vt:lpstr>
      <vt:lpstr>How Recursive Queries Work</vt:lpstr>
      <vt:lpstr>How Iterative Queries Work</vt:lpstr>
      <vt:lpstr>How Forwarders Work</vt:lpstr>
      <vt:lpstr>How DNS works?</vt:lpstr>
      <vt:lpstr>How DNS Works?</vt:lpstr>
      <vt:lpstr>DNS Record and Message</vt:lpstr>
      <vt:lpstr>Slide 38</vt:lpstr>
      <vt:lpstr>DNS Message Format</vt:lpstr>
      <vt:lpstr>Slide 40</vt:lpstr>
      <vt:lpstr>Slide 41</vt:lpstr>
      <vt:lpstr>FTP</vt:lpstr>
      <vt:lpstr>FTP</vt:lpstr>
      <vt:lpstr>FTP</vt:lpstr>
      <vt:lpstr>FTP commands, responses</vt:lpstr>
      <vt:lpstr>SFTP</vt:lpstr>
      <vt:lpstr>Email and Email Protocols</vt:lpstr>
      <vt:lpstr>Electronic Mail</vt:lpstr>
      <vt:lpstr>Electronic Mail: mail servers</vt:lpstr>
      <vt:lpstr>Scenario: Alice sends message to Bob</vt:lpstr>
      <vt:lpstr>SMTP</vt:lpstr>
      <vt:lpstr>IMAP</vt:lpstr>
      <vt:lpstr>POP</vt:lpstr>
      <vt:lpstr>POP and IMAP Comparison</vt:lpstr>
      <vt:lpstr>Slide 55</vt:lpstr>
      <vt:lpstr>SNMP</vt:lpstr>
      <vt:lpstr>Components of SNMP</vt:lpstr>
      <vt:lpstr>MIB</vt:lpstr>
      <vt:lpstr>MIB</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Layer</dc:title>
  <dc:creator>Anupa</dc:creator>
  <cp:lastModifiedBy>NTA</cp:lastModifiedBy>
  <cp:revision>46</cp:revision>
  <dcterms:created xsi:type="dcterms:W3CDTF">2019-06-22T06:39:01Z</dcterms:created>
  <dcterms:modified xsi:type="dcterms:W3CDTF">2024-09-03T01:51:38Z</dcterms:modified>
</cp:coreProperties>
</file>