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484848"/>
    <a:srgbClr val="00BCD4"/>
    <a:srgbClr val="1F1F1F"/>
    <a:srgbClr val="0097A7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8" autoAdjust="0"/>
    <p:restoredTop sz="94660"/>
  </p:normalViewPr>
  <p:slideViewPr>
    <p:cSldViewPr>
      <p:cViewPr varScale="1">
        <p:scale>
          <a:sx n="110" d="100"/>
          <a:sy n="110" d="100"/>
        </p:scale>
        <p:origin x="160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F1ADB-488F-42EE-BAB6-603A3817158C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A4D2-7246-4B54-972A-C0F773E2DF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3718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0C726-4A01-4789-9F56-3BD972C06243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98349-FF19-465D-82AA-E1420DF930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5512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88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39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49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58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87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297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861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92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9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16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5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06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5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2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39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07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0DB-FA65-4E2E-8DE1-5D14872EBB9E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DE55-5999-43A9-A983-ADC7A7151F8B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9E76-A475-42D8-A0AD-3B23E3418319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2B82-7018-47A1-87AC-3E768ACA157E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D3DF-795B-4473-B409-BF8042710A84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3D10-602B-41AA-865C-814CF664FAD0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3BE2-662E-4079-BFED-8CE760AEE971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357F-A4D9-492E-BC6D-46D73C0CEE22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1F1B-1F12-482D-BA33-DC8DAA329EE0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1B31-BFC2-4901-9633-171881D2C0E8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2EE-3E4D-48B5-AD74-5B046FADA382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E3F5-32D0-44E2-BDC6-06EBF6444153}" type="datetime1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86CC-295D-4989-9C7A-823BA21EDB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etbootstrap.com/javascrip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476672"/>
            <a:ext cx="9144000" cy="3672408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0" dirty="0" smtClean="0">
                <a:latin typeface="Calibri" pitchFamily="34" charset="0"/>
                <a:cs typeface="Angsana New" pitchFamily="18" charset="-34"/>
              </a:rPr>
              <a:t>Как мы готовим </a:t>
            </a:r>
            <a:r>
              <a:rPr lang="en-US" sz="7000" dirty="0" smtClean="0">
                <a:latin typeface="Calibri" pitchFamily="34" charset="0"/>
                <a:cs typeface="Angsana New" pitchFamily="18" charset="-34"/>
              </a:rPr>
              <a:t>React</a:t>
            </a:r>
            <a:endParaRPr lang="ru-RU" sz="7000" dirty="0">
              <a:latin typeface="Calibri" pitchFamily="34" charset="0"/>
              <a:cs typeface="Angsana New" pitchFamily="18" charset="-34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rgbClr val="212121"/>
                </a:solidFill>
              </a:rPr>
              <a:t>Алексей Петроченков</a:t>
            </a:r>
            <a:endParaRPr lang="ru-RU" dirty="0">
              <a:solidFill>
                <a:srgbClr val="21212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388424" y="3861048"/>
            <a:ext cx="504056" cy="504056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Штриховая стрелка вправо 10"/>
          <p:cNvSpPr/>
          <p:nvPr/>
        </p:nvSpPr>
        <p:spPr>
          <a:xfrm>
            <a:off x="8532440" y="4005064"/>
            <a:ext cx="288032" cy="216024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5733256"/>
            <a:ext cx="9144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solidFill>
                  <a:srgbClr val="484848"/>
                </a:solidFill>
              </a:rPr>
              <a:t>Senior software developer EPAM Systems</a:t>
            </a:r>
            <a:endParaRPr lang="ru-RU" sz="1500" dirty="0">
              <a:solidFill>
                <a:srgbClr val="48484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 smtClean="0"/>
              <a:t>Печалька</a:t>
            </a:r>
            <a:r>
              <a:rPr lang="ru-RU" sz="3500" dirty="0" smtClean="0"/>
              <a:t> </a:t>
            </a:r>
            <a:r>
              <a:rPr lang="ru-RU" sz="3500" dirty="0" smtClean="0">
                <a:sym typeface="Wingdings" pitchFamily="2" charset="2"/>
              </a:rPr>
              <a:t>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44408" y="188640"/>
            <a:ext cx="648072" cy="648072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10</a:t>
            </a:fld>
            <a:endParaRPr lang="ru-RU" dirty="0"/>
          </a:p>
        </p:txBody>
      </p:sp>
      <p:pic>
        <p:nvPicPr>
          <p:cNvPr id="5122" name="Picture 2" descr="C:\Users\deser\Desktop\Доклад\Рис3. Печальк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1124744"/>
            <a:ext cx="8465063" cy="5040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AJAX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244408" y="188640"/>
            <a:ext cx="648072" cy="648072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11</a:t>
            </a:fld>
            <a:endParaRPr lang="ru-RU" dirty="0"/>
          </a:p>
        </p:txBody>
      </p:sp>
      <p:pic>
        <p:nvPicPr>
          <p:cNvPr id="14" name="Picture 2" descr="C:\Users\deser\Desktop\Доклад\flux-diagram.png"/>
          <p:cNvPicPr>
            <a:picLocks noChangeAspect="1" noChangeArrowheads="1"/>
          </p:cNvPicPr>
          <p:nvPr/>
        </p:nvPicPr>
        <p:blipFill rotWithShape="1">
          <a:blip r:embed="rId3" cstate="print"/>
          <a:srcRect r="39759"/>
          <a:stretch/>
        </p:blipFill>
        <p:spPr bwMode="auto">
          <a:xfrm>
            <a:off x="1187624" y="1045231"/>
            <a:ext cx="6768752" cy="5592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28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REACT-DND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 </a:t>
            </a:r>
          </a:p>
          <a:p>
            <a:r>
              <a:rPr lang="ru-RU" dirty="0"/>
              <a:t>[СЛАЙД 11]</a:t>
            </a:r>
          </a:p>
        </p:txBody>
      </p:sp>
      <p:sp>
        <p:nvSpPr>
          <p:cNvPr id="12" name="Овал 11"/>
          <p:cNvSpPr/>
          <p:nvPr/>
        </p:nvSpPr>
        <p:spPr>
          <a:xfrm>
            <a:off x="8244408" y="188640"/>
            <a:ext cx="648072" cy="648072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12</a:t>
            </a:fld>
            <a:endParaRPr lang="ru-RU" dirty="0"/>
          </a:p>
        </p:txBody>
      </p:sp>
      <p:pic>
        <p:nvPicPr>
          <p:cNvPr id="3074" name="Picture 2" descr="D:\Google disk\Доклад\dnd 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8679"/>
            <a:ext cx="7596336" cy="6367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65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POPUP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 </a:t>
            </a:r>
          </a:p>
          <a:p>
            <a:r>
              <a:rPr lang="ru-RU" dirty="0"/>
              <a:t>[СЛАЙД 11]</a:t>
            </a:r>
          </a:p>
        </p:txBody>
      </p:sp>
      <p:sp>
        <p:nvSpPr>
          <p:cNvPr id="12" name="Овал 11"/>
          <p:cNvSpPr/>
          <p:nvPr/>
        </p:nvSpPr>
        <p:spPr>
          <a:xfrm>
            <a:off x="8244408" y="188640"/>
            <a:ext cx="648072" cy="648072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13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279" y="633071"/>
            <a:ext cx="849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err="1" smtClean="0"/>
              <a:t>React.render</a:t>
            </a:r>
            <a:r>
              <a:rPr lang="en-US" sz="3500" dirty="0" smtClean="0"/>
              <a:t>(</a:t>
            </a:r>
            <a:r>
              <a:rPr lang="en-US" sz="3500" dirty="0" err="1" smtClean="0"/>
              <a:t>reactElement</a:t>
            </a:r>
            <a:r>
              <a:rPr lang="en-US" sz="3500" dirty="0"/>
              <a:t>, </a:t>
            </a:r>
            <a:r>
              <a:rPr lang="en-US" sz="3500" dirty="0" err="1"/>
              <a:t>document.body</a:t>
            </a:r>
            <a:r>
              <a:rPr lang="en-US" sz="3500" dirty="0" smtClean="0"/>
              <a:t>)</a:t>
            </a:r>
          </a:p>
          <a:p>
            <a:r>
              <a:rPr lang="ru-RU" sz="3500" dirty="0" smtClean="0"/>
              <a:t>Чистит </a:t>
            </a:r>
            <a:r>
              <a:rPr lang="ru-RU" sz="3500" dirty="0" err="1" smtClean="0"/>
              <a:t>боди</a:t>
            </a:r>
            <a:r>
              <a:rPr lang="ru-RU" sz="3500" dirty="0" smtClean="0"/>
              <a:t> и </a:t>
            </a:r>
            <a:r>
              <a:rPr lang="ru-RU" sz="3500" dirty="0" err="1" smtClean="0"/>
              <a:t>рендерит</a:t>
            </a:r>
            <a:r>
              <a:rPr lang="ru-RU" sz="3500" dirty="0" smtClean="0"/>
              <a:t> в него </a:t>
            </a:r>
            <a:r>
              <a:rPr lang="en-US" sz="3500" dirty="0" err="1" smtClean="0"/>
              <a:t>reactElement</a:t>
            </a:r>
            <a:endParaRPr lang="ru-RU" sz="3500" dirty="0"/>
          </a:p>
        </p:txBody>
      </p:sp>
      <p:pic>
        <p:nvPicPr>
          <p:cNvPr id="1026" name="Picture 2" descr="C:\Users\ц\Desktop\D__work_ipln-ngen_ipln-ngen_client_js_pages_Viewport.react.js+%E2%80%A2+%28ipln-ngen%29+-+Sublime+Text+%28UNREGISTERED%29+2015-03-29+16.37.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5"/>
          <a:stretch/>
        </p:blipFill>
        <p:spPr bwMode="auto">
          <a:xfrm>
            <a:off x="-36513" y="1944216"/>
            <a:ext cx="9212291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KEY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 </a:t>
            </a:r>
          </a:p>
          <a:p>
            <a:r>
              <a:rPr lang="ru-RU" dirty="0"/>
              <a:t>[СЛАЙД 11]</a:t>
            </a:r>
          </a:p>
        </p:txBody>
      </p:sp>
      <p:sp>
        <p:nvSpPr>
          <p:cNvPr id="12" name="Овал 11"/>
          <p:cNvSpPr/>
          <p:nvPr/>
        </p:nvSpPr>
        <p:spPr>
          <a:xfrm>
            <a:off x="8244408" y="188640"/>
            <a:ext cx="648072" cy="648072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14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196752"/>
            <a:ext cx="871296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err="1"/>
              <a:t>array.map</a:t>
            </a:r>
            <a:r>
              <a:rPr lang="en-US" sz="3500" dirty="0"/>
              <a:t>((item, index</a:t>
            </a:r>
            <a:r>
              <a:rPr lang="en-US" sz="3500" dirty="0" smtClean="0"/>
              <a:t>)</a:t>
            </a:r>
            <a:r>
              <a:rPr lang="ru-RU" sz="3500" dirty="0" smtClean="0"/>
              <a:t> </a:t>
            </a:r>
            <a:r>
              <a:rPr lang="en-US" sz="3500" dirty="0" smtClean="0"/>
              <a:t>=&gt;</a:t>
            </a:r>
            <a:r>
              <a:rPr lang="ru-RU" sz="3500" dirty="0" smtClean="0"/>
              <a:t> </a:t>
            </a:r>
            <a:r>
              <a:rPr lang="en-US" sz="3500" dirty="0" smtClean="0"/>
              <a:t>{</a:t>
            </a:r>
            <a:endParaRPr lang="en-US" sz="3500" dirty="0"/>
          </a:p>
          <a:p>
            <a:r>
              <a:rPr lang="en-US" sz="3500" dirty="0" smtClean="0"/>
              <a:t>	return &lt;Cm key</a:t>
            </a:r>
            <a:r>
              <a:rPr lang="en-US" sz="3500" dirty="0"/>
              <a:t>={index </a:t>
            </a:r>
            <a:r>
              <a:rPr lang="en-US" sz="3500" dirty="0" smtClean="0"/>
              <a:t>+ ‘d</a:t>
            </a:r>
            <a:r>
              <a:rPr lang="en-US" sz="3500" smtClean="0"/>
              <a:t>’} /&gt;;</a:t>
            </a:r>
            <a:endParaRPr lang="en-US" sz="3500" dirty="0" smtClean="0"/>
          </a:p>
          <a:p>
            <a:r>
              <a:rPr lang="en-US" sz="3500" dirty="0" smtClean="0"/>
              <a:t>});</a:t>
            </a:r>
          </a:p>
          <a:p>
            <a:endParaRPr lang="en-US" sz="3500" dirty="0"/>
          </a:p>
          <a:p>
            <a:r>
              <a:rPr lang="ru-RU" sz="3500" dirty="0" smtClean="0"/>
              <a:t>Как оказывается комбинация </a:t>
            </a:r>
            <a:r>
              <a:rPr lang="en-US" sz="3500" dirty="0" smtClean="0"/>
              <a:t>index </a:t>
            </a:r>
            <a:r>
              <a:rPr lang="en-US" sz="3500" dirty="0"/>
              <a:t>+ </a:t>
            </a:r>
            <a:r>
              <a:rPr lang="en-US" sz="3500" dirty="0" smtClean="0"/>
              <a:t>‘d’</a:t>
            </a:r>
            <a:r>
              <a:rPr lang="ru-RU" sz="3500" dirty="0" smtClean="0"/>
              <a:t> не является уникальной в пределах родителя</a:t>
            </a:r>
          </a:p>
          <a:p>
            <a:endParaRPr lang="ru-RU" sz="3500" dirty="0" smtClean="0"/>
          </a:p>
          <a:p>
            <a:endParaRPr lang="ru-RU" sz="3500" dirty="0"/>
          </a:p>
          <a:p>
            <a:r>
              <a:rPr lang="ru-RU" sz="3600" dirty="0"/>
              <a:t> </a:t>
            </a:r>
            <a:r>
              <a:rPr lang="ru-RU" sz="3600" dirty="0" err="1"/>
              <a:t>key</a:t>
            </a:r>
            <a:r>
              <a:rPr lang="ru-RU" sz="3600" dirty="0"/>
              <a:t>={</a:t>
            </a:r>
            <a:r>
              <a:rPr lang="en-US" sz="3600" dirty="0" err="1"/>
              <a:t>shortid</a:t>
            </a:r>
            <a:r>
              <a:rPr lang="ru-RU" sz="3600" dirty="0"/>
              <a:t>.</a:t>
            </a:r>
            <a:r>
              <a:rPr lang="en-US" sz="3600" dirty="0"/>
              <a:t>generate</a:t>
            </a:r>
            <a:r>
              <a:rPr lang="ru-RU" sz="3600" dirty="0"/>
              <a:t>()} </a:t>
            </a:r>
            <a:r>
              <a:rPr lang="ru-RU" sz="3600" dirty="0" smtClean="0"/>
              <a:t> - наше спасение</a:t>
            </a:r>
            <a:endParaRPr lang="ru-RU" sz="3500" dirty="0"/>
          </a:p>
        </p:txBody>
      </p:sp>
      <p:sp>
        <p:nvSpPr>
          <p:cNvPr id="7" name="Стрелка вниз 6"/>
          <p:cNvSpPr/>
          <p:nvPr/>
        </p:nvSpPr>
        <p:spPr>
          <a:xfrm>
            <a:off x="4211960" y="4509120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4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PERFORMANCE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 </a:t>
            </a:r>
          </a:p>
          <a:p>
            <a:r>
              <a:rPr lang="ru-RU" dirty="0"/>
              <a:t>[СЛАЙД 11]</a:t>
            </a:r>
          </a:p>
        </p:txBody>
      </p:sp>
      <p:sp>
        <p:nvSpPr>
          <p:cNvPr id="12" name="Овал 11"/>
          <p:cNvSpPr/>
          <p:nvPr/>
        </p:nvSpPr>
        <p:spPr>
          <a:xfrm>
            <a:off x="8244408" y="188640"/>
            <a:ext cx="648072" cy="648072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15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196752"/>
            <a:ext cx="8712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500" dirty="0"/>
          </a:p>
        </p:txBody>
      </p:sp>
      <p:pic>
        <p:nvPicPr>
          <p:cNvPr id="1026" name="Picture 2" descr="C:\Users\deser\Desktop\Доклад\Performance mobile.png"/>
          <p:cNvPicPr>
            <a:picLocks noChangeAspect="1" noChangeArrowheads="1"/>
          </p:cNvPicPr>
          <p:nvPr/>
        </p:nvPicPr>
        <p:blipFill>
          <a:blip r:embed="rId3" cstate="print"/>
          <a:srcRect t="5333" b="4009"/>
          <a:stretch>
            <a:fillRect/>
          </a:stretch>
        </p:blipFill>
        <p:spPr bwMode="auto">
          <a:xfrm>
            <a:off x="0" y="1196752"/>
            <a:ext cx="9144000" cy="2448272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0" y="692696"/>
            <a:ext cx="9144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 smtClean="0"/>
              <a:t>MOBILE (NEXUS 5, CHROME 41)</a:t>
            </a:r>
            <a:endParaRPr lang="ru-RU" sz="3500" dirty="0"/>
          </a:p>
        </p:txBody>
      </p:sp>
      <p:pic>
        <p:nvPicPr>
          <p:cNvPr id="1027" name="Picture 3" descr="C:\Users\deser\Desktop\Доклад\performance desk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81128"/>
            <a:ext cx="9144000" cy="202730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0" y="4077072"/>
            <a:ext cx="9144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 smtClean="0"/>
              <a:t>DESKTOP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6124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PERFORMANCE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 </a:t>
            </a:r>
          </a:p>
          <a:p>
            <a:r>
              <a:rPr lang="ru-RU" dirty="0"/>
              <a:t>[СЛАЙД 11]</a:t>
            </a:r>
          </a:p>
        </p:txBody>
      </p:sp>
      <p:sp>
        <p:nvSpPr>
          <p:cNvPr id="12" name="Овал 11"/>
          <p:cNvSpPr/>
          <p:nvPr/>
        </p:nvSpPr>
        <p:spPr>
          <a:xfrm>
            <a:off x="8244408" y="188640"/>
            <a:ext cx="648072" cy="648072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16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196752"/>
            <a:ext cx="8712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500" dirty="0"/>
          </a:p>
        </p:txBody>
      </p:sp>
      <p:pic>
        <p:nvPicPr>
          <p:cNvPr id="2050" name="Picture 2" descr="C:\Users\deser\Desktop\Доклад\Копец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32" y="908721"/>
            <a:ext cx="8604448" cy="58190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4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REACT 0.14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 </a:t>
            </a:r>
          </a:p>
          <a:p>
            <a:r>
              <a:rPr lang="ru-RU" dirty="0" smtClean="0"/>
              <a:t>[СЛАЙД 11]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244408" y="188640"/>
            <a:ext cx="648072" cy="648072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17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196752"/>
            <a:ext cx="8712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908719"/>
            <a:ext cx="5904656" cy="159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8453" y="3284984"/>
            <a:ext cx="585985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Стрелка вправо 10"/>
          <p:cNvSpPr/>
          <p:nvPr/>
        </p:nvSpPr>
        <p:spPr>
          <a:xfrm rot="5400000">
            <a:off x="3959932" y="267291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4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GOOD LUCK!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 </a:t>
            </a:r>
          </a:p>
          <a:p>
            <a:r>
              <a:rPr lang="ru-RU" dirty="0"/>
              <a:t>[СЛАЙД 11]</a:t>
            </a:r>
          </a:p>
        </p:txBody>
      </p:sp>
      <p:sp>
        <p:nvSpPr>
          <p:cNvPr id="12" name="Овал 11"/>
          <p:cNvSpPr/>
          <p:nvPr/>
        </p:nvSpPr>
        <p:spPr>
          <a:xfrm>
            <a:off x="8244408" y="188640"/>
            <a:ext cx="648072" cy="648072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18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196752"/>
            <a:ext cx="8712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5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1130841"/>
            <a:ext cx="9144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 smtClean="0"/>
              <a:t>React + FLUX = </a:t>
            </a:r>
            <a:r>
              <a:rPr lang="ru-RU" sz="3500" dirty="0" smtClean="0"/>
              <a:t>…</a:t>
            </a:r>
            <a:endParaRPr lang="ru-RU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8" y="2138363"/>
            <a:ext cx="7691576" cy="4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smtClean="0"/>
              <a:t>Почему </a:t>
            </a:r>
            <a:r>
              <a:rPr lang="en-US" sz="3500" dirty="0" smtClean="0"/>
              <a:t>react</a:t>
            </a:r>
            <a:r>
              <a:rPr lang="ru-RU" sz="3500" dirty="0" smtClean="0"/>
              <a:t>?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44408" y="260648"/>
            <a:ext cx="504056" cy="504056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2</a:t>
            </a:fld>
            <a:endParaRPr lang="ru-RU" dirty="0"/>
          </a:p>
        </p:txBody>
      </p:sp>
      <p:pic>
        <p:nvPicPr>
          <p:cNvPr id="1026" name="Picture 2" descr="C:\Users\deser\Desktop\Доклад\Рис0. Dir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4057650" cy="21336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43608" y="980728"/>
            <a:ext cx="2768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212121"/>
                </a:solidFill>
              </a:rPr>
              <a:t>Удобство работы</a:t>
            </a:r>
            <a:endParaRPr lang="ru-RU" sz="2800" dirty="0">
              <a:solidFill>
                <a:srgbClr val="21212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184" y="980728"/>
            <a:ext cx="90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12121"/>
                </a:solidFill>
              </a:rPr>
              <a:t>FLUX</a:t>
            </a:r>
            <a:endParaRPr lang="ru-RU" sz="2800" dirty="0">
              <a:solidFill>
                <a:srgbClr val="212121"/>
              </a:solidFill>
            </a:endParaRPr>
          </a:p>
        </p:txBody>
      </p:sp>
      <p:pic>
        <p:nvPicPr>
          <p:cNvPr id="1027" name="Picture 3" descr="C:\Users\deser\Desktop\Доклад\Рис.0 Flu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412776"/>
            <a:ext cx="3919543" cy="296334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51520" y="4149080"/>
            <a:ext cx="4894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212121"/>
                </a:solidFill>
              </a:rPr>
              <a:t>Виртуальный </a:t>
            </a:r>
            <a:r>
              <a:rPr lang="en-US" sz="2800" dirty="0" smtClean="0">
                <a:solidFill>
                  <a:srgbClr val="212121"/>
                </a:solidFill>
              </a:rPr>
              <a:t>DOM</a:t>
            </a:r>
            <a:r>
              <a:rPr lang="ru-RU" sz="2800" dirty="0" smtClean="0">
                <a:solidFill>
                  <a:srgbClr val="212121"/>
                </a:solidFill>
              </a:rPr>
              <a:t> -</a:t>
            </a:r>
            <a:r>
              <a:rPr lang="en-US" sz="2800" dirty="0" smtClean="0">
                <a:solidFill>
                  <a:srgbClr val="212121"/>
                </a:solidFill>
              </a:rPr>
              <a:t>&gt; </a:t>
            </a:r>
            <a:r>
              <a:rPr lang="ru-RU" sz="2800" dirty="0" smtClean="0">
                <a:solidFill>
                  <a:srgbClr val="212121"/>
                </a:solidFill>
              </a:rPr>
              <a:t>Скорость</a:t>
            </a:r>
            <a:endParaRPr lang="ru-RU" sz="2800" dirty="0">
              <a:solidFill>
                <a:srgbClr val="212121"/>
              </a:solidFill>
            </a:endParaRPr>
          </a:p>
        </p:txBody>
      </p:sp>
      <p:pic>
        <p:nvPicPr>
          <p:cNvPr id="1028" name="Picture 4" descr="C:\Users\deser\Desktop\Доклад\Рис.0 Virtual DO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794250"/>
            <a:ext cx="6654800" cy="206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React component libraries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44408" y="260648"/>
            <a:ext cx="504056" cy="504056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3</a:t>
            </a:fld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980728"/>
            <a:ext cx="181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12121"/>
                </a:solidFill>
              </a:rPr>
              <a:t>Material UI</a:t>
            </a:r>
            <a:endParaRPr lang="ru-RU" sz="2800" dirty="0">
              <a:solidFill>
                <a:srgbClr val="21212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980728"/>
            <a:ext cx="2536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12121"/>
                </a:solidFill>
              </a:rPr>
              <a:t>React-Bootstra</a:t>
            </a:r>
            <a:r>
              <a:rPr lang="en-US" sz="2800" dirty="0">
                <a:solidFill>
                  <a:srgbClr val="212121"/>
                </a:solidFill>
              </a:rPr>
              <a:t>p</a:t>
            </a:r>
            <a:endParaRPr lang="ru-RU" sz="2800" dirty="0">
              <a:solidFill>
                <a:srgbClr val="21212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98072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12121"/>
                </a:solidFill>
              </a:rPr>
              <a:t>???</a:t>
            </a:r>
            <a:endParaRPr lang="ru-RU" sz="2800" dirty="0">
              <a:solidFill>
                <a:srgbClr val="212121"/>
              </a:solidFill>
            </a:endParaRPr>
          </a:p>
        </p:txBody>
      </p:sp>
      <p:pic>
        <p:nvPicPr>
          <p:cNvPr id="2050" name="Picture 2" descr="C:\Users\deser\Desktop\Доклад\Рис1. MaterialU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2882814" cy="2294061"/>
          </a:xfrm>
          <a:prstGeom prst="rect">
            <a:avLst/>
          </a:prstGeom>
          <a:noFill/>
        </p:spPr>
      </p:pic>
      <p:pic>
        <p:nvPicPr>
          <p:cNvPr id="2051" name="Picture 3" descr="C:\Users\deser\Desktop\Доклад\Рис1. ReactBootst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340768"/>
            <a:ext cx="2520280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Material UI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44408" y="260648"/>
            <a:ext cx="504056" cy="504056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4</a:t>
            </a:fld>
            <a:endParaRPr lang="ru-RU" dirty="0"/>
          </a:p>
        </p:txBody>
      </p:sp>
      <p:pic>
        <p:nvPicPr>
          <p:cNvPr id="3074" name="Picture 2" descr="C:\Users\deser\Desktop\Доклад\Рис1 баги material-ui.png"/>
          <p:cNvPicPr>
            <a:picLocks noChangeAspect="1" noChangeArrowheads="1"/>
          </p:cNvPicPr>
          <p:nvPr/>
        </p:nvPicPr>
        <p:blipFill>
          <a:blip r:embed="rId3" cstate="print"/>
          <a:srcRect t="22750"/>
          <a:stretch>
            <a:fillRect/>
          </a:stretch>
        </p:blipFill>
        <p:spPr bwMode="auto">
          <a:xfrm>
            <a:off x="3612136" y="836712"/>
            <a:ext cx="5424360" cy="583264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2420888"/>
            <a:ext cx="3779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dirty="0" smtClean="0"/>
              <a:t>Проблемы:</a:t>
            </a:r>
          </a:p>
          <a:p>
            <a:pPr>
              <a:buFont typeface="Arial" pitchFamily="34" charset="0"/>
              <a:buChar char="•"/>
            </a:pPr>
            <a:r>
              <a:rPr lang="ru-RU" sz="3000" dirty="0" smtClean="0"/>
              <a:t> Верстка</a:t>
            </a:r>
          </a:p>
          <a:p>
            <a:pPr>
              <a:buFont typeface="Arial" pitchFamily="34" charset="0"/>
              <a:buChar char="•"/>
            </a:pPr>
            <a:r>
              <a:rPr lang="ru-RU" sz="3000" dirty="0" smtClean="0"/>
              <a:t> Документация</a:t>
            </a:r>
          </a:p>
          <a:p>
            <a:pPr>
              <a:buFont typeface="Arial" pitchFamily="34" charset="0"/>
              <a:buChar char="•"/>
            </a:pPr>
            <a:r>
              <a:rPr lang="ru-RU" sz="3000" dirty="0" smtClean="0"/>
              <a:t> </a:t>
            </a:r>
            <a:r>
              <a:rPr lang="ru-RU" sz="3000" dirty="0" err="1" smtClean="0"/>
              <a:t>Баги</a:t>
            </a:r>
            <a:endParaRPr lang="ru-RU" sz="3000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2987824" y="3861048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smtClean="0"/>
              <a:t>Документация по </a:t>
            </a:r>
            <a:r>
              <a:rPr lang="en-US" sz="3500" dirty="0" smtClean="0"/>
              <a:t>React-Bootstrap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44408" y="260648"/>
            <a:ext cx="504056" cy="504056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5</a:t>
            </a:fld>
            <a:endParaRPr lang="ru-RU" dirty="0"/>
          </a:p>
        </p:txBody>
      </p:sp>
      <p:pic>
        <p:nvPicPr>
          <p:cNvPr id="4098" name="Picture 2" descr="C:\Users\deser\Desktop\Доклад\Рис2. папка node modules react-bootstrap.png"/>
          <p:cNvPicPr>
            <a:picLocks noChangeAspect="1" noChangeArrowheads="1"/>
          </p:cNvPicPr>
          <p:nvPr/>
        </p:nvPicPr>
        <p:blipFill>
          <a:blip r:embed="rId3" cstate="print"/>
          <a:srcRect t="6657" b="14416"/>
          <a:stretch>
            <a:fillRect/>
          </a:stretch>
        </p:blipFill>
        <p:spPr bwMode="auto">
          <a:xfrm>
            <a:off x="251520" y="692696"/>
            <a:ext cx="2969046" cy="6048672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3275857" y="2204864"/>
            <a:ext cx="56886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u="sng" dirty="0">
                <a:hlinkClick r:id="rId4"/>
              </a:rPr>
              <a:t>http://getbootstrap.com/javascript</a:t>
            </a:r>
            <a:endParaRPr lang="ru-RU" sz="30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148064" y="1700808"/>
            <a:ext cx="1584176" cy="1584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004048" y="1772816"/>
            <a:ext cx="1808584" cy="1503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 smtClean="0"/>
              <a:t>Печалька</a:t>
            </a:r>
            <a:r>
              <a:rPr lang="ru-RU" sz="3500" dirty="0" smtClean="0"/>
              <a:t> </a:t>
            </a:r>
            <a:r>
              <a:rPr lang="ru-RU" sz="3500" dirty="0" smtClean="0">
                <a:sym typeface="Wingdings" pitchFamily="2" charset="2"/>
              </a:rPr>
              <a:t>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44408" y="260648"/>
            <a:ext cx="504056" cy="504056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6</a:t>
            </a:fld>
            <a:endParaRPr lang="ru-RU" dirty="0"/>
          </a:p>
        </p:txBody>
      </p:sp>
      <p:pic>
        <p:nvPicPr>
          <p:cNvPr id="5122" name="Picture 2" descr="C:\Users\deser\Desktop\Доклад\Рис3. Печальк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908719"/>
            <a:ext cx="8465063" cy="5040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React-Router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44408" y="260648"/>
            <a:ext cx="504056" cy="504056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7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4005064"/>
            <a:ext cx="85689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 smtClean="0"/>
              <a:t>&lt;Route name='viewport' path='/' handler={Viewport}&gt;</a:t>
            </a:r>
            <a:endParaRPr lang="ru-RU" sz="29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283968" y="4725144"/>
            <a:ext cx="504056" cy="720080"/>
          </a:xfrm>
          <a:prstGeom prst="downArrow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835696" y="5517232"/>
            <a:ext cx="540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http://yourdomain.com/viewport</a:t>
            </a:r>
            <a:endParaRPr lang="ru-RU" sz="3000" dirty="0"/>
          </a:p>
        </p:txBody>
      </p:sp>
      <p:sp>
        <p:nvSpPr>
          <p:cNvPr id="11" name="Облако 10"/>
          <p:cNvSpPr/>
          <p:nvPr/>
        </p:nvSpPr>
        <p:spPr>
          <a:xfrm>
            <a:off x="1475656" y="836712"/>
            <a:ext cx="6048672" cy="2376264"/>
          </a:xfrm>
          <a:prstGeom prst="cloud">
            <a:avLst/>
          </a:prstGeom>
          <a:solidFill>
            <a:schemeClr val="bg1"/>
          </a:solidFill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u="sng" dirty="0" err="1" smtClean="0">
                <a:solidFill>
                  <a:srgbClr val="484848"/>
                </a:solidFill>
              </a:rPr>
              <a:t>Вьюха</a:t>
            </a:r>
            <a:r>
              <a:rPr lang="ru-RU" sz="3200" u="sng" dirty="0" smtClean="0">
                <a:solidFill>
                  <a:srgbClr val="484848"/>
                </a:solidFill>
              </a:rPr>
              <a:t> </a:t>
            </a:r>
            <a:r>
              <a:rPr lang="en-US" sz="3200" u="sng" dirty="0" err="1" smtClean="0">
                <a:solidFill>
                  <a:srgbClr val="484848"/>
                </a:solidFill>
              </a:rPr>
              <a:t>Viewport.react.js</a:t>
            </a:r>
            <a:endParaRPr lang="ru-RU" sz="3200" u="sng" dirty="0">
              <a:solidFill>
                <a:srgbClr val="484848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 rot="18602910">
            <a:off x="6581043" y="2786928"/>
            <a:ext cx="504056" cy="1579356"/>
          </a:xfrm>
          <a:prstGeom prst="downArrow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Flux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44408" y="260648"/>
            <a:ext cx="504056" cy="504056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8</a:t>
            </a:fld>
            <a:endParaRPr lang="ru-RU" dirty="0"/>
          </a:p>
        </p:txBody>
      </p:sp>
      <p:pic>
        <p:nvPicPr>
          <p:cNvPr id="6146" name="Picture 2" descr="C:\Users\deser\Desktop\Доклад\flux-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68760"/>
            <a:ext cx="8928992" cy="4444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smtClean="0"/>
              <a:t>Три </a:t>
            </a:r>
            <a:r>
              <a:rPr lang="en-US" sz="3500" dirty="0" smtClean="0"/>
              <a:t>store </a:t>
            </a:r>
            <a:r>
              <a:rPr lang="ru-RU" sz="3500" dirty="0" smtClean="0"/>
              <a:t>один </a:t>
            </a:r>
            <a:r>
              <a:rPr lang="en-US" sz="3500" dirty="0" smtClean="0"/>
              <a:t>view</a:t>
            </a:r>
            <a:endParaRPr lang="ru-RU" sz="3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524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44408" y="260648"/>
            <a:ext cx="504056" cy="504056"/>
          </a:xfrm>
          <a:prstGeom prst="ellipse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DCC9D3-1F3D-47A0-8F0F-B5D4826B1FB1}" type="slidenum">
              <a:rPr lang="en-US" smtClean="0"/>
              <a:pPr algn="ctr"/>
              <a:t>9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764704"/>
            <a:ext cx="2232248" cy="648072"/>
          </a:xfrm>
          <a:prstGeom prst="rect">
            <a:avLst/>
          </a:prstGeom>
          <a:ln>
            <a:solidFill>
              <a:srgbClr val="48484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Store 1</a:t>
            </a:r>
            <a:endParaRPr lang="ru-RU" sz="3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08104" y="764704"/>
            <a:ext cx="2232248" cy="648072"/>
          </a:xfrm>
          <a:prstGeom prst="rect">
            <a:avLst/>
          </a:prstGeom>
          <a:ln>
            <a:solidFill>
              <a:srgbClr val="48484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Store 3</a:t>
            </a:r>
            <a:endParaRPr lang="ru-RU" sz="3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59832" y="764704"/>
            <a:ext cx="2232248" cy="648072"/>
          </a:xfrm>
          <a:prstGeom prst="rect">
            <a:avLst/>
          </a:prstGeom>
          <a:ln>
            <a:solidFill>
              <a:srgbClr val="48484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Store 2</a:t>
            </a:r>
            <a:endParaRPr lang="ru-RU" sz="3000" dirty="0"/>
          </a:p>
        </p:txBody>
      </p:sp>
      <p:sp>
        <p:nvSpPr>
          <p:cNvPr id="11" name="Облако 10"/>
          <p:cNvSpPr/>
          <p:nvPr/>
        </p:nvSpPr>
        <p:spPr>
          <a:xfrm>
            <a:off x="1907704" y="2420888"/>
            <a:ext cx="4896544" cy="1512168"/>
          </a:xfrm>
          <a:prstGeom prst="cloud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484848"/>
                </a:solidFill>
              </a:rPr>
              <a:t>React  View</a:t>
            </a:r>
            <a:endParaRPr lang="ru-RU" sz="3500" dirty="0">
              <a:solidFill>
                <a:srgbClr val="484848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123728" y="1484784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139952" y="148478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220072" y="1484784"/>
            <a:ext cx="100811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95736" y="1772816"/>
            <a:ext cx="9252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ms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920" y="1772816"/>
            <a:ext cx="1120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ms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1772816"/>
            <a:ext cx="1120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ms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555776" y="5517232"/>
            <a:ext cx="3456384" cy="115212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484848"/>
                </a:solidFill>
              </a:rPr>
              <a:t>DOM</a:t>
            </a:r>
            <a:endParaRPr lang="ru-RU" sz="3500" dirty="0">
              <a:solidFill>
                <a:srgbClr val="484848"/>
              </a:solidFill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2411760" y="3645024"/>
            <a:ext cx="129614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283968" y="393305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4860032" y="3429000"/>
            <a:ext cx="165618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899592" y="4005064"/>
            <a:ext cx="23644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Virtual render</a:t>
            </a:r>
            <a:endParaRPr lang="ru-RU" sz="30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203848" y="4005064"/>
            <a:ext cx="23644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Virtual render</a:t>
            </a:r>
            <a:endParaRPr lang="ru-RU" sz="30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508104" y="4005064"/>
            <a:ext cx="23644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Virtual render</a:t>
            </a:r>
            <a:endParaRPr lang="ru-RU" sz="30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563888" y="4797152"/>
            <a:ext cx="146226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RENDER</a:t>
            </a:r>
            <a:endParaRPr lang="ru-RU" sz="3000" dirty="0"/>
          </a:p>
        </p:txBody>
      </p:sp>
      <p:cxnSp>
        <p:nvCxnSpPr>
          <p:cNvPr id="37" name="Прямая со стрелкой 36"/>
          <p:cNvCxnSpPr>
            <a:endCxn id="23" idx="0"/>
          </p:cNvCxnSpPr>
          <p:nvPr/>
        </p:nvCxnSpPr>
        <p:spPr>
          <a:xfrm>
            <a:off x="4283968" y="52292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403648" y="4365104"/>
            <a:ext cx="36004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35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4427984" y="4293096"/>
            <a:ext cx="36004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35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6876256" y="4293096"/>
            <a:ext cx="36004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35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175</Words>
  <Application>Microsoft Office PowerPoint</Application>
  <PresentationFormat>On-screen Show (4:3)</PresentationFormat>
  <Paragraphs>110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Angsana New</vt:lpstr>
      <vt:lpstr>Arial</vt:lpstr>
      <vt:lpstr>Calibri</vt:lpstr>
      <vt:lpstr>Wingdings</vt:lpstr>
      <vt:lpstr>Тема Office</vt:lpstr>
      <vt:lpstr>PowerPoint Presentation</vt:lpstr>
      <vt:lpstr>Flux</vt:lpstr>
      <vt:lpstr>Flux</vt:lpstr>
      <vt:lpstr>Flux</vt:lpstr>
      <vt:lpstr>Flux</vt:lpstr>
      <vt:lpstr>Flux</vt:lpstr>
      <vt:lpstr>Flux</vt:lpstr>
      <vt:lpstr>Flux</vt:lpstr>
      <vt:lpstr>Flux</vt:lpstr>
      <vt:lpstr>Flux</vt:lpstr>
      <vt:lpstr>Flux</vt:lpstr>
      <vt:lpstr>Flux</vt:lpstr>
      <vt:lpstr>Flux</vt:lpstr>
      <vt:lpstr>Flux</vt:lpstr>
      <vt:lpstr>Flux</vt:lpstr>
      <vt:lpstr>Flux</vt:lpstr>
      <vt:lpstr>Flux</vt:lpstr>
      <vt:lpstr>Flux</vt:lpstr>
    </vt:vector>
  </TitlesOfParts>
  <Company>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</dc:creator>
  <cp:lastModifiedBy>Aliaksei Petrachenkau</cp:lastModifiedBy>
  <cp:revision>91</cp:revision>
  <dcterms:created xsi:type="dcterms:W3CDTF">2015-03-22T08:32:16Z</dcterms:created>
  <dcterms:modified xsi:type="dcterms:W3CDTF">2015-04-07T09:27:16Z</dcterms:modified>
</cp:coreProperties>
</file>