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5143500" cx="9144000"/>
  <p:notesSz cx="6858000" cy="9144000"/>
  <p:embeddedFontLst>
    <p:embeddedFont>
      <p:font typeface="Average"/>
      <p:regular r:id="rId31"/>
    </p:embeddedFont>
    <p:embeddedFont>
      <p:font typeface="Oswald"/>
      <p:regular r:id="rId32"/>
      <p:bold r:id="rId33"/>
    </p:embeddedFont>
  </p:embeddedFontLst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Author clrIdx="0" id="0" initials="" lastIdx="1" name="Maxim Schepelin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Average-regular.fntdata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Oswald-bold.fntdata"/><Relationship Id="rId10" Type="http://schemas.openxmlformats.org/officeDocument/2006/relationships/slide" Target="slides/slide4.xml"/><Relationship Id="rId32" Type="http://schemas.openxmlformats.org/officeDocument/2006/relationships/font" Target="fonts/Oswald-regular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authorId="0" idx="1">
    <p:pos x="6000" y="0"/>
    <p:text>а зачем этот слайд?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eveloper.mozilla.org/en-US/docs/Web/API/Window/performance" TargetMode="Externa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shop.oreilly.com/product/0636920028857.do" TargetMode="External"/><Relationship Id="rId3" Type="http://schemas.openxmlformats.org/officeDocument/2006/relationships/hyperlink" Target="https://medium.com/javascript-scene/the-two-pillars-of-javascript-pt-2-functional-programming-a63aa53a41a4#.yencrkvkw" TargetMode="Externa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eveloper.mozilla.org/en-US/docs/Web/API/window/requestAnimationFrame" TargetMode="Externa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geojson.org/" TargetMode="Externa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npmjs.com/package/rbush" TargetMode="External"/><Relationship Id="rId3" Type="http://schemas.openxmlformats.org/officeDocument/2006/relationships/hyperlink" Target="https://www.mapbox.com/blog/mapbox-gl/" TargetMode="Externa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https://developer.mozilla.org/en-US/docs/Web/API/Window/performance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http://shop.oreilly.com/product/0636920028857.do</a:t>
            </a:r>
          </a:p>
          <a:p>
            <a:pPr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https://medium.com/javascript-scene/the-two-pillars-of-javascript-pt-2-functional-programming-a63aa53a41a4#.yencrkvkw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https://developer.mozilla.org/en-US/docs/Web/API/window/requestAnimationFrame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http://geojson.org/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https://www.npmjs.com/package/rbush</a:t>
            </a:r>
          </a:p>
          <a:p>
            <a:pPr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https://www.mapbox.com/blog/mapbox-gl/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hape 9"/>
          <p:cNvGrpSpPr/>
          <p:nvPr/>
        </p:nvGrpSpPr>
        <p:grpSpPr>
          <a:xfrm>
            <a:off x="4350278" y="2855377"/>
            <a:ext cx="443588" cy="105632"/>
            <a:chOff x="4137525" y="2915950"/>
            <a:chExt cx="869099" cy="206999"/>
          </a:xfrm>
        </p:grpSpPr>
        <p:sp>
          <p:nvSpPr>
            <p:cNvPr id="10" name="Shape 10"/>
            <p:cNvSpPr/>
            <p:nvPr/>
          </p:nvSpPr>
          <p:spPr>
            <a:xfrm>
              <a:off x="4468575" y="2915950"/>
              <a:ext cx="206999" cy="2069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>
              <a:off x="4799625" y="2915950"/>
              <a:ext cx="206999" cy="2069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137525" y="2915950"/>
              <a:ext cx="206999" cy="2069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3" name="Shape 13"/>
          <p:cNvSpPr txBox="1"/>
          <p:nvPr>
            <p:ph type="ctrTitle"/>
          </p:nvPr>
        </p:nvSpPr>
        <p:spPr>
          <a:xfrm>
            <a:off x="671257" y="990800"/>
            <a:ext cx="7801500" cy="1730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311700" y="1255275"/>
            <a:ext cx="8520599" cy="1890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12000"/>
            </a:lvl1pPr>
            <a:lvl2pPr algn="ctr">
              <a:spcBef>
                <a:spcPts val="0"/>
              </a:spcBef>
              <a:buSzPct val="100000"/>
              <a:defRPr sz="12000"/>
            </a:lvl2pPr>
            <a:lvl3pPr algn="ctr">
              <a:spcBef>
                <a:spcPts val="0"/>
              </a:spcBef>
              <a:buSzPct val="100000"/>
              <a:defRPr sz="12000"/>
            </a:lvl3pPr>
            <a:lvl4pPr algn="ctr">
              <a:spcBef>
                <a:spcPts val="0"/>
              </a:spcBef>
              <a:buSzPct val="100000"/>
              <a:defRPr sz="12000"/>
            </a:lvl4pPr>
            <a:lvl5pPr algn="ctr">
              <a:spcBef>
                <a:spcPts val="0"/>
              </a:spcBef>
              <a:buSzPct val="100000"/>
              <a:defRPr sz="12000"/>
            </a:lvl5pPr>
            <a:lvl6pPr algn="ctr">
              <a:spcBef>
                <a:spcPts val="0"/>
              </a:spcBef>
              <a:buSzPct val="100000"/>
              <a:defRPr sz="12000"/>
            </a:lvl6pPr>
            <a:lvl7pPr algn="ctr">
              <a:spcBef>
                <a:spcPts val="0"/>
              </a:spcBef>
              <a:buSzPct val="100000"/>
              <a:defRPr sz="12000"/>
            </a:lvl7pPr>
            <a:lvl8pPr algn="ctr">
              <a:spcBef>
                <a:spcPts val="0"/>
              </a:spcBef>
              <a:buSzPct val="100000"/>
              <a:defRPr sz="12000"/>
            </a:lvl8pPr>
            <a:lvl9pPr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311700" y="32284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671250" y="2141250"/>
            <a:ext cx="7852199" cy="861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buSzPct val="100000"/>
              <a:defRPr sz="3600"/>
            </a:lvl1pPr>
            <a:lvl2pPr algn="ctr">
              <a:spcBef>
                <a:spcPts val="0"/>
              </a:spcBef>
              <a:buSzPct val="100000"/>
              <a:defRPr sz="3600"/>
            </a:lvl2pPr>
            <a:lvl3pPr algn="ctr">
              <a:spcBef>
                <a:spcPts val="0"/>
              </a:spcBef>
              <a:buSzPct val="100000"/>
              <a:defRPr sz="3600"/>
            </a:lvl3pPr>
            <a:lvl4pPr algn="ctr">
              <a:spcBef>
                <a:spcPts val="0"/>
              </a:spcBef>
              <a:buSzPct val="100000"/>
              <a:defRPr sz="3600"/>
            </a:lvl4pPr>
            <a:lvl5pPr algn="ctr">
              <a:spcBef>
                <a:spcPts val="0"/>
              </a:spcBef>
              <a:buSzPct val="100000"/>
              <a:defRPr sz="3600"/>
            </a:lvl5pPr>
            <a:lvl6pPr algn="ctr">
              <a:spcBef>
                <a:spcPts val="0"/>
              </a:spcBef>
              <a:buSzPct val="100000"/>
              <a:defRPr sz="3600"/>
            </a:lvl6pPr>
            <a:lvl7pPr algn="ctr">
              <a:spcBef>
                <a:spcPts val="0"/>
              </a:spcBef>
              <a:buSzPct val="100000"/>
              <a:defRPr sz="3600"/>
            </a:lvl7pPr>
            <a:lvl8pPr algn="ctr">
              <a:spcBef>
                <a:spcPts val="0"/>
              </a:spcBef>
              <a:buSzPct val="100000"/>
              <a:defRPr sz="3600"/>
            </a:lvl8pPr>
            <a:lvl9pPr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0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081400"/>
            <a:ext cx="4045199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200"/>
            </a:lvl1pPr>
            <a:lvl2pPr algn="ctr">
              <a:spcBef>
                <a:spcPts val="0"/>
              </a:spcBef>
              <a:buSzPct val="100000"/>
              <a:defRPr sz="4200"/>
            </a:lvl2pPr>
            <a:lvl3pPr algn="ctr">
              <a:spcBef>
                <a:spcPts val="0"/>
              </a:spcBef>
              <a:buSzPct val="100000"/>
              <a:defRPr sz="4200"/>
            </a:lvl3pPr>
            <a:lvl4pPr algn="ctr">
              <a:spcBef>
                <a:spcPts val="0"/>
              </a:spcBef>
              <a:buSzPct val="100000"/>
              <a:defRPr sz="4200"/>
            </a:lvl4pPr>
            <a:lvl5pPr algn="ctr">
              <a:spcBef>
                <a:spcPts val="0"/>
              </a:spcBef>
              <a:buSzPct val="100000"/>
              <a:defRPr sz="4200"/>
            </a:lvl5pPr>
            <a:lvl6pPr algn="ctr">
              <a:spcBef>
                <a:spcPts val="0"/>
              </a:spcBef>
              <a:buSzPct val="100000"/>
              <a:defRPr sz="4200"/>
            </a:lvl6pPr>
            <a:lvl7pPr algn="ctr">
              <a:spcBef>
                <a:spcPts val="0"/>
              </a:spcBef>
              <a:buSzPct val="100000"/>
              <a:defRPr sz="4200"/>
            </a:lvl7pPr>
            <a:lvl8pPr algn="ctr">
              <a:spcBef>
                <a:spcPts val="0"/>
              </a:spcBef>
              <a:buSzPct val="100000"/>
              <a:defRPr sz="4200"/>
            </a:lvl8pPr>
            <a:lvl9pPr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845200"/>
            <a:ext cx="4045199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comments" Target="../comments/comment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0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ww.openstreetmap.org/#map=11/52.1071/23.8115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ru.wargaming.net/globalmap/#cluster/1510_ru_absolute_front_1_06_061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ctrTitle"/>
          </p:nvPr>
        </p:nvSpPr>
        <p:spPr>
          <a:xfrm>
            <a:off x="671257" y="990800"/>
            <a:ext cx="7801500" cy="1730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Global Map Performance</a:t>
            </a:r>
          </a:p>
        </p:txBody>
      </p:sp>
      <p:sp>
        <p:nvSpPr>
          <p:cNvPr id="56" name="Shape 56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Dzianis Sheka,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Javascript developer at Wargaming.net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Solution: profile code execution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profiler.</a:t>
            </a:r>
            <a:r>
              <a:rPr lang="en" sz="1000">
                <a:solidFill>
                  <a:srgbClr val="9876AA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start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000">
                <a:solidFill>
                  <a:srgbClr val="6A8759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'_removeTiles ' 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+ tilesKey.</a:t>
            </a:r>
            <a:r>
              <a:rPr lang="en" sz="1000">
                <a:solidFill>
                  <a:srgbClr val="9876AA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length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);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  _.</a:t>
            </a:r>
            <a:r>
              <a:rPr i="1" lang="en" sz="1000">
                <a:solidFill>
                  <a:srgbClr val="FFC66D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each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(tilesKey, (tileKey) =&gt; {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      </a:t>
            </a:r>
            <a:r>
              <a:rPr b="1" lang="en" sz="1000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const 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tile = </a:t>
            </a:r>
            <a:r>
              <a:rPr b="1" lang="en" sz="1000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._getTileByKey(tileKey);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      </a:t>
            </a:r>
            <a:r>
              <a:rPr b="1" lang="en" sz="1000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if 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(!_.isUndefined(tile)) {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          </a:t>
            </a:r>
            <a:r>
              <a:rPr b="1" lang="en" sz="1000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" sz="1000">
                <a:solidFill>
                  <a:srgbClr val="9876AA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markersLayer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.removeLayer(tile.</a:t>
            </a:r>
            <a:r>
              <a:rPr lang="en" sz="1000">
                <a:solidFill>
                  <a:srgbClr val="9876AA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layer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);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          utils.refreshMarkerLayers({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              </a:t>
            </a:r>
            <a:r>
              <a:rPr lang="en" sz="1000">
                <a:solidFill>
                  <a:srgbClr val="9876AA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tile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: tile,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              </a:t>
            </a:r>
            <a:r>
              <a:rPr lang="en" sz="1000">
                <a:solidFill>
                  <a:srgbClr val="9876AA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lMap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1" lang="en" sz="1000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" sz="1000">
                <a:solidFill>
                  <a:srgbClr val="9876AA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lMap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              </a:t>
            </a:r>
            <a:r>
              <a:rPr lang="en" sz="1000">
                <a:solidFill>
                  <a:srgbClr val="9876AA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fillMode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1" lang="en" sz="1000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" sz="1000">
                <a:solidFill>
                  <a:srgbClr val="9876AA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fillMode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en" sz="1000">
                <a:solidFill>
                  <a:srgbClr val="9876AA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          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});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      }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  });</a:t>
            </a:r>
          </a:p>
          <a:p>
            <a:pPr rtl="0">
              <a:spcBef>
                <a:spcPts val="0"/>
              </a:spcBef>
              <a:spcAft>
                <a:spcPts val="100"/>
              </a:spcAft>
              <a:buNone/>
            </a:pP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  profiler.end(</a:t>
            </a:r>
            <a:r>
              <a:rPr lang="en" sz="1000">
                <a:solidFill>
                  <a:srgbClr val="6A8759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'_removeTiles ' 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+ tilesKey.</a:t>
            </a:r>
            <a:r>
              <a:rPr lang="en" sz="1000">
                <a:solidFill>
                  <a:srgbClr val="9876AA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length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);</a:t>
            </a:r>
          </a:p>
          <a:p>
            <a:pPr rtl="0">
              <a:spcBef>
                <a:spcPts val="0"/>
              </a:spcBef>
              <a:spcAft>
                <a:spcPts val="100"/>
              </a:spcAft>
              <a:buNone/>
            </a:pP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},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Solution: tile</a:t>
            </a:r>
          </a:p>
        </p:txBody>
      </p:sp>
      <p:pic>
        <p:nvPicPr>
          <p:cNvPr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0" y="101825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Solution: tile</a:t>
            </a:r>
          </a:p>
        </p:txBody>
      </p:sp>
      <p:pic>
        <p:nvPicPr>
          <p:cNvPr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1850" y="-506000"/>
            <a:ext cx="5060499" cy="629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Solution: tile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need to reduce call to dom api (batching)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reduce number of objects to draw (1 tile - 25 objects)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good old concept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standard for gis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Solution: functional javascript</a:t>
            </a:r>
          </a:p>
        </p:txBody>
      </p:sp>
      <p:pic>
        <p:nvPicPr>
          <p:cNvPr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4095" y="0"/>
            <a:ext cx="391991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Solution: functional style processing - pipeline</a:t>
            </a:r>
          </a:p>
        </p:txBody>
      </p:sp>
      <p:sp>
        <p:nvSpPr>
          <p:cNvPr id="142" name="Shape 142"/>
          <p:cNvSpPr/>
          <p:nvPr/>
        </p:nvSpPr>
        <p:spPr>
          <a:xfrm>
            <a:off x="739625" y="1615325"/>
            <a:ext cx="816300" cy="81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Data</a:t>
            </a:r>
          </a:p>
        </p:txBody>
      </p:sp>
      <p:sp>
        <p:nvSpPr>
          <p:cNvPr id="143" name="Shape 143"/>
          <p:cNvSpPr/>
          <p:nvPr/>
        </p:nvSpPr>
        <p:spPr>
          <a:xfrm>
            <a:off x="739625" y="3153475"/>
            <a:ext cx="816300" cy="81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</a:t>
            </a:r>
          </a:p>
        </p:txBody>
      </p:sp>
      <p:sp>
        <p:nvSpPr>
          <p:cNvPr id="144" name="Shape 144"/>
          <p:cNvSpPr/>
          <p:nvPr/>
        </p:nvSpPr>
        <p:spPr>
          <a:xfrm>
            <a:off x="1980900" y="2252925"/>
            <a:ext cx="1326299" cy="102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merged</a:t>
            </a:r>
            <a:br>
              <a:rPr lang="en"/>
            </a:br>
            <a:r>
              <a:rPr lang="en"/>
              <a:t>data</a:t>
            </a:r>
          </a:p>
        </p:txBody>
      </p:sp>
      <p:sp>
        <p:nvSpPr>
          <p:cNvPr id="145" name="Shape 145"/>
          <p:cNvSpPr/>
          <p:nvPr/>
        </p:nvSpPr>
        <p:spPr>
          <a:xfrm>
            <a:off x="3613200" y="2244425"/>
            <a:ext cx="1513200" cy="102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filtering</a:t>
            </a:r>
          </a:p>
        </p:txBody>
      </p:sp>
      <p:sp>
        <p:nvSpPr>
          <p:cNvPr id="146" name="Shape 146"/>
          <p:cNvSpPr/>
          <p:nvPr/>
        </p:nvSpPr>
        <p:spPr>
          <a:xfrm>
            <a:off x="5355401" y="2244425"/>
            <a:ext cx="1513200" cy="102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processing</a:t>
            </a:r>
          </a:p>
        </p:txBody>
      </p:sp>
      <p:sp>
        <p:nvSpPr>
          <p:cNvPr id="147" name="Shape 147"/>
          <p:cNvSpPr/>
          <p:nvPr/>
        </p:nvSpPr>
        <p:spPr>
          <a:xfrm>
            <a:off x="7097601" y="2244425"/>
            <a:ext cx="1513200" cy="102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drawing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Solution: functional javascript - learning curve</a:t>
            </a:r>
          </a:p>
        </p:txBody>
      </p:sp>
      <p:pic>
        <p:nvPicPr>
          <p:cNvPr id="153" name="Shape 153"/>
          <p:cNvPicPr preferRelativeResize="0"/>
          <p:nvPr/>
        </p:nvPicPr>
        <p:blipFill rotWithShape="1">
          <a:blip r:embed="rId3">
            <a:alphaModFix/>
          </a:blip>
          <a:srcRect b="1877" l="12161" r="8195" t="24770"/>
          <a:stretch/>
        </p:blipFill>
        <p:spPr>
          <a:xfrm>
            <a:off x="3247625" y="1105225"/>
            <a:ext cx="5772623" cy="398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Solution</a:t>
            </a: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profile code execution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separate entities into tiles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process data in a functional style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b="1" lang="en"/>
              <a:t>progressive rendering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Solution: renderer - dom control</a:t>
            </a:r>
          </a:p>
        </p:txBody>
      </p:sp>
      <p:sp>
        <p:nvSpPr>
          <p:cNvPr id="165" name="Shape 165"/>
          <p:cNvSpPr/>
          <p:nvPr/>
        </p:nvSpPr>
        <p:spPr>
          <a:xfrm>
            <a:off x="1640825" y="2019075"/>
            <a:ext cx="1462199" cy="13517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DRAW</a:t>
            </a:r>
          </a:p>
        </p:txBody>
      </p:sp>
      <p:sp>
        <p:nvSpPr>
          <p:cNvPr id="166" name="Shape 166"/>
          <p:cNvSpPr/>
          <p:nvPr/>
        </p:nvSpPr>
        <p:spPr>
          <a:xfrm>
            <a:off x="3561575" y="2019075"/>
            <a:ext cx="1462199" cy="13517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RENDERER</a:t>
            </a:r>
          </a:p>
        </p:txBody>
      </p:sp>
      <p:sp>
        <p:nvSpPr>
          <p:cNvPr id="167" name="Shape 167"/>
          <p:cNvSpPr/>
          <p:nvPr/>
        </p:nvSpPr>
        <p:spPr>
          <a:xfrm>
            <a:off x="5568625" y="1968050"/>
            <a:ext cx="1589700" cy="1351799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Request</a:t>
            </a:r>
            <a:br>
              <a:rPr lang="en"/>
            </a:br>
            <a:r>
              <a:rPr lang="en"/>
              <a:t>Animation</a:t>
            </a:r>
            <a:br>
              <a:rPr lang="en"/>
            </a:br>
            <a:r>
              <a:rPr lang="en"/>
              <a:t>Frame</a:t>
            </a:r>
          </a:p>
        </p:txBody>
      </p:sp>
      <p:sp>
        <p:nvSpPr>
          <p:cNvPr id="168" name="Shape 168"/>
          <p:cNvSpPr/>
          <p:nvPr/>
        </p:nvSpPr>
        <p:spPr>
          <a:xfrm>
            <a:off x="7573725" y="2019075"/>
            <a:ext cx="1462199" cy="13517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Browser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Dom </a:t>
            </a:r>
            <a:br>
              <a:rPr lang="en"/>
            </a:br>
            <a:r>
              <a:rPr lang="en"/>
              <a:t>Api</a:t>
            </a:r>
          </a:p>
        </p:txBody>
      </p:sp>
      <p:sp>
        <p:nvSpPr>
          <p:cNvPr id="169" name="Shape 169"/>
          <p:cNvSpPr/>
          <p:nvPr/>
        </p:nvSpPr>
        <p:spPr>
          <a:xfrm>
            <a:off x="5568625" y="3693275"/>
            <a:ext cx="1589700" cy="1351799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Event loop</a:t>
            </a:r>
          </a:p>
        </p:txBody>
      </p:sp>
      <p:sp>
        <p:nvSpPr>
          <p:cNvPr id="170" name="Shape 170"/>
          <p:cNvSpPr/>
          <p:nvPr/>
        </p:nvSpPr>
        <p:spPr>
          <a:xfrm>
            <a:off x="5568625" y="349725"/>
            <a:ext cx="1589700" cy="1351799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Sync mode</a:t>
            </a:r>
          </a:p>
        </p:txBody>
      </p:sp>
      <p:sp>
        <p:nvSpPr>
          <p:cNvPr id="171" name="Shape 171"/>
          <p:cNvSpPr/>
          <p:nvPr/>
        </p:nvSpPr>
        <p:spPr>
          <a:xfrm>
            <a:off x="6767325" y="2882050"/>
            <a:ext cx="331500" cy="305999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2" name="Shape 172"/>
          <p:cNvSpPr/>
          <p:nvPr/>
        </p:nvSpPr>
        <p:spPr>
          <a:xfrm>
            <a:off x="6724200" y="1339887"/>
            <a:ext cx="331500" cy="305999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/>
          <p:nvPr/>
        </p:nvSpPr>
        <p:spPr>
          <a:xfrm>
            <a:off x="6724200" y="4368575"/>
            <a:ext cx="331500" cy="305999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Solution: progressive rendering for markers</a:t>
            </a:r>
          </a:p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Without effects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Add effects later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Event handlers for container - event delegation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 does map mean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311700" y="1152475"/>
            <a:ext cx="8520599" cy="1215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geographical data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ux - scroll, zoom, tooltips, hover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Solution: progressive rendering for markers</a:t>
            </a:r>
          </a:p>
        </p:txBody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57200" lvl="0" marL="457200" rtl="0">
              <a:lnSpc>
                <a:spcPct val="100000"/>
              </a:lnSpc>
              <a:spcBef>
                <a:spcPts val="0"/>
              </a:spcBef>
              <a:buSzPct val="100000"/>
              <a:buFont typeface="Arial"/>
              <a:buAutoNum type="arabicPeriod"/>
            </a:pPr>
            <a:r>
              <a:rPr lang="en" sz="3600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&amp;</a:t>
            </a:r>
            <a:r>
              <a:rPr b="1" lang="en" sz="3600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__simplified</a:t>
            </a:r>
            <a:r>
              <a:rPr lang="en" sz="3600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1" lang="en" sz="3600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tactical-info * </a:t>
            </a:r>
            <a:r>
              <a:rPr lang="en" sz="3600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{</a:t>
            </a:r>
          </a:p>
          <a:p>
            <a:pPr indent="-457200" lvl="0" marL="457200" rtl="0">
              <a:lnSpc>
                <a:spcPct val="100000"/>
              </a:lnSpc>
              <a:spcBef>
                <a:spcPts val="0"/>
              </a:spcBef>
              <a:buSzPct val="100000"/>
              <a:buFont typeface="Arial"/>
              <a:buAutoNum type="arabicPeriod"/>
            </a:pPr>
            <a:r>
              <a:rPr lang="en" sz="3600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  box-shadow: </a:t>
            </a:r>
            <a:r>
              <a:rPr lang="en" sz="3600">
                <a:solidFill>
                  <a:srgbClr val="6A8759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none</a:t>
            </a:r>
            <a:r>
              <a:rPr lang="en" sz="3600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;</a:t>
            </a:r>
          </a:p>
          <a:p>
            <a:pPr indent="-457200" lvl="0" marL="457200" rtl="0">
              <a:lnSpc>
                <a:spcPct val="100000"/>
              </a:lnSpc>
              <a:spcBef>
                <a:spcPts val="0"/>
              </a:spcBef>
              <a:buSzPct val="100000"/>
              <a:buFont typeface="Arial"/>
              <a:buAutoNum type="arabicPeriod"/>
            </a:pPr>
            <a:r>
              <a:rPr lang="en" sz="3600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" sz="3600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border: </a:t>
            </a:r>
            <a:r>
              <a:rPr lang="en" sz="3600">
                <a:solidFill>
                  <a:srgbClr val="6A8759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none</a:t>
            </a:r>
            <a:r>
              <a:rPr lang="en" sz="3600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;</a:t>
            </a:r>
          </a:p>
          <a:p>
            <a:pPr indent="-457200" lvl="0" marL="457200" rtl="0">
              <a:lnSpc>
                <a:spcPct val="100000"/>
              </a:lnSpc>
              <a:spcBef>
                <a:spcPts val="0"/>
              </a:spcBef>
              <a:buSzPct val="100000"/>
              <a:buFont typeface="Arial"/>
              <a:buAutoNum type="arabicPeriod"/>
            </a:pPr>
            <a:r>
              <a:rPr lang="en" sz="3600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" sz="3600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text-shadow: </a:t>
            </a:r>
            <a:r>
              <a:rPr lang="en" sz="3600">
                <a:solidFill>
                  <a:srgbClr val="6A8759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none</a:t>
            </a:r>
            <a:r>
              <a:rPr lang="en" sz="3600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;</a:t>
            </a:r>
          </a:p>
          <a:p>
            <a:pPr indent="-457200" lvl="0" marL="457200" rtl="0">
              <a:lnSpc>
                <a:spcPct val="100000"/>
              </a:lnSpc>
              <a:spcBef>
                <a:spcPts val="0"/>
              </a:spcBef>
              <a:buClr>
                <a:srgbClr val="A9B7C6"/>
              </a:buClr>
              <a:buSzPct val="100000"/>
              <a:buFont typeface="Arial"/>
              <a:buAutoNum type="arabicPeriod"/>
            </a:pPr>
            <a:r>
              <a:rPr lang="en" sz="3600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0" y="0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Results</a:t>
            </a:r>
          </a:p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92" name="Shape 192"/>
          <p:cNvPicPr preferRelativeResize="0"/>
          <p:nvPr/>
        </p:nvPicPr>
        <p:blipFill rotWithShape="1">
          <a:blip r:embed="rId3">
            <a:alphaModFix/>
          </a:blip>
          <a:srcRect b="0" l="0" r="0" t="8725"/>
          <a:stretch/>
        </p:blipFill>
        <p:spPr>
          <a:xfrm>
            <a:off x="0" y="796625"/>
            <a:ext cx="9143999" cy="4315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311700" y="46537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Results</a:t>
            </a:r>
          </a:p>
        </p:txBody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transition from Object Hierarchy to Data Structure and Algorithms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protocol standardisations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more space for optimizations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 next</a:t>
            </a:r>
          </a:p>
        </p:txBody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new viewport based on RTREE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WEBGL drawing using vector tiles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340150" y="1716600"/>
            <a:ext cx="4045199" cy="1710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Thank you!</a:t>
            </a:r>
          </a:p>
        </p:txBody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4800"/>
              <a:t>Questions?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671257" y="990800"/>
            <a:ext cx="7801500" cy="1730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Demo</a:t>
            </a:r>
            <a:br>
              <a:rPr lang="en"/>
            </a:br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http://www.openstreetmap.org/#map=11/52.1071/23.8115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does map mean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152475"/>
            <a:ext cx="8520599" cy="1215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geographical data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ux - scroll, zoom, tooltips, hover</a:t>
            </a:r>
          </a:p>
        </p:txBody>
      </p:sp>
      <p:sp>
        <p:nvSpPr>
          <p:cNvPr id="75" name="Shape 75"/>
          <p:cNvSpPr txBox="1"/>
          <p:nvPr>
            <p:ph idx="2" type="title"/>
          </p:nvPr>
        </p:nvSpPr>
        <p:spPr>
          <a:xfrm>
            <a:off x="311700" y="21214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does global map 2.0 metagame mean</a:t>
            </a:r>
          </a:p>
        </p:txBody>
      </p:sp>
      <p:sp>
        <p:nvSpPr>
          <p:cNvPr id="76" name="Shape 76"/>
          <p:cNvSpPr txBox="1"/>
          <p:nvPr>
            <p:ph idx="3" type="body"/>
          </p:nvPr>
        </p:nvSpPr>
        <p:spPr>
          <a:xfrm>
            <a:off x="430175" y="2756975"/>
            <a:ext cx="8520599" cy="2114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game entities - provinces, clans, battles, divisions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game entities to geographical one mapping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applying actions to gamefield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ctrTitle"/>
          </p:nvPr>
        </p:nvSpPr>
        <p:spPr>
          <a:xfrm>
            <a:off x="671257" y="990800"/>
            <a:ext cx="7801500" cy="1730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Demo</a:t>
            </a:r>
            <a:br>
              <a:rPr lang="en"/>
            </a:br>
          </a:p>
        </p:txBody>
      </p:sp>
      <p:sp>
        <p:nvSpPr>
          <p:cNvPr id="82" name="Shape 82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https://ru.wargaming.net/globalmap/#cluster/1510_ru_absolute_front_1_06_061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Problems: organizational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quick switch from prototype to release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Agile: short iterations, hard to inject long running tasks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big technical debt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Problems: technical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leaflet + marionette.js as out-dated technology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different layers: borders, fillings, markers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different data sources: accounts, common, clan, tactical situation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browser frozen when need to process too much 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design with beautiful shadows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Metrics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unified environment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numbers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fps ?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tile rendering time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Solution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profile code execution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separate entities into tiles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process data in a functional style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progressive rendering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