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C715370A-3534-4A91-8512-B199B35A67A5}">
          <p14:sldIdLst>
            <p14:sldId id="256"/>
            <p14:sldId id="257"/>
            <p14:sldId id="262"/>
            <p14:sldId id="265"/>
            <p14:sldId id="263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99F36-965A-4946-A6A1-15EF4C92A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299F7-DC72-45D3-977C-7A580078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56192-8B0A-4174-94BC-B136D814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B4E59-27E9-4241-9681-664D19C1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25320-CA53-4BAA-ACAF-DDB57EEE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306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77FC1-3E0C-4B3D-AE93-3547A424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49A1A-0645-40FE-8E43-CB8FBDCB6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1980B-04AF-49A0-B90F-782276B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2CC4-3695-4EA1-8EA5-5AAAE0F4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873ED-FFA0-40FE-B969-D61786B6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2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4D605-9AF8-437B-A09A-ACA535323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23F843-564F-4740-803C-ED6E835C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F5905-CD4E-4072-A2A8-AE21752C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7253F-4D70-4E1D-AF69-DB1E714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B00B9-053A-45D4-A5A4-9CF9453B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46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D6E13-92B9-4682-B09C-5A8E7823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0EB7A-BADE-4773-B763-5A1C4AF1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83939-9431-4982-AACA-1399E9D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34A97-DBB6-416A-93E9-24A11AEE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D57F4-B5AB-4756-A630-BCA46E52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5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07D55-2191-49A5-980B-81755875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4F88D-4C6E-4C9A-B347-C06956F4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FD482-B531-43AA-863D-DBF28AD8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4593C-F7EA-4C8C-89C9-4ED22139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0BE50-8260-4E63-ADF4-038D14A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3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58790-2C8B-4B9D-A0C2-2A21438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C4B27-BD37-49B3-8B13-93A23F9E5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9D433-E451-41F6-8A75-E5835145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41B85-E622-412B-BBE9-FFE1FBD6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170E3-E1E6-4027-9AC9-720D8D82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D4035B-40F7-499D-BF1D-ABD40BA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60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5C62-8143-406F-AB69-05C06D76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DE3E9-5F1B-414A-A879-8CF2EDF9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AEBBD-141C-4C87-90AB-B77C36B6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7A25C7-C742-4C2A-81A5-948993B8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59FCD6-676E-48C3-9794-C952DA8A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F2B24E-33DC-4769-9045-7D89F17E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6B950C-4E15-4C5D-9588-DA58DEB5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30A2FB-4C1B-4B40-9722-B57C2A55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7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CE187-A294-4FA7-8509-6E028351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C5E7F5-2BF2-4781-9D4F-698013B3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67874F-D6F9-4701-B3AA-21BE82BB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5D8E4-26E0-4FEB-9FBF-4C42B6C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0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957C2B-9989-4AE0-B082-6B7E7AD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C1F46F-D0B1-4E4E-9B31-3E43F52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C1F2F0-A199-4899-8763-73E602C7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24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3721F-F75D-4448-BE5B-B911A977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54514-688E-40A6-BB6D-B1BD2005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C2ECE-5D56-47EC-928A-9DD19A9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D8B8CF-929C-4C4F-BC96-750F2C6D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8645DA-12E3-419A-8FD1-B68CCD3B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AAC1A-6C9E-47E2-A134-75B1306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76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E74B-58C3-414C-A38E-A9C576AC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23BAB2-CC21-4CCA-857A-CD8CDC9E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16841C-363A-4A33-A445-AFCD79FB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2F17D-662B-4EC8-B43E-85C28541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72CE2-4332-4D54-94BF-AC984628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3D649-40BC-4BA6-ACBB-766ED130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53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F5155C-F103-4FC7-ACD6-9E1DB3C1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4720A-78B4-4E9D-8323-A99897E5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BB6A0-AB80-4335-961B-DB0012F20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0EC5-4D2B-4F54-AFB4-5C8389813794}" type="datetimeFigureOut">
              <a:rPr lang="es-CL" smtClean="0"/>
              <a:t>23-09-2020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495E9-505A-4C93-BC57-6494B0E13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D64D9-27ED-4CD5-B140-B7954B51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01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riz300" TargetMode="External"/><Relationship Id="rId5" Type="http://schemas.openxmlformats.org/officeDocument/2006/relationships/hyperlink" Target="mailto:Christian.mu&#241;oz1@mail.udp.cl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default.as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p.net/docs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61FD2B7-FCED-4C52-8070-8501CCC0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25" y="0"/>
            <a:ext cx="10274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C719E-109D-4463-967C-6A323E3A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16" y="670514"/>
            <a:ext cx="5433549" cy="1155526"/>
          </a:xfrm>
        </p:spPr>
        <p:txBody>
          <a:bodyPr anchor="b">
            <a:noAutofit/>
          </a:bodyPr>
          <a:lstStyle/>
          <a:p>
            <a:pPr algn="l"/>
            <a:r>
              <a:rPr lang="es-C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Ayudantía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AD132-2885-46D4-8915-3C4E7514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15" y="2012364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es-CL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Introducción a PHP</a:t>
            </a:r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27120BA-9B04-4689-B44A-A4B5FD707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0000" l="10000" r="90000">
                        <a14:foregroundMark x1="14500" y1="6000" x2="39833" y2="59250"/>
                        <a14:foregroundMark x1="36000" y1="65500" x2="31833" y2="38000"/>
                        <a14:foregroundMark x1="31833" y1="38000" x2="32500" y2="21500"/>
                        <a14:foregroundMark x1="32500" y1="21500" x2="36500" y2="36750"/>
                        <a14:foregroundMark x1="36500" y1="36750" x2="33000" y2="50500"/>
                        <a14:foregroundMark x1="33000" y1="50500" x2="25333" y2="44750"/>
                        <a14:foregroundMark x1="25333" y1="44750" x2="29833" y2="28000"/>
                        <a14:foregroundMark x1="29833" y1="28000" x2="40500" y2="19250"/>
                        <a14:foregroundMark x1="40500" y1="19250" x2="47000" y2="29250"/>
                        <a14:foregroundMark x1="47000" y1="29250" x2="49833" y2="43500"/>
                        <a14:foregroundMark x1="49833" y1="43500" x2="48000" y2="56250"/>
                        <a14:foregroundMark x1="48000" y1="56250" x2="37500" y2="54250"/>
                        <a14:foregroundMark x1="37500" y1="54250" x2="31167" y2="37250"/>
                        <a14:foregroundMark x1="31167" y1="37250" x2="32833" y2="23250"/>
                        <a14:foregroundMark x1="32833" y1="23250" x2="44833" y2="35250"/>
                        <a14:foregroundMark x1="44833" y1="35250" x2="45500" y2="49750"/>
                        <a14:foregroundMark x1="45500" y1="49750" x2="37333" y2="55000"/>
                        <a14:foregroundMark x1="37333" y1="55000" x2="34000" y2="51500"/>
                        <a14:foregroundMark x1="51230" y1="53932" x2="44333" y2="49750"/>
                        <a14:foregroundMark x1="60000" y1="59250" x2="56637" y2="57211"/>
                        <a14:foregroundMark x1="44333" y1="49750" x2="41000" y2="36000"/>
                        <a14:foregroundMark x1="41000" y1="36000" x2="42167" y2="41000"/>
                        <a14:foregroundMark x1="24833" y1="49500" x2="31000" y2="59000"/>
                        <a14:foregroundMark x1="31000" y1="59000" x2="37833" y2="60250"/>
                        <a14:foregroundMark x1="43667" y1="22250" x2="48167" y2="21500"/>
                        <a14:foregroundMark x1="63000" y1="88000" x2="70000" y2="61500"/>
                        <a14:foregroundMark x1="70000" y1="61500" x2="71167" y2="47500"/>
                        <a14:foregroundMark x1="71167" y1="47500" x2="66000" y2="36000"/>
                        <a14:foregroundMark x1="66000" y1="36000" x2="60833" y2="34250"/>
                        <a14:foregroundMark x1="61833" y1="46750" x2="61833" y2="46750"/>
                        <a14:foregroundMark x1="61500" y1="50750" x2="61500" y2="50750"/>
                        <a14:foregroundMark x1="61500" y1="56000" x2="61000" y2="43500"/>
                        <a14:foregroundMark x1="61000" y1="43500" x2="63500" y2="36500"/>
                        <a14:foregroundMark x1="61500" y1="60500" x2="69167" y2="55500"/>
                        <a14:foregroundMark x1="69167" y1="55500" x2="62667" y2="63750"/>
                        <a14:foregroundMark x1="62667" y1="63750" x2="59833" y2="51000"/>
                        <a14:foregroundMark x1="59833" y1="51000" x2="68833" y2="47500"/>
                        <a14:foregroundMark x1="68833" y1="47500" x2="75500" y2="60750"/>
                        <a14:foregroundMark x1="75500" y1="60750" x2="68167" y2="49000"/>
                        <a14:foregroundMark x1="68167" y1="49000" x2="72833" y2="60250"/>
                        <a14:foregroundMark x1="72833" y1="60250" x2="69833" y2="47250"/>
                        <a14:foregroundMark x1="69833" y1="47250" x2="78833" y2="45500"/>
                        <a14:foregroundMark x1="78833" y1="45500" x2="80833" y2="55000"/>
                        <a14:foregroundMark x1="81833" y1="54250" x2="82000" y2="43750"/>
                        <a14:foregroundMark x1="82333" y1="49500" x2="83000" y2="34750"/>
                        <a14:foregroundMark x1="83000" y1="34750" x2="76333" y2="27000"/>
                        <a14:foregroundMark x1="76333" y1="27000" x2="58167" y2="26500"/>
                        <a14:foregroundMark x1="58167" y1="26500" x2="57747" y2="32105"/>
                        <a14:foregroundMark x1="53841" y1="72083" x2="51000" y2="80250"/>
                        <a14:foregroundMark x1="51000" y1="80250" x2="58167" y2="89000"/>
                        <a14:foregroundMark x1="58167" y1="89000" x2="67500" y2="89500"/>
                        <a14:foregroundMark x1="67500" y1="89500" x2="76833" y2="88250"/>
                        <a14:foregroundMark x1="76833" y1="88250" x2="82333" y2="48750"/>
                        <a14:foregroundMark x1="58167" y1="75750" x2="66500" y2="78500"/>
                        <a14:foregroundMark x1="66500" y1="78500" x2="73667" y2="71750"/>
                        <a14:foregroundMark x1="73667" y1="71750" x2="73667" y2="68750"/>
                        <a14:foregroundMark x1="74333" y1="65750" x2="74833" y2="59250"/>
                        <a14:foregroundMark x1="70000" y1="39250" x2="74000" y2="40250"/>
                        <a14:foregroundMark x1="27000" y1="22500" x2="27000" y2="22500"/>
                        <a14:foregroundMark x1="76167" y1="39500" x2="76167" y2="39500"/>
                        <a14:foregroundMark x1="58833" y1="42250" x2="58833" y2="42250"/>
                        <a14:foregroundMark x1="58167" y1="55000" x2="58167" y2="55000"/>
                        <a14:foregroundMark x1="58667" y1="52000" x2="58667" y2="52000"/>
                        <a14:foregroundMark x1="57333" y1="50000" x2="56500" y2="59500"/>
                        <a14:foregroundMark x1="53500" y1="72750" x2="55167" y2="65750"/>
                        <a14:foregroundMark x1="54500" y1="63500" x2="54500" y2="61250"/>
                        <a14:foregroundMark x1="53167" y1="65500" x2="53167" y2="65500"/>
                        <a14:foregroundMark x1="52000" y1="65500" x2="53167" y2="66750"/>
                        <a14:foregroundMark x1="56049" y1="47336" x2="56356" y2="44303"/>
                        <a14:foregroundMark x1="54260" y1="65000" x2="55775" y2="50044"/>
                        <a14:foregroundMark x1="53998" y1="67587" x2="54260" y2="65000"/>
                        <a14:foregroundMark x1="53500" y1="72500" x2="53856" y2="68980"/>
                        <a14:foregroundMark x1="53909" y1="54964" x2="53167" y2="59500"/>
                        <a14:foregroundMark x1="55175" y1="47219" x2="54578" y2="50869"/>
                        <a14:foregroundMark x1="55659" y1="44260" x2="55545" y2="44960"/>
                        <a14:foregroundMark x1="53167" y1="70999" x2="53167" y2="72750"/>
                        <a14:foregroundMark x1="53167" y1="65000" x2="53167" y2="69060"/>
                        <a14:foregroundMark x1="53167" y1="59500" x2="53167" y2="65000"/>
                        <a14:foregroundMark x1="53167" y1="72750" x2="53167" y2="72750"/>
                        <a14:foregroundMark x1="56333" y1="44250" x2="56667" y2="44250"/>
                        <a14:foregroundMark x1="59667" y1="40500" x2="60500" y2="36000"/>
                        <a14:foregroundMark x1="56333" y1="36000" x2="56500" y2="35500"/>
                        <a14:foregroundMark x1="58000" y1="39000" x2="58000" y2="39000"/>
                        <a14:foregroundMark x1="57667" y1="41750" x2="57667" y2="41750"/>
                        <a14:foregroundMark x1="57000" y1="40500" x2="57000" y2="40500"/>
                        <a14:foregroundMark x1="56000" y1="43250" x2="56000" y2="43250"/>
                        <a14:foregroundMark x1="56000" y1="42750" x2="56500" y2="40000"/>
                        <a14:foregroundMark x1="56333" y1="41250" x2="56333" y2="39500"/>
                        <a14:foregroundMark x1="54833" y1="73500" x2="57667" y2="28500"/>
                        <a14:foregroundMark x1="56500" y1="29000" x2="53667" y2="74750"/>
                        <a14:foregroundMark x1="56500" y1="25500" x2="56500" y2="25500"/>
                        <a14:foregroundMark x1="50833" y1="72500" x2="50833" y2="72500"/>
                        <a14:foregroundMark x1="48833" y1="72500" x2="48833" y2="72500"/>
                        <a14:foregroundMark x1="47500" y1="73500" x2="47500" y2="73500"/>
                        <a14:foregroundMark x1="46500" y1="73500" x2="46500" y2="73500"/>
                      </a14:backgroundRemoval>
                    </a14:imgEffect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4" y="2770750"/>
            <a:ext cx="3391816" cy="22612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1DE9B1-90F4-415E-AAA6-BF802C958724}"/>
              </a:ext>
            </a:extLst>
          </p:cNvPr>
          <p:cNvSpPr txBox="1"/>
          <p:nvPr/>
        </p:nvSpPr>
        <p:spPr>
          <a:xfrm>
            <a:off x="260116" y="5376506"/>
            <a:ext cx="374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 Muñoz I.</a:t>
            </a:r>
          </a:p>
          <a:p>
            <a:r>
              <a:rPr lang="es-CL" dirty="0"/>
              <a:t>Mail: </a:t>
            </a:r>
            <a:r>
              <a:rPr lang="es-C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Christian.muñoz1@mail.udp.cl</a:t>
            </a:r>
            <a:endParaRPr lang="es-CL" dirty="0"/>
          </a:p>
          <a:p>
            <a:r>
              <a:rPr lang="es-CL" dirty="0" err="1"/>
              <a:t>Discord</a:t>
            </a:r>
            <a:r>
              <a:rPr lang="es-CL" dirty="0"/>
              <a:t>: Kriz#5129</a:t>
            </a:r>
          </a:p>
          <a:p>
            <a:r>
              <a:rPr lang="es-CL" dirty="0" err="1"/>
              <a:t>Github</a:t>
            </a:r>
            <a:r>
              <a:rPr lang="es-CL" dirty="0"/>
              <a:t>: </a:t>
            </a:r>
            <a:r>
              <a:rPr lang="es-CL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https://github.com/Kriz300</a:t>
            </a:r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9DF1FB-C080-4318-A6F1-BE86A5B1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" y="3558159"/>
            <a:ext cx="2418511" cy="241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35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FB61554-1FBF-4714-A09C-4A98F28E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3B09B-F156-4725-9646-55FBEBC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b="1" dirty="0">
                <a:latin typeface="Arial Black" panose="020B0A04020102020204" pitchFamily="34" charset="0"/>
              </a:rPr>
              <a:t>PHP</a:t>
            </a:r>
            <a:endParaRPr lang="es-CL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EE6-4E52-4C05-B694-BFE6806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476152"/>
            <a:ext cx="8944670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PHP originalmente significaba Personal Home Page (Página personal), pero ahora significa </a:t>
            </a:r>
            <a:r>
              <a:rPr lang="es-CL" sz="2400" dirty="0" err="1"/>
              <a:t>Hypertext</a:t>
            </a:r>
            <a:r>
              <a:rPr lang="es-CL" sz="2400" dirty="0"/>
              <a:t> </a:t>
            </a:r>
            <a:r>
              <a:rPr lang="es-CL" sz="2400" dirty="0" err="1"/>
              <a:t>Preprocessor</a:t>
            </a:r>
            <a:r>
              <a:rPr lang="es-CL" sz="2400" dirty="0"/>
              <a:t> (Preprocesador de hipertexto).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Es un lenguaje de programación de código abierto de uso general que es especialmente adecuado para el desarrollo web y puede integrarse en HTML. Su sintaxis se basa en C, Java y Perl, y es fácil de aprender.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dirty="0"/>
              <a:t>El objetivo principal del lenguaje es permitir que los desarrolladores web escriban rápidamente páginas web generadas dinámicamente, pero puedes hacer mucho más con PHP.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FB61554-1FBF-4714-A09C-4A98F28E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3B09B-F156-4725-9646-55FBEBC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b="1" dirty="0">
                <a:latin typeface="Arial Black" panose="020B0A04020102020204" pitchFamily="34" charset="0"/>
              </a:rPr>
              <a:t>Sintaxis</a:t>
            </a:r>
            <a:endParaRPr lang="es-CL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EE6-4E52-4C05-B694-BFE6806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476152"/>
            <a:ext cx="8944670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Se puede insertar código PHP en cualquier lugar del documento, la extensión del mismo pasa de .</a:t>
            </a:r>
            <a:r>
              <a:rPr lang="es-CL" sz="2400" dirty="0" err="1"/>
              <a:t>html</a:t>
            </a:r>
            <a:r>
              <a:rPr lang="es-CL" sz="2400" dirty="0"/>
              <a:t> a .</a:t>
            </a:r>
            <a:r>
              <a:rPr lang="es-CL" sz="2400" dirty="0" err="1"/>
              <a:t>php</a:t>
            </a:r>
            <a:r>
              <a:rPr lang="es-CL" sz="2400" dirty="0"/>
              <a:t>, un script comienza con </a:t>
            </a:r>
            <a:r>
              <a:rPr lang="es-CL" sz="2400" dirty="0">
                <a:solidFill>
                  <a:srgbClr val="FF0000"/>
                </a:solidFill>
              </a:rPr>
              <a:t>&lt;?</a:t>
            </a:r>
            <a:r>
              <a:rPr lang="es-CL" sz="2400" dirty="0" err="1">
                <a:solidFill>
                  <a:srgbClr val="FF0000"/>
                </a:solidFill>
              </a:rPr>
              <a:t>php</a:t>
            </a:r>
            <a:r>
              <a:rPr lang="es-CL" sz="2400" dirty="0">
                <a:solidFill>
                  <a:srgbClr val="FF0000"/>
                </a:solidFill>
              </a:rPr>
              <a:t> </a:t>
            </a:r>
            <a:r>
              <a:rPr lang="es-CL" sz="2400" dirty="0"/>
              <a:t>y termina con </a:t>
            </a:r>
            <a:r>
              <a:rPr lang="es-CL" sz="2400" dirty="0">
                <a:solidFill>
                  <a:srgbClr val="FF0000"/>
                </a:solidFill>
              </a:rPr>
              <a:t>?&gt;</a:t>
            </a:r>
            <a:r>
              <a:rPr lang="es-CL" sz="2400" dirty="0"/>
              <a:t>.</a:t>
            </a:r>
          </a:p>
          <a:p>
            <a:pPr marL="0" indent="0">
              <a:buNone/>
            </a:pPr>
            <a:r>
              <a:rPr lang="es-CL" sz="2400" dirty="0"/>
              <a:t>Las variables comienzan con el símbolo $ y no se debe declarar el tipo de variable, por ejemplo $variable1 = 3, $variable2 = “</a:t>
            </a:r>
            <a:r>
              <a:rPr lang="es-CL" sz="2400" dirty="0" err="1"/>
              <a:t>text</a:t>
            </a:r>
            <a:r>
              <a:rPr lang="es-CL" sz="2400" dirty="0"/>
              <a:t>”,        $variable = array(1,2,3), etc.</a:t>
            </a:r>
          </a:p>
          <a:p>
            <a:pPr marL="0" indent="0">
              <a:buNone/>
            </a:pPr>
            <a:r>
              <a:rPr lang="es-CL" sz="2400" dirty="0"/>
              <a:t>Los operadores matemáticos, comparativos, etc. son los de “siempre” por lo que se </a:t>
            </a:r>
            <a:r>
              <a:rPr lang="es-CL" sz="2400" dirty="0" err="1"/>
              <a:t>skipea</a:t>
            </a:r>
            <a:r>
              <a:rPr lang="es-CL" sz="2400" dirty="0"/>
              <a:t> la explicación.</a:t>
            </a:r>
          </a:p>
          <a:p>
            <a:pPr marL="0" indent="0">
              <a:buNone/>
            </a:pPr>
            <a:r>
              <a:rPr lang="es-CL" sz="2400" dirty="0"/>
              <a:t>Para más detalles ir a los links recomendados.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FB61554-1FBF-4714-A09C-4A98F28E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3B09B-F156-4725-9646-55FBEBC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b="1" dirty="0" err="1">
                <a:latin typeface="Arial Black" panose="020B0A04020102020204" pitchFamily="34" charset="0"/>
              </a:rPr>
              <a:t>Printeos</a:t>
            </a:r>
            <a:endParaRPr lang="es-CL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EE6-4E52-4C05-B694-BFE6806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476152"/>
            <a:ext cx="8944670" cy="4393982"/>
          </a:xfrm>
        </p:spPr>
        <p:txBody>
          <a:bodyPr>
            <a:normAutofit/>
          </a:bodyPr>
          <a:lstStyle/>
          <a:p>
            <a:r>
              <a:rPr lang="es-CL" sz="2400" dirty="0"/>
              <a:t>. : Sirve para unir </a:t>
            </a:r>
            <a:r>
              <a:rPr lang="es-CL" sz="2400" dirty="0" err="1"/>
              <a:t>strings</a:t>
            </a:r>
            <a:r>
              <a:rPr lang="es-CL" sz="2400" dirty="0"/>
              <a:t>.</a:t>
            </a:r>
          </a:p>
          <a:p>
            <a:r>
              <a:rPr lang="es-CL" sz="2400" dirty="0"/>
              <a:t>echo: Muestra en “pantalla”.</a:t>
            </a:r>
          </a:p>
          <a:p>
            <a:r>
              <a:rPr lang="es-CL" sz="2400" dirty="0" err="1"/>
              <a:t>print</a:t>
            </a:r>
            <a:r>
              <a:rPr lang="es-CL" sz="2400" dirty="0"/>
              <a:t>: Idéntico a echo</a:t>
            </a:r>
          </a:p>
          <a:p>
            <a:r>
              <a:rPr lang="es-CL" sz="2400" dirty="0" err="1"/>
              <a:t>print_r</a:t>
            </a:r>
            <a:r>
              <a:rPr lang="es-CL" sz="2400" dirty="0"/>
              <a:t>: Para arreglos.</a:t>
            </a:r>
          </a:p>
          <a:p>
            <a:pPr marL="0" indent="0">
              <a:buNone/>
            </a:pPr>
            <a:endParaRPr lang="es-CL" sz="2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FB61554-1FBF-4714-A09C-4A98F28E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3B09B-F156-4725-9646-55FBEBC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b="1" dirty="0">
                <a:latin typeface="Arial Black" panose="020B0A04020102020204" pitchFamily="34" charset="0"/>
              </a:rPr>
              <a:t>Ciclos</a:t>
            </a:r>
            <a:endParaRPr lang="es-CL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EE6-4E52-4C05-B694-BFE6806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1620" y="1571946"/>
            <a:ext cx="8944670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while</a:t>
            </a:r>
            <a:r>
              <a:rPr lang="en-US" sz="2400" dirty="0"/>
              <a:t> (condition is true) {</a:t>
            </a:r>
          </a:p>
          <a:p>
            <a:pPr marL="0" indent="0">
              <a:buNone/>
            </a:pPr>
            <a:r>
              <a:rPr lang="en-US" sz="2400" dirty="0"/>
              <a:t>  code to be executed;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for</a:t>
            </a:r>
            <a:r>
              <a:rPr lang="en-US" sz="2400" dirty="0"/>
              <a:t> (</a:t>
            </a:r>
            <a:r>
              <a:rPr lang="en-US" sz="2400" dirty="0" err="1"/>
              <a:t>init</a:t>
            </a:r>
            <a:r>
              <a:rPr lang="en-US" sz="2400" dirty="0"/>
              <a:t> counter; test counter; increment counter) {</a:t>
            </a:r>
          </a:p>
          <a:p>
            <a:pPr marL="0" indent="0">
              <a:buNone/>
            </a:pPr>
            <a:r>
              <a:rPr lang="en-US" sz="2400" dirty="0"/>
              <a:t>  code to be executed for each iteration;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foreach</a:t>
            </a:r>
            <a:r>
              <a:rPr lang="en-US" sz="2400" dirty="0"/>
              <a:t> ($array as $value) {</a:t>
            </a:r>
          </a:p>
          <a:p>
            <a:pPr marL="0" indent="0">
              <a:buNone/>
            </a:pPr>
            <a:r>
              <a:rPr lang="en-US" sz="2400" dirty="0"/>
              <a:t>  code to be executed;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s-CL" sz="2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1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FB61554-1FBF-4714-A09C-4A98F28E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3B09B-F156-4725-9646-55FBEBC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b="1" dirty="0">
                <a:latin typeface="Arial Black" panose="020B0A04020102020204" pitchFamily="34" charset="0"/>
              </a:rPr>
              <a:t>Variables vía URL</a:t>
            </a:r>
            <a:endParaRPr lang="es-CL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EE6-4E52-4C05-B694-BFE6806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67" y="1457471"/>
            <a:ext cx="8944670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Estas variables se usan para pasar algún dato o información de manera simple usando el método </a:t>
            </a:r>
            <a:r>
              <a:rPr lang="es-CL" sz="2400" dirty="0" err="1">
                <a:solidFill>
                  <a:srgbClr val="FF0000"/>
                </a:solidFill>
              </a:rPr>
              <a:t>get</a:t>
            </a:r>
            <a:r>
              <a:rPr lang="es-CL" sz="2400" dirty="0">
                <a:solidFill>
                  <a:srgbClr val="FF0000"/>
                </a:solidFill>
              </a:rPr>
              <a:t>. </a:t>
            </a:r>
            <a:r>
              <a:rPr lang="es-CL" sz="2400" dirty="0"/>
              <a:t>Ejemplo:</a:t>
            </a:r>
          </a:p>
          <a:p>
            <a:pPr marL="0" indent="0">
              <a:buNone/>
            </a:pPr>
            <a:r>
              <a:rPr lang="es-CL" sz="2400" dirty="0" err="1"/>
              <a:t>Envio</a:t>
            </a:r>
            <a:r>
              <a:rPr lang="es-CL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</a:rPr>
              <a:t>&lt;a </a:t>
            </a:r>
            <a:r>
              <a:rPr lang="en-US" sz="2400" dirty="0" err="1"/>
              <a:t>href</a:t>
            </a:r>
            <a:r>
              <a:rPr lang="en-US" sz="2400" dirty="0"/>
              <a:t>=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 err="1">
                <a:solidFill>
                  <a:srgbClr val="FF0000"/>
                </a:solidFill>
              </a:rPr>
              <a:t>test_get.php?subject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PHP&amp;web</a:t>
            </a:r>
            <a:r>
              <a:rPr lang="en-US" sz="2400" dirty="0">
                <a:solidFill>
                  <a:srgbClr val="FF0000"/>
                </a:solidFill>
              </a:rPr>
              <a:t>=W3schools.com"</a:t>
            </a:r>
            <a:r>
              <a:rPr lang="en-US" sz="2400" dirty="0"/>
              <a:t>&gt;Test $GET</a:t>
            </a:r>
            <a:r>
              <a:rPr lang="en-US" sz="2400" dirty="0">
                <a:solidFill>
                  <a:srgbClr val="0000CD"/>
                </a:solidFill>
              </a:rPr>
              <a:t>&lt;/a&gt;</a:t>
            </a:r>
          </a:p>
          <a:p>
            <a:pPr marL="0" indent="0">
              <a:buNone/>
            </a:pPr>
            <a:endParaRPr lang="en-US" sz="2400" dirty="0">
              <a:solidFill>
                <a:srgbClr val="0000CD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Recepción</a:t>
            </a:r>
            <a:r>
              <a:rPr lang="en-US" sz="2400" dirty="0"/>
              <a:t>: $_GET[</a:t>
            </a:r>
            <a:r>
              <a:rPr lang="en-US" sz="2400" dirty="0">
                <a:solidFill>
                  <a:srgbClr val="FF0000"/>
                </a:solidFill>
              </a:rPr>
              <a:t>'subject'</a:t>
            </a:r>
            <a:r>
              <a:rPr lang="en-US" sz="2400" dirty="0"/>
              <a:t>]</a:t>
            </a:r>
            <a:endParaRPr lang="es-CL" sz="2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6944A45F-7DD3-4328-9A5B-52CCA0772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8" r="9165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99FA1-35A3-4403-9B74-56CEC293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s-CL">
                <a:latin typeface="Arial Black" panose="020B0A04020102020204" pitchFamily="34" charset="0"/>
              </a:rPr>
              <a:t>Links Recomendados</a:t>
            </a:r>
            <a:endParaRPr lang="es-CL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E7404-FB85-47F7-9BC5-19DCAB2C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318" y="1905035"/>
            <a:ext cx="5708862" cy="4154361"/>
          </a:xfrm>
        </p:spPr>
        <p:txBody>
          <a:bodyPr>
            <a:normAutofit/>
          </a:bodyPr>
          <a:lstStyle/>
          <a:p>
            <a:r>
              <a:rPr lang="es-CL" sz="2000" dirty="0"/>
              <a:t>PHP: </a:t>
            </a:r>
            <a:r>
              <a:rPr lang="es-CL" sz="2000" dirty="0">
                <a:hlinkClick r:id="rId3"/>
              </a:rPr>
              <a:t>https://www.w3schools.com/php/default.asp</a:t>
            </a:r>
            <a:endParaRPr lang="es-CL" sz="2000" dirty="0"/>
          </a:p>
          <a:p>
            <a:endParaRPr lang="es-CL" sz="900" dirty="0"/>
          </a:p>
          <a:p>
            <a:r>
              <a:rPr lang="es-CL" sz="2000" dirty="0"/>
              <a:t>Documentación: </a:t>
            </a:r>
            <a:r>
              <a:rPr lang="es-CL" sz="2000" dirty="0">
                <a:hlinkClick r:id="rId4"/>
              </a:rPr>
              <a:t>https://www.php.net/docs.php</a:t>
            </a:r>
            <a:endParaRPr lang="es-CL" sz="2000" dirty="0"/>
          </a:p>
          <a:p>
            <a:pPr marL="0" indent="0">
              <a:buNone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85141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394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Ayudantía 4</vt:lpstr>
      <vt:lpstr>PHP</vt:lpstr>
      <vt:lpstr>Sintaxis</vt:lpstr>
      <vt:lpstr>Printeos</vt:lpstr>
      <vt:lpstr>Ciclos</vt:lpstr>
      <vt:lpstr>Variables vía URL</vt:lpstr>
      <vt:lpstr>Links Recomendados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dc:creator>christian muñoz</dc:creator>
  <cp:lastModifiedBy>christian muñoz</cp:lastModifiedBy>
  <cp:revision>11</cp:revision>
  <dcterms:created xsi:type="dcterms:W3CDTF">2020-08-30T22:05:13Z</dcterms:created>
  <dcterms:modified xsi:type="dcterms:W3CDTF">2020-09-23T17:28:26Z</dcterms:modified>
</cp:coreProperties>
</file>