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65" r:id="rId6"/>
    <p:sldId id="263" r:id="rId7"/>
    <p:sldId id="267" r:id="rId8"/>
    <p:sldId id="268" r:id="rId9"/>
    <p:sldId id="269" r:id="rId10"/>
    <p:sldId id="261" r:id="rId1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C715370A-3534-4A91-8512-B199B35A67A5}">
          <p14:sldIdLst>
            <p14:sldId id="256"/>
            <p14:sldId id="257"/>
            <p14:sldId id="262"/>
            <p14:sldId id="266"/>
            <p14:sldId id="265"/>
            <p14:sldId id="263"/>
            <p14:sldId id="267"/>
            <p14:sldId id="268"/>
            <p14:sldId id="26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99F36-965A-4946-A6A1-15EF4C92A8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F7F299F7-DC72-45D3-977C-7A5800787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7D756192-8B0A-4174-94BC-B136D8146FAE}"/>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5" name="Marcador de pie de página 4">
            <a:extLst>
              <a:ext uri="{FF2B5EF4-FFF2-40B4-BE49-F238E27FC236}">
                <a16:creationId xmlns:a16="http://schemas.microsoft.com/office/drawing/2014/main" id="{CA1B4E59-27E9-4241-9681-664D19C167A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E225320-CA53-4BAA-ACAF-DDB57EEEE9A0}"/>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402306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77FC1-3E0C-4B3D-AE93-3547A424DC5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5749A1A-0645-40FE-8E43-CB8FBDCB639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C21980B-04AF-49A0-B90F-782276B04546}"/>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5" name="Marcador de pie de página 4">
            <a:extLst>
              <a:ext uri="{FF2B5EF4-FFF2-40B4-BE49-F238E27FC236}">
                <a16:creationId xmlns:a16="http://schemas.microsoft.com/office/drawing/2014/main" id="{2FFD2CC4-3695-4EA1-8EA5-5AAAE0F4F32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D3873ED-FFA0-40FE-B969-D61786B6716E}"/>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112829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24D605-9AF8-437B-A09A-ACA5353234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6823F843-564F-4740-803C-ED6E835CF91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F0F5905-CD4E-4072-A2A8-AE21752C1DCC}"/>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5" name="Marcador de pie de página 4">
            <a:extLst>
              <a:ext uri="{FF2B5EF4-FFF2-40B4-BE49-F238E27FC236}">
                <a16:creationId xmlns:a16="http://schemas.microsoft.com/office/drawing/2014/main" id="{C767253F-4D70-4E1D-AF69-DB1E71462BA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89B00B9-053A-45D4-A5A4-9CF9453B7010}"/>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270746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D6E13-92B9-4682-B09C-5A8E7823BDD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800EB7A-BADE-4773-B763-5A1C4AF105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4983939-9431-4982-AACA-1399E9DD0621}"/>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5" name="Marcador de pie de página 4">
            <a:extLst>
              <a:ext uri="{FF2B5EF4-FFF2-40B4-BE49-F238E27FC236}">
                <a16:creationId xmlns:a16="http://schemas.microsoft.com/office/drawing/2014/main" id="{3AC34A97-DBB6-416A-93E9-24A11AEEC4E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46D57F4-B5AB-4756-A630-BCA46E52C675}"/>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33155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07D55-2191-49A5-980B-81755875F9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ED4F88D-4C6E-4C9A-B347-C06956F4E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4AFD482-B531-43AA-863D-DBF28AD8172F}"/>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5" name="Marcador de pie de página 4">
            <a:extLst>
              <a:ext uri="{FF2B5EF4-FFF2-40B4-BE49-F238E27FC236}">
                <a16:creationId xmlns:a16="http://schemas.microsoft.com/office/drawing/2014/main" id="{39A4593C-F7EA-4C8C-89C9-4ED22139EC9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1B0BE50-8260-4E63-ADF4-038D14A90383}"/>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66934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58790-2C8B-4B9D-A0C2-2A21438CC11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8FC4B27-BD37-49B3-8B13-93A23F9E5D5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9419D433-E451-41F6-8A75-E583514528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1E841B85-E622-412B-BBE9-FFE1FBD65C22}"/>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6" name="Marcador de pie de página 5">
            <a:extLst>
              <a:ext uri="{FF2B5EF4-FFF2-40B4-BE49-F238E27FC236}">
                <a16:creationId xmlns:a16="http://schemas.microsoft.com/office/drawing/2014/main" id="{3A7170E3-E1E6-4027-9AC9-720D8D8223A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8D4035B-40F7-499D-BF1D-ABD40BAE2EE6}"/>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180606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75C62-8143-406F-AB69-05C06D761FE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08DE3E9-5F1B-414A-A879-8CF2EDF98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83AEBBD-141C-4C87-90AB-B77C36B662E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E77A25C7-C742-4C2A-81A5-948993B82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59FCD6-676E-48C3-9794-C952DA8A905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34F2B24E-33DC-4769-9045-7D89F17EC8AE}"/>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8" name="Marcador de pie de página 7">
            <a:extLst>
              <a:ext uri="{FF2B5EF4-FFF2-40B4-BE49-F238E27FC236}">
                <a16:creationId xmlns:a16="http://schemas.microsoft.com/office/drawing/2014/main" id="{286B950C-4E15-4C5D-9588-DA58DEB55A9F}"/>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E30A2FB-4C1B-4B40-9722-B57C2A55B54A}"/>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394473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CE187-A294-4FA7-8509-6E0283511A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8BC5E7F5-2BF2-4781-9D4F-698013B3AC57}"/>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4" name="Marcador de pie de página 3">
            <a:extLst>
              <a:ext uri="{FF2B5EF4-FFF2-40B4-BE49-F238E27FC236}">
                <a16:creationId xmlns:a16="http://schemas.microsoft.com/office/drawing/2014/main" id="{BF67874F-D6F9-4701-B3AA-21BE82BB0CDF}"/>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B45D8E4-26E0-4FEB-9FBF-4C42B6C5ABF9}"/>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149505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E957C2B-9989-4AE0-B082-6B7E7ADFCEDC}"/>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3" name="Marcador de pie de página 2">
            <a:extLst>
              <a:ext uri="{FF2B5EF4-FFF2-40B4-BE49-F238E27FC236}">
                <a16:creationId xmlns:a16="http://schemas.microsoft.com/office/drawing/2014/main" id="{1AC1F46F-D0B1-4E4E-9B31-3E43F5201EE2}"/>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7C1F2F0-A199-4899-8763-73E602C74ED9}"/>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238224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3721F-F75D-4448-BE5B-B911A97792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BC54514-688E-40A6-BB6D-B1BD20053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6FC2ECE-5D56-47EC-928A-9DD19A96B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D8B8CF-929C-4C4F-BC96-750F2C6DA321}"/>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6" name="Marcador de pie de página 5">
            <a:extLst>
              <a:ext uri="{FF2B5EF4-FFF2-40B4-BE49-F238E27FC236}">
                <a16:creationId xmlns:a16="http://schemas.microsoft.com/office/drawing/2014/main" id="{228645DA-12E3-419A-8FD1-B68CCD3BE1B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98AAC1A-6C9E-47E2-A134-75B13066FB05}"/>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168876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8E74B-58C3-414C-A38E-A9C576AC3E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A823BAB2-CC21-4CCA-857A-CD8CDC9E6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2316841C-363A-4A33-A445-AFCD79FB1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22F17D-662B-4EC8-B43E-85C28541A211}"/>
              </a:ext>
            </a:extLst>
          </p:cNvPr>
          <p:cNvSpPr>
            <a:spLocks noGrp="1"/>
          </p:cNvSpPr>
          <p:nvPr>
            <p:ph type="dt" sz="half" idx="10"/>
          </p:nvPr>
        </p:nvSpPr>
        <p:spPr/>
        <p:txBody>
          <a:bodyPr/>
          <a:lstStyle/>
          <a:p>
            <a:fld id="{33240EC5-4D2B-4F54-AFB4-5C8389813794}" type="datetimeFigureOut">
              <a:rPr lang="es-CL" smtClean="0"/>
              <a:t>30-09-2020</a:t>
            </a:fld>
            <a:endParaRPr lang="es-CL"/>
          </a:p>
        </p:txBody>
      </p:sp>
      <p:sp>
        <p:nvSpPr>
          <p:cNvPr id="6" name="Marcador de pie de página 5">
            <a:extLst>
              <a:ext uri="{FF2B5EF4-FFF2-40B4-BE49-F238E27FC236}">
                <a16:creationId xmlns:a16="http://schemas.microsoft.com/office/drawing/2014/main" id="{BF872CE2-4332-4D54-94BF-AC984628C15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733D649-40BC-4BA6-ACBB-766ED1302AB0}"/>
              </a:ext>
            </a:extLst>
          </p:cNvPr>
          <p:cNvSpPr>
            <a:spLocks noGrp="1"/>
          </p:cNvSpPr>
          <p:nvPr>
            <p:ph type="sldNum" sz="quarter" idx="12"/>
          </p:nvPr>
        </p:nvSpPr>
        <p:spPr/>
        <p:txBody>
          <a:bodyPr/>
          <a:lstStyle/>
          <a:p>
            <a:fld id="{C36EDC4F-1F83-4486-97CD-B11DDF382ACD}" type="slidenum">
              <a:rPr lang="es-CL" smtClean="0"/>
              <a:t>‹Nº›</a:t>
            </a:fld>
            <a:endParaRPr lang="es-CL"/>
          </a:p>
        </p:txBody>
      </p:sp>
    </p:spTree>
    <p:extLst>
      <p:ext uri="{BB962C8B-B14F-4D97-AF65-F5344CB8AC3E}">
        <p14:creationId xmlns:p14="http://schemas.microsoft.com/office/powerpoint/2010/main" val="65853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F5155C-F103-4FC7-ACD6-9E1DB3C1E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D64720A-78B4-4E9D-8323-A99897E55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2DBB6A0-AB80-4335-961B-DB0012F20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40EC5-4D2B-4F54-AFB4-5C8389813794}" type="datetimeFigureOut">
              <a:rPr lang="es-CL" smtClean="0"/>
              <a:t>30-09-2020</a:t>
            </a:fld>
            <a:endParaRPr lang="es-CL"/>
          </a:p>
        </p:txBody>
      </p:sp>
      <p:sp>
        <p:nvSpPr>
          <p:cNvPr id="5" name="Marcador de pie de página 4">
            <a:extLst>
              <a:ext uri="{FF2B5EF4-FFF2-40B4-BE49-F238E27FC236}">
                <a16:creationId xmlns:a16="http://schemas.microsoft.com/office/drawing/2014/main" id="{5FF495E9-505A-4C93-BC57-6494B0E13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19D64D9-27ED-4CD5-B140-B7954B514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EDC4F-1F83-4486-97CD-B11DDF382ACD}" type="slidenum">
              <a:rPr lang="es-CL" smtClean="0"/>
              <a:t>‹Nº›</a:t>
            </a:fld>
            <a:endParaRPr lang="es-CL"/>
          </a:p>
        </p:txBody>
      </p:sp>
    </p:spTree>
    <p:extLst>
      <p:ext uri="{BB962C8B-B14F-4D97-AF65-F5344CB8AC3E}">
        <p14:creationId xmlns:p14="http://schemas.microsoft.com/office/powerpoint/2010/main" val="3020193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github.com/Kriz300" TargetMode="External"/><Relationship Id="rId5" Type="http://schemas.openxmlformats.org/officeDocument/2006/relationships/hyperlink" Target="mailto:Christian.mu&#241;oz1@mail.udp.cl" TargetMode="External"/><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jquery.com/" TargetMode="External"/><Relationship Id="rId4" Type="http://schemas.openxmlformats.org/officeDocument/2006/relationships/hyperlink" Target="https://www.w3schools.com/jquer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A4B648-556A-489D-8095-1DF1F4CA5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643" y="-478"/>
            <a:ext cx="9310687" cy="6858478"/>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CBC719E-109D-4463-967C-6A323E3A0A06}"/>
              </a:ext>
            </a:extLst>
          </p:cNvPr>
          <p:cNvSpPr>
            <a:spLocks noGrp="1"/>
          </p:cNvSpPr>
          <p:nvPr>
            <p:ph type="ctrTitle"/>
          </p:nvPr>
        </p:nvSpPr>
        <p:spPr>
          <a:xfrm>
            <a:off x="260116" y="670514"/>
            <a:ext cx="5433549" cy="1155526"/>
          </a:xfrm>
        </p:spPr>
        <p:txBody>
          <a:bodyPr anchor="b">
            <a:noAutofit/>
          </a:bodyPr>
          <a:lstStyle/>
          <a:p>
            <a:pPr algn="l"/>
            <a:r>
              <a:rPr lang="es-CL" b="1" dirty="0">
                <a:effectLst>
                  <a:outerShdw blurRad="38100" dist="38100" dir="2700000" algn="tl">
                    <a:srgbClr val="000000">
                      <a:alpha val="43137"/>
                    </a:srgbClr>
                  </a:outerShdw>
                </a:effectLst>
                <a:latin typeface="Arial Black" panose="020B0A04020102020204" pitchFamily="34" charset="0"/>
              </a:rPr>
              <a:t>Ayudantía 5</a:t>
            </a:r>
          </a:p>
        </p:txBody>
      </p:sp>
      <p:sp>
        <p:nvSpPr>
          <p:cNvPr id="3" name="Subtítulo 2">
            <a:extLst>
              <a:ext uri="{FF2B5EF4-FFF2-40B4-BE49-F238E27FC236}">
                <a16:creationId xmlns:a16="http://schemas.microsoft.com/office/drawing/2014/main" id="{1A2AD132-2885-46D4-8915-3C4E75143C59}"/>
              </a:ext>
            </a:extLst>
          </p:cNvPr>
          <p:cNvSpPr>
            <a:spLocks noGrp="1"/>
          </p:cNvSpPr>
          <p:nvPr>
            <p:ph type="subTitle" idx="1"/>
          </p:nvPr>
        </p:nvSpPr>
        <p:spPr>
          <a:xfrm>
            <a:off x="271415" y="2012364"/>
            <a:ext cx="3738142" cy="1155525"/>
          </a:xfrm>
        </p:spPr>
        <p:txBody>
          <a:bodyPr anchor="t">
            <a:normAutofit/>
          </a:bodyPr>
          <a:lstStyle/>
          <a:p>
            <a:pPr algn="l"/>
            <a:r>
              <a:rPr lang="es-CL" sz="2000" b="1" dirty="0">
                <a:effectLst>
                  <a:outerShdw blurRad="38100" dist="38100" dir="2700000" algn="tl">
                    <a:srgbClr val="000000">
                      <a:alpha val="43137"/>
                    </a:srgbClr>
                  </a:outerShdw>
                </a:effectLst>
                <a:latin typeface="Arial Black" panose="020B0A04020102020204" pitchFamily="34" charset="0"/>
              </a:rPr>
              <a:t>Introducción a JavaScript y JQuery</a:t>
            </a:r>
          </a:p>
        </p:txBody>
      </p:sp>
      <p:pic>
        <p:nvPicPr>
          <p:cNvPr id="6" name="Imagen 5" descr="Imagen que contiene dibujo&#10;&#10;Descripción generada automáticamente">
            <a:extLst>
              <a:ext uri="{FF2B5EF4-FFF2-40B4-BE49-F238E27FC236}">
                <a16:creationId xmlns:a16="http://schemas.microsoft.com/office/drawing/2014/main" id="{327120BA-9B04-4689-B44A-A4B5FD707D7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000" b="90000" l="10000" r="90000">
                        <a14:foregroundMark x1="14500" y1="6000" x2="39833" y2="59250"/>
                        <a14:foregroundMark x1="36000" y1="65500" x2="31833" y2="38000"/>
                        <a14:foregroundMark x1="31833" y1="38000" x2="32500" y2="21500"/>
                        <a14:foregroundMark x1="32500" y1="21500" x2="36500" y2="36750"/>
                        <a14:foregroundMark x1="36500" y1="36750" x2="33000" y2="50500"/>
                        <a14:foregroundMark x1="33000" y1="50500" x2="25333" y2="44750"/>
                        <a14:foregroundMark x1="25333" y1="44750" x2="29833" y2="28000"/>
                        <a14:foregroundMark x1="29833" y1="28000" x2="40500" y2="19250"/>
                        <a14:foregroundMark x1="40500" y1="19250" x2="47000" y2="29250"/>
                        <a14:foregroundMark x1="47000" y1="29250" x2="49833" y2="43500"/>
                        <a14:foregroundMark x1="49833" y1="43500" x2="48000" y2="56250"/>
                        <a14:foregroundMark x1="48000" y1="56250" x2="37500" y2="54250"/>
                        <a14:foregroundMark x1="37500" y1="54250" x2="31167" y2="37250"/>
                        <a14:foregroundMark x1="31167" y1="37250" x2="32833" y2="23250"/>
                        <a14:foregroundMark x1="32833" y1="23250" x2="44833" y2="35250"/>
                        <a14:foregroundMark x1="44833" y1="35250" x2="45500" y2="49750"/>
                        <a14:foregroundMark x1="45500" y1="49750" x2="37333" y2="55000"/>
                        <a14:foregroundMark x1="37333" y1="55000" x2="34000" y2="51500"/>
                        <a14:foregroundMark x1="51230" y1="53932" x2="44333" y2="49750"/>
                        <a14:foregroundMark x1="60000" y1="59250" x2="56637" y2="57211"/>
                        <a14:foregroundMark x1="44333" y1="49750" x2="41000" y2="36000"/>
                        <a14:foregroundMark x1="41000" y1="36000" x2="42167" y2="41000"/>
                        <a14:foregroundMark x1="24833" y1="49500" x2="31000" y2="59000"/>
                        <a14:foregroundMark x1="31000" y1="59000" x2="37833" y2="60250"/>
                        <a14:foregroundMark x1="43667" y1="22250" x2="48167" y2="21500"/>
                        <a14:foregroundMark x1="63000" y1="88000" x2="70000" y2="61500"/>
                        <a14:foregroundMark x1="70000" y1="61500" x2="71167" y2="47500"/>
                        <a14:foregroundMark x1="71167" y1="47500" x2="66000" y2="36000"/>
                        <a14:foregroundMark x1="66000" y1="36000" x2="60833" y2="34250"/>
                        <a14:foregroundMark x1="61833" y1="46750" x2="61833" y2="46750"/>
                        <a14:foregroundMark x1="61500" y1="50750" x2="61500" y2="50750"/>
                        <a14:foregroundMark x1="61500" y1="56000" x2="61000" y2="43500"/>
                        <a14:foregroundMark x1="61000" y1="43500" x2="63500" y2="36500"/>
                        <a14:foregroundMark x1="61500" y1="60500" x2="69167" y2="55500"/>
                        <a14:foregroundMark x1="69167" y1="55500" x2="62667" y2="63750"/>
                        <a14:foregroundMark x1="62667" y1="63750" x2="59833" y2="51000"/>
                        <a14:foregroundMark x1="59833" y1="51000" x2="68833" y2="47500"/>
                        <a14:foregroundMark x1="68833" y1="47500" x2="75500" y2="60750"/>
                        <a14:foregroundMark x1="75500" y1="60750" x2="68167" y2="49000"/>
                        <a14:foregroundMark x1="68167" y1="49000" x2="72833" y2="60250"/>
                        <a14:foregroundMark x1="72833" y1="60250" x2="69833" y2="47250"/>
                        <a14:foregroundMark x1="69833" y1="47250" x2="78833" y2="45500"/>
                        <a14:foregroundMark x1="78833" y1="45500" x2="80833" y2="55000"/>
                        <a14:foregroundMark x1="81833" y1="54250" x2="82000" y2="43750"/>
                        <a14:foregroundMark x1="82333" y1="49500" x2="83000" y2="34750"/>
                        <a14:foregroundMark x1="83000" y1="34750" x2="76333" y2="27000"/>
                        <a14:foregroundMark x1="76333" y1="27000" x2="58167" y2="26500"/>
                        <a14:foregroundMark x1="58167" y1="26500" x2="57747" y2="32105"/>
                        <a14:foregroundMark x1="53841" y1="72083" x2="51000" y2="80250"/>
                        <a14:foregroundMark x1="51000" y1="80250" x2="58167" y2="89000"/>
                        <a14:foregroundMark x1="58167" y1="89000" x2="67500" y2="89500"/>
                        <a14:foregroundMark x1="67500" y1="89500" x2="76833" y2="88250"/>
                        <a14:foregroundMark x1="76833" y1="88250" x2="82333" y2="48750"/>
                        <a14:foregroundMark x1="58167" y1="75750" x2="66500" y2="78500"/>
                        <a14:foregroundMark x1="66500" y1="78500" x2="73667" y2="71750"/>
                        <a14:foregroundMark x1="73667" y1="71750" x2="73667" y2="68750"/>
                        <a14:foregroundMark x1="74333" y1="65750" x2="74833" y2="59250"/>
                        <a14:foregroundMark x1="70000" y1="39250" x2="74000" y2="40250"/>
                        <a14:foregroundMark x1="27000" y1="22500" x2="27000" y2="22500"/>
                        <a14:foregroundMark x1="76167" y1="39500" x2="76167" y2="39500"/>
                        <a14:foregroundMark x1="58833" y1="42250" x2="58833" y2="42250"/>
                        <a14:foregroundMark x1="58167" y1="55000" x2="58167" y2="55000"/>
                        <a14:foregroundMark x1="58667" y1="52000" x2="58667" y2="52000"/>
                        <a14:foregroundMark x1="57333" y1="50000" x2="56500" y2="59500"/>
                        <a14:foregroundMark x1="53500" y1="72750" x2="55167" y2="65750"/>
                        <a14:foregroundMark x1="54500" y1="63500" x2="54500" y2="61250"/>
                        <a14:foregroundMark x1="53167" y1="65500" x2="53167" y2="65500"/>
                        <a14:foregroundMark x1="52000" y1="65500" x2="53167" y2="66750"/>
                        <a14:foregroundMark x1="56049" y1="47336" x2="56356" y2="44303"/>
                        <a14:foregroundMark x1="54260" y1="65000" x2="55775" y2="50044"/>
                        <a14:foregroundMark x1="53998" y1="67587" x2="54260" y2="65000"/>
                        <a14:foregroundMark x1="53500" y1="72500" x2="53856" y2="68980"/>
                        <a14:foregroundMark x1="53909" y1="54964" x2="53167" y2="59500"/>
                        <a14:foregroundMark x1="55175" y1="47219" x2="54578" y2="50869"/>
                        <a14:foregroundMark x1="55659" y1="44260" x2="55545" y2="44960"/>
                        <a14:foregroundMark x1="53167" y1="70999" x2="53167" y2="72750"/>
                        <a14:foregroundMark x1="53167" y1="65000" x2="53167" y2="69060"/>
                        <a14:foregroundMark x1="53167" y1="59500" x2="53167" y2="65000"/>
                        <a14:foregroundMark x1="53167" y1="72750" x2="53167" y2="72750"/>
                        <a14:foregroundMark x1="56333" y1="44250" x2="56667" y2="44250"/>
                        <a14:foregroundMark x1="59667" y1="40500" x2="60500" y2="36000"/>
                        <a14:foregroundMark x1="56333" y1="36000" x2="56500" y2="35500"/>
                        <a14:foregroundMark x1="58000" y1="39000" x2="58000" y2="39000"/>
                        <a14:foregroundMark x1="57667" y1="41750" x2="57667" y2="41750"/>
                        <a14:foregroundMark x1="57000" y1="40500" x2="57000" y2="40500"/>
                        <a14:foregroundMark x1="56000" y1="43250" x2="56000" y2="43250"/>
                        <a14:foregroundMark x1="56000" y1="42750" x2="56500" y2="40000"/>
                        <a14:foregroundMark x1="56333" y1="41250" x2="56333" y2="39500"/>
                        <a14:foregroundMark x1="54833" y1="73500" x2="57667" y2="28500"/>
                        <a14:foregroundMark x1="56500" y1="29000" x2="53667" y2="74750"/>
                        <a14:foregroundMark x1="56500" y1="25500" x2="56500" y2="25500"/>
                        <a14:foregroundMark x1="50833" y1="72500" x2="50833" y2="72500"/>
                        <a14:foregroundMark x1="48833" y1="72500" x2="48833" y2="72500"/>
                        <a14:foregroundMark x1="47500" y1="73500" x2="47500" y2="73500"/>
                        <a14:foregroundMark x1="46500" y1="73500" x2="46500" y2="73500"/>
                      </a14:backgroundRemoval>
                    </a14:imgEffect>
                    <a14:imgEffect>
                      <a14:artisticLineDrawing/>
                    </a14:imgEffect>
                  </a14:imgLayer>
                </a14:imgProps>
              </a:ext>
              <a:ext uri="{28A0092B-C50C-407E-A947-70E740481C1C}">
                <a14:useLocalDpi xmlns:a14="http://schemas.microsoft.com/office/drawing/2010/main" val="0"/>
              </a:ext>
            </a:extLst>
          </a:blip>
          <a:stretch>
            <a:fillRect/>
          </a:stretch>
        </p:blipFill>
        <p:spPr>
          <a:xfrm>
            <a:off x="271414" y="2770750"/>
            <a:ext cx="3391816" cy="2261211"/>
          </a:xfrm>
          <a:prstGeom prst="rect">
            <a:avLst/>
          </a:prstGeom>
        </p:spPr>
      </p:pic>
      <p:sp>
        <p:nvSpPr>
          <p:cNvPr id="8" name="CuadroTexto 7">
            <a:extLst>
              <a:ext uri="{FF2B5EF4-FFF2-40B4-BE49-F238E27FC236}">
                <a16:creationId xmlns:a16="http://schemas.microsoft.com/office/drawing/2014/main" id="{031DE9B1-90F4-415E-AAA6-BF802C958724}"/>
              </a:ext>
            </a:extLst>
          </p:cNvPr>
          <p:cNvSpPr txBox="1"/>
          <p:nvPr/>
        </p:nvSpPr>
        <p:spPr>
          <a:xfrm>
            <a:off x="260116" y="5376506"/>
            <a:ext cx="3749441" cy="1200329"/>
          </a:xfrm>
          <a:prstGeom prst="rect">
            <a:avLst/>
          </a:prstGeom>
          <a:noFill/>
        </p:spPr>
        <p:txBody>
          <a:bodyPr wrap="square" rtlCol="0">
            <a:spAutoFit/>
          </a:bodyPr>
          <a:lstStyle/>
          <a:p>
            <a:r>
              <a:rPr lang="es-CL" dirty="0"/>
              <a:t>Christian Muñoz I.</a:t>
            </a:r>
          </a:p>
          <a:p>
            <a:r>
              <a:rPr lang="es-CL" dirty="0"/>
              <a:t>Mail: </a:t>
            </a:r>
            <a:r>
              <a:rPr lang="es-CL" dirty="0">
                <a:hlinkClick r:id="rId5">
                  <a:extLst>
                    <a:ext uri="{A12FA001-AC4F-418D-AE19-62706E023703}">
                      <ahyp:hlinkClr xmlns:ahyp="http://schemas.microsoft.com/office/drawing/2018/hyperlinkcolor" val="tx"/>
                    </a:ext>
                  </a:extLst>
                </a:hlinkClick>
              </a:rPr>
              <a:t>Christian.muñoz1@mail.udp.cl</a:t>
            </a:r>
            <a:endParaRPr lang="es-CL" dirty="0"/>
          </a:p>
          <a:p>
            <a:r>
              <a:rPr lang="es-CL" dirty="0" err="1"/>
              <a:t>Discord</a:t>
            </a:r>
            <a:r>
              <a:rPr lang="es-CL" dirty="0"/>
              <a:t>: Kriz#5129</a:t>
            </a:r>
          </a:p>
          <a:p>
            <a:r>
              <a:rPr lang="es-CL" dirty="0" err="1"/>
              <a:t>Github</a:t>
            </a:r>
            <a:r>
              <a:rPr lang="es-CL" dirty="0"/>
              <a:t>: </a:t>
            </a:r>
            <a:r>
              <a:rPr lang="es-CL" dirty="0">
                <a:hlinkClick r:id="rId6">
                  <a:extLst>
                    <a:ext uri="{A12FA001-AC4F-418D-AE19-62706E023703}">
                      <ahyp:hlinkClr xmlns:ahyp="http://schemas.microsoft.com/office/drawing/2018/hyperlinkcolor" val="tx"/>
                    </a:ext>
                  </a:extLst>
                </a:hlinkClick>
              </a:rPr>
              <a:t>https://github.com/Kriz300</a:t>
            </a:r>
            <a:endParaRPr lang="es-CL" dirty="0"/>
          </a:p>
        </p:txBody>
      </p:sp>
      <p:pic>
        <p:nvPicPr>
          <p:cNvPr id="1026" name="Picture 2">
            <a:extLst>
              <a:ext uri="{FF2B5EF4-FFF2-40B4-BE49-F238E27FC236}">
                <a16:creationId xmlns:a16="http://schemas.microsoft.com/office/drawing/2014/main" id="{6C9DF1FB-C080-4318-A6F1-BE86A5B19749}"/>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45829" y="3558159"/>
            <a:ext cx="2418511" cy="2418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37EB91-6D7C-4FCE-9054-5091D15801D1}"/>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9011" b="90989" l="10000" r="90000">
                        <a14:foregroundMark x1="44250" y1="47350" x2="44250" y2="47350"/>
                        <a14:foregroundMark x1="44500" y1="47350" x2="46875" y2="56360"/>
                        <a14:foregroundMark x1="46875" y1="56360" x2="47375" y2="44523"/>
                        <a14:foregroundMark x1="47375" y1="44523" x2="51125" y2="54770"/>
                        <a14:foregroundMark x1="51125" y1="54770" x2="44500" y2="61307"/>
                        <a14:foregroundMark x1="44500" y1="61307" x2="42875" y2="51943"/>
                        <a14:foregroundMark x1="42875" y1="51943" x2="43875" y2="40283"/>
                        <a14:foregroundMark x1="43875" y1="40283" x2="50000" y2="31449"/>
                        <a14:foregroundMark x1="50000" y1="31449" x2="53125" y2="43640"/>
                        <a14:foregroundMark x1="53125" y1="43640" x2="49500" y2="71731"/>
                        <a14:foregroundMark x1="49500" y1="71731" x2="43625" y2="66431"/>
                        <a14:foregroundMark x1="43625" y1="66431" x2="41250" y2="57420"/>
                        <a14:foregroundMark x1="41250" y1="57420" x2="41625" y2="45583"/>
                        <a14:foregroundMark x1="41625" y1="45583" x2="46750" y2="33039"/>
                        <a14:foregroundMark x1="46750" y1="33039" x2="54875" y2="41519"/>
                        <a14:foregroundMark x1="54875" y1="41519" x2="54625" y2="56360"/>
                        <a14:foregroundMark x1="54625" y1="56360" x2="48125" y2="65371"/>
                        <a14:foregroundMark x1="48125" y1="65371" x2="39375" y2="60601"/>
                        <a14:foregroundMark x1="39375" y1="60601" x2="40625" y2="41343"/>
                        <a14:foregroundMark x1="40625" y1="41343" x2="44750" y2="30919"/>
                        <a14:foregroundMark x1="44750" y1="30919" x2="52125" y2="23675"/>
                        <a14:foregroundMark x1="52125" y1="23675" x2="61875" y2="48587"/>
                        <a14:foregroundMark x1="61875" y1="48587" x2="61000" y2="58304"/>
                        <a14:foregroundMark x1="61000" y1="58304" x2="57875" y2="66254"/>
                        <a14:foregroundMark x1="57875" y1="66254" x2="54125" y2="51060"/>
                        <a14:foregroundMark x1="54125" y1="51060" x2="57125" y2="39399"/>
                        <a14:foregroundMark x1="57125" y1="39399" x2="61250" y2="31979"/>
                        <a14:foregroundMark x1="61250" y1="31979" x2="66750" y2="36926"/>
                        <a14:foregroundMark x1="66750" y1="36926" x2="67250" y2="50353"/>
                        <a14:foregroundMark x1="67250" y1="50353" x2="60375" y2="59717"/>
                        <a14:foregroundMark x1="60375" y1="59717" x2="55375" y2="53004"/>
                        <a14:foregroundMark x1="55375" y1="53004" x2="57625" y2="34806"/>
                        <a14:foregroundMark x1="57625" y1="34806" x2="62375" y2="27739"/>
                        <a14:foregroundMark x1="62375" y1="27739" x2="65125" y2="41166"/>
                        <a14:foregroundMark x1="65125" y1="41166" x2="64875" y2="56007"/>
                        <a14:foregroundMark x1="64875" y1="56007" x2="55625" y2="55654"/>
                        <a14:foregroundMark x1="55625" y1="55654" x2="55500" y2="54947"/>
                        <a14:foregroundMark x1="47625" y1="77562" x2="38500" y2="71025"/>
                        <a14:foregroundMark x1="38500" y1="71025" x2="33625" y2="63251"/>
                        <a14:foregroundMark x1="33625" y1="63251" x2="39250" y2="58481"/>
                        <a14:foregroundMark x1="39250" y1="58481" x2="43750" y2="66608"/>
                        <a14:foregroundMark x1="43750" y1="66608" x2="43750" y2="73498"/>
                        <a14:foregroundMark x1="68250" y1="75795" x2="60875" y2="75442"/>
                        <a14:foregroundMark x1="60875" y1="75442" x2="50750" y2="66961"/>
                        <a14:foregroundMark x1="50750" y1="66961" x2="48125" y2="54947"/>
                        <a14:foregroundMark x1="48125" y1="54947" x2="55375" y2="38339"/>
                        <a14:foregroundMark x1="55375" y1="38339" x2="50125" y2="32509"/>
                        <a14:foregroundMark x1="50125" y1="32509" x2="49250" y2="22261"/>
                        <a14:foregroundMark x1="49250" y1="22261" x2="56500" y2="19788"/>
                        <a14:foregroundMark x1="56500" y1="19788" x2="71625" y2="25795"/>
                        <a14:foregroundMark x1="71625" y1="25795" x2="69000" y2="71025"/>
                        <a14:foregroundMark x1="69000" y1="71025" x2="67500" y2="75442"/>
                        <a14:foregroundMark x1="65875" y1="71378" x2="57250" y2="68905"/>
                        <a14:foregroundMark x1="57250" y1="68905" x2="52250" y2="63428"/>
                        <a14:foregroundMark x1="52250" y1="63428" x2="54125" y2="54947"/>
                        <a14:foregroundMark x1="54125" y1="54947" x2="60750" y2="57597"/>
                        <a14:foregroundMark x1="60750" y1="57597" x2="62500" y2="66431"/>
                        <a14:foregroundMark x1="62500" y1="66431" x2="61250" y2="69611"/>
                        <a14:foregroundMark x1="67000" y1="71025" x2="60625" y2="68728"/>
                        <a14:foregroundMark x1="60625" y1="68728" x2="64000" y2="60954"/>
                        <a14:foregroundMark x1="64000" y1="60954" x2="66375" y2="69611"/>
                        <a14:foregroundMark x1="66375" y1="69611" x2="66375" y2="69788"/>
                        <a14:foregroundMark x1="67125" y1="36042" x2="66125" y2="25442"/>
                        <a14:foregroundMark x1="66125" y1="25442" x2="58000" y2="25442"/>
                        <a14:foregroundMark x1="58000" y1="25442" x2="52625" y2="30919"/>
                        <a14:foregroundMark x1="52625" y1="30919" x2="59250" y2="37633"/>
                        <a14:foregroundMark x1="59250" y1="37633" x2="65250" y2="34806"/>
                        <a14:foregroundMark x1="65250" y1="34806" x2="67375" y2="31979"/>
                        <a14:foregroundMark x1="25500" y1="8481" x2="46375" y2="10247"/>
                        <a14:foregroundMark x1="46375" y1="10247" x2="52875" y2="8657"/>
                        <a14:foregroundMark x1="52875" y1="8657" x2="66875" y2="9187"/>
                        <a14:foregroundMark x1="66875" y1="9187" x2="74500" y2="9011"/>
                        <a14:foregroundMark x1="50250" y1="90989" x2="50250" y2="90989"/>
                      </a14:backgroundRemoval>
                    </a14:imgEffect>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2247031" y="2773475"/>
            <a:ext cx="2744896" cy="1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6353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6944A45F-7DD3-4328-9A5B-52CCA07728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48" r="9165"/>
          <a:stretch/>
        </p:blipFill>
        <p:spPr bwMode="auto">
          <a:xfrm>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1399FA1-35A3-4403-9B74-56CEC293D273}"/>
              </a:ext>
            </a:extLst>
          </p:cNvPr>
          <p:cNvSpPr>
            <a:spLocks noGrp="1"/>
          </p:cNvSpPr>
          <p:nvPr>
            <p:ph type="title"/>
          </p:nvPr>
        </p:nvSpPr>
        <p:spPr>
          <a:xfrm>
            <a:off x="804672" y="365125"/>
            <a:ext cx="5266155" cy="1325563"/>
          </a:xfrm>
        </p:spPr>
        <p:txBody>
          <a:bodyPr>
            <a:normAutofit/>
          </a:bodyPr>
          <a:lstStyle/>
          <a:p>
            <a:r>
              <a:rPr lang="es-CL">
                <a:latin typeface="Arial Black" panose="020B0A04020102020204" pitchFamily="34" charset="0"/>
              </a:rPr>
              <a:t>Links Recomendados</a:t>
            </a:r>
            <a:endParaRPr lang="es-CL" dirty="0">
              <a:latin typeface="Arial Black" panose="020B0A04020102020204" pitchFamily="34" charset="0"/>
            </a:endParaRPr>
          </a:p>
        </p:txBody>
      </p:sp>
      <p:sp>
        <p:nvSpPr>
          <p:cNvPr id="3" name="Marcador de contenido 2">
            <a:extLst>
              <a:ext uri="{FF2B5EF4-FFF2-40B4-BE49-F238E27FC236}">
                <a16:creationId xmlns:a16="http://schemas.microsoft.com/office/drawing/2014/main" id="{A4AE7404-FB85-47F7-9BC5-19DCAB2C2CA9}"/>
              </a:ext>
            </a:extLst>
          </p:cNvPr>
          <p:cNvSpPr>
            <a:spLocks noGrp="1"/>
          </p:cNvSpPr>
          <p:nvPr>
            <p:ph idx="1"/>
          </p:nvPr>
        </p:nvSpPr>
        <p:spPr>
          <a:xfrm>
            <a:off x="583318" y="1905035"/>
            <a:ext cx="5708862" cy="4154361"/>
          </a:xfrm>
        </p:spPr>
        <p:txBody>
          <a:bodyPr>
            <a:normAutofit/>
          </a:bodyPr>
          <a:lstStyle/>
          <a:p>
            <a:r>
              <a:rPr lang="es-CL" sz="2000" dirty="0"/>
              <a:t>JS: </a:t>
            </a:r>
            <a:r>
              <a:rPr lang="es-CL" sz="2000" dirty="0">
                <a:hlinkClick r:id="rId3"/>
              </a:rPr>
              <a:t>https://www.w3schools.com/js/default.asp</a:t>
            </a:r>
            <a:endParaRPr lang="es-CL" sz="2000" dirty="0"/>
          </a:p>
          <a:p>
            <a:r>
              <a:rPr lang="es-CL" sz="2000" dirty="0"/>
              <a:t>JQuery: </a:t>
            </a:r>
            <a:r>
              <a:rPr lang="es-CL" sz="2000" dirty="0">
                <a:hlinkClick r:id="rId4"/>
              </a:rPr>
              <a:t>https://www.w3schools.com/jquery/</a:t>
            </a:r>
            <a:endParaRPr lang="es-CL" sz="2000" dirty="0"/>
          </a:p>
          <a:p>
            <a:r>
              <a:rPr lang="es-CL" sz="2000" dirty="0"/>
              <a:t>Pag oficial: </a:t>
            </a:r>
            <a:r>
              <a:rPr lang="es-CL" sz="2000" dirty="0">
                <a:hlinkClick r:id="rId5"/>
              </a:rPr>
              <a:t>https://jquery.com/</a:t>
            </a:r>
            <a:endParaRPr lang="es-CL" sz="2000" dirty="0"/>
          </a:p>
        </p:txBody>
      </p:sp>
    </p:spTree>
    <p:extLst>
      <p:ext uri="{BB962C8B-B14F-4D97-AF65-F5344CB8AC3E}">
        <p14:creationId xmlns:p14="http://schemas.microsoft.com/office/powerpoint/2010/main" val="28514111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6" y="321734"/>
            <a:ext cx="9364829" cy="1135737"/>
          </a:xfrm>
        </p:spPr>
        <p:txBody>
          <a:bodyPr>
            <a:normAutofit/>
          </a:bodyPr>
          <a:lstStyle/>
          <a:p>
            <a:r>
              <a:rPr lang="es-CL" b="1" dirty="0">
                <a:latin typeface="Arial Black" panose="020B0A04020102020204" pitchFamily="34" charset="0"/>
              </a:rPr>
              <a:t>JavaScript en la Web</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670705" y="1476152"/>
            <a:ext cx="8944670" cy="4393982"/>
          </a:xfrm>
        </p:spPr>
        <p:txBody>
          <a:bodyPr>
            <a:normAutofit lnSpcReduction="10000"/>
          </a:bodyPr>
          <a:lstStyle/>
          <a:p>
            <a:pPr marL="0" indent="0">
              <a:buNone/>
            </a:pPr>
            <a:r>
              <a:rPr lang="es-CL" sz="2000" dirty="0"/>
              <a:t>JavaScript (JS) es un lenguaje de programación interpretado, dialecto del estándar ECMAScript. Se define como orientado a objetos,​ basado en prototipos, imperativo, débilmente tipado y dinámico.</a:t>
            </a:r>
          </a:p>
          <a:p>
            <a:pPr marL="0" indent="0">
              <a:buNone/>
            </a:pPr>
            <a:r>
              <a:rPr lang="es-CL" sz="2000" dirty="0"/>
              <a:t>Se utiliza principalmente del lado del cliente, implementado como parte de un navegador web permitiendo mejoras en la interfaz de usuario y páginas web dinámicas, pero también se utiliza JavaScript del lado del servidor (Server-</a:t>
            </a:r>
            <a:r>
              <a:rPr lang="es-CL" sz="2000" dirty="0" err="1"/>
              <a:t>side</a:t>
            </a:r>
            <a:r>
              <a:rPr lang="es-CL" sz="2000" dirty="0"/>
              <a:t> JavaScript o SSJS). </a:t>
            </a:r>
          </a:p>
          <a:p>
            <a:pPr marL="0" indent="0">
              <a:buNone/>
            </a:pPr>
            <a:r>
              <a:rPr lang="es-CL" sz="2000" dirty="0"/>
              <a:t>Todos los navegadores modernos interpretan el código JavaScript integrado en las páginas web. Para interactuar con una página web se provee al lenguaje JavaScript de una implementación del </a:t>
            </a:r>
            <a:r>
              <a:rPr lang="es-CL" sz="2000" dirty="0" err="1"/>
              <a:t>Document</a:t>
            </a:r>
            <a:r>
              <a:rPr lang="es-CL" sz="2000" dirty="0"/>
              <a:t> </a:t>
            </a:r>
            <a:r>
              <a:rPr lang="es-CL" sz="2000" dirty="0" err="1"/>
              <a:t>Object</a:t>
            </a:r>
            <a:r>
              <a:rPr lang="es-CL" sz="2000" dirty="0"/>
              <a:t> </a:t>
            </a:r>
            <a:r>
              <a:rPr lang="es-CL" sz="2000" dirty="0" err="1"/>
              <a:t>Model</a:t>
            </a:r>
            <a:r>
              <a:rPr lang="es-CL" sz="2000" dirty="0"/>
              <a:t> (DOM).</a:t>
            </a:r>
          </a:p>
          <a:p>
            <a:pPr marL="0" indent="0">
              <a:buNone/>
            </a:pPr>
            <a:r>
              <a:rPr lang="es-CL" sz="2000" dirty="0"/>
              <a:t>Tradicionalmente se venía utilizando en páginas web HTML para realizar operaciones y únicamente en el marco de la aplicación cliente, sin acceso a funciones del servidor. Actualmente es ampliamente utilizado para enviar y recibir información del servidor junto con ayuda de otras tecnologías como AJAX. JavaScript se interpreta en el agente de usuario al mismo tiempo que las sentencias van descargándose junto con el código HTML.</a:t>
            </a:r>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95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7" y="321734"/>
            <a:ext cx="6891186" cy="1135737"/>
          </a:xfrm>
        </p:spPr>
        <p:txBody>
          <a:bodyPr>
            <a:normAutofit/>
          </a:bodyPr>
          <a:lstStyle/>
          <a:p>
            <a:r>
              <a:rPr lang="es-CL" b="1" dirty="0">
                <a:latin typeface="Arial Black" panose="020B0A04020102020204" pitchFamily="34" charset="0"/>
              </a:rPr>
              <a:t>Sintaxis</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670705" y="1476152"/>
            <a:ext cx="8944670" cy="4393982"/>
          </a:xfrm>
        </p:spPr>
        <p:txBody>
          <a:bodyPr>
            <a:normAutofit/>
          </a:bodyPr>
          <a:lstStyle/>
          <a:p>
            <a:pPr marL="0" indent="0">
              <a:buNone/>
            </a:pPr>
            <a:r>
              <a:rPr lang="es-CL" sz="2400" dirty="0"/>
              <a:t>JavaScript se diseñó con una sintaxis similar a C, aunque adopta nombres y convenciones del lenguaje de programación Java. Sin embargo, Java y JavaScript tienen semánticas y propósitos diferentes.</a:t>
            </a:r>
          </a:p>
          <a:p>
            <a:pPr marL="0" indent="0">
              <a:buNone/>
            </a:pPr>
            <a:r>
              <a:rPr lang="es-CL" sz="2400" dirty="0"/>
              <a:t>Las variables, funciones, importaciones, etc. Se pueden hacer de maneras diferentes según en el estilo del usuario ya que en la practica no varían mucho.</a:t>
            </a:r>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82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7" y="321734"/>
            <a:ext cx="6891186" cy="1135737"/>
          </a:xfrm>
        </p:spPr>
        <p:txBody>
          <a:bodyPr>
            <a:normAutofit/>
          </a:bodyPr>
          <a:lstStyle/>
          <a:p>
            <a:r>
              <a:rPr lang="es-CL" b="1" dirty="0">
                <a:latin typeface="Arial Black" panose="020B0A04020102020204" pitchFamily="34" charset="0"/>
              </a:rPr>
              <a:t>Declaraciones</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670705" y="1476152"/>
            <a:ext cx="8944670" cy="4393982"/>
          </a:xfrm>
        </p:spPr>
        <p:txBody>
          <a:bodyPr>
            <a:normAutofit/>
          </a:bodyPr>
          <a:lstStyle/>
          <a:p>
            <a:r>
              <a:rPr lang="es-CL" sz="2400" dirty="0"/>
              <a:t>Variables:</a:t>
            </a:r>
          </a:p>
          <a:p>
            <a:pPr lvl="1"/>
            <a:r>
              <a:rPr lang="es-CL" sz="2000" dirty="0" err="1"/>
              <a:t>const</a:t>
            </a:r>
            <a:r>
              <a:rPr lang="es-CL" sz="2000" dirty="0"/>
              <a:t>: Declara una variable constante. </a:t>
            </a:r>
          </a:p>
          <a:p>
            <a:pPr lvl="1"/>
            <a:r>
              <a:rPr lang="es-CL" sz="2000" dirty="0" err="1"/>
              <a:t>var</a:t>
            </a:r>
            <a:r>
              <a:rPr lang="es-CL" sz="2000" dirty="0"/>
              <a:t>: Declara una variable.</a:t>
            </a:r>
          </a:p>
          <a:p>
            <a:pPr lvl="1"/>
            <a:r>
              <a:rPr lang="es-CL" sz="2000" dirty="0" err="1"/>
              <a:t>let:Declara</a:t>
            </a:r>
            <a:r>
              <a:rPr lang="es-CL" sz="2000" dirty="0"/>
              <a:t> una variable.</a:t>
            </a:r>
          </a:p>
          <a:p>
            <a:r>
              <a:rPr lang="es-CL" sz="2400" dirty="0"/>
              <a:t>Funciones: </a:t>
            </a:r>
          </a:p>
          <a:p>
            <a:pPr lvl="1"/>
            <a:r>
              <a:rPr lang="es-CL" sz="2000" dirty="0" err="1"/>
              <a:t>Function</a:t>
            </a:r>
            <a:r>
              <a:rPr lang="es-CL" sz="2000" dirty="0"/>
              <a:t> nombre(</a:t>
            </a:r>
            <a:r>
              <a:rPr lang="es-CL" sz="2000" dirty="0" err="1"/>
              <a:t>parametros</a:t>
            </a:r>
            <a:r>
              <a:rPr lang="es-CL" sz="2000" dirty="0"/>
              <a:t>){</a:t>
            </a:r>
            <a:r>
              <a:rPr lang="es-CL" sz="2000" dirty="0" err="1"/>
              <a:t>codigo</a:t>
            </a:r>
            <a:r>
              <a:rPr lang="es-CL" sz="2000" dirty="0"/>
              <a:t>}</a:t>
            </a:r>
          </a:p>
          <a:p>
            <a:pPr lvl="1"/>
            <a:r>
              <a:rPr lang="es-CL" sz="2000" dirty="0" err="1"/>
              <a:t>let</a:t>
            </a:r>
            <a:r>
              <a:rPr lang="es-CL" sz="2000" dirty="0"/>
              <a:t> nombre = (</a:t>
            </a:r>
            <a:r>
              <a:rPr lang="es-CL" sz="2000" dirty="0" err="1"/>
              <a:t>parametros</a:t>
            </a:r>
            <a:r>
              <a:rPr lang="es-CL" sz="2000" dirty="0"/>
              <a:t>) =&gt; {</a:t>
            </a:r>
            <a:r>
              <a:rPr lang="es-CL" sz="2000" dirty="0" err="1"/>
              <a:t>codigo</a:t>
            </a:r>
            <a:r>
              <a:rPr lang="es-CL" sz="2000" dirty="0"/>
              <a:t>}</a:t>
            </a:r>
          </a:p>
          <a:p>
            <a:pPr lvl="1"/>
            <a:endParaRPr lang="es-CL" sz="2000" dirty="0"/>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85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7" y="321734"/>
            <a:ext cx="6891186" cy="1135737"/>
          </a:xfrm>
        </p:spPr>
        <p:txBody>
          <a:bodyPr>
            <a:normAutofit/>
          </a:bodyPr>
          <a:lstStyle/>
          <a:p>
            <a:r>
              <a:rPr lang="es-CL" b="1" dirty="0" err="1">
                <a:latin typeface="Arial Black" panose="020B0A04020102020204" pitchFamily="34" charset="0"/>
              </a:rPr>
              <a:t>Printeos</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670705" y="1476152"/>
            <a:ext cx="8944670" cy="4393982"/>
          </a:xfrm>
        </p:spPr>
        <p:txBody>
          <a:bodyPr>
            <a:normAutofit fontScale="85000" lnSpcReduction="20000"/>
          </a:bodyPr>
          <a:lstStyle/>
          <a:p>
            <a:pPr marL="0" indent="0">
              <a:buNone/>
            </a:pPr>
            <a:r>
              <a:rPr lang="es-CL" sz="2400" dirty="0"/>
              <a:t>En el lado cliente existen 3 formas de mostrar información:</a:t>
            </a:r>
          </a:p>
          <a:p>
            <a:r>
              <a:rPr lang="es-CL" sz="2400" dirty="0"/>
              <a:t>HTML: directamente insertamos texto </a:t>
            </a:r>
            <a:r>
              <a:rPr lang="es-CL" sz="2400" dirty="0" err="1"/>
              <a:t>html</a:t>
            </a:r>
            <a:r>
              <a:rPr lang="es-CL" sz="2400" dirty="0"/>
              <a:t> a una sección de la pág.</a:t>
            </a:r>
          </a:p>
          <a:p>
            <a:pPr lvl="1"/>
            <a:r>
              <a:rPr lang="es-CL" sz="2000" dirty="0"/>
              <a:t>$("#</a:t>
            </a:r>
            <a:r>
              <a:rPr lang="es-CL" sz="2000" dirty="0" err="1"/>
              <a:t>notification-latest</a:t>
            </a:r>
            <a:r>
              <a:rPr lang="es-CL" sz="2000" dirty="0"/>
              <a:t>").</a:t>
            </a:r>
            <a:r>
              <a:rPr lang="es-CL" sz="2000" dirty="0" err="1"/>
              <a:t>html</a:t>
            </a:r>
            <a:r>
              <a:rPr lang="es-CL" sz="2000" dirty="0"/>
              <a:t>(data[1]);</a:t>
            </a:r>
          </a:p>
          <a:p>
            <a:r>
              <a:rPr lang="es-CL" sz="2400" dirty="0"/>
              <a:t>DOM: Ejemplo:</a:t>
            </a:r>
          </a:p>
          <a:p>
            <a:r>
              <a:rPr lang="es-CL" sz="1600" b="0" dirty="0" err="1">
                <a:effectLst/>
                <a:latin typeface="Consolas" panose="020B0609020204030204" pitchFamily="49" charset="0"/>
              </a:rPr>
              <a:t>newTrtag</a:t>
            </a:r>
            <a:r>
              <a:rPr lang="es-CL" sz="1600" b="0" dirty="0">
                <a:effectLst/>
                <a:latin typeface="Consolas" panose="020B0609020204030204" pitchFamily="49" charset="0"/>
              </a:rPr>
              <a:t> = </a:t>
            </a:r>
            <a:r>
              <a:rPr lang="es-CL" sz="1600" b="0" dirty="0" err="1">
                <a:effectLst/>
                <a:latin typeface="Consolas" panose="020B0609020204030204" pitchFamily="49" charset="0"/>
              </a:rPr>
              <a:t>document.</a:t>
            </a:r>
            <a:r>
              <a:rPr lang="es-CL" sz="1600" b="0" dirty="0" err="1">
                <a:solidFill>
                  <a:schemeClr val="accent4">
                    <a:lumMod val="75000"/>
                  </a:schemeClr>
                </a:solidFill>
                <a:effectLst/>
                <a:latin typeface="Consolas" panose="020B0609020204030204" pitchFamily="49" charset="0"/>
              </a:rPr>
              <a:t>createElement</a:t>
            </a:r>
            <a:r>
              <a:rPr lang="es-CL" sz="1600" b="0" dirty="0">
                <a:effectLst/>
                <a:latin typeface="Consolas" panose="020B0609020204030204" pitchFamily="49" charset="0"/>
              </a:rPr>
              <a:t>("</a:t>
            </a:r>
            <a:r>
              <a:rPr lang="es-CL" sz="1600" b="0" dirty="0" err="1">
                <a:effectLst/>
                <a:latin typeface="Consolas" panose="020B0609020204030204" pitchFamily="49" charset="0"/>
              </a:rPr>
              <a:t>div</a:t>
            </a:r>
            <a:r>
              <a:rPr lang="es-CL" sz="1600" b="0" dirty="0">
                <a:effectLst/>
                <a:latin typeface="Consolas" panose="020B0609020204030204" pitchFamily="49" charset="0"/>
              </a:rPr>
              <a:t>");</a:t>
            </a:r>
          </a:p>
          <a:p>
            <a:r>
              <a:rPr lang="es-CL" sz="1600" b="0" dirty="0">
                <a:effectLst/>
                <a:latin typeface="Consolas" panose="020B0609020204030204" pitchFamily="49" charset="0"/>
              </a:rPr>
              <a:t>                </a:t>
            </a:r>
            <a:r>
              <a:rPr lang="es-CL" sz="1600" b="0" dirty="0" err="1">
                <a:effectLst/>
                <a:latin typeface="Consolas" panose="020B0609020204030204" pitchFamily="49" charset="0"/>
              </a:rPr>
              <a:t>newTdtag</a:t>
            </a:r>
            <a:r>
              <a:rPr lang="es-CL" sz="1600" b="0" dirty="0">
                <a:effectLst/>
                <a:latin typeface="Consolas" panose="020B0609020204030204" pitchFamily="49" charset="0"/>
              </a:rPr>
              <a:t> = </a:t>
            </a:r>
            <a:r>
              <a:rPr lang="es-CL" sz="1600" b="0" dirty="0" err="1">
                <a:effectLst/>
                <a:latin typeface="Consolas" panose="020B0609020204030204" pitchFamily="49" charset="0"/>
              </a:rPr>
              <a:t>document.</a:t>
            </a:r>
            <a:r>
              <a:rPr lang="es-CL" sz="1600" b="0" dirty="0" err="1">
                <a:solidFill>
                  <a:schemeClr val="accent4">
                    <a:lumMod val="75000"/>
                  </a:schemeClr>
                </a:solidFill>
                <a:effectLst/>
                <a:latin typeface="Consolas" panose="020B0609020204030204" pitchFamily="49" charset="0"/>
              </a:rPr>
              <a:t>createElement</a:t>
            </a:r>
            <a:r>
              <a:rPr lang="es-CL" sz="1600" b="0" dirty="0">
                <a:effectLst/>
                <a:latin typeface="Consolas" panose="020B0609020204030204" pitchFamily="49" charset="0"/>
              </a:rPr>
              <a:t>("</a:t>
            </a:r>
            <a:r>
              <a:rPr lang="es-CL" sz="1600" b="0" dirty="0" err="1">
                <a:effectLst/>
                <a:latin typeface="Consolas" panose="020B0609020204030204" pitchFamily="49" charset="0"/>
              </a:rPr>
              <a:t>button</a:t>
            </a:r>
            <a:r>
              <a:rPr lang="es-CL" sz="1600" b="0" dirty="0">
                <a:effectLst/>
                <a:latin typeface="Consolas" panose="020B0609020204030204" pitchFamily="49" charset="0"/>
              </a:rPr>
              <a:t>");</a:t>
            </a:r>
          </a:p>
          <a:p>
            <a:r>
              <a:rPr lang="es-CL" sz="1600" b="0" dirty="0">
                <a:effectLst/>
                <a:latin typeface="Consolas" panose="020B0609020204030204" pitchFamily="49" charset="0"/>
              </a:rPr>
              <a:t>                </a:t>
            </a:r>
            <a:r>
              <a:rPr lang="es-CL" sz="1600" b="0" dirty="0" err="1">
                <a:effectLst/>
                <a:latin typeface="Consolas" panose="020B0609020204030204" pitchFamily="49" charset="0"/>
              </a:rPr>
              <a:t>listaVenta</a:t>
            </a:r>
            <a:r>
              <a:rPr lang="es-CL" sz="1600" b="0" dirty="0">
                <a:effectLst/>
                <a:latin typeface="Consolas" panose="020B0609020204030204" pitchFamily="49" charset="0"/>
              </a:rPr>
              <a:t> = </a:t>
            </a:r>
            <a:r>
              <a:rPr lang="es-CL" sz="1600" b="0" dirty="0" err="1">
                <a:effectLst/>
                <a:latin typeface="Consolas" panose="020B0609020204030204" pitchFamily="49" charset="0"/>
              </a:rPr>
              <a:t>ttotal.</a:t>
            </a:r>
            <a:r>
              <a:rPr lang="es-CL" sz="1600" b="0" dirty="0" err="1">
                <a:solidFill>
                  <a:schemeClr val="accent4">
                    <a:lumMod val="75000"/>
                  </a:schemeClr>
                </a:solidFill>
                <a:effectLst/>
                <a:latin typeface="Consolas" panose="020B0609020204030204" pitchFamily="49" charset="0"/>
              </a:rPr>
              <a:t>toString</a:t>
            </a:r>
            <a:r>
              <a:rPr lang="es-CL" sz="1600" b="0" dirty="0">
                <a:effectLst/>
                <a:latin typeface="Consolas" panose="020B0609020204030204" pitchFamily="49" charset="0"/>
              </a:rPr>
              <a:t>()+","+</a:t>
            </a:r>
            <a:r>
              <a:rPr lang="es-CL" sz="1600" b="0" dirty="0" err="1">
                <a:effectLst/>
                <a:latin typeface="Consolas" panose="020B0609020204030204" pitchFamily="49" charset="0"/>
              </a:rPr>
              <a:t>listaVenta</a:t>
            </a:r>
            <a:r>
              <a:rPr lang="es-CL" sz="1600" b="0" dirty="0">
                <a:effectLst/>
                <a:latin typeface="Consolas" panose="020B0609020204030204" pitchFamily="49" charset="0"/>
              </a:rPr>
              <a:t>;</a:t>
            </a:r>
          </a:p>
          <a:p>
            <a:r>
              <a:rPr lang="es-CL" sz="1600" b="0" dirty="0">
                <a:effectLst/>
                <a:latin typeface="Consolas" panose="020B0609020204030204" pitchFamily="49" charset="0"/>
              </a:rPr>
              <a:t>                </a:t>
            </a:r>
            <a:r>
              <a:rPr lang="es-CL" sz="1600" b="0" dirty="0" err="1">
                <a:effectLst/>
                <a:latin typeface="Consolas" panose="020B0609020204030204" pitchFamily="49" charset="0"/>
              </a:rPr>
              <a:t>newTdtag.</a:t>
            </a:r>
            <a:r>
              <a:rPr lang="es-CL" sz="1600" b="0" dirty="0" err="1">
                <a:solidFill>
                  <a:schemeClr val="accent4">
                    <a:lumMod val="75000"/>
                  </a:schemeClr>
                </a:solidFill>
                <a:effectLst/>
                <a:latin typeface="Consolas" panose="020B0609020204030204" pitchFamily="49" charset="0"/>
              </a:rPr>
              <a:t>onclick</a:t>
            </a:r>
            <a:r>
              <a:rPr lang="es-CL" sz="1600" b="0" dirty="0">
                <a:effectLst/>
                <a:latin typeface="Consolas" panose="020B0609020204030204" pitchFamily="49" charset="0"/>
              </a:rPr>
              <a:t> = </a:t>
            </a:r>
            <a:r>
              <a:rPr lang="es-CL" sz="1600" b="0" dirty="0" err="1">
                <a:effectLst/>
                <a:latin typeface="Consolas" panose="020B0609020204030204" pitchFamily="49" charset="0"/>
              </a:rPr>
              <a:t>function</a:t>
            </a:r>
            <a:r>
              <a:rPr lang="es-CL" sz="1600" b="0" dirty="0">
                <a:effectLst/>
                <a:latin typeface="Consolas" panose="020B0609020204030204" pitchFamily="49" charset="0"/>
              </a:rPr>
              <a:t>(){</a:t>
            </a:r>
            <a:r>
              <a:rPr lang="es-CL" sz="1600" b="0" dirty="0" err="1">
                <a:effectLst/>
                <a:latin typeface="Consolas" panose="020B0609020204030204" pitchFamily="49" charset="0"/>
              </a:rPr>
              <a:t>window.location.href</a:t>
            </a:r>
            <a:r>
              <a:rPr lang="es-CL" sz="1600" b="0" dirty="0">
                <a:effectLst/>
                <a:latin typeface="Consolas" panose="020B0609020204030204" pitchFamily="49" charset="0"/>
              </a:rPr>
              <a:t>="</a:t>
            </a:r>
            <a:r>
              <a:rPr lang="es-CL" sz="1600" b="0" dirty="0" err="1">
                <a:effectLst/>
                <a:latin typeface="Consolas" panose="020B0609020204030204" pitchFamily="49" charset="0"/>
              </a:rPr>
              <a:t>gracias.php?key</a:t>
            </a:r>
            <a:r>
              <a:rPr lang="es-CL" sz="1600" b="0" dirty="0">
                <a:effectLst/>
                <a:latin typeface="Consolas" panose="020B0609020204030204" pitchFamily="49" charset="0"/>
              </a:rPr>
              <a:t>="+</a:t>
            </a:r>
            <a:r>
              <a:rPr lang="es-CL" sz="1600" b="0" dirty="0" err="1">
                <a:effectLst/>
                <a:latin typeface="Consolas" panose="020B0609020204030204" pitchFamily="49" charset="0"/>
              </a:rPr>
              <a:t>listaVenta</a:t>
            </a:r>
            <a:r>
              <a:rPr lang="es-CL" sz="1600" b="0" dirty="0">
                <a:effectLst/>
                <a:latin typeface="Consolas" panose="020B0609020204030204" pitchFamily="49" charset="0"/>
              </a:rPr>
              <a:t>;};</a:t>
            </a:r>
          </a:p>
          <a:p>
            <a:r>
              <a:rPr lang="es-CL" sz="1600" b="0" dirty="0">
                <a:effectLst/>
                <a:latin typeface="Consolas" panose="020B0609020204030204" pitchFamily="49" charset="0"/>
              </a:rPr>
              <a:t>                </a:t>
            </a:r>
            <a:r>
              <a:rPr lang="es-CL" sz="1600" b="0" dirty="0" err="1">
                <a:effectLst/>
                <a:latin typeface="Consolas" panose="020B0609020204030204" pitchFamily="49" charset="0"/>
              </a:rPr>
              <a:t>newContent</a:t>
            </a:r>
            <a:r>
              <a:rPr lang="es-CL" sz="1600" b="0" dirty="0">
                <a:effectLst/>
                <a:latin typeface="Consolas" panose="020B0609020204030204" pitchFamily="49" charset="0"/>
              </a:rPr>
              <a:t> = </a:t>
            </a:r>
            <a:r>
              <a:rPr lang="es-CL" sz="1600" b="0" dirty="0" err="1">
                <a:effectLst/>
                <a:latin typeface="Consolas" panose="020B0609020204030204" pitchFamily="49" charset="0"/>
              </a:rPr>
              <a:t>document.</a:t>
            </a:r>
            <a:r>
              <a:rPr lang="es-CL" sz="1600" b="0" dirty="0" err="1">
                <a:solidFill>
                  <a:schemeClr val="accent4">
                    <a:lumMod val="75000"/>
                  </a:schemeClr>
                </a:solidFill>
                <a:effectLst/>
                <a:latin typeface="Consolas" panose="020B0609020204030204" pitchFamily="49" charset="0"/>
              </a:rPr>
              <a:t>createTextNode</a:t>
            </a:r>
            <a:r>
              <a:rPr lang="es-CL" sz="1600" b="0" dirty="0">
                <a:effectLst/>
                <a:latin typeface="Consolas" panose="020B0609020204030204" pitchFamily="49" charset="0"/>
              </a:rPr>
              <a:t>("A pagar:"+</a:t>
            </a:r>
            <a:r>
              <a:rPr lang="es-CL" sz="1600" b="0" dirty="0" err="1">
                <a:effectLst/>
                <a:latin typeface="Consolas" panose="020B0609020204030204" pitchFamily="49" charset="0"/>
              </a:rPr>
              <a:t>ttotal</a:t>
            </a:r>
            <a:r>
              <a:rPr lang="es-CL" sz="1600" b="0" dirty="0">
                <a:effectLst/>
                <a:latin typeface="Consolas" panose="020B0609020204030204" pitchFamily="49" charset="0"/>
              </a:rPr>
              <a:t>);</a:t>
            </a:r>
          </a:p>
          <a:p>
            <a:r>
              <a:rPr lang="es-CL" sz="1600" b="0" dirty="0">
                <a:effectLst/>
                <a:latin typeface="Consolas" panose="020B0609020204030204" pitchFamily="49" charset="0"/>
              </a:rPr>
              <a:t>                </a:t>
            </a:r>
            <a:r>
              <a:rPr lang="es-CL" sz="1600" b="0" dirty="0" err="1">
                <a:effectLst/>
                <a:latin typeface="Consolas" panose="020B0609020204030204" pitchFamily="49" charset="0"/>
              </a:rPr>
              <a:t>newTrtag.</a:t>
            </a:r>
            <a:r>
              <a:rPr lang="es-CL" sz="1600" b="0" dirty="0" err="1">
                <a:solidFill>
                  <a:schemeClr val="accent4">
                    <a:lumMod val="75000"/>
                  </a:schemeClr>
                </a:solidFill>
                <a:effectLst/>
                <a:latin typeface="Consolas" panose="020B0609020204030204" pitchFamily="49" charset="0"/>
              </a:rPr>
              <a:t>appendChild</a:t>
            </a:r>
            <a:r>
              <a:rPr lang="es-CL" sz="1600" b="0" dirty="0">
                <a:effectLst/>
                <a:latin typeface="Consolas" panose="020B0609020204030204" pitchFamily="49" charset="0"/>
              </a:rPr>
              <a:t>(</a:t>
            </a:r>
            <a:r>
              <a:rPr lang="es-CL" sz="1600" b="0" dirty="0" err="1">
                <a:effectLst/>
                <a:latin typeface="Consolas" panose="020B0609020204030204" pitchFamily="49" charset="0"/>
              </a:rPr>
              <a:t>newContent</a:t>
            </a:r>
            <a:r>
              <a:rPr lang="es-CL" sz="1600" b="0" dirty="0">
                <a:effectLst/>
                <a:latin typeface="Consolas" panose="020B0609020204030204" pitchFamily="49" charset="0"/>
              </a:rPr>
              <a:t>);</a:t>
            </a:r>
          </a:p>
          <a:p>
            <a:r>
              <a:rPr lang="es-CL" sz="1600" b="0" dirty="0">
                <a:effectLst/>
                <a:latin typeface="Consolas" panose="020B0609020204030204" pitchFamily="49" charset="0"/>
              </a:rPr>
              <a:t>                </a:t>
            </a:r>
            <a:r>
              <a:rPr lang="es-CL" sz="1600" b="0" dirty="0" err="1">
                <a:effectLst/>
                <a:latin typeface="Consolas" panose="020B0609020204030204" pitchFamily="49" charset="0"/>
              </a:rPr>
              <a:t>newContent</a:t>
            </a:r>
            <a:r>
              <a:rPr lang="es-CL" sz="1600" b="0" dirty="0">
                <a:effectLst/>
                <a:latin typeface="Consolas" panose="020B0609020204030204" pitchFamily="49" charset="0"/>
              </a:rPr>
              <a:t> = </a:t>
            </a:r>
            <a:r>
              <a:rPr lang="es-CL" sz="1600" b="0" dirty="0" err="1">
                <a:effectLst/>
                <a:latin typeface="Consolas" panose="020B0609020204030204" pitchFamily="49" charset="0"/>
              </a:rPr>
              <a:t>document.</a:t>
            </a:r>
            <a:r>
              <a:rPr lang="es-CL" sz="1600" b="0" dirty="0" err="1">
                <a:solidFill>
                  <a:schemeClr val="accent4">
                    <a:lumMod val="75000"/>
                  </a:schemeClr>
                </a:solidFill>
                <a:effectLst/>
                <a:latin typeface="Consolas" panose="020B0609020204030204" pitchFamily="49" charset="0"/>
              </a:rPr>
              <a:t>createTextNode</a:t>
            </a:r>
            <a:r>
              <a:rPr lang="es-CL" sz="1600" b="0" dirty="0">
                <a:effectLst/>
                <a:latin typeface="Consolas" panose="020B0609020204030204" pitchFamily="49" charset="0"/>
              </a:rPr>
              <a:t>("pagar");</a:t>
            </a:r>
          </a:p>
          <a:p>
            <a:r>
              <a:rPr lang="es-CL" sz="1600" b="0" dirty="0">
                <a:effectLst/>
                <a:latin typeface="Consolas" panose="020B0609020204030204" pitchFamily="49" charset="0"/>
              </a:rPr>
              <a:t>                </a:t>
            </a:r>
            <a:r>
              <a:rPr lang="es-CL" sz="1600" b="0" dirty="0" err="1">
                <a:effectLst/>
                <a:latin typeface="Consolas" panose="020B0609020204030204" pitchFamily="49" charset="0"/>
              </a:rPr>
              <a:t>newTdtag.</a:t>
            </a:r>
            <a:r>
              <a:rPr lang="es-CL" sz="1600" b="0" dirty="0" err="1">
                <a:solidFill>
                  <a:schemeClr val="accent4">
                    <a:lumMod val="75000"/>
                  </a:schemeClr>
                </a:solidFill>
                <a:effectLst/>
                <a:latin typeface="Consolas" panose="020B0609020204030204" pitchFamily="49" charset="0"/>
              </a:rPr>
              <a:t>appendChild</a:t>
            </a:r>
            <a:r>
              <a:rPr lang="es-CL" sz="1600" b="0" dirty="0">
                <a:effectLst/>
                <a:latin typeface="Consolas" panose="020B0609020204030204" pitchFamily="49" charset="0"/>
              </a:rPr>
              <a:t>(</a:t>
            </a:r>
            <a:r>
              <a:rPr lang="es-CL" sz="1600" b="0" dirty="0" err="1">
                <a:effectLst/>
                <a:latin typeface="Consolas" panose="020B0609020204030204" pitchFamily="49" charset="0"/>
              </a:rPr>
              <a:t>newContent</a:t>
            </a:r>
            <a:r>
              <a:rPr lang="es-CL" sz="1600" b="0" dirty="0">
                <a:effectLst/>
                <a:latin typeface="Consolas" panose="020B0609020204030204" pitchFamily="49" charset="0"/>
              </a:rPr>
              <a:t>);</a:t>
            </a:r>
          </a:p>
          <a:p>
            <a:endParaRPr lang="es-CL" sz="2400" dirty="0"/>
          </a:p>
          <a:p>
            <a:r>
              <a:rPr lang="es-CL" sz="2400" dirty="0" err="1"/>
              <a:t>Console</a:t>
            </a:r>
            <a:r>
              <a:rPr lang="es-CL" sz="2400" dirty="0"/>
              <a:t>: Console.log();</a:t>
            </a:r>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60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7" y="321734"/>
            <a:ext cx="6891186" cy="1135737"/>
          </a:xfrm>
        </p:spPr>
        <p:txBody>
          <a:bodyPr>
            <a:normAutofit/>
          </a:bodyPr>
          <a:lstStyle/>
          <a:p>
            <a:r>
              <a:rPr lang="es-CL" b="1" dirty="0">
                <a:latin typeface="Arial Black" panose="020B0A04020102020204" pitchFamily="34" charset="0"/>
              </a:rPr>
              <a:t>Ciclos</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2561620" y="1571946"/>
            <a:ext cx="8944670" cy="4393982"/>
          </a:xfrm>
        </p:spPr>
        <p:txBody>
          <a:bodyPr>
            <a:normAutofit/>
          </a:bodyPr>
          <a:lstStyle/>
          <a:p>
            <a:pPr marL="0" indent="0">
              <a:buNone/>
            </a:pPr>
            <a:r>
              <a:rPr lang="en-US" sz="2400" dirty="0">
                <a:solidFill>
                  <a:srgbClr val="FFFF00"/>
                </a:solidFill>
              </a:rPr>
              <a:t>while</a:t>
            </a:r>
            <a:r>
              <a:rPr lang="en-US" sz="2400" dirty="0"/>
              <a:t> (condition is true) {</a:t>
            </a:r>
          </a:p>
          <a:p>
            <a:pPr marL="0" indent="0">
              <a:buNone/>
            </a:pPr>
            <a:r>
              <a:rPr lang="en-US" sz="2400" dirty="0"/>
              <a:t>  code to be executed;</a:t>
            </a:r>
          </a:p>
          <a:p>
            <a:pPr marL="0" indent="0">
              <a:buNone/>
            </a:pPr>
            <a:r>
              <a:rPr lang="en-US" sz="2400" dirty="0"/>
              <a:t>}</a:t>
            </a:r>
          </a:p>
          <a:p>
            <a:pPr marL="0" indent="0">
              <a:buNone/>
            </a:pPr>
            <a:r>
              <a:rPr lang="en-US" sz="2400" dirty="0">
                <a:solidFill>
                  <a:srgbClr val="FF0000"/>
                </a:solidFill>
              </a:rPr>
              <a:t>for</a:t>
            </a:r>
            <a:r>
              <a:rPr lang="en-US" sz="2400" dirty="0"/>
              <a:t> (</a:t>
            </a:r>
            <a:r>
              <a:rPr lang="en-US" sz="2400" dirty="0" err="1"/>
              <a:t>init</a:t>
            </a:r>
            <a:r>
              <a:rPr lang="en-US" sz="2400" dirty="0"/>
              <a:t> counter; test counter; increment counter) {</a:t>
            </a:r>
          </a:p>
          <a:p>
            <a:pPr marL="0" indent="0">
              <a:buNone/>
            </a:pPr>
            <a:r>
              <a:rPr lang="en-US" sz="2400" dirty="0"/>
              <a:t>  code to be executed for each iteration;</a:t>
            </a:r>
          </a:p>
          <a:p>
            <a:pPr marL="0" indent="0">
              <a:buNone/>
            </a:pPr>
            <a:r>
              <a:rPr lang="en-US" sz="2400" dirty="0"/>
              <a:t>}</a:t>
            </a:r>
          </a:p>
          <a:p>
            <a:pPr marL="0" indent="0">
              <a:buNone/>
            </a:pPr>
            <a:r>
              <a:rPr lang="en-US" sz="2400" dirty="0">
                <a:solidFill>
                  <a:srgbClr val="0000CD"/>
                </a:solidFill>
              </a:rPr>
              <a:t>for</a:t>
            </a:r>
            <a:r>
              <a:rPr lang="en-US" sz="2400" dirty="0"/>
              <a:t> (x in variable) {</a:t>
            </a:r>
          </a:p>
          <a:p>
            <a:pPr marL="0" indent="0">
              <a:buNone/>
            </a:pPr>
            <a:r>
              <a:rPr lang="en-US" sz="2400" dirty="0"/>
              <a:t>  code to be executed;</a:t>
            </a:r>
          </a:p>
          <a:p>
            <a:pPr marL="0" indent="0">
              <a:buNone/>
            </a:pPr>
            <a:r>
              <a:rPr lang="en-US" sz="2400" dirty="0"/>
              <a:t>}</a:t>
            </a:r>
            <a:endParaRPr lang="es-CL" sz="2400" dirty="0"/>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81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7" y="321734"/>
            <a:ext cx="6891186" cy="1135737"/>
          </a:xfrm>
        </p:spPr>
        <p:txBody>
          <a:bodyPr>
            <a:normAutofit/>
          </a:bodyPr>
          <a:lstStyle/>
          <a:p>
            <a:r>
              <a:rPr lang="es-CL" b="1" dirty="0">
                <a:latin typeface="Arial Black" panose="020B0A04020102020204" pitchFamily="34" charset="0"/>
              </a:rPr>
              <a:t>JQuery</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643467" y="1457471"/>
            <a:ext cx="9490089" cy="4508457"/>
          </a:xfrm>
        </p:spPr>
        <p:txBody>
          <a:bodyPr>
            <a:normAutofit/>
          </a:bodyPr>
          <a:lstStyle/>
          <a:p>
            <a:pPr marL="0" indent="0">
              <a:buNone/>
            </a:pPr>
            <a:r>
              <a:rPr lang="es-CL" sz="2400" dirty="0"/>
              <a:t>jQuery es una biblioteca multiplataforma de JavaScript, creada inicialmente por John </a:t>
            </a:r>
            <a:r>
              <a:rPr lang="es-CL" sz="2400" dirty="0" err="1"/>
              <a:t>Resig</a:t>
            </a:r>
            <a:r>
              <a:rPr lang="es-CL" sz="2400" dirty="0"/>
              <a:t>, que permite simplificar la manera de interactuar con los documentos HTML, manipular el árbol DOM, manejar eventos, desarrollar animaciones y agregar interacción con la técnica AJAX a páginas web.</a:t>
            </a:r>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9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7" y="321734"/>
            <a:ext cx="6891186" cy="1135737"/>
          </a:xfrm>
        </p:spPr>
        <p:txBody>
          <a:bodyPr>
            <a:normAutofit/>
          </a:bodyPr>
          <a:lstStyle/>
          <a:p>
            <a:r>
              <a:rPr lang="es-CL" b="1" dirty="0">
                <a:latin typeface="Arial Black" panose="020B0A04020102020204" pitchFamily="34" charset="0"/>
              </a:rPr>
              <a:t>Sintaxis</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643467" y="1457471"/>
            <a:ext cx="9490089" cy="4508457"/>
          </a:xfrm>
        </p:spPr>
        <p:txBody>
          <a:bodyPr>
            <a:normAutofit/>
          </a:bodyPr>
          <a:lstStyle/>
          <a:p>
            <a:pPr marL="0" indent="0">
              <a:buNone/>
            </a:pPr>
            <a:r>
              <a:rPr lang="es-CL" sz="2400" dirty="0"/>
              <a:t>La sintaxis de jQuery está hecha para seleccionar elementos HTML y realizar alguna acción sobre ellos.</a:t>
            </a:r>
          </a:p>
          <a:p>
            <a:pPr marL="0" indent="0">
              <a:buNone/>
            </a:pPr>
            <a:r>
              <a:rPr lang="es-CL" sz="2400" dirty="0"/>
              <a:t>Ejemplos:</a:t>
            </a:r>
          </a:p>
          <a:p>
            <a:r>
              <a:rPr lang="es-CL" sz="2400" dirty="0"/>
              <a:t>$(“</a:t>
            </a:r>
            <a:r>
              <a:rPr lang="es-CL" sz="2400" dirty="0" err="1"/>
              <a:t>div</a:t>
            </a:r>
            <a:r>
              <a:rPr lang="es-CL" sz="2400" dirty="0"/>
              <a:t>”).</a:t>
            </a:r>
            <a:r>
              <a:rPr lang="es-CL" sz="2400" dirty="0" err="1"/>
              <a:t>hide</a:t>
            </a:r>
            <a:r>
              <a:rPr lang="es-CL" sz="2400" dirty="0"/>
              <a:t>() – Esconde todos los elementos </a:t>
            </a:r>
            <a:r>
              <a:rPr lang="es-CL" sz="2400" dirty="0" err="1"/>
              <a:t>div</a:t>
            </a:r>
            <a:endParaRPr lang="es-CL" sz="2400" dirty="0"/>
          </a:p>
          <a:p>
            <a:r>
              <a:rPr lang="es-CL" sz="2400" dirty="0"/>
              <a:t>$(“.desechable”).</a:t>
            </a:r>
            <a:r>
              <a:rPr lang="es-CL" sz="2400" dirty="0" err="1"/>
              <a:t>remove</a:t>
            </a:r>
            <a:r>
              <a:rPr lang="es-CL" sz="2400" dirty="0"/>
              <a:t>() – Elimina todos los elementos clase desechable.</a:t>
            </a:r>
          </a:p>
          <a:p>
            <a:r>
              <a:rPr lang="es-CL" sz="2400" dirty="0"/>
              <a:t>$(“#</a:t>
            </a:r>
            <a:r>
              <a:rPr lang="es-CL" sz="2400" dirty="0" err="1"/>
              <a:t>boton</a:t>
            </a:r>
            <a:r>
              <a:rPr lang="es-CL" sz="2400" dirty="0"/>
              <a:t>”).</a:t>
            </a:r>
            <a:r>
              <a:rPr lang="es-CL" sz="2400" dirty="0" err="1"/>
              <a:t>click</a:t>
            </a:r>
            <a:r>
              <a:rPr lang="es-CL" sz="2400" dirty="0"/>
              <a:t>( (</a:t>
            </a:r>
            <a:r>
              <a:rPr lang="es-CL" sz="2400" dirty="0" err="1"/>
              <a:t>params</a:t>
            </a:r>
            <a:r>
              <a:rPr lang="es-CL" sz="2400" dirty="0"/>
              <a:t>) =&gt; {</a:t>
            </a:r>
            <a:r>
              <a:rPr lang="es-CL" sz="2400" dirty="0" err="1"/>
              <a:t>codigo</a:t>
            </a:r>
            <a:r>
              <a:rPr lang="es-CL" sz="2400" dirty="0"/>
              <a:t>}) – Al hacer </a:t>
            </a:r>
            <a:r>
              <a:rPr lang="es-CL" sz="2400" dirty="0" err="1"/>
              <a:t>click</a:t>
            </a:r>
            <a:r>
              <a:rPr lang="es-CL" sz="2400" dirty="0"/>
              <a:t> ejecuta la función dada.</a:t>
            </a:r>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362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FB61554-1FBF-4714-A09C-4A98F28E4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B3B09B-F156-4725-9646-55FBEBCE8B60}"/>
              </a:ext>
            </a:extLst>
          </p:cNvPr>
          <p:cNvSpPr>
            <a:spLocks noGrp="1"/>
          </p:cNvSpPr>
          <p:nvPr>
            <p:ph type="title"/>
          </p:nvPr>
        </p:nvSpPr>
        <p:spPr>
          <a:xfrm>
            <a:off x="643467" y="321734"/>
            <a:ext cx="9490088" cy="1135737"/>
          </a:xfrm>
        </p:spPr>
        <p:txBody>
          <a:bodyPr>
            <a:normAutofit/>
          </a:bodyPr>
          <a:lstStyle/>
          <a:p>
            <a:r>
              <a:rPr lang="es-CL" b="1" dirty="0">
                <a:latin typeface="Arial Black" panose="020B0A04020102020204" pitchFamily="34" charset="0"/>
              </a:rPr>
              <a:t>Como JQuery cambia JS</a:t>
            </a:r>
            <a:endParaRPr lang="es-CL" b="1" dirty="0">
              <a:latin typeface="+mn-lt"/>
            </a:endParaRPr>
          </a:p>
        </p:txBody>
      </p:sp>
      <p:sp>
        <p:nvSpPr>
          <p:cNvPr id="3" name="Marcador de contenido 2">
            <a:extLst>
              <a:ext uri="{FF2B5EF4-FFF2-40B4-BE49-F238E27FC236}">
                <a16:creationId xmlns:a16="http://schemas.microsoft.com/office/drawing/2014/main" id="{D8822EE6-4E52-4C05-B694-BFE6806D8500}"/>
              </a:ext>
            </a:extLst>
          </p:cNvPr>
          <p:cNvSpPr>
            <a:spLocks noGrp="1"/>
          </p:cNvSpPr>
          <p:nvPr>
            <p:ph idx="1"/>
          </p:nvPr>
        </p:nvSpPr>
        <p:spPr>
          <a:xfrm>
            <a:off x="643467" y="1457471"/>
            <a:ext cx="9490089" cy="4508457"/>
          </a:xfrm>
        </p:spPr>
        <p:txBody>
          <a:bodyPr>
            <a:normAutofit/>
          </a:bodyPr>
          <a:lstStyle/>
          <a:p>
            <a:pPr marL="0" indent="0">
              <a:buNone/>
            </a:pPr>
            <a:r>
              <a:rPr lang="es-CL" sz="2400" dirty="0"/>
              <a:t>Ejemplo:</a:t>
            </a:r>
          </a:p>
          <a:p>
            <a:r>
              <a:rPr lang="es-CL" sz="2400" dirty="0"/>
              <a:t>JS:</a:t>
            </a:r>
          </a:p>
          <a:p>
            <a:pPr lvl="1"/>
            <a:r>
              <a:rPr lang="es-CL" sz="1600" dirty="0" err="1"/>
              <a:t>var</a:t>
            </a:r>
            <a:r>
              <a:rPr lang="es-CL" sz="1600" dirty="0"/>
              <a:t> variable = </a:t>
            </a:r>
            <a:r>
              <a:rPr lang="es-CL" sz="1600" dirty="0" err="1"/>
              <a:t>document.getElementById</a:t>
            </a:r>
            <a:r>
              <a:rPr lang="es-CL" sz="1600" dirty="0"/>
              <a:t>(“id”);</a:t>
            </a:r>
          </a:p>
          <a:p>
            <a:pPr lvl="1"/>
            <a:r>
              <a:rPr lang="es-CL" sz="1600" dirty="0"/>
              <a:t>Código extra para respuesta y/o función.</a:t>
            </a:r>
          </a:p>
          <a:p>
            <a:r>
              <a:rPr lang="es-CL" sz="2400" dirty="0"/>
              <a:t>JQuery:</a:t>
            </a:r>
          </a:p>
          <a:p>
            <a:pPr lvl="1"/>
            <a:r>
              <a:rPr lang="es-CL" dirty="0"/>
              <a:t>$(“#id”).acción(respuesta/función)</a:t>
            </a:r>
          </a:p>
        </p:txBody>
      </p:sp>
      <p:grpSp>
        <p:nvGrpSpPr>
          <p:cNvPr id="75" name="Group 7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136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797</Words>
  <Application>Microsoft Office PowerPoint</Application>
  <PresentationFormat>Panorámica</PresentationFormat>
  <Paragraphs>66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Arial Black</vt:lpstr>
      <vt:lpstr>Calibri</vt:lpstr>
      <vt:lpstr>Calibri Light</vt:lpstr>
      <vt:lpstr>Consolas</vt:lpstr>
      <vt:lpstr>Tema de Office</vt:lpstr>
      <vt:lpstr>Ayudantía 5</vt:lpstr>
      <vt:lpstr>JavaScript en la Web</vt:lpstr>
      <vt:lpstr>Sintaxis</vt:lpstr>
      <vt:lpstr>Declaraciones</vt:lpstr>
      <vt:lpstr>Printeos</vt:lpstr>
      <vt:lpstr>Ciclos</vt:lpstr>
      <vt:lpstr>JQuery</vt:lpstr>
      <vt:lpstr>Sintaxis</vt:lpstr>
      <vt:lpstr>Como JQuery cambia JS</vt:lpstr>
      <vt:lpstr>Links Recomendados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Ayudantía 2</dc:title>
  <dc:creator>christian muñoz</dc:creator>
  <cp:lastModifiedBy>christian muñoz</cp:lastModifiedBy>
  <cp:revision>19</cp:revision>
  <dcterms:created xsi:type="dcterms:W3CDTF">2020-08-30T22:05:13Z</dcterms:created>
  <dcterms:modified xsi:type="dcterms:W3CDTF">2020-09-30T18:02:54Z</dcterms:modified>
</cp:coreProperties>
</file>