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15" autoAdjust="0"/>
  </p:normalViewPr>
  <p:slideViewPr>
    <p:cSldViewPr snapToGrid="0">
      <p:cViewPr varScale="1">
        <p:scale>
          <a:sx n="56" d="100"/>
          <a:sy n="56" d="100"/>
        </p:scale>
        <p:origin x="16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Pruebas  Realizadas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0658743903983866E-2"/>
          <c:y val="0.13112660590913641"/>
          <c:w val="0.94934132848286523"/>
          <c:h val="0.75561735135953567"/>
        </c:manualLayout>
      </c:layout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Pruebas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6C03-4299-9AFD-C72EB73E0889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6C03-4299-9AFD-C72EB73E0889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Exitosas</c:v>
                </c:pt>
                <c:pt idx="1">
                  <c:v>Rechazadas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19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55-4F99-9129-7A278A019E6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8BBC6-9672-4CAF-87E8-3944E5BA680A}" type="datetimeFigureOut">
              <a:rPr lang="es-ES" smtClean="0"/>
              <a:t>15/11/2024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D0C90-7B1C-430B-9FF8-4A3848052E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2556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0C90-7B1C-430B-9FF8-4A3848052EB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3249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78391-DA53-F366-87A3-BFE1F0084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4C93423-935D-6C8D-6229-49134A514C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EB82902-3B4E-9F31-FA3F-0760640A8A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AAD4FF-543C-A60E-6EE6-327DD0BC76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0C90-7B1C-430B-9FF8-4A3848052EB0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6807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A3874-DCF3-34B4-65ED-E48926924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67A8A09-6E26-B4C3-D851-53B4361B17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FB033B6-16D8-2629-E9F1-8AC1E27A17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F11156-371E-4893-3F80-591A61356C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0C90-7B1C-430B-9FF8-4A3848052EB0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49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0AB39-DF60-57F1-8BAF-32568FB52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ACC7DE6-3C74-2DC1-163D-87F8E84567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238B047-9907-666F-F459-D2504A73B8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696BF4-DD84-AD05-54EB-EA5CFDA7A3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0C90-7B1C-430B-9FF8-4A3848052EB0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7530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FAD91-FD77-73F7-021E-AEC3B29E5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1DFB72B-CD12-AEE8-8AB6-9532FE5936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BF6878D-6B09-B7BA-35CF-44CA44751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F1C3F0-AA5D-D488-C1D7-A7C6C5FB7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0C90-7B1C-430B-9FF8-4A3848052EB0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9426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1BA25-EF2F-D07B-F773-E0FB96B04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3D08C91-8BA8-38B9-E675-3777BA43E0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C26DD34-AADD-471E-201F-3EC20BC72B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DD1EF2-6AF7-D2BD-7CCD-B7AFFE82F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0C90-7B1C-430B-9FF8-4A3848052EB0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6684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C1D72-EF05-81F8-A2B6-F6D64C869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0352102-6863-A5B0-EB80-103460A686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7CBF8B4-81C7-BF2B-B647-9FCB61E7A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CB33E2-98E9-CF95-5A68-5D2E568FF1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0C90-7B1C-430B-9FF8-4A3848052EB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764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94B5E-AD3A-E2DA-7483-6CDBD9AE9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B9A943D-0A72-6754-57CF-1F9F24E418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FB15BF8-E7E7-6B3F-3B2B-AE83EBF805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1688CA-61E8-A5D6-74FA-C705740C89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0C90-7B1C-430B-9FF8-4A3848052EB0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038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02741-5560-8683-4383-D2498A500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F1BD491-3442-CF69-1D35-634320B998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B3A31F6-E304-2BAC-B1F6-FCA34D8473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07141F-0017-2B09-8C86-807ED3EDB5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0C90-7B1C-430B-9FF8-4A3848052EB0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0333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6AEEA-3092-06C3-AC53-C047B84D6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FD68075-1E4A-FA84-8C25-D1661B269F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FAA1457-5F37-6A4F-064F-0743E281B9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1D2FC8-B052-7E22-18F2-54CF4D154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0C90-7B1C-430B-9FF8-4A3848052EB0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2170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BFA50-9C48-77BD-7DB7-CC0289C8B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2610AA0-3289-B43B-1249-28718AACE1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C5ABF55-5651-6765-7F9B-0782692ADD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5F0370-0191-BC3D-1E24-93956110A4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0C90-7B1C-430B-9FF8-4A3848052EB0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7112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A92F7-5D24-341C-DA1E-4AB74DBD1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EE179BC-FF81-E426-0276-011578EEE5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BB9BC3E-D76E-EC49-CF36-C1CD94693A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3844D4-64BF-E226-7037-B5CC93F26C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0C90-7B1C-430B-9FF8-4A3848052EB0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0039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5AB9A-9509-92D0-DD4E-E19C6157E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C354C7C-D9E2-24E2-811E-6B7D960067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450DD41-0328-D0BF-CE46-43AABA026E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6D1A63-5559-1CF8-AF84-F6A4FD3BB3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0C90-7B1C-430B-9FF8-4A3848052EB0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3861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FD719-0B1D-B937-40F9-2503BA9FE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4AB30CF-722F-7BF5-0CC1-C25FE832F5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3E33F87-3D42-E1C0-ED9B-61A529E572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32C420-48ED-5D35-D03E-4BD8C96EE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0C90-7B1C-430B-9FF8-4A3848052EB0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0210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BAEEC-E776-EC42-0AD7-E40F60AC2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6ABCFA-AB17-B21D-D11D-F8231BEF5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4E4407-2FDB-31BB-173B-B791CF12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B8E8-6190-41A4-BE20-FB6A766E247D}" type="datetimeFigureOut">
              <a:rPr lang="es-ES" smtClean="0"/>
              <a:t>15/11/2024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88602F-8F00-D949-DEC5-B0FF6EE7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D0650F-35A3-2844-4334-BACF3B68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B01B-FEE8-43A5-B0BD-9E4EC2564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41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BFEEA-3327-D1CE-DAA2-74AE783A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B49CA8-9B46-9A0F-E15C-4AA90A24F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00DC3A-3A41-BA5B-D3FB-8C1514C54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B8E8-6190-41A4-BE20-FB6A766E247D}" type="datetimeFigureOut">
              <a:rPr lang="es-ES" smtClean="0"/>
              <a:t>15/11/2024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AE380A-D554-3919-3E97-914498BCE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271B89-DC20-1D50-13C4-8A5C0489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B01B-FEE8-43A5-B0BD-9E4EC2564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904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68447-6D6D-1198-4293-95D38BDB12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8D1D4D-5AB5-72F8-C567-F0F16A8D5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54CE2B-C551-08F7-4EF3-4A7FC53A6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B8E8-6190-41A4-BE20-FB6A766E247D}" type="datetimeFigureOut">
              <a:rPr lang="es-ES" smtClean="0"/>
              <a:t>15/11/2024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2EF2FA-64D2-D002-C822-86FFE87A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737164-2547-33B0-6EE1-28E091C6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B01B-FEE8-43A5-B0BD-9E4EC2564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603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4D38A-FD29-4632-C39B-D93E833DC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A1076E-367E-AF9A-C176-9AAD45294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CE05D4-2EFB-524F-887D-92E952E8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B8E8-6190-41A4-BE20-FB6A766E247D}" type="datetimeFigureOut">
              <a:rPr lang="es-ES" smtClean="0"/>
              <a:t>15/11/2024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91B912-3F0F-9FF2-F936-FCD0D294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D8635D-7BEA-2D75-554B-7F1B281F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B01B-FEE8-43A5-B0BD-9E4EC2564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226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71403-D97B-E137-D243-A0FD82E2C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70BE3D-A0BA-062C-3C13-4C443F751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B3032C-F054-710F-DD9D-5A503E262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B8E8-6190-41A4-BE20-FB6A766E247D}" type="datetimeFigureOut">
              <a:rPr lang="es-ES" smtClean="0"/>
              <a:t>15/11/2024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693D15-3CDB-74EB-04A7-6E350B8DD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0A87CB-268E-C80E-AED3-48CC2868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B01B-FEE8-43A5-B0BD-9E4EC2564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123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D8D93-48EE-078D-AA55-DE56F6160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81A520-AD84-EAD8-81BA-3E1BFDB3F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218901-2FB9-E7D4-D519-48A52F70E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3D7DFA-804F-1480-A1FF-4BD08A57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B8E8-6190-41A4-BE20-FB6A766E247D}" type="datetimeFigureOut">
              <a:rPr lang="es-ES" smtClean="0"/>
              <a:t>15/11/2024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0C4999-9303-7179-FE1F-A86352BD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3C9DDC-70E6-8E9D-95E9-81C9C584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B01B-FEE8-43A5-B0BD-9E4EC2564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85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4EE67-5C6C-29CB-FB93-40624FDA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1008D4-6D7B-6DED-553F-C7D340E78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1A9B4D-2ED6-4450-2704-AC8A36D1F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E42824A-AE93-A40A-119F-A5E2C4451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1C12A0B-7D95-F8A1-08FE-1F2687B16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5265013-4E82-17FB-60A1-1495D21E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B8E8-6190-41A4-BE20-FB6A766E247D}" type="datetimeFigureOut">
              <a:rPr lang="es-ES" smtClean="0"/>
              <a:t>15/11/2024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3584E1-7B5F-9D72-0C1C-2C276547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1D0308-A3AC-8B47-6A3C-A04D59EF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B01B-FEE8-43A5-B0BD-9E4EC2564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492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0BCD1-352B-C8FC-9BD7-5AD46641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B1609F-8FCC-547F-B44D-9DC72CBBA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B8E8-6190-41A4-BE20-FB6A766E247D}" type="datetimeFigureOut">
              <a:rPr lang="es-ES" smtClean="0"/>
              <a:t>15/11/2024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BB1C269-2312-8955-95ED-5A7108CF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83701B0-66DB-E932-FEFA-61A18011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B01B-FEE8-43A5-B0BD-9E4EC2564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266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18E251A-E710-C7E8-A14E-39333F158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B8E8-6190-41A4-BE20-FB6A766E247D}" type="datetimeFigureOut">
              <a:rPr lang="es-ES" smtClean="0"/>
              <a:t>15/11/2024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37158A1-84EC-7A68-FE24-EADCDB76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3A6137-54AA-F332-891D-ADBAFD1E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B01B-FEE8-43A5-B0BD-9E4EC2564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48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5281F-0FB5-A375-AD41-829E5C52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099138-09D0-E309-A47D-FCC23F4EF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4242AA-8F97-9CB9-8821-93BC423BA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BDB05D-1834-3B9A-CD6A-128F939B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B8E8-6190-41A4-BE20-FB6A766E247D}" type="datetimeFigureOut">
              <a:rPr lang="es-ES" smtClean="0"/>
              <a:t>15/11/2024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A3B924-9AF8-934B-74CE-34F6FD5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6F6D9E-3436-7B29-5F7F-6174F6AF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B01B-FEE8-43A5-B0BD-9E4EC2564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578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7ACDA-7E5F-25DA-6526-C1239DD5A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963A27D-D39F-04B1-A641-633A03CA2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C35FD0-A838-0539-4654-D15A32450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C4E63B-C0F0-A388-38B0-9AA9B356A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B8E8-6190-41A4-BE20-FB6A766E247D}" type="datetimeFigureOut">
              <a:rPr lang="es-ES" smtClean="0"/>
              <a:t>15/11/2024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013807-9E8B-A2C7-9E5F-93C396FC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F6FE45-37C7-F495-32CA-3DA5F13B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B01B-FEE8-43A5-B0BD-9E4EC2564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222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37166D1-E064-3FC9-ED9C-59D9014C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D0BB25-BA17-DBE5-BA9E-1BECD3D4B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257C9B-0248-69B4-2527-0969EA2D6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17B8E8-6190-41A4-BE20-FB6A766E247D}" type="datetimeFigureOut">
              <a:rPr lang="es-ES" smtClean="0"/>
              <a:t>15/11/2024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CE14BD-E508-3D7B-3D6F-F8D20EF58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58D71-722E-3C99-E773-43208B4AF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90B01B-FEE8-43A5-B0BD-9E4EC2564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154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F943A-336B-058D-629B-354219AAD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0D8174-D762-3873-A251-1AEAB9DF8B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CABBE7AC-09EB-CF8E-AFD9-76A9B7B04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F7381E48-E4E7-EE4A-B48C-E4071F536529}"/>
              </a:ext>
            </a:extLst>
          </p:cNvPr>
          <p:cNvSpPr txBox="1">
            <a:spLocks/>
          </p:cNvSpPr>
          <p:nvPr/>
        </p:nvSpPr>
        <p:spPr>
          <a:xfrm>
            <a:off x="2647200" y="445500"/>
            <a:ext cx="6897600" cy="1154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ES" sz="9500" dirty="0">
                <a:solidFill>
                  <a:schemeClr val="bg1"/>
                </a:solidFill>
                <a:latin typeface="Amasis MT Pro Black" panose="02040A04050005020304" pitchFamily="18" charset="0"/>
              </a:rPr>
              <a:t>PlanifyAI</a:t>
            </a: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B3437BB1-3756-5569-D8EC-AB233425F8C7}"/>
              </a:ext>
            </a:extLst>
          </p:cNvPr>
          <p:cNvSpPr txBox="1">
            <a:spLocks/>
          </p:cNvSpPr>
          <p:nvPr/>
        </p:nvSpPr>
        <p:spPr>
          <a:xfrm>
            <a:off x="233700" y="3331793"/>
            <a:ext cx="4528800" cy="398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s-ES" dirty="0">
                <a:solidFill>
                  <a:schemeClr val="bg1"/>
                </a:solidFill>
              </a:rPr>
              <a:t>Docente Mariluz Rodríguez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B28B8D3-43A1-71E2-052A-B4C74AAFFAAC}"/>
              </a:ext>
            </a:extLst>
          </p:cNvPr>
          <p:cNvSpPr txBox="1"/>
          <p:nvPr/>
        </p:nvSpPr>
        <p:spPr>
          <a:xfrm>
            <a:off x="267088" y="3798112"/>
            <a:ext cx="620409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bg1"/>
                </a:solidFill>
              </a:rPr>
              <a:t>Asignatura: Capstone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bg1"/>
                </a:solidFill>
              </a:rPr>
              <a:t>Fecha: 15-11-2024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bg1"/>
                </a:solidFill>
              </a:rPr>
              <a:t>Integrantes: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MX" dirty="0">
                <a:solidFill>
                  <a:schemeClr val="bg1"/>
                </a:solidFill>
              </a:rPr>
              <a:t>Cristian Leal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MX" dirty="0">
                <a:solidFill>
                  <a:schemeClr val="bg1"/>
                </a:solidFill>
              </a:rPr>
              <a:t>Damián Olave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MX" dirty="0">
                <a:solidFill>
                  <a:schemeClr val="bg1"/>
                </a:solidFill>
              </a:rPr>
              <a:t>Benjamin Zuñiga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2D3FD44-DBAD-E5A1-85C0-EC3328EF7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29698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358;p30">
            <a:extLst>
              <a:ext uri="{FF2B5EF4-FFF2-40B4-BE49-F238E27FC236}">
                <a16:creationId xmlns:a16="http://schemas.microsoft.com/office/drawing/2014/main" id="{129ECCFB-143E-D03D-30B6-9339B8F955B1}"/>
              </a:ext>
            </a:extLst>
          </p:cNvPr>
          <p:cNvSpPr txBox="1">
            <a:spLocks/>
          </p:cNvSpPr>
          <p:nvPr/>
        </p:nvSpPr>
        <p:spPr>
          <a:xfrm>
            <a:off x="382800" y="2266646"/>
            <a:ext cx="4528800" cy="398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s-ES" dirty="0">
                <a:solidFill>
                  <a:schemeClr val="bg1"/>
                </a:solidFill>
                <a:latin typeface="Amasis MT Pro Black" panose="02040A04050005020304" pitchFamily="18" charset="0"/>
              </a:rPr>
              <a:t>Presentación Fase 3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A7F4FD8-7320-B6D4-4D7C-A4E649028747}"/>
              </a:ext>
            </a:extLst>
          </p:cNvPr>
          <p:cNvSpPr txBox="1"/>
          <p:nvPr/>
        </p:nvSpPr>
        <p:spPr>
          <a:xfrm>
            <a:off x="11523035" y="6207532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1</a:t>
            </a:r>
            <a:endParaRPr lang="es-ES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77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58C88-F793-547C-5A93-616F18C6F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4267A-7828-6B3D-56E2-3351C0A219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50452B-45BB-2515-C3AD-A5CFF522B3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4721F2D6-C736-4F7B-EE50-E93AAFF67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284" y="-15321"/>
            <a:ext cx="12415284" cy="68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84B00F97-ABC6-E34E-3524-A65BC4310D2B}"/>
              </a:ext>
            </a:extLst>
          </p:cNvPr>
          <p:cNvSpPr txBox="1">
            <a:spLocks/>
          </p:cNvSpPr>
          <p:nvPr/>
        </p:nvSpPr>
        <p:spPr>
          <a:xfrm>
            <a:off x="2321300" y="39699"/>
            <a:ext cx="10866782" cy="16654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MX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Diagrama de arquitectura</a:t>
            </a:r>
            <a:endParaRPr lang="es-ES" sz="5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28002623-1E5E-9330-9508-08DB1A959F95}"/>
              </a:ext>
            </a:extLst>
          </p:cNvPr>
          <p:cNvSpPr txBox="1">
            <a:spLocks/>
          </p:cNvSpPr>
          <p:nvPr/>
        </p:nvSpPr>
        <p:spPr>
          <a:xfrm>
            <a:off x="764237" y="2034808"/>
            <a:ext cx="5723721" cy="4048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6" name="Picture 2" descr="marco de círculo blanco 21693400 PNG">
            <a:extLst>
              <a:ext uri="{FF2B5EF4-FFF2-40B4-BE49-F238E27FC236}">
                <a16:creationId xmlns:a16="http://schemas.microsoft.com/office/drawing/2014/main" id="{D4116532-1932-D8C6-F157-AA07BC5D1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36" y="-88699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73EACD9-598A-3556-4809-80099C825B6F}"/>
              </a:ext>
            </a:extLst>
          </p:cNvPr>
          <p:cNvSpPr txBox="1"/>
          <p:nvPr/>
        </p:nvSpPr>
        <p:spPr>
          <a:xfrm>
            <a:off x="764237" y="-28239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800" dirty="0">
                <a:latin typeface="Amasis MT Pro Black" panose="02040A04050005020304" pitchFamily="18" charset="0"/>
              </a:rPr>
              <a:t>4</a:t>
            </a:r>
            <a:endParaRPr lang="es-ES" sz="4800" dirty="0">
              <a:latin typeface="Amasis MT Pro Black" panose="02040A040500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DA17A08-FA94-5D1F-57A6-AA21BAB13B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37" y="1207423"/>
            <a:ext cx="10990126" cy="526143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807A6B4-AF02-FBB9-7F9E-BEB550EA91A3}"/>
              </a:ext>
            </a:extLst>
          </p:cNvPr>
          <p:cNvSpPr txBox="1"/>
          <p:nvPr/>
        </p:nvSpPr>
        <p:spPr>
          <a:xfrm>
            <a:off x="11523035" y="6207532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10</a:t>
            </a:r>
            <a:endParaRPr lang="es-ES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895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C7D8C-5044-DA07-FE25-B84C98A2A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15B57-B30F-B215-6A3B-06F2A77FF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556D2B-AD72-EB42-2D6D-790298DD1B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45494781-3ABA-ED93-AF78-4B2075FCC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15284" cy="68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D540DDC7-252C-DE99-A338-5338739244E1}"/>
              </a:ext>
            </a:extLst>
          </p:cNvPr>
          <p:cNvSpPr txBox="1">
            <a:spLocks/>
          </p:cNvSpPr>
          <p:nvPr/>
        </p:nvSpPr>
        <p:spPr>
          <a:xfrm>
            <a:off x="2411582" y="662435"/>
            <a:ext cx="10866782" cy="16654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MX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Base de datos</a:t>
            </a:r>
            <a:endParaRPr lang="es-ES" sz="5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ED431129-C5D2-B576-0D4B-942CF2B2DE29}"/>
              </a:ext>
            </a:extLst>
          </p:cNvPr>
          <p:cNvSpPr txBox="1">
            <a:spLocks/>
          </p:cNvSpPr>
          <p:nvPr/>
        </p:nvSpPr>
        <p:spPr>
          <a:xfrm>
            <a:off x="764237" y="2034808"/>
            <a:ext cx="5723721" cy="4048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6" name="Picture 2" descr="marco de círculo blanco 21693400 PNG">
            <a:extLst>
              <a:ext uri="{FF2B5EF4-FFF2-40B4-BE49-F238E27FC236}">
                <a16:creationId xmlns:a16="http://schemas.microsoft.com/office/drawing/2014/main" id="{68C8A066-2A6B-4BED-3B74-C294E0F54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3" y="50401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EB52DE5-D675-ECBA-DC65-64D1D06EE98F}"/>
              </a:ext>
            </a:extLst>
          </p:cNvPr>
          <p:cNvSpPr txBox="1"/>
          <p:nvPr/>
        </p:nvSpPr>
        <p:spPr>
          <a:xfrm>
            <a:off x="1456424" y="660827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800" dirty="0">
                <a:latin typeface="Amasis MT Pro Black" panose="02040A04050005020304" pitchFamily="18" charset="0"/>
              </a:rPr>
              <a:t>5</a:t>
            </a:r>
            <a:endParaRPr lang="es-ES" sz="4800" dirty="0">
              <a:latin typeface="Amasis MT Pro Black" panose="02040A040500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554F265-4C0C-1993-01C5-994D376C2C29}"/>
              </a:ext>
            </a:extLst>
          </p:cNvPr>
          <p:cNvSpPr txBox="1"/>
          <p:nvPr/>
        </p:nvSpPr>
        <p:spPr>
          <a:xfrm>
            <a:off x="1034527" y="2277496"/>
            <a:ext cx="67516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¿Por qué </a:t>
            </a: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vamos a utilizar firebase en vez de otras?</a:t>
            </a: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 marL="285750" indent="-285750" algn="l">
              <a:spcBef>
                <a:spcPts val="0"/>
              </a:spcBef>
              <a:buFontTx/>
              <a:buChar char="-"/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Totalmente eficaz para modelos no relacionales</a:t>
            </a:r>
          </a:p>
          <a:p>
            <a:pPr marL="285750" indent="-285750" algn="l">
              <a:spcBef>
                <a:spcPts val="0"/>
              </a:spcBef>
              <a:buFontTx/>
              <a:buChar char="-"/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 marL="285750" indent="-285750" algn="l">
              <a:spcBef>
                <a:spcPts val="0"/>
              </a:spcBef>
              <a:buFontTx/>
              <a:buChar char="-"/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Estabilidad y </a:t>
            </a: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capacidad de trabajar grandes volúmenes de datos</a:t>
            </a:r>
          </a:p>
          <a:p>
            <a:pPr marL="285750" indent="-285750" algn="l">
              <a:spcBef>
                <a:spcPts val="0"/>
              </a:spcBef>
              <a:buFontTx/>
              <a:buChar char="-"/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 marL="285750" indent="-285750" algn="l">
              <a:spcBef>
                <a:spcPts val="0"/>
              </a:spcBef>
              <a:buFontTx/>
              <a:buChar char="-"/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Sincronización</a:t>
            </a: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 en tiempo real</a:t>
            </a:r>
          </a:p>
          <a:p>
            <a:pPr marL="285750" indent="-285750" algn="l">
              <a:spcBef>
                <a:spcPts val="0"/>
              </a:spcBef>
              <a:buFontTx/>
              <a:buChar char="-"/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 marL="285750" indent="-285750" algn="l">
              <a:spcBef>
                <a:spcPts val="0"/>
              </a:spcBef>
              <a:buFontTx/>
              <a:buChar char="-"/>
            </a:pP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Accesible conexión a proyectos de React</a:t>
            </a: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CE0965F-23EB-0A39-CF87-56DF0541BB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951" y="874712"/>
            <a:ext cx="4762500" cy="47625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018B0B8-C538-0AC4-CDA1-425748BEF6F0}"/>
              </a:ext>
            </a:extLst>
          </p:cNvPr>
          <p:cNvSpPr txBox="1"/>
          <p:nvPr/>
        </p:nvSpPr>
        <p:spPr>
          <a:xfrm>
            <a:off x="11523035" y="6207532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11</a:t>
            </a:r>
            <a:endParaRPr lang="es-ES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637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38ECE-4BA9-D67C-F8E7-93810300F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536A7-B1CB-79A5-85C1-DCC759E80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78EA91-D822-5BCA-AD78-6B87801743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E079D168-F389-DAE9-C834-8E8EBE84A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15284" cy="68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71640C4D-81BF-FB7A-FBFF-864F17F2715E}"/>
              </a:ext>
            </a:extLst>
          </p:cNvPr>
          <p:cNvSpPr txBox="1">
            <a:spLocks/>
          </p:cNvSpPr>
          <p:nvPr/>
        </p:nvSpPr>
        <p:spPr>
          <a:xfrm>
            <a:off x="2411582" y="662435"/>
            <a:ext cx="10866782" cy="16654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MX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Base de datos</a:t>
            </a:r>
            <a:endParaRPr lang="es-ES" sz="5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D31A784C-FC04-E7DB-0D9E-2EA43623B398}"/>
              </a:ext>
            </a:extLst>
          </p:cNvPr>
          <p:cNvSpPr txBox="1">
            <a:spLocks/>
          </p:cNvSpPr>
          <p:nvPr/>
        </p:nvSpPr>
        <p:spPr>
          <a:xfrm>
            <a:off x="764237" y="2034808"/>
            <a:ext cx="5723721" cy="4048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6" name="Picture 2" descr="marco de círculo blanco 21693400 PNG">
            <a:extLst>
              <a:ext uri="{FF2B5EF4-FFF2-40B4-BE49-F238E27FC236}">
                <a16:creationId xmlns:a16="http://schemas.microsoft.com/office/drawing/2014/main" id="{65FC51B7-75CE-14EC-2EF8-BFF9CC0A3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3" y="50401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3292CFA-F7B5-DA1E-C757-48A6103B62EB}"/>
              </a:ext>
            </a:extLst>
          </p:cNvPr>
          <p:cNvSpPr txBox="1"/>
          <p:nvPr/>
        </p:nvSpPr>
        <p:spPr>
          <a:xfrm>
            <a:off x="1456424" y="660827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800" dirty="0">
                <a:latin typeface="Amasis MT Pro Black" panose="02040A04050005020304" pitchFamily="18" charset="0"/>
              </a:rPr>
              <a:t>5</a:t>
            </a:r>
            <a:endParaRPr lang="es-ES" sz="4800" dirty="0">
              <a:latin typeface="Amasis MT Pro Black" panose="02040A040500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D751410-0F2E-A80E-7FBD-7A9686A5A8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0848" y="1733620"/>
            <a:ext cx="4507642" cy="242667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333414F-B159-69F7-DCF5-B4BB11A075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1726760"/>
            <a:ext cx="4497003" cy="242667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CCC4599-D7FC-FDA9-0E86-3D6EC017FF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0849" y="4252373"/>
            <a:ext cx="4507642" cy="238532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783DA4B-08C0-5E79-BD24-2C469E0423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5361" y="4245513"/>
            <a:ext cx="4507642" cy="241981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2DD7923-971C-CFB3-AF25-E5595729C0F0}"/>
              </a:ext>
            </a:extLst>
          </p:cNvPr>
          <p:cNvSpPr txBox="1"/>
          <p:nvPr/>
        </p:nvSpPr>
        <p:spPr>
          <a:xfrm>
            <a:off x="11523035" y="6207532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12</a:t>
            </a:r>
            <a:endParaRPr lang="es-ES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798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62D5D-1C95-45D4-FE68-5458FE3C8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ABB5A-DD1F-D567-D5F5-32A1B1267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CE438D-A18A-5EA1-1775-986DDB670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E4CF7C77-D154-3545-4F38-9CA4E0C50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15284" cy="68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C4A7C3F2-E856-261C-F195-5B53E4406AE4}"/>
              </a:ext>
            </a:extLst>
          </p:cNvPr>
          <p:cNvSpPr txBox="1">
            <a:spLocks/>
          </p:cNvSpPr>
          <p:nvPr/>
        </p:nvSpPr>
        <p:spPr>
          <a:xfrm>
            <a:off x="2411582" y="662435"/>
            <a:ext cx="10866782" cy="16654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MX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Base de datos</a:t>
            </a:r>
            <a:endParaRPr lang="es-ES" sz="5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86D965D7-5C0D-984D-22C0-829C0ECB2548}"/>
              </a:ext>
            </a:extLst>
          </p:cNvPr>
          <p:cNvSpPr txBox="1">
            <a:spLocks/>
          </p:cNvSpPr>
          <p:nvPr/>
        </p:nvSpPr>
        <p:spPr>
          <a:xfrm>
            <a:off x="764237" y="2034808"/>
            <a:ext cx="5723721" cy="4048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6" name="Picture 2" descr="marco de círculo blanco 21693400 PNG">
            <a:extLst>
              <a:ext uri="{FF2B5EF4-FFF2-40B4-BE49-F238E27FC236}">
                <a16:creationId xmlns:a16="http://schemas.microsoft.com/office/drawing/2014/main" id="{0B9E500F-D609-332C-DF84-874AEC560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3" y="50401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66118CB-A5D9-06EC-9408-9FCBD585849F}"/>
              </a:ext>
            </a:extLst>
          </p:cNvPr>
          <p:cNvSpPr txBox="1"/>
          <p:nvPr/>
        </p:nvSpPr>
        <p:spPr>
          <a:xfrm>
            <a:off x="1456424" y="660827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800" dirty="0">
                <a:latin typeface="Amasis MT Pro Black" panose="02040A04050005020304" pitchFamily="18" charset="0"/>
              </a:rPr>
              <a:t>5</a:t>
            </a:r>
            <a:endParaRPr lang="es-ES" sz="4800" dirty="0">
              <a:latin typeface="Amasis MT Pro Black" panose="02040A04050005020304" pitchFamily="18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B19D08C-6B8C-901B-B8F6-FD1DCDC83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574" y="1705585"/>
            <a:ext cx="3434882" cy="242667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3BE5DBE-6F0D-2F8F-9106-E1574AFC34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825" y="4310128"/>
            <a:ext cx="3434882" cy="238532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FA59835-0688-5C84-AF48-F0CDF930A0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2551" y="1726760"/>
            <a:ext cx="3407739" cy="241295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078B3BF4-394E-8DB9-1F84-90709074C5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8532" y="4292882"/>
            <a:ext cx="3405664" cy="2419817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FF1D0B26-0F1C-7252-0972-0A7B0CD9B6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08368" y="2269803"/>
            <a:ext cx="4260096" cy="309970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9D46C58-5926-7E4D-C814-ACB558AEBF4E}"/>
              </a:ext>
            </a:extLst>
          </p:cNvPr>
          <p:cNvSpPr txBox="1"/>
          <p:nvPr/>
        </p:nvSpPr>
        <p:spPr>
          <a:xfrm>
            <a:off x="11523035" y="6207532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13</a:t>
            </a:r>
            <a:endParaRPr lang="es-ES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930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1975B-C745-802A-3A11-112F008E6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6E5E1-AFEE-6FB9-0FE6-77C684FD3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9227BD-2819-77B1-CC8D-9872245D9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AF623D82-C550-EFE5-0847-B0492AC37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619" y="0"/>
            <a:ext cx="12415284" cy="68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DE814C09-94DF-303E-9AA9-CEEC24C367E7}"/>
              </a:ext>
            </a:extLst>
          </p:cNvPr>
          <p:cNvSpPr txBox="1">
            <a:spLocks/>
          </p:cNvSpPr>
          <p:nvPr/>
        </p:nvSpPr>
        <p:spPr>
          <a:xfrm>
            <a:off x="2411582" y="662435"/>
            <a:ext cx="10866782" cy="16654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MX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Historias de usuario</a:t>
            </a:r>
            <a:endParaRPr lang="es-ES" sz="5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2F1BC0BD-EEC2-1CB7-D37C-3009E2E72B22}"/>
              </a:ext>
            </a:extLst>
          </p:cNvPr>
          <p:cNvSpPr txBox="1">
            <a:spLocks/>
          </p:cNvSpPr>
          <p:nvPr/>
        </p:nvSpPr>
        <p:spPr>
          <a:xfrm>
            <a:off x="764237" y="2034808"/>
            <a:ext cx="5723721" cy="4048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6" name="Picture 2" descr="marco de círculo blanco 21693400 PNG">
            <a:extLst>
              <a:ext uri="{FF2B5EF4-FFF2-40B4-BE49-F238E27FC236}">
                <a16:creationId xmlns:a16="http://schemas.microsoft.com/office/drawing/2014/main" id="{B7D4C907-FFCB-D978-CEF3-C2F3C0624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3" y="50401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6D5A600-AA15-2EF9-005A-684B34475C87}"/>
              </a:ext>
            </a:extLst>
          </p:cNvPr>
          <p:cNvSpPr txBox="1"/>
          <p:nvPr/>
        </p:nvSpPr>
        <p:spPr>
          <a:xfrm>
            <a:off x="1438310" y="655610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800" dirty="0">
                <a:latin typeface="Amasis MT Pro Black" panose="02040A04050005020304" pitchFamily="18" charset="0"/>
              </a:rPr>
              <a:t>6</a:t>
            </a:r>
            <a:endParaRPr lang="es-ES" sz="4800" dirty="0">
              <a:latin typeface="Amasis MT Pro Black" panose="02040A040500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C9D0B1A-68EE-835B-0DA0-8FDC008EC46C}"/>
              </a:ext>
            </a:extLst>
          </p:cNvPr>
          <p:cNvSpPr txBox="1"/>
          <p:nvPr/>
        </p:nvSpPr>
        <p:spPr>
          <a:xfrm>
            <a:off x="352475" y="2100535"/>
            <a:ext cx="448377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Cantidad de historias de usuario: 12</a:t>
            </a:r>
          </a:p>
          <a:p>
            <a:pPr algn="l">
              <a:spcBef>
                <a:spcPts val="0"/>
              </a:spcBef>
            </a:pP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      Realizadas: 9</a:t>
            </a:r>
          </a:p>
          <a:p>
            <a:pPr algn="l">
              <a:spcBef>
                <a:spcPts val="0"/>
              </a:spcBef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      Postergadas: 3</a:t>
            </a:r>
          </a:p>
          <a:p>
            <a:pPr algn="l">
              <a:spcBef>
                <a:spcPts val="0"/>
              </a:spcBef>
            </a:pPr>
            <a:endParaRPr lang="es-MX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Realizadas: </a:t>
            </a:r>
          </a:p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-Crear perfil</a:t>
            </a:r>
          </a:p>
          <a:p>
            <a:pPr algn="l">
              <a:spcBef>
                <a:spcPts val="0"/>
              </a:spcBef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-Cambio de contraseña</a:t>
            </a:r>
          </a:p>
          <a:p>
            <a:pPr algn="l">
              <a:spcBef>
                <a:spcPts val="0"/>
              </a:spcBef>
            </a:pP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-Sugerencia de panoramas</a:t>
            </a:r>
          </a:p>
          <a:p>
            <a:pPr algn="l">
              <a:spcBef>
                <a:spcPts val="0"/>
              </a:spcBef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-Sincronización de usuarios</a:t>
            </a:r>
          </a:p>
          <a:p>
            <a:pPr algn="l">
              <a:spcBef>
                <a:spcPts val="0"/>
              </a:spcBef>
            </a:pP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-Gestión de presupuesto grupal</a:t>
            </a:r>
          </a:p>
          <a:p>
            <a:pPr algn="l">
              <a:spcBef>
                <a:spcPts val="0"/>
              </a:spcBef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-Esta</a:t>
            </a: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do de salida</a:t>
            </a:r>
          </a:p>
          <a:p>
            <a:pPr algn="l">
              <a:spcBef>
                <a:spcPts val="0"/>
              </a:spcBef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-Recomendación de actividades</a:t>
            </a:r>
          </a:p>
          <a:p>
            <a:pPr algn="l">
              <a:spcBef>
                <a:spcPts val="0"/>
              </a:spcBef>
            </a:pP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-Creación de grupos</a:t>
            </a:r>
          </a:p>
          <a:p>
            <a:pPr algn="l">
              <a:spcBef>
                <a:spcPts val="0"/>
              </a:spcBef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-Editar perfil</a:t>
            </a:r>
          </a:p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32CF74E-CC9E-9903-34DF-B4BD10C19FAE}"/>
              </a:ext>
            </a:extLst>
          </p:cNvPr>
          <p:cNvSpPr txBox="1"/>
          <p:nvPr/>
        </p:nvSpPr>
        <p:spPr>
          <a:xfrm>
            <a:off x="4836246" y="2987855"/>
            <a:ext cx="44837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endParaRPr lang="es-MX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Postergadas:</a:t>
            </a:r>
          </a:p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-Ruleta aleatoria</a:t>
            </a:r>
          </a:p>
          <a:p>
            <a:pPr algn="l">
              <a:spcBef>
                <a:spcPts val="0"/>
              </a:spcBef>
            </a:pP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-Calificación de actividades pesadas</a:t>
            </a:r>
          </a:p>
          <a:p>
            <a:pPr algn="l">
              <a:spcBef>
                <a:spcPts val="0"/>
              </a:spcBef>
            </a:pP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-Notificación de eventos programados</a:t>
            </a:r>
          </a:p>
          <a:p>
            <a:pPr algn="l">
              <a:spcBef>
                <a:spcPts val="0"/>
              </a:spcBef>
            </a:pPr>
            <a:endParaRPr lang="es-MX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D3BE1D1-47AA-DBED-47E7-D33AE9CA6D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695" y="1038627"/>
            <a:ext cx="3475540" cy="347554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318F83E-4FF1-B290-9707-E6E6EF195FC3}"/>
              </a:ext>
            </a:extLst>
          </p:cNvPr>
          <p:cNvSpPr txBox="1"/>
          <p:nvPr/>
        </p:nvSpPr>
        <p:spPr>
          <a:xfrm>
            <a:off x="11523035" y="6207532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14</a:t>
            </a:r>
            <a:endParaRPr lang="es-ES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01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8976C-D87F-E501-DADA-A81BA8C36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D8505-D833-0A40-A562-F47944C7E4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DB047D-D49D-9DEE-C432-9586F8E7C3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A85F892D-7995-588C-A062-0B56E12DE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15284" cy="694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D31D587E-BAA9-5109-175F-81CCFE27BDA0}"/>
              </a:ext>
            </a:extLst>
          </p:cNvPr>
          <p:cNvSpPr txBox="1">
            <a:spLocks/>
          </p:cNvSpPr>
          <p:nvPr/>
        </p:nvSpPr>
        <p:spPr>
          <a:xfrm>
            <a:off x="2411582" y="662435"/>
            <a:ext cx="10866782" cy="16654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MX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Casos de prueba</a:t>
            </a:r>
            <a:endParaRPr lang="es-ES" sz="5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FB35DB26-D877-176C-E963-192B704F229E}"/>
              </a:ext>
            </a:extLst>
          </p:cNvPr>
          <p:cNvSpPr txBox="1">
            <a:spLocks/>
          </p:cNvSpPr>
          <p:nvPr/>
        </p:nvSpPr>
        <p:spPr>
          <a:xfrm>
            <a:off x="764237" y="2034808"/>
            <a:ext cx="5723721" cy="4048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6" name="Picture 2" descr="marco de círculo blanco 21693400 PNG">
            <a:extLst>
              <a:ext uri="{FF2B5EF4-FFF2-40B4-BE49-F238E27FC236}">
                <a16:creationId xmlns:a16="http://schemas.microsoft.com/office/drawing/2014/main" id="{D4642844-8CFB-FA76-CE92-99B057791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3" y="50401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F28F633-457F-F0EA-D036-195A008FE343}"/>
              </a:ext>
            </a:extLst>
          </p:cNvPr>
          <p:cNvSpPr txBox="1"/>
          <p:nvPr/>
        </p:nvSpPr>
        <p:spPr>
          <a:xfrm>
            <a:off x="1449572" y="679919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800" dirty="0">
                <a:latin typeface="Amasis MT Pro Black" panose="02040A04050005020304" pitchFamily="18" charset="0"/>
              </a:rPr>
              <a:t>7</a:t>
            </a:r>
            <a:endParaRPr lang="es-ES" sz="4800" dirty="0">
              <a:latin typeface="Amasis MT Pro Black" panose="02040A040500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0959BCD-71A0-6178-ACA5-D35A2FCE9529}"/>
              </a:ext>
            </a:extLst>
          </p:cNvPr>
          <p:cNvSpPr txBox="1"/>
          <p:nvPr/>
        </p:nvSpPr>
        <p:spPr>
          <a:xfrm>
            <a:off x="11523035" y="6207532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15</a:t>
            </a:r>
            <a:endParaRPr lang="es-ES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graphicFrame>
        <p:nvGraphicFramePr>
          <p:cNvPr id="14" name="Gráfico 13">
            <a:extLst>
              <a:ext uri="{FF2B5EF4-FFF2-40B4-BE49-F238E27FC236}">
                <a16:creationId xmlns:a16="http://schemas.microsoft.com/office/drawing/2014/main" id="{16978DB3-8FDD-3153-6140-B425ECC1CF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051932"/>
              </p:ext>
            </p:extLst>
          </p:nvPr>
        </p:nvGraphicFramePr>
        <p:xfrm>
          <a:off x="1521993" y="2209795"/>
          <a:ext cx="4089146" cy="3447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CuadroTexto 14">
            <a:extLst>
              <a:ext uri="{FF2B5EF4-FFF2-40B4-BE49-F238E27FC236}">
                <a16:creationId xmlns:a16="http://schemas.microsoft.com/office/drawing/2014/main" id="{479513D0-2BF2-182B-C0F4-0C60060551AB}"/>
              </a:ext>
            </a:extLst>
          </p:cNvPr>
          <p:cNvSpPr txBox="1"/>
          <p:nvPr/>
        </p:nvSpPr>
        <p:spPr>
          <a:xfrm>
            <a:off x="6207642" y="2345369"/>
            <a:ext cx="42637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Amasis MT Pro" panose="020F0502020204030204" pitchFamily="18" charset="0"/>
              </a:rPr>
              <a:t>Pruebas Realizadas: 25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Amasis MT Pro" panose="020F0502020204030204" pitchFamily="18" charset="0"/>
              </a:rPr>
              <a:t>Exitosas: 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Amasis MT Pro" panose="020F0502020204030204" pitchFamily="18" charset="0"/>
              </a:rPr>
              <a:t>Rechazadas: 6</a:t>
            </a:r>
            <a:br>
              <a:rPr lang="es-MX" sz="2400" dirty="0">
                <a:solidFill>
                  <a:schemeClr val="bg1">
                    <a:lumMod val="95000"/>
                  </a:schemeClr>
                </a:solidFill>
                <a:latin typeface="Amasis MT Pro" panose="020F0502020204030204" pitchFamily="18" charset="0"/>
              </a:rPr>
            </a:br>
            <a:endParaRPr lang="es-MX" sz="2400" dirty="0">
              <a:solidFill>
                <a:schemeClr val="bg1">
                  <a:lumMod val="95000"/>
                </a:schemeClr>
              </a:solidFill>
              <a:latin typeface="Amasis MT Pro" panose="020F0502020204030204" pitchFamily="18" charset="0"/>
            </a:endParaRP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Amasis MT Pro" panose="020F0502020204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Amasis MT Pro" panose="020F0502020204030204" pitchFamily="18" charset="0"/>
              </a:rPr>
              <a:t>Hasta la fecha seguimos solucionando algunas de las rechazadas.</a:t>
            </a:r>
            <a:endParaRPr lang="es-CL" sz="2400" dirty="0">
              <a:solidFill>
                <a:schemeClr val="bg1">
                  <a:lumMod val="95000"/>
                </a:schemeClr>
              </a:solidFill>
              <a:latin typeface="Amasis MT Pro" panose="020F0502020204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822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D2B94-04CE-AF0C-F04A-8C873C749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83ED7-1A61-580B-DF9D-1723C52DD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03501D-3B4C-765E-FA16-A5AE75B3A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699C0F32-77A9-D300-A672-ED0B7EB68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15284" cy="68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2567B6AA-60D9-C431-EBFE-727E1934CEA1}"/>
              </a:ext>
            </a:extLst>
          </p:cNvPr>
          <p:cNvSpPr txBox="1">
            <a:spLocks/>
          </p:cNvSpPr>
          <p:nvPr/>
        </p:nvSpPr>
        <p:spPr>
          <a:xfrm>
            <a:off x="2411582" y="662435"/>
            <a:ext cx="10866782" cy="16654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MX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Modelo Canvas</a:t>
            </a:r>
            <a:endParaRPr lang="es-ES" sz="5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E8064461-9E61-0195-4D36-73E8CA92F9EE}"/>
              </a:ext>
            </a:extLst>
          </p:cNvPr>
          <p:cNvSpPr txBox="1">
            <a:spLocks/>
          </p:cNvSpPr>
          <p:nvPr/>
        </p:nvSpPr>
        <p:spPr>
          <a:xfrm>
            <a:off x="764237" y="2034808"/>
            <a:ext cx="5723721" cy="4048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6" name="Picture 2" descr="marco de círculo blanco 21693400 PNG">
            <a:extLst>
              <a:ext uri="{FF2B5EF4-FFF2-40B4-BE49-F238E27FC236}">
                <a16:creationId xmlns:a16="http://schemas.microsoft.com/office/drawing/2014/main" id="{739ED9C7-B1DC-3CFD-078F-2C8E3CB77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3" y="50401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18D87FC-C551-6F9E-40FF-1118A9A6700A}"/>
              </a:ext>
            </a:extLst>
          </p:cNvPr>
          <p:cNvSpPr txBox="1"/>
          <p:nvPr/>
        </p:nvSpPr>
        <p:spPr>
          <a:xfrm>
            <a:off x="1456424" y="660827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800" dirty="0">
                <a:latin typeface="Amasis MT Pro Black" panose="02040A04050005020304" pitchFamily="18" charset="0"/>
              </a:rPr>
              <a:t>8</a:t>
            </a:r>
            <a:endParaRPr lang="es-ES" sz="4800" dirty="0">
              <a:latin typeface="Amasis MT Pro Black" panose="02040A040500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0FB67D9-1C4B-45CA-4A03-FA5DA7CF4F6B}"/>
              </a:ext>
            </a:extLst>
          </p:cNvPr>
          <p:cNvSpPr txBox="1"/>
          <p:nvPr/>
        </p:nvSpPr>
        <p:spPr>
          <a:xfrm>
            <a:off x="11523035" y="6207532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16</a:t>
            </a:r>
            <a:endParaRPr lang="es-ES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F46D470-99B3-5BEE-0820-5E0F58B247F4}"/>
              </a:ext>
            </a:extLst>
          </p:cNvPr>
          <p:cNvSpPr txBox="1"/>
          <p:nvPr/>
        </p:nvSpPr>
        <p:spPr>
          <a:xfrm>
            <a:off x="1306007" y="2340055"/>
            <a:ext cx="8905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Problema</a:t>
            </a:r>
            <a:endParaRPr lang="es-CL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7373925-4655-58AB-1344-0AB2B10BC844}"/>
              </a:ext>
            </a:extLst>
          </p:cNvPr>
          <p:cNvSpPr txBox="1"/>
          <p:nvPr/>
        </p:nvSpPr>
        <p:spPr>
          <a:xfrm>
            <a:off x="1306007" y="3215812"/>
            <a:ext cx="8905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Solución </a:t>
            </a:r>
            <a:endParaRPr lang="es-CL" dirty="0"/>
          </a:p>
        </p:txBody>
      </p:sp>
      <p:pic>
        <p:nvPicPr>
          <p:cNvPr id="1036" name="Picture 12" descr="Solución - Iconos gratis de tecnología">
            <a:extLst>
              <a:ext uri="{FF2B5EF4-FFF2-40B4-BE49-F238E27FC236}">
                <a16:creationId xmlns:a16="http://schemas.microsoft.com/office/drawing/2014/main" id="{8A8C67E6-8AE0-1AE3-23FE-1B5DEC565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92" y="2934492"/>
            <a:ext cx="763137" cy="76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ropuesta de valor - Iconos gratis de márketing">
            <a:extLst>
              <a:ext uri="{FF2B5EF4-FFF2-40B4-BE49-F238E27FC236}">
                <a16:creationId xmlns:a16="http://schemas.microsoft.com/office/drawing/2014/main" id="{C6933544-A1EE-D2E9-EA83-1FF202F6B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10" y="3933330"/>
            <a:ext cx="749267" cy="74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DA755ED7-67EA-C6F9-0D56-880FFA5145CF}"/>
              </a:ext>
            </a:extLst>
          </p:cNvPr>
          <p:cNvSpPr txBox="1"/>
          <p:nvPr/>
        </p:nvSpPr>
        <p:spPr>
          <a:xfrm>
            <a:off x="1319877" y="4194975"/>
            <a:ext cx="8905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Propuesta de valor </a:t>
            </a:r>
            <a:endParaRPr lang="es-CL" dirty="0"/>
          </a:p>
        </p:txBody>
      </p:sp>
      <p:pic>
        <p:nvPicPr>
          <p:cNvPr id="1042" name="Picture 18" descr="Ventaja competitiva - Iconos gratis de negocios y finanzas">
            <a:extLst>
              <a:ext uri="{FF2B5EF4-FFF2-40B4-BE49-F238E27FC236}">
                <a16:creationId xmlns:a16="http://schemas.microsoft.com/office/drawing/2014/main" id="{15D9D3EA-0E3A-D7AA-D614-BE6F69D39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146" y="2031873"/>
            <a:ext cx="928048" cy="92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F8DBDBBD-540E-4889-96B0-42AB8AA72193}"/>
              </a:ext>
            </a:extLst>
          </p:cNvPr>
          <p:cNvSpPr txBox="1"/>
          <p:nvPr/>
        </p:nvSpPr>
        <p:spPr>
          <a:xfrm>
            <a:off x="5100185" y="2559269"/>
            <a:ext cx="8905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Ventaja competitiva</a:t>
            </a:r>
            <a:endParaRPr lang="es-CL" dirty="0"/>
          </a:p>
        </p:txBody>
      </p:sp>
      <p:pic>
        <p:nvPicPr>
          <p:cNvPr id="1044" name="Picture 20" descr="Segmento de clientes - Iconos gratis de negocio">
            <a:extLst>
              <a:ext uri="{FF2B5EF4-FFF2-40B4-BE49-F238E27FC236}">
                <a16:creationId xmlns:a16="http://schemas.microsoft.com/office/drawing/2014/main" id="{A1779E5A-C4A9-1171-5AA1-F6143E17A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601" y="3047431"/>
            <a:ext cx="763137" cy="76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D3EB3314-ECFD-7F9C-2EA6-94805CB40D65}"/>
              </a:ext>
            </a:extLst>
          </p:cNvPr>
          <p:cNvSpPr txBox="1"/>
          <p:nvPr/>
        </p:nvSpPr>
        <p:spPr>
          <a:xfrm>
            <a:off x="5158984" y="3312422"/>
            <a:ext cx="8905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Segmento de clientes</a:t>
            </a:r>
            <a:endParaRPr lang="es-CL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1D0E6795-399E-373B-8BE6-D5D0D2AB84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90118" y="3911334"/>
            <a:ext cx="1008602" cy="914064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E5118E76-9E7B-7F31-5B48-11D2ECD8A647}"/>
              </a:ext>
            </a:extLst>
          </p:cNvPr>
          <p:cNvSpPr txBox="1"/>
          <p:nvPr/>
        </p:nvSpPr>
        <p:spPr>
          <a:xfrm>
            <a:off x="5104034" y="4245253"/>
            <a:ext cx="8905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Análisis de competencia</a:t>
            </a:r>
            <a:endParaRPr lang="es-CL" dirty="0"/>
          </a:p>
        </p:txBody>
      </p:sp>
      <p:pic>
        <p:nvPicPr>
          <p:cNvPr id="1048" name="Picture 24" descr="Símbolo de análisis de datos - Iconos gratis de interfaz">
            <a:extLst>
              <a:ext uri="{FF2B5EF4-FFF2-40B4-BE49-F238E27FC236}">
                <a16:creationId xmlns:a16="http://schemas.microsoft.com/office/drawing/2014/main" id="{3A0CD033-5B1D-4927-86F9-1310F4E2B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966" y="2241728"/>
            <a:ext cx="952404" cy="95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225B27D-0622-2A46-057D-D749B0130898}"/>
              </a:ext>
            </a:extLst>
          </p:cNvPr>
          <p:cNvSpPr txBox="1"/>
          <p:nvPr/>
        </p:nvSpPr>
        <p:spPr>
          <a:xfrm>
            <a:off x="9142197" y="2574929"/>
            <a:ext cx="8905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Métricas clave</a:t>
            </a:r>
            <a:endParaRPr lang="es-CL" dirty="0"/>
          </a:p>
        </p:txBody>
      </p:sp>
      <p:pic>
        <p:nvPicPr>
          <p:cNvPr id="24" name="Imagen 23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24FFEBD2-7DBB-C14A-24E6-E8DB6455E4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351" y="2812640"/>
            <a:ext cx="1234553" cy="1234553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9407BF4E-3DCD-C721-841E-04843CC87CF7}"/>
              </a:ext>
            </a:extLst>
          </p:cNvPr>
          <p:cNvSpPr txBox="1"/>
          <p:nvPr/>
        </p:nvSpPr>
        <p:spPr>
          <a:xfrm>
            <a:off x="9142197" y="3285492"/>
            <a:ext cx="8905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High level concept pitch</a:t>
            </a:r>
            <a:endParaRPr lang="es-CL" dirty="0"/>
          </a:p>
        </p:txBody>
      </p:sp>
      <p:pic>
        <p:nvPicPr>
          <p:cNvPr id="1050" name="Picture 26" descr="Canal - Iconos gratis de tecnología">
            <a:extLst>
              <a:ext uri="{FF2B5EF4-FFF2-40B4-BE49-F238E27FC236}">
                <a16:creationId xmlns:a16="http://schemas.microsoft.com/office/drawing/2014/main" id="{F66DDAAA-C49F-96E5-6E1B-FE4FFA0C1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786" y="4034074"/>
            <a:ext cx="668584" cy="66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F6FA9DDB-253C-F794-D1B6-7C585B27C8C4}"/>
              </a:ext>
            </a:extLst>
          </p:cNvPr>
          <p:cNvSpPr txBox="1"/>
          <p:nvPr/>
        </p:nvSpPr>
        <p:spPr>
          <a:xfrm>
            <a:off x="9149904" y="4203758"/>
            <a:ext cx="8905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Canales</a:t>
            </a:r>
            <a:endParaRPr lang="es-CL" dirty="0"/>
          </a:p>
        </p:txBody>
      </p:sp>
      <p:pic>
        <p:nvPicPr>
          <p:cNvPr id="1052" name="Picture 28" descr="Hombre de influencia - Iconos gratis de redes sociales">
            <a:extLst>
              <a:ext uri="{FF2B5EF4-FFF2-40B4-BE49-F238E27FC236}">
                <a16:creationId xmlns:a16="http://schemas.microsoft.com/office/drawing/2014/main" id="{FD2F3D47-E622-5A57-2933-2AA0A2683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672" y="5030948"/>
            <a:ext cx="749267" cy="74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C22C06FD-5BA4-1B35-8329-2729A0EA5E51}"/>
              </a:ext>
            </a:extLst>
          </p:cNvPr>
          <p:cNvSpPr txBox="1"/>
          <p:nvPr/>
        </p:nvSpPr>
        <p:spPr>
          <a:xfrm>
            <a:off x="1006582" y="5849654"/>
            <a:ext cx="8905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Early Adopter</a:t>
            </a:r>
            <a:endParaRPr lang="es-CL" dirty="0"/>
          </a:p>
        </p:txBody>
      </p:sp>
      <p:pic>
        <p:nvPicPr>
          <p:cNvPr id="29" name="Imagen 28" descr="Icono&#10;&#10;Descripción generada automáticamente">
            <a:extLst>
              <a:ext uri="{FF2B5EF4-FFF2-40B4-BE49-F238E27FC236}">
                <a16:creationId xmlns:a16="http://schemas.microsoft.com/office/drawing/2014/main" id="{675F93CC-1A7A-4A69-4982-5281D8E1518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627" y="5003642"/>
            <a:ext cx="916745" cy="836114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19F8521D-6205-E26E-5EB4-E493FC476B98}"/>
              </a:ext>
            </a:extLst>
          </p:cNvPr>
          <p:cNvSpPr txBox="1"/>
          <p:nvPr/>
        </p:nvSpPr>
        <p:spPr>
          <a:xfrm>
            <a:off x="4746392" y="5846697"/>
            <a:ext cx="8905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Estructura de costos</a:t>
            </a:r>
            <a:endParaRPr lang="es-CL" dirty="0"/>
          </a:p>
        </p:txBody>
      </p:sp>
      <p:pic>
        <p:nvPicPr>
          <p:cNvPr id="31" name="Imagen 30" descr="Icono&#10;&#10;Descripción generada automáticamente">
            <a:extLst>
              <a:ext uri="{FF2B5EF4-FFF2-40B4-BE49-F238E27FC236}">
                <a16:creationId xmlns:a16="http://schemas.microsoft.com/office/drawing/2014/main" id="{7BCE7804-DE33-E655-591B-63C4EC8D2EB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373" y="4987690"/>
            <a:ext cx="916745" cy="836114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E0F03172-FE60-D3D7-5573-284308913187}"/>
              </a:ext>
            </a:extLst>
          </p:cNvPr>
          <p:cNvSpPr txBox="1"/>
          <p:nvPr/>
        </p:nvSpPr>
        <p:spPr>
          <a:xfrm>
            <a:off x="8528579" y="5846697"/>
            <a:ext cx="8905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Fuentes de ingresos</a:t>
            </a:r>
            <a:endParaRPr lang="es-CL" dirty="0"/>
          </a:p>
        </p:txBody>
      </p:sp>
      <p:pic>
        <p:nvPicPr>
          <p:cNvPr id="1054" name="Picture 30" descr="Problema de búsqueda - Iconos gratis de interfaz">
            <a:extLst>
              <a:ext uri="{FF2B5EF4-FFF2-40B4-BE49-F238E27FC236}">
                <a16:creationId xmlns:a16="http://schemas.microsoft.com/office/drawing/2014/main" id="{8577F1CB-52A3-C5DB-8E8E-3D259FB73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5" y="2176980"/>
            <a:ext cx="581741" cy="58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858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1FA42-0D9A-5B39-D74A-E357B96EA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1716F-D3E8-02F2-A493-C7E07A263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1CBA9D-0466-18AF-8FE3-906CA15376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95679806-0D79-7796-1F2D-052BD1729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15284" cy="68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623CEB6F-EBB4-1AFD-7A2A-17B2B2F404F9}"/>
              </a:ext>
            </a:extLst>
          </p:cNvPr>
          <p:cNvSpPr txBox="1">
            <a:spLocks/>
          </p:cNvSpPr>
          <p:nvPr/>
        </p:nvSpPr>
        <p:spPr>
          <a:xfrm>
            <a:off x="2411582" y="662435"/>
            <a:ext cx="10866782" cy="16654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MX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Caja de flujo</a:t>
            </a:r>
            <a:endParaRPr lang="es-ES" sz="5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ACF12888-D0E8-BC13-C085-B50D6EA119C5}"/>
              </a:ext>
            </a:extLst>
          </p:cNvPr>
          <p:cNvSpPr txBox="1">
            <a:spLocks/>
          </p:cNvSpPr>
          <p:nvPr/>
        </p:nvSpPr>
        <p:spPr>
          <a:xfrm>
            <a:off x="764237" y="2034808"/>
            <a:ext cx="5723721" cy="4048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6" name="Picture 2" descr="marco de círculo blanco 21693400 PNG">
            <a:extLst>
              <a:ext uri="{FF2B5EF4-FFF2-40B4-BE49-F238E27FC236}">
                <a16:creationId xmlns:a16="http://schemas.microsoft.com/office/drawing/2014/main" id="{8B2B4595-C851-C8DE-6C16-7270A9F94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3" y="50401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E801B04-A54F-14DD-EFD2-B12FC3199D49}"/>
              </a:ext>
            </a:extLst>
          </p:cNvPr>
          <p:cNvSpPr txBox="1"/>
          <p:nvPr/>
        </p:nvSpPr>
        <p:spPr>
          <a:xfrm>
            <a:off x="1421544" y="660827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800" dirty="0">
                <a:latin typeface="Amasis MT Pro Black" panose="02040A04050005020304" pitchFamily="18" charset="0"/>
              </a:rPr>
              <a:t>9</a:t>
            </a:r>
            <a:endParaRPr lang="es-ES" sz="4800" dirty="0">
              <a:latin typeface="Amasis MT Pro Black" panose="02040A04050005020304" pitchFamily="18" charset="0"/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857312D8-5E80-0118-644A-70C638EB2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00141"/>
              </p:ext>
            </p:extLst>
          </p:nvPr>
        </p:nvGraphicFramePr>
        <p:xfrm>
          <a:off x="3513160" y="2291655"/>
          <a:ext cx="4127205" cy="34112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1587">
                  <a:extLst>
                    <a:ext uri="{9D8B030D-6E8A-4147-A177-3AD203B41FA5}">
                      <a16:colId xmlns:a16="http://schemas.microsoft.com/office/drawing/2014/main" val="312180397"/>
                    </a:ext>
                  </a:extLst>
                </a:gridCol>
                <a:gridCol w="2325618">
                  <a:extLst>
                    <a:ext uri="{9D8B030D-6E8A-4147-A177-3AD203B41FA5}">
                      <a16:colId xmlns:a16="http://schemas.microsoft.com/office/drawing/2014/main" val="1786931752"/>
                    </a:ext>
                  </a:extLst>
                </a:gridCol>
              </a:tblGrid>
              <a:tr h="4144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bg1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Nombre</a:t>
                      </a:r>
                      <a:endParaRPr sz="2400" b="1" dirty="0">
                        <a:solidFill>
                          <a:schemeClr val="bg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 b="1">
                          <a:solidFill>
                            <a:schemeClr val="bg1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Monto</a:t>
                      </a:r>
                      <a:endParaRPr sz="2300" b="1">
                        <a:solidFill>
                          <a:schemeClr val="bg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812694"/>
                  </a:ext>
                </a:extLst>
              </a:tr>
              <a:tr h="4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bg1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Ingresos</a:t>
                      </a:r>
                      <a:endParaRPr sz="2400" b="1">
                        <a:solidFill>
                          <a:schemeClr val="bg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1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1.160 UF =  $44.118.129</a:t>
                      </a:r>
                      <a:endParaRPr sz="1600" dirty="0">
                        <a:solidFill>
                          <a:schemeClr val="bg1"/>
                        </a:solidFill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851050"/>
                  </a:ext>
                </a:extLst>
              </a:tr>
              <a:tr h="4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bg1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egresos</a:t>
                      </a:r>
                      <a:endParaRPr sz="2400" b="1" dirty="0">
                        <a:solidFill>
                          <a:schemeClr val="bg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4C5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1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580 UF= $22.059.064</a:t>
                      </a:r>
                      <a:endParaRPr sz="1600" dirty="0">
                        <a:solidFill>
                          <a:schemeClr val="bg1"/>
                        </a:solidFill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354858"/>
                  </a:ext>
                </a:extLst>
              </a:tr>
              <a:tr h="421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bg1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       Inversión</a:t>
                      </a:r>
                      <a:endParaRPr sz="2400" b="1" dirty="0">
                        <a:solidFill>
                          <a:schemeClr val="bg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1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$613.000</a:t>
                      </a:r>
                      <a:endParaRPr sz="1600" dirty="0">
                        <a:solidFill>
                          <a:schemeClr val="bg1"/>
                        </a:solidFill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620081"/>
                  </a:ext>
                </a:extLst>
              </a:tr>
              <a:tr h="7159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dirty="0">
                          <a:solidFill>
                            <a:schemeClr val="bg1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Margen esperado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dirty="0">
                        <a:solidFill>
                          <a:schemeClr val="bg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Amasis MT Pro Black" panose="02040A04050005020304" pitchFamily="18" charset="0"/>
                        </a:rPr>
                        <a:t>50%</a:t>
                      </a:r>
                    </a:p>
                  </a:txBody>
                  <a:tcPr marL="0" marR="0" marT="0" marB="0" anchor="ctr">
                    <a:lnL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849771"/>
                  </a:ext>
                </a:extLst>
              </a:tr>
              <a:tr h="5309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dirty="0">
                        <a:solidFill>
                          <a:schemeClr val="bg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bg1"/>
                        </a:solidFill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4C5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740453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3DC087B3-0716-2097-E722-29591538F7D0}"/>
              </a:ext>
            </a:extLst>
          </p:cNvPr>
          <p:cNvSpPr txBox="1"/>
          <p:nvPr/>
        </p:nvSpPr>
        <p:spPr>
          <a:xfrm>
            <a:off x="11523035" y="6207532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17</a:t>
            </a:r>
            <a:endParaRPr lang="es-ES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831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66D0C-4ACA-8B95-A94B-76399AB44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F9C03-9711-C218-7984-D96653417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2A77F1-AC73-C708-F610-16E0A8F750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AC8A96E4-ACB3-4CEF-C5C9-921747795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15284" cy="68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95E79BDA-395A-927A-D505-DCC57C4CC0F8}"/>
              </a:ext>
            </a:extLst>
          </p:cNvPr>
          <p:cNvSpPr txBox="1">
            <a:spLocks/>
          </p:cNvSpPr>
          <p:nvPr/>
        </p:nvSpPr>
        <p:spPr>
          <a:xfrm>
            <a:off x="2411582" y="662435"/>
            <a:ext cx="10866782" cy="16654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MX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Mockups</a:t>
            </a:r>
            <a:endParaRPr lang="es-ES" sz="5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B40271F7-5E38-AB6F-24AA-032F81C3229C}"/>
              </a:ext>
            </a:extLst>
          </p:cNvPr>
          <p:cNvSpPr txBox="1">
            <a:spLocks/>
          </p:cNvSpPr>
          <p:nvPr/>
        </p:nvSpPr>
        <p:spPr>
          <a:xfrm>
            <a:off x="764237" y="2034808"/>
            <a:ext cx="5723721" cy="4048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6" name="Picture 2" descr="marco de círculo blanco 21693400 PNG">
            <a:extLst>
              <a:ext uri="{FF2B5EF4-FFF2-40B4-BE49-F238E27FC236}">
                <a16:creationId xmlns:a16="http://schemas.microsoft.com/office/drawing/2014/main" id="{4AA17769-8224-9725-9928-1A7D16D01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3" y="50401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B887BB9-011C-5778-A840-D9009012C78F}"/>
              </a:ext>
            </a:extLst>
          </p:cNvPr>
          <p:cNvSpPr txBox="1"/>
          <p:nvPr/>
        </p:nvSpPr>
        <p:spPr>
          <a:xfrm>
            <a:off x="1266928" y="663242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800" dirty="0">
                <a:latin typeface="Amasis MT Pro Black" panose="02040A04050005020304" pitchFamily="18" charset="0"/>
              </a:rPr>
              <a:t>10</a:t>
            </a:r>
            <a:endParaRPr lang="es-ES" sz="4800" dirty="0">
              <a:latin typeface="Amasis MT Pro Black" panose="02040A04050005020304" pitchFamily="18" charset="0"/>
            </a:endParaRPr>
          </a:p>
        </p:txBody>
      </p:sp>
      <p:pic>
        <p:nvPicPr>
          <p:cNvPr id="8" name="Imagen 7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897E89F5-0E18-D0D8-29FA-E99371B518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3269" y="1672484"/>
            <a:ext cx="3729284" cy="3797089"/>
          </a:xfrm>
          <a:prstGeom prst="rect">
            <a:avLst/>
          </a:prstGeom>
        </p:spPr>
      </p:pic>
      <p:pic>
        <p:nvPicPr>
          <p:cNvPr id="11" name="Imagen 10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024A6D40-F6BF-17E4-12BF-B11E9364F8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406" y="1831811"/>
            <a:ext cx="2459051" cy="3626630"/>
          </a:xfrm>
          <a:prstGeom prst="rect">
            <a:avLst/>
          </a:prstGeom>
        </p:spPr>
      </p:pic>
      <p:pic>
        <p:nvPicPr>
          <p:cNvPr id="13" name="Imagen 12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764FAEC1-A8EB-3470-A8D8-9E1B6C07A7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524" y="1773112"/>
            <a:ext cx="3200403" cy="3565777"/>
          </a:xfrm>
          <a:prstGeom prst="rect">
            <a:avLst/>
          </a:prstGeom>
        </p:spPr>
      </p:pic>
      <p:pic>
        <p:nvPicPr>
          <p:cNvPr id="15" name="Imagen 14" descr="Interfaz de usuario gráfica, Chat o mensaje de texto&#10;&#10;Descripción generada automáticamente">
            <a:extLst>
              <a:ext uri="{FF2B5EF4-FFF2-40B4-BE49-F238E27FC236}">
                <a16:creationId xmlns:a16="http://schemas.microsoft.com/office/drawing/2014/main" id="{E9C62630-ED1E-23C9-386C-6434F134B3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328" y="1865899"/>
            <a:ext cx="2393342" cy="3472990"/>
          </a:xfrm>
          <a:prstGeom prst="rect">
            <a:avLst/>
          </a:prstGeom>
        </p:spPr>
      </p:pic>
      <p:pic>
        <p:nvPicPr>
          <p:cNvPr id="17" name="Imagen 1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BCFD690-E956-F7AD-AC62-6A81DF68CC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62" y="1772323"/>
            <a:ext cx="2192230" cy="3567356"/>
          </a:xfrm>
          <a:prstGeom prst="rect">
            <a:avLst/>
          </a:prstGeom>
        </p:spPr>
      </p:pic>
      <p:pic>
        <p:nvPicPr>
          <p:cNvPr id="19" name="Imagen 18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B3803284-5CB7-D840-9379-C83D3A0AE6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365" y="1776798"/>
            <a:ext cx="2525605" cy="3689454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4BE2C399-A721-BEEE-9F68-7C5BD3432CF9}"/>
              </a:ext>
            </a:extLst>
          </p:cNvPr>
          <p:cNvSpPr txBox="1"/>
          <p:nvPr/>
        </p:nvSpPr>
        <p:spPr>
          <a:xfrm>
            <a:off x="11523035" y="6207532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18</a:t>
            </a:r>
            <a:endParaRPr lang="es-ES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303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257C9-F513-B85D-0497-3DC7C5D94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F46CF-7086-789F-5A1D-574D8C64F3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DC47FE-BA74-42B7-2DA1-183BA884ED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7170CBB4-7745-A6BE-FD6B-EABF8C3A4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15284" cy="68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1300BAA6-CF99-75E3-391A-C7A9F435FD76}"/>
              </a:ext>
            </a:extLst>
          </p:cNvPr>
          <p:cNvSpPr txBox="1">
            <a:spLocks/>
          </p:cNvSpPr>
          <p:nvPr/>
        </p:nvSpPr>
        <p:spPr>
          <a:xfrm>
            <a:off x="3942670" y="2809012"/>
            <a:ext cx="10866782" cy="16654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MX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Conclusión </a:t>
            </a:r>
            <a:endParaRPr lang="es-ES" sz="5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EBC1DC51-6650-253C-6A91-CA7B51899539}"/>
              </a:ext>
            </a:extLst>
          </p:cNvPr>
          <p:cNvSpPr txBox="1">
            <a:spLocks/>
          </p:cNvSpPr>
          <p:nvPr/>
        </p:nvSpPr>
        <p:spPr>
          <a:xfrm>
            <a:off x="764237" y="2034808"/>
            <a:ext cx="5723721" cy="4048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6" name="Picture 2" descr="marco de círculo blanco 21693400 PNG">
            <a:extLst>
              <a:ext uri="{FF2B5EF4-FFF2-40B4-BE49-F238E27FC236}">
                <a16:creationId xmlns:a16="http://schemas.microsoft.com/office/drawing/2014/main" id="{5C88ED23-EB45-304E-F86F-CA04FF4E6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926" y="2611168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F299B49-EEC3-12CF-22E9-24AF21EA6AE2}"/>
              </a:ext>
            </a:extLst>
          </p:cNvPr>
          <p:cNvSpPr txBox="1"/>
          <p:nvPr/>
        </p:nvSpPr>
        <p:spPr>
          <a:xfrm>
            <a:off x="11523035" y="6207532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19</a:t>
            </a:r>
            <a:endParaRPr lang="es-ES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055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BADD3-5499-96BF-0423-2206E8CAA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26EB9-4961-B863-6709-57E4A49C2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424A99-81D4-A9CE-41BE-C089A6E1B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97D5CCD0-3E68-4F01-4935-2F3786BB8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13"/>
            <a:ext cx="12192000" cy="687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0FEA2F23-A797-F732-DCE1-E77B43469457}"/>
              </a:ext>
            </a:extLst>
          </p:cNvPr>
          <p:cNvSpPr txBox="1">
            <a:spLocks/>
          </p:cNvSpPr>
          <p:nvPr/>
        </p:nvSpPr>
        <p:spPr>
          <a:xfrm>
            <a:off x="1949302" y="445500"/>
            <a:ext cx="8020800" cy="1154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ES" sz="9500" dirty="0">
                <a:solidFill>
                  <a:schemeClr val="bg1"/>
                </a:solidFill>
                <a:latin typeface="Amasis MT Pro Black" panose="02040A04050005020304" pitchFamily="18" charset="0"/>
              </a:rPr>
              <a:t>CONTENIDO</a:t>
            </a:r>
          </a:p>
        </p:txBody>
      </p:sp>
      <p:pic>
        <p:nvPicPr>
          <p:cNvPr id="2050" name="Picture 2" descr="marco de círculo blanco 21693400 PNG">
            <a:extLst>
              <a:ext uri="{FF2B5EF4-FFF2-40B4-BE49-F238E27FC236}">
                <a16:creationId xmlns:a16="http://schemas.microsoft.com/office/drawing/2014/main" id="{08EDE38F-4368-A11B-B660-F3D9AEC97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8" y="2057485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rco de círculo blanco 21693400 PNG">
            <a:extLst>
              <a:ext uri="{FF2B5EF4-FFF2-40B4-BE49-F238E27FC236}">
                <a16:creationId xmlns:a16="http://schemas.microsoft.com/office/drawing/2014/main" id="{B24AF41F-EF69-F99B-8A97-D77C790CA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6" y="210166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marco de círculo blanco 21693400 PNG">
            <a:extLst>
              <a:ext uri="{FF2B5EF4-FFF2-40B4-BE49-F238E27FC236}">
                <a16:creationId xmlns:a16="http://schemas.microsoft.com/office/drawing/2014/main" id="{DBE93CB4-31B9-5A23-2CB5-CED7B8789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943" y="210166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marco de círculo blanco 21693400 PNG">
            <a:extLst>
              <a:ext uri="{FF2B5EF4-FFF2-40B4-BE49-F238E27FC236}">
                <a16:creationId xmlns:a16="http://schemas.microsoft.com/office/drawing/2014/main" id="{BE4E78F1-9ECF-4200-E409-035CDE4E9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58" y="403505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arco de círculo blanco 21693400 PNG">
            <a:extLst>
              <a:ext uri="{FF2B5EF4-FFF2-40B4-BE49-F238E27FC236}">
                <a16:creationId xmlns:a16="http://schemas.microsoft.com/office/drawing/2014/main" id="{FA6D1670-2216-4526-162C-1D6606934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6" y="4028028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marco de círculo blanco 21693400 PNG">
            <a:extLst>
              <a:ext uri="{FF2B5EF4-FFF2-40B4-BE49-F238E27FC236}">
                <a16:creationId xmlns:a16="http://schemas.microsoft.com/office/drawing/2014/main" id="{952EAFC1-F55D-AC9A-8267-06A146417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208" y="403505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arco de círculo blanco 21693400 PNG">
            <a:extLst>
              <a:ext uri="{FF2B5EF4-FFF2-40B4-BE49-F238E27FC236}">
                <a16:creationId xmlns:a16="http://schemas.microsoft.com/office/drawing/2014/main" id="{FBFBC7F7-ED65-4ED4-A151-CFD77EBFB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364" y="2115047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marco de círculo blanco 21693400 PNG">
            <a:extLst>
              <a:ext uri="{FF2B5EF4-FFF2-40B4-BE49-F238E27FC236}">
                <a16:creationId xmlns:a16="http://schemas.microsoft.com/office/drawing/2014/main" id="{F9FAED15-A75E-94B9-E8E6-1FBFAB4DA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548" y="2105210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marco de círculo blanco 21693400 PNG">
            <a:extLst>
              <a:ext uri="{FF2B5EF4-FFF2-40B4-BE49-F238E27FC236}">
                <a16:creationId xmlns:a16="http://schemas.microsoft.com/office/drawing/2014/main" id="{520DC446-13DE-5F86-3DE5-74377A010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364" y="4011429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marco de círculo blanco 21693400 PNG">
            <a:extLst>
              <a:ext uri="{FF2B5EF4-FFF2-40B4-BE49-F238E27FC236}">
                <a16:creationId xmlns:a16="http://schemas.microsoft.com/office/drawing/2014/main" id="{8EDFE79F-C69D-D853-99F3-659BB02BA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256" y="4052242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357;p30">
            <a:extLst>
              <a:ext uri="{FF2B5EF4-FFF2-40B4-BE49-F238E27FC236}">
                <a16:creationId xmlns:a16="http://schemas.microsoft.com/office/drawing/2014/main" id="{9E4DB5B7-2496-B209-C7D9-C70355FCDE3F}"/>
              </a:ext>
            </a:extLst>
          </p:cNvPr>
          <p:cNvSpPr txBox="1">
            <a:spLocks/>
          </p:cNvSpPr>
          <p:nvPr/>
        </p:nvSpPr>
        <p:spPr>
          <a:xfrm>
            <a:off x="906573" y="2286434"/>
            <a:ext cx="6897600" cy="1154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MX" sz="4000" dirty="0">
                <a:latin typeface="Amasis MT Pro Black" panose="02040A04050005020304" pitchFamily="18" charset="0"/>
              </a:rPr>
              <a:t>1</a:t>
            </a:r>
            <a:endParaRPr lang="es-ES" sz="4000" dirty="0">
              <a:latin typeface="Amasis MT Pro Black" panose="02040A04050005020304" pitchFamily="18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38D9009-B524-AAAC-AF29-544BAC23BB5B}"/>
              </a:ext>
            </a:extLst>
          </p:cNvPr>
          <p:cNvSpPr txBox="1"/>
          <p:nvPr/>
        </p:nvSpPr>
        <p:spPr>
          <a:xfrm>
            <a:off x="3162395" y="2319396"/>
            <a:ext cx="60977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000" dirty="0">
                <a:latin typeface="Amasis MT Pro Black" panose="02040A04050005020304" pitchFamily="18" charset="0"/>
              </a:rPr>
              <a:t>2</a:t>
            </a:r>
            <a:endParaRPr lang="es-ES" sz="4000" dirty="0">
              <a:latin typeface="Amasis MT Pro Black" panose="02040A04050005020304" pitchFamily="18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9E5241A-97AE-8528-32B2-C56772AE9D54}"/>
              </a:ext>
            </a:extLst>
          </p:cNvPr>
          <p:cNvSpPr txBox="1"/>
          <p:nvPr/>
        </p:nvSpPr>
        <p:spPr>
          <a:xfrm>
            <a:off x="5601081" y="2362048"/>
            <a:ext cx="62040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000" dirty="0">
                <a:latin typeface="Amasis MT Pro Black" panose="02040A04050005020304" pitchFamily="18" charset="0"/>
              </a:rPr>
              <a:t>3</a:t>
            </a:r>
            <a:endParaRPr lang="es-ES" sz="4000" dirty="0">
              <a:latin typeface="Amasis MT Pro Black" panose="02040A040500050203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F5CA694-A3CC-7F75-D02E-C0A7A0875CF8}"/>
              </a:ext>
            </a:extLst>
          </p:cNvPr>
          <p:cNvSpPr txBox="1"/>
          <p:nvPr/>
        </p:nvSpPr>
        <p:spPr>
          <a:xfrm>
            <a:off x="8149002" y="2362048"/>
            <a:ext cx="62040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000" dirty="0">
                <a:latin typeface="Amasis MT Pro Black" panose="02040A04050005020304" pitchFamily="18" charset="0"/>
              </a:rPr>
              <a:t>4</a:t>
            </a:r>
            <a:endParaRPr lang="es-ES" sz="4000" dirty="0">
              <a:latin typeface="Amasis MT Pro Black" panose="02040A04050005020304" pitchFamily="18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755D209-DFCA-39F5-92D3-B5364C33275F}"/>
              </a:ext>
            </a:extLst>
          </p:cNvPr>
          <p:cNvSpPr txBox="1"/>
          <p:nvPr/>
        </p:nvSpPr>
        <p:spPr>
          <a:xfrm>
            <a:off x="10439682" y="4309619"/>
            <a:ext cx="7230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000" dirty="0">
                <a:latin typeface="Amasis MT Pro Black" panose="02040A04050005020304" pitchFamily="18" charset="0"/>
              </a:rPr>
              <a:t>10</a:t>
            </a:r>
            <a:endParaRPr lang="es-ES" sz="4000" dirty="0">
              <a:latin typeface="Amasis MT Pro Black" panose="02040A04050005020304" pitchFamily="18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179E888-5B5C-9BBC-8E7D-7AF54ECF22BE}"/>
              </a:ext>
            </a:extLst>
          </p:cNvPr>
          <p:cNvSpPr txBox="1"/>
          <p:nvPr/>
        </p:nvSpPr>
        <p:spPr>
          <a:xfrm>
            <a:off x="1089966" y="4320091"/>
            <a:ext cx="7230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000" dirty="0">
                <a:latin typeface="Amasis MT Pro Black" panose="02040A04050005020304" pitchFamily="18" charset="0"/>
              </a:rPr>
              <a:t>6</a:t>
            </a:r>
            <a:endParaRPr lang="es-ES" sz="4000" dirty="0">
              <a:latin typeface="Amasis MT Pro Black" panose="02040A04050005020304" pitchFamily="18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2C39545-AF5E-73A8-9D80-33733407EE0B}"/>
              </a:ext>
            </a:extLst>
          </p:cNvPr>
          <p:cNvSpPr txBox="1"/>
          <p:nvPr/>
        </p:nvSpPr>
        <p:spPr>
          <a:xfrm>
            <a:off x="3209544" y="4326876"/>
            <a:ext cx="7230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000" dirty="0">
                <a:latin typeface="Amasis MT Pro Black" panose="02040A04050005020304" pitchFamily="18" charset="0"/>
              </a:rPr>
              <a:t>7</a:t>
            </a:r>
            <a:endParaRPr lang="es-ES" sz="4000" dirty="0">
              <a:latin typeface="Amasis MT Pro Black" panose="02040A04050005020304" pitchFamily="18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E736580-DEAC-8D7C-F492-9365CE5127F0}"/>
              </a:ext>
            </a:extLst>
          </p:cNvPr>
          <p:cNvSpPr txBox="1"/>
          <p:nvPr/>
        </p:nvSpPr>
        <p:spPr>
          <a:xfrm>
            <a:off x="8161408" y="4266967"/>
            <a:ext cx="7230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000" dirty="0">
                <a:latin typeface="Amasis MT Pro Black" panose="02040A04050005020304" pitchFamily="18" charset="0"/>
              </a:rPr>
              <a:t>9</a:t>
            </a:r>
            <a:endParaRPr lang="es-ES" sz="4000" dirty="0">
              <a:latin typeface="Amasis MT Pro Black" panose="02040A04050005020304" pitchFamily="18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DFBC257-E06C-AD57-97B0-97FD4C5E9437}"/>
              </a:ext>
            </a:extLst>
          </p:cNvPr>
          <p:cNvSpPr txBox="1"/>
          <p:nvPr/>
        </p:nvSpPr>
        <p:spPr>
          <a:xfrm>
            <a:off x="10599285" y="2380538"/>
            <a:ext cx="7230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000" dirty="0">
                <a:latin typeface="Amasis MT Pro Black" panose="02040A04050005020304" pitchFamily="18" charset="0"/>
              </a:rPr>
              <a:t>5</a:t>
            </a:r>
            <a:endParaRPr lang="es-ES" sz="4000" dirty="0">
              <a:latin typeface="Amasis MT Pro Black" panose="02040A04050005020304" pitchFamily="18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EF0F885-6650-20DD-B68B-7E4EB7C3AB7E}"/>
              </a:ext>
            </a:extLst>
          </p:cNvPr>
          <p:cNvSpPr txBox="1"/>
          <p:nvPr/>
        </p:nvSpPr>
        <p:spPr>
          <a:xfrm>
            <a:off x="505902" y="3225297"/>
            <a:ext cx="8912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Problema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F2A7FA1-FEC0-C507-D672-05FF24AAA8B0}"/>
              </a:ext>
            </a:extLst>
          </p:cNvPr>
          <p:cNvSpPr txBox="1"/>
          <p:nvPr/>
        </p:nvSpPr>
        <p:spPr>
          <a:xfrm>
            <a:off x="2317697" y="3236051"/>
            <a:ext cx="8967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Impacto y solución </a:t>
            </a:r>
            <a:endParaRPr lang="es-ES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25B8DC8-C044-E90B-E40D-230AA4BC22A1}"/>
              </a:ext>
            </a:extLst>
          </p:cNvPr>
          <p:cNvSpPr txBox="1"/>
          <p:nvPr/>
        </p:nvSpPr>
        <p:spPr>
          <a:xfrm>
            <a:off x="5021158" y="3257617"/>
            <a:ext cx="8912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Metodología 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6FD7E63-B002-F702-DBBC-08AFB9E2E5A3}"/>
              </a:ext>
            </a:extLst>
          </p:cNvPr>
          <p:cNvSpPr txBox="1"/>
          <p:nvPr/>
        </p:nvSpPr>
        <p:spPr>
          <a:xfrm>
            <a:off x="7779364" y="3269372"/>
            <a:ext cx="8912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Arquitectura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099BD4D-8D53-0DC5-AFAF-221F5686C987}"/>
              </a:ext>
            </a:extLst>
          </p:cNvPr>
          <p:cNvSpPr txBox="1"/>
          <p:nvPr/>
        </p:nvSpPr>
        <p:spPr>
          <a:xfrm>
            <a:off x="10075758" y="3292786"/>
            <a:ext cx="8912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Base de datos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A67EBDB-1586-3933-9B05-6941EA7121A8}"/>
              </a:ext>
            </a:extLst>
          </p:cNvPr>
          <p:cNvSpPr txBox="1"/>
          <p:nvPr/>
        </p:nvSpPr>
        <p:spPr>
          <a:xfrm>
            <a:off x="5601081" y="4292362"/>
            <a:ext cx="7230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000" dirty="0">
                <a:latin typeface="Amasis MT Pro Black" panose="02040A04050005020304" pitchFamily="18" charset="0"/>
              </a:rPr>
              <a:t>8</a:t>
            </a:r>
            <a:endParaRPr lang="es-ES" sz="4000" dirty="0">
              <a:latin typeface="Amasis MT Pro Black" panose="02040A04050005020304" pitchFamily="18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67FDBA40-F7BC-F797-D47D-73BB2DF156F5}"/>
              </a:ext>
            </a:extLst>
          </p:cNvPr>
          <p:cNvSpPr txBox="1"/>
          <p:nvPr/>
        </p:nvSpPr>
        <p:spPr>
          <a:xfrm>
            <a:off x="151348" y="5210370"/>
            <a:ext cx="8912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      Historias de </a:t>
            </a:r>
          </a:p>
          <a:p>
            <a:pPr algn="l">
              <a:spcBef>
                <a:spcPts val="0"/>
              </a:spcBef>
            </a:pPr>
            <a:r>
              <a:rPr lang="es-ES" dirty="0">
                <a:solidFill>
                  <a:schemeClr val="bg1"/>
                </a:solidFill>
                <a:latin typeface="Amasis MT Pro Black" panose="02040A04050005020304" pitchFamily="18" charset="0"/>
              </a:rPr>
              <a:t>         </a:t>
            </a: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usuario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9E6D9DE-DA03-1F76-5D4A-98CEDF0B1692}"/>
              </a:ext>
            </a:extLst>
          </p:cNvPr>
          <p:cNvSpPr txBox="1"/>
          <p:nvPr/>
        </p:nvSpPr>
        <p:spPr>
          <a:xfrm>
            <a:off x="2317697" y="5230352"/>
            <a:ext cx="8912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       Casos de </a:t>
            </a:r>
          </a:p>
          <a:p>
            <a:pPr algn="l">
              <a:spcBef>
                <a:spcPts val="0"/>
              </a:spcBef>
            </a:pPr>
            <a:r>
              <a:rPr lang="es-ES" dirty="0">
                <a:solidFill>
                  <a:schemeClr val="bg1"/>
                </a:solidFill>
                <a:latin typeface="Amasis MT Pro Black" panose="02040A04050005020304" pitchFamily="18" charset="0"/>
              </a:rPr>
              <a:t>         prueba</a:t>
            </a:r>
            <a:endParaRPr lang="es-ES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D2A2667-C353-1564-AD09-388D2E7A668C}"/>
              </a:ext>
            </a:extLst>
          </p:cNvPr>
          <p:cNvSpPr txBox="1"/>
          <p:nvPr/>
        </p:nvSpPr>
        <p:spPr>
          <a:xfrm>
            <a:off x="4484046" y="5350205"/>
            <a:ext cx="8912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       Modelo Canvas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7DC3ED7-AAA0-C3C2-8DC2-65732BA6071C}"/>
              </a:ext>
            </a:extLst>
          </p:cNvPr>
          <p:cNvSpPr txBox="1"/>
          <p:nvPr/>
        </p:nvSpPr>
        <p:spPr>
          <a:xfrm>
            <a:off x="7584329" y="5336174"/>
            <a:ext cx="8912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Caja de flujo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48212162-D48C-1DC9-03B8-22141D48CACF}"/>
              </a:ext>
            </a:extLst>
          </p:cNvPr>
          <p:cNvSpPr txBox="1"/>
          <p:nvPr/>
        </p:nvSpPr>
        <p:spPr>
          <a:xfrm>
            <a:off x="9750678" y="5336174"/>
            <a:ext cx="8912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       Mockups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6CA85C-AE74-2546-4DEB-1C96016D0B94}"/>
              </a:ext>
            </a:extLst>
          </p:cNvPr>
          <p:cNvSpPr txBox="1"/>
          <p:nvPr/>
        </p:nvSpPr>
        <p:spPr>
          <a:xfrm>
            <a:off x="11523035" y="6207532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2</a:t>
            </a:r>
            <a:endParaRPr lang="es-ES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67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62D9E-92A6-39E7-59EB-19CC250DD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5BD7F-F550-CEDB-4518-10FC4CD80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E4B4F8-6BAF-F5E9-5E51-15F3565588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E692FBF6-BBEF-C87E-CCB0-042BDA9E3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321"/>
            <a:ext cx="12192000" cy="68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1E44F04A-AD09-14AB-6676-7B6064009092}"/>
              </a:ext>
            </a:extLst>
          </p:cNvPr>
          <p:cNvSpPr txBox="1">
            <a:spLocks/>
          </p:cNvSpPr>
          <p:nvPr/>
        </p:nvSpPr>
        <p:spPr>
          <a:xfrm>
            <a:off x="2732261" y="445500"/>
            <a:ext cx="6897600" cy="1154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ES" sz="9500" dirty="0">
                <a:solidFill>
                  <a:schemeClr val="bg1"/>
                </a:solidFill>
                <a:latin typeface="Amasis MT Pro Black" panose="02040A04050005020304" pitchFamily="18" charset="0"/>
              </a:rPr>
              <a:t>Contexto</a:t>
            </a: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35F6838F-C24E-1E51-2404-FB97E1E524B8}"/>
              </a:ext>
            </a:extLst>
          </p:cNvPr>
          <p:cNvSpPr txBox="1">
            <a:spLocks/>
          </p:cNvSpPr>
          <p:nvPr/>
        </p:nvSpPr>
        <p:spPr>
          <a:xfrm>
            <a:off x="687712" y="2402899"/>
            <a:ext cx="4528800" cy="398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s-ES" dirty="0">
                <a:solidFill>
                  <a:schemeClr val="bg1"/>
                </a:solidFill>
                <a:latin typeface="Amasis MT Pro Black" panose="02040A04050005020304" pitchFamily="18" charset="0"/>
              </a:rPr>
              <a:t>¿Sabias que?</a:t>
            </a:r>
          </a:p>
        </p:txBody>
      </p:sp>
      <p:pic>
        <p:nvPicPr>
          <p:cNvPr id="3074" name="Picture 2" descr="Thumbnail Image Una aplicación llamada PlanifyAI donde se vean muchas personas usando la aplicación en sus celulares">
            <a:extLst>
              <a:ext uri="{FF2B5EF4-FFF2-40B4-BE49-F238E27FC236}">
                <a16:creationId xmlns:a16="http://schemas.microsoft.com/office/drawing/2014/main" id="{3933EAD5-B9A1-A542-72E2-40FDFDE8D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247" y="2114345"/>
            <a:ext cx="4144962" cy="414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E9613EC-FB80-A180-DAF6-FAF4BA77EA97}"/>
              </a:ext>
            </a:extLst>
          </p:cNvPr>
          <p:cNvSpPr txBox="1"/>
          <p:nvPr/>
        </p:nvSpPr>
        <p:spPr>
          <a:xfrm>
            <a:off x="425266" y="3182869"/>
            <a:ext cx="6097772" cy="1580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Amasis MT Pro Black" panose="02040A04050005020304" pitchFamily="18" charset="0"/>
              </a:rPr>
              <a:t>Según el Informe CIPEM </a:t>
            </a: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(Centro de Investigación en Políticas Públicas y Economía)</a:t>
            </a:r>
            <a:r>
              <a:rPr lang="es-MX" b="0" i="0" dirty="0">
                <a:solidFill>
                  <a:schemeClr val="bg1"/>
                </a:solidFill>
                <a:effectLst/>
                <a:latin typeface="Amasis MT Pro Black" panose="02040A04050005020304" pitchFamily="18" charset="0"/>
              </a:rPr>
              <a:t>, el 87% de los jóvenes chilenos son inactivos. </a:t>
            </a:r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Amasis MT Pro Black" panose="02040A04050005020304" pitchFamily="18" charset="0"/>
              </a:rPr>
              <a:t>La Encuesta Nacional de Salud de Chile 2016-2017 (ENS) reportó que el 86,7% de la población es sedentaria.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D514A8-9120-EFB7-61FD-670C7F6FA0FC}"/>
              </a:ext>
            </a:extLst>
          </p:cNvPr>
          <p:cNvSpPr txBox="1"/>
          <p:nvPr/>
        </p:nvSpPr>
        <p:spPr>
          <a:xfrm>
            <a:off x="11523035" y="6207532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3</a:t>
            </a:r>
            <a:endParaRPr lang="es-ES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84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604B2-9125-447A-B500-31E1B3825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39F8A-C68B-CC6B-94F4-ED436D6DC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BD16A5-F12A-9BC0-BC1B-2B5BFDB5B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7A6E2A5A-AF5A-EC74-43DE-736B9EF54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C6DF9097-5936-8D5A-879A-ECBEB44BD7A8}"/>
              </a:ext>
            </a:extLst>
          </p:cNvPr>
          <p:cNvSpPr txBox="1">
            <a:spLocks/>
          </p:cNvSpPr>
          <p:nvPr/>
        </p:nvSpPr>
        <p:spPr>
          <a:xfrm>
            <a:off x="2732261" y="445500"/>
            <a:ext cx="6897600" cy="1154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MX" sz="9500" dirty="0">
                <a:solidFill>
                  <a:schemeClr val="bg1"/>
                </a:solidFill>
                <a:latin typeface="Amasis MT Pro Black" panose="02040A04050005020304" pitchFamily="18" charset="0"/>
              </a:rPr>
              <a:t>Problema</a:t>
            </a:r>
            <a:endParaRPr lang="es-ES" sz="95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94A80BCE-0222-8B4F-ED43-1413FF051771}"/>
              </a:ext>
            </a:extLst>
          </p:cNvPr>
          <p:cNvSpPr txBox="1">
            <a:spLocks/>
          </p:cNvSpPr>
          <p:nvPr/>
        </p:nvSpPr>
        <p:spPr>
          <a:xfrm>
            <a:off x="687712" y="2402899"/>
            <a:ext cx="4528800" cy="398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s-ES" dirty="0">
                <a:solidFill>
                  <a:schemeClr val="bg1"/>
                </a:solidFill>
                <a:latin typeface="Amasis MT Pro Black" panose="02040A04050005020304" pitchFamily="18" charset="0"/>
              </a:rPr>
              <a:t>¿Sabías que?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FAA3F44-26F3-E1FD-B43C-96141D72829A}"/>
              </a:ext>
            </a:extLst>
          </p:cNvPr>
          <p:cNvSpPr txBox="1"/>
          <p:nvPr/>
        </p:nvSpPr>
        <p:spPr>
          <a:xfrm>
            <a:off x="425266" y="3182869"/>
            <a:ext cx="6097772" cy="965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El estudio de Tren Digital muestra que los chilenos son altamente dependientes de sus celulares, ya que el 91% los revisa en su tiempo libre y el 90% lo hace al despertar</a:t>
            </a:r>
            <a:endParaRPr lang="es-MX" b="0" i="0" dirty="0">
              <a:solidFill>
                <a:schemeClr val="bg1"/>
              </a:solidFill>
              <a:effectLst/>
              <a:latin typeface="Amasis MT Pro Black" panose="02040A04050005020304" pitchFamily="18" charset="0"/>
            </a:endParaRPr>
          </a:p>
        </p:txBody>
      </p:sp>
      <p:pic>
        <p:nvPicPr>
          <p:cNvPr id="6" name="Picture 2" descr="marco de círculo blanco 21693400 PNG">
            <a:extLst>
              <a:ext uri="{FF2B5EF4-FFF2-40B4-BE49-F238E27FC236}">
                <a16:creationId xmlns:a16="http://schemas.microsoft.com/office/drawing/2014/main" id="{EB0B9867-1DDA-AAE0-C68B-DB28DDD34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3" y="50401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00227D2-CB3C-B6EA-C65E-E5BBA8B4B95F}"/>
              </a:ext>
            </a:extLst>
          </p:cNvPr>
          <p:cNvSpPr txBox="1"/>
          <p:nvPr/>
        </p:nvSpPr>
        <p:spPr>
          <a:xfrm>
            <a:off x="1456424" y="683857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800" dirty="0">
                <a:latin typeface="Amasis MT Pro Black" panose="02040A04050005020304" pitchFamily="18" charset="0"/>
              </a:rPr>
              <a:t>1</a:t>
            </a:r>
            <a:endParaRPr lang="es-ES" sz="4800" dirty="0">
              <a:latin typeface="Amasis MT Pro Black" panose="02040A04050005020304" pitchFamily="18" charset="0"/>
            </a:endParaRPr>
          </a:p>
        </p:txBody>
      </p:sp>
      <p:pic>
        <p:nvPicPr>
          <p:cNvPr id="4100" name="Picture 4" descr="Thumbnail Image Un celular con un signo de pregunta en la pantalla">
            <a:extLst>
              <a:ext uri="{FF2B5EF4-FFF2-40B4-BE49-F238E27FC236}">
                <a16:creationId xmlns:a16="http://schemas.microsoft.com/office/drawing/2014/main" id="{E95D9B4D-A972-30D8-9CDF-FFEC78D49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033" y="2302500"/>
            <a:ext cx="3148972" cy="314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30422DE-4C05-247E-BA5B-215D50961151}"/>
              </a:ext>
            </a:extLst>
          </p:cNvPr>
          <p:cNvSpPr txBox="1"/>
          <p:nvPr/>
        </p:nvSpPr>
        <p:spPr>
          <a:xfrm>
            <a:off x="11523035" y="6207532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4</a:t>
            </a:r>
            <a:endParaRPr lang="es-ES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98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6EF19-8ED6-FB1C-94BD-8701EEFC3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FC42B-912A-CD26-2AFA-0C562CE9E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9D4BE9-D26D-7F15-6CC1-D742F967C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41D73583-2608-BA99-2015-DE45FC045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82366087-5391-42BC-D95E-D36D3D39F47C}"/>
              </a:ext>
            </a:extLst>
          </p:cNvPr>
          <p:cNvSpPr txBox="1">
            <a:spLocks/>
          </p:cNvSpPr>
          <p:nvPr/>
        </p:nvSpPr>
        <p:spPr>
          <a:xfrm>
            <a:off x="2680564" y="682129"/>
            <a:ext cx="10866782" cy="16654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Impacto y solución </a:t>
            </a:r>
            <a:endParaRPr lang="es-ES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47440771-A773-A2FD-8F6F-9DB4CE54466C}"/>
              </a:ext>
            </a:extLst>
          </p:cNvPr>
          <p:cNvSpPr txBox="1">
            <a:spLocks/>
          </p:cNvSpPr>
          <p:nvPr/>
        </p:nvSpPr>
        <p:spPr>
          <a:xfrm>
            <a:off x="794037" y="1942733"/>
            <a:ext cx="4528800" cy="398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s-ES" dirty="0">
                <a:solidFill>
                  <a:schemeClr val="bg1"/>
                </a:solidFill>
                <a:latin typeface="Amasis MT Pro Black" panose="02040A04050005020304" pitchFamily="18" charset="0"/>
              </a:rPr>
              <a:t>¿Qué es PlanifyAI?</a:t>
            </a:r>
          </a:p>
          <a:p>
            <a:pPr algn="l">
              <a:spcBef>
                <a:spcPts val="0"/>
              </a:spcBef>
            </a:pPr>
            <a:endParaRPr lang="es-ES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s-ES" dirty="0">
                <a:solidFill>
                  <a:schemeClr val="bg1"/>
                </a:solidFill>
                <a:latin typeface="Amasis MT Pro Black" panose="02040A04050005020304" pitchFamily="18" charset="0"/>
              </a:rPr>
              <a:t>PlanifyAi es una aplicación móvil, la cual servirá para la gestión y organizaciones de eventos o salidas puntuales para distintos grupos de personas. Destacándose del resto con su potente IA.</a:t>
            </a:r>
          </a:p>
        </p:txBody>
      </p:sp>
      <p:pic>
        <p:nvPicPr>
          <p:cNvPr id="6" name="Picture 2" descr="marco de círculo blanco 21693400 PNG">
            <a:extLst>
              <a:ext uri="{FF2B5EF4-FFF2-40B4-BE49-F238E27FC236}">
                <a16:creationId xmlns:a16="http://schemas.microsoft.com/office/drawing/2014/main" id="{885D7C88-A297-02D0-F0D9-39CF35B05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3" y="50401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0FDA91A-BDB2-DCCE-5F16-462336049BB6}"/>
              </a:ext>
            </a:extLst>
          </p:cNvPr>
          <p:cNvSpPr txBox="1"/>
          <p:nvPr/>
        </p:nvSpPr>
        <p:spPr>
          <a:xfrm>
            <a:off x="1456424" y="683857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800" dirty="0">
                <a:latin typeface="Amasis MT Pro Black" panose="02040A04050005020304" pitchFamily="18" charset="0"/>
              </a:rPr>
              <a:t>2</a:t>
            </a:r>
            <a:endParaRPr lang="es-ES" sz="4800" dirty="0">
              <a:latin typeface="Amasis MT Pro Black" panose="02040A040500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C89A4B2-87B4-01BE-0D07-09AA5AE2E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731" y="1567219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9E39C10-A5D4-3915-470A-E70DE2F70EE5}"/>
              </a:ext>
            </a:extLst>
          </p:cNvPr>
          <p:cNvSpPr txBox="1"/>
          <p:nvPr/>
        </p:nvSpPr>
        <p:spPr>
          <a:xfrm>
            <a:off x="11523035" y="6207532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5</a:t>
            </a:r>
            <a:endParaRPr lang="es-ES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63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832B6-E709-1EA9-7BA7-DC0B9A121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4D356-B213-8794-2619-888EAA073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7C8CD6-6CF2-9975-C3B2-2D2988B3BA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A28C9889-B864-0D80-AA96-32D31609A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501A2B19-27A9-0220-3B21-F639A5D3515E}"/>
              </a:ext>
            </a:extLst>
          </p:cNvPr>
          <p:cNvSpPr txBox="1">
            <a:spLocks/>
          </p:cNvSpPr>
          <p:nvPr/>
        </p:nvSpPr>
        <p:spPr>
          <a:xfrm>
            <a:off x="2680564" y="682129"/>
            <a:ext cx="10866782" cy="16654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Impacto y solución </a:t>
            </a:r>
            <a:endParaRPr lang="es-ES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F8C7625F-09CB-5AE6-5737-AA56D483A998}"/>
              </a:ext>
            </a:extLst>
          </p:cNvPr>
          <p:cNvSpPr txBox="1">
            <a:spLocks/>
          </p:cNvSpPr>
          <p:nvPr/>
        </p:nvSpPr>
        <p:spPr>
          <a:xfrm>
            <a:off x="794037" y="1942733"/>
            <a:ext cx="4528800" cy="398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s-ES" dirty="0">
                <a:solidFill>
                  <a:schemeClr val="bg1"/>
                </a:solidFill>
                <a:latin typeface="Amasis MT Pro Black" panose="02040A04050005020304" pitchFamily="18" charset="0"/>
              </a:rPr>
              <a:t>¿Qué contiene PlanifyAI?</a:t>
            </a:r>
          </a:p>
          <a:p>
            <a:pPr algn="l">
              <a:spcBef>
                <a:spcPts val="0"/>
              </a:spcBef>
            </a:pPr>
            <a:endParaRPr lang="es-ES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-Creación de panoramas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-Creación de perfil de usuario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-Creación de grupos y chats 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-Fácil sistema de comunicación entre grupos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-IA que sugerirá recomendaciones de lugares mediante ubicación y presupuesto personal</a:t>
            </a:r>
          </a:p>
          <a:p>
            <a:pPr algn="l">
              <a:spcBef>
                <a:spcPts val="0"/>
              </a:spcBef>
            </a:pPr>
            <a:endParaRPr lang="es-ES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6" name="Picture 2" descr="marco de círculo blanco 21693400 PNG">
            <a:extLst>
              <a:ext uri="{FF2B5EF4-FFF2-40B4-BE49-F238E27FC236}">
                <a16:creationId xmlns:a16="http://schemas.microsoft.com/office/drawing/2014/main" id="{6EAB4F71-1A38-7409-E3F9-A5B02D56A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3" y="50401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EE0382E-106D-0B4F-F429-DF402E185C79}"/>
              </a:ext>
            </a:extLst>
          </p:cNvPr>
          <p:cNvSpPr txBox="1"/>
          <p:nvPr/>
        </p:nvSpPr>
        <p:spPr>
          <a:xfrm>
            <a:off x="1456424" y="683857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800" dirty="0">
                <a:latin typeface="Amasis MT Pro Black" panose="02040A04050005020304" pitchFamily="18" charset="0"/>
              </a:rPr>
              <a:t>2</a:t>
            </a:r>
            <a:endParaRPr lang="es-ES" sz="4800" dirty="0">
              <a:latin typeface="Amasis MT Pro Black" panose="02040A040500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FE1BA9C-0C86-8A96-A831-A2CA7FED0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731" y="1567219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E7CBD41-5CCA-8378-DD47-72875DD47BD2}"/>
              </a:ext>
            </a:extLst>
          </p:cNvPr>
          <p:cNvSpPr txBox="1"/>
          <p:nvPr/>
        </p:nvSpPr>
        <p:spPr>
          <a:xfrm>
            <a:off x="11523035" y="6207532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6</a:t>
            </a:r>
            <a:endParaRPr lang="es-ES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06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16C7E-AD99-2A37-D9F5-AD59EA8B7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803D5-B95B-ABD9-EB62-BC00D3B2B4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9FC1DA-0731-6727-DB81-DCC9AF91B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C1B97FB0-4B6F-433C-2BAA-E9FB46822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284" y="-15321"/>
            <a:ext cx="12415284" cy="68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D13B7965-09D6-6C1B-73CA-9A29DD330138}"/>
              </a:ext>
            </a:extLst>
          </p:cNvPr>
          <p:cNvSpPr txBox="1">
            <a:spLocks/>
          </p:cNvSpPr>
          <p:nvPr/>
        </p:nvSpPr>
        <p:spPr>
          <a:xfrm>
            <a:off x="2680564" y="682129"/>
            <a:ext cx="10866782" cy="16654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Impacto y solución </a:t>
            </a:r>
            <a:endParaRPr lang="es-ES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58CC4877-2054-51EB-D15E-EA80182256E9}"/>
              </a:ext>
            </a:extLst>
          </p:cNvPr>
          <p:cNvSpPr txBox="1">
            <a:spLocks/>
          </p:cNvSpPr>
          <p:nvPr/>
        </p:nvSpPr>
        <p:spPr>
          <a:xfrm>
            <a:off x="794036" y="1942733"/>
            <a:ext cx="5723721" cy="4048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s-ES" dirty="0">
                <a:solidFill>
                  <a:schemeClr val="bg1"/>
                </a:solidFill>
                <a:latin typeface="Amasis MT Pro Black" panose="02040A04050005020304" pitchFamily="18" charset="0"/>
              </a:rPr>
              <a:t>¿Cuál es el impacto de PlanifyAI?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s-ES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Incentivar actividades al aire libre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Evitar el sedentarismo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Motivar el uso de IA como una buena obra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Juntarse con personas importantes donde y cuando sea</a:t>
            </a:r>
          </a:p>
        </p:txBody>
      </p:sp>
      <p:pic>
        <p:nvPicPr>
          <p:cNvPr id="6" name="Picture 2" descr="marco de círculo blanco 21693400 PNG">
            <a:extLst>
              <a:ext uri="{FF2B5EF4-FFF2-40B4-BE49-F238E27FC236}">
                <a16:creationId xmlns:a16="http://schemas.microsoft.com/office/drawing/2014/main" id="{52B54ADD-F970-ECD8-51FA-715DE450B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3" y="50401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1B9705E-A35B-467D-F54E-8EE7F992F4F0}"/>
              </a:ext>
            </a:extLst>
          </p:cNvPr>
          <p:cNvSpPr txBox="1"/>
          <p:nvPr/>
        </p:nvSpPr>
        <p:spPr>
          <a:xfrm>
            <a:off x="1456424" y="683857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800" dirty="0">
                <a:latin typeface="Amasis MT Pro Black" panose="02040A04050005020304" pitchFamily="18" charset="0"/>
              </a:rPr>
              <a:t>2</a:t>
            </a:r>
            <a:endParaRPr lang="es-ES" sz="4800" dirty="0">
              <a:latin typeface="Amasis MT Pro Black" panose="02040A040500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DDB61BD-18CB-52A2-682D-3E25037B4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731" y="1567219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AB20B1C-68CC-E294-BF78-7BE66ECC5C94}"/>
              </a:ext>
            </a:extLst>
          </p:cNvPr>
          <p:cNvSpPr txBox="1"/>
          <p:nvPr/>
        </p:nvSpPr>
        <p:spPr>
          <a:xfrm>
            <a:off x="11523035" y="6207532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7</a:t>
            </a:r>
            <a:endParaRPr lang="es-ES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461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D461C-CC1D-DA65-F540-3F06E8326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F8491-CCEC-1759-DF3E-B0BC6BC9A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A9A772-E758-B440-7097-3A3180A622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7E9EF3FD-EFA0-5B06-8C75-2D481633B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284" y="-15321"/>
            <a:ext cx="12415284" cy="68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459FA782-9D58-37A6-9F17-A9318F530A43}"/>
              </a:ext>
            </a:extLst>
          </p:cNvPr>
          <p:cNvSpPr txBox="1">
            <a:spLocks/>
          </p:cNvSpPr>
          <p:nvPr/>
        </p:nvSpPr>
        <p:spPr>
          <a:xfrm>
            <a:off x="2680564" y="682129"/>
            <a:ext cx="10866782" cy="16654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Metodología Scrum</a:t>
            </a:r>
            <a:endParaRPr lang="es-ES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A5A45699-8524-27CD-5E6E-CBB8BA5327C1}"/>
              </a:ext>
            </a:extLst>
          </p:cNvPr>
          <p:cNvSpPr txBox="1">
            <a:spLocks/>
          </p:cNvSpPr>
          <p:nvPr/>
        </p:nvSpPr>
        <p:spPr>
          <a:xfrm>
            <a:off x="764237" y="2034808"/>
            <a:ext cx="5723721" cy="4048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¿Por qué la metodología Ágil Scrum y no otras?</a:t>
            </a:r>
          </a:p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-Eficiencia y potencia a comparación de las demas metodologías</a:t>
            </a:r>
          </a:p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-Mejoras continuas dentro de cada Sprint</a:t>
            </a:r>
          </a:p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-Entrega rápida de valor</a:t>
            </a:r>
          </a:p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-Ajustada a el acotado tiempo de trabajo</a:t>
            </a:r>
          </a:p>
        </p:txBody>
      </p:sp>
      <p:pic>
        <p:nvPicPr>
          <p:cNvPr id="6" name="Picture 2" descr="marco de círculo blanco 21693400 PNG">
            <a:extLst>
              <a:ext uri="{FF2B5EF4-FFF2-40B4-BE49-F238E27FC236}">
                <a16:creationId xmlns:a16="http://schemas.microsoft.com/office/drawing/2014/main" id="{CED9CD6F-BAB0-BCA9-88AD-60F3FFEBA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3" y="50401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E1E2A6E-6AC7-26DD-A0CE-BAB428FE8404}"/>
              </a:ext>
            </a:extLst>
          </p:cNvPr>
          <p:cNvSpPr txBox="1"/>
          <p:nvPr/>
        </p:nvSpPr>
        <p:spPr>
          <a:xfrm>
            <a:off x="1456424" y="683857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800" dirty="0">
                <a:latin typeface="Amasis MT Pro Black" panose="02040A04050005020304" pitchFamily="18" charset="0"/>
              </a:rPr>
              <a:t>3</a:t>
            </a:r>
            <a:endParaRPr lang="es-ES" sz="4800" dirty="0">
              <a:latin typeface="Amasis MT Pro Black" panose="02040A04050005020304" pitchFamily="18" charset="0"/>
            </a:endParaRPr>
          </a:p>
        </p:txBody>
      </p:sp>
      <p:pic>
        <p:nvPicPr>
          <p:cNvPr id="5122" name="Picture 2" descr="Thumbnail Image Una imagen para metodología Scrum">
            <a:extLst>
              <a:ext uri="{FF2B5EF4-FFF2-40B4-BE49-F238E27FC236}">
                <a16:creationId xmlns:a16="http://schemas.microsoft.com/office/drawing/2014/main" id="{6F87A44E-F49D-A9E3-FC0B-B2A41791E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478" y="1953360"/>
            <a:ext cx="4071915" cy="407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B99774B-02AC-C9E6-647C-049A1450F46B}"/>
              </a:ext>
            </a:extLst>
          </p:cNvPr>
          <p:cNvSpPr txBox="1"/>
          <p:nvPr/>
        </p:nvSpPr>
        <p:spPr>
          <a:xfrm>
            <a:off x="11523035" y="6207532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8</a:t>
            </a:r>
            <a:endParaRPr lang="es-ES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752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29696-7A83-BA4E-8977-C70BFA3EC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71B0-F92F-0229-245E-30E8566CA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E78F7A-B9FB-A5C0-DD21-3F9F7AEDF8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D95951D6-027D-1131-D3CC-17ADC5481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321"/>
            <a:ext cx="12192000" cy="68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3653F513-E0AA-A59F-544B-B9F0180D2025}"/>
              </a:ext>
            </a:extLst>
          </p:cNvPr>
          <p:cNvSpPr txBox="1">
            <a:spLocks/>
          </p:cNvSpPr>
          <p:nvPr/>
        </p:nvSpPr>
        <p:spPr>
          <a:xfrm>
            <a:off x="2680564" y="682129"/>
            <a:ext cx="10866782" cy="16654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Metodología Scrum</a:t>
            </a:r>
            <a:endParaRPr lang="es-ES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EA13BF74-2B13-D24A-20C0-CBD73FACDD49}"/>
              </a:ext>
            </a:extLst>
          </p:cNvPr>
          <p:cNvSpPr txBox="1">
            <a:spLocks/>
          </p:cNvSpPr>
          <p:nvPr/>
        </p:nvSpPr>
        <p:spPr>
          <a:xfrm>
            <a:off x="1212112" y="1893623"/>
            <a:ext cx="11536325" cy="83099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s-MX" sz="3600" dirty="0">
                <a:solidFill>
                  <a:schemeClr val="bg1"/>
                </a:solidFill>
                <a:latin typeface="Amasis MT Pro Black" panose="02040A04050005020304" pitchFamily="18" charset="0"/>
              </a:rPr>
              <a:t>¿Cómo trabajamos la metodología Scrum?</a:t>
            </a:r>
          </a:p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6" name="Picture 2" descr="marco de círculo blanco 21693400 PNG">
            <a:extLst>
              <a:ext uri="{FF2B5EF4-FFF2-40B4-BE49-F238E27FC236}">
                <a16:creationId xmlns:a16="http://schemas.microsoft.com/office/drawing/2014/main" id="{2358EEFB-79CE-3D7B-14B7-2C56CB7F5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3" y="50401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80CFEC0-9B89-9EEA-174A-5340D89B77F5}"/>
              </a:ext>
            </a:extLst>
          </p:cNvPr>
          <p:cNvSpPr txBox="1"/>
          <p:nvPr/>
        </p:nvSpPr>
        <p:spPr>
          <a:xfrm>
            <a:off x="1456424" y="683857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800" dirty="0">
                <a:latin typeface="Amasis MT Pro Black" panose="02040A04050005020304" pitchFamily="18" charset="0"/>
              </a:rPr>
              <a:t>3</a:t>
            </a:r>
            <a:endParaRPr lang="es-ES" sz="4800" dirty="0">
              <a:latin typeface="Amasis MT Pro Black" panose="02040A040500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4273764-1DEC-57FF-CFFF-1E8CC46F3CAA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754372" y="2724620"/>
            <a:ext cx="8644270" cy="3726806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CCBDD08-43FE-BE81-8E87-1D8DCA42A381}"/>
              </a:ext>
            </a:extLst>
          </p:cNvPr>
          <p:cNvSpPr txBox="1"/>
          <p:nvPr/>
        </p:nvSpPr>
        <p:spPr>
          <a:xfrm>
            <a:off x="11523035" y="6207532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9</a:t>
            </a:r>
            <a:endParaRPr lang="es-ES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4337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572</Words>
  <Application>Microsoft Office PowerPoint</Application>
  <PresentationFormat>Panorámica</PresentationFormat>
  <Paragraphs>186</Paragraphs>
  <Slides>19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Amasis MT Pro</vt:lpstr>
      <vt:lpstr>Amasis MT Pro Black</vt:lpstr>
      <vt:lpstr>Amatic SC</vt:lpstr>
      <vt:lpstr>Aptos</vt:lpstr>
      <vt:lpstr>Aptos Display</vt:lpstr>
      <vt:lpstr>Arial</vt:lpstr>
      <vt:lpstr>Fredoka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. ZUNIGA IBANEZ</dc:creator>
  <cp:lastModifiedBy>BENJAMIN . ZUNIGA IBANEZ</cp:lastModifiedBy>
  <cp:revision>4</cp:revision>
  <dcterms:created xsi:type="dcterms:W3CDTF">2024-11-14T00:39:08Z</dcterms:created>
  <dcterms:modified xsi:type="dcterms:W3CDTF">2024-11-15T04:30:04Z</dcterms:modified>
</cp:coreProperties>
</file>