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97" d="100"/>
          <a:sy n="97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Pruebas  Realizadas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658743903983866E-2"/>
          <c:y val="0.13112660590913641"/>
          <c:w val="0.94934132848286523"/>
          <c:h val="0.75561735135953567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Pruebas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Exitosas</c:v>
                </c:pt>
                <c:pt idx="1">
                  <c:v>Rechazadas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5-4F99-9129-7A278A019E6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8BBC6-9672-4CAF-87E8-3944E5BA680A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D0C90-7B1C-430B-9FF8-4A3848052E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55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24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8391-DA53-F366-87A3-BFE1F008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4C93423-935D-6C8D-6229-49134A514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B82902-3B4E-9F31-FA3F-0760640A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AAD4FF-543C-A60E-6EE6-327DD0BC7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80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3874-DCF3-34B4-65ED-E4892692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67A8A09-6E26-B4C3-D851-53B4361B1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B033B6-16D8-2629-E9F1-8AC1E27A1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F11156-371E-4893-3F80-591A61356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9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AB39-DF60-57F1-8BAF-32568FB52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ACC7DE6-3C74-2DC1-163D-87F8E8456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38B047-9907-666F-F459-D2504A73B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96BF4-DD84-AD05-54EB-EA5CFDA7A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3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AD91-FD77-73F7-021E-AEC3B29E5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1DFB72B-CD12-AEE8-8AB6-9532FE593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F6878D-6B09-B7BA-35CF-44CA44751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1C3F0-AA5D-D488-C1D7-A7C6C5FB7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42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BA25-EF2F-D07B-F773-E0FB96B0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D08C91-8BA8-38B9-E675-3777BA43E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C26DD34-AADD-471E-201F-3EC20BC72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D1EF2-6AF7-D2BD-7CCD-B7AFFE82F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68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1D72-EF05-81F8-A2B6-F6D64C86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352102-6863-A5B0-EB80-103460A68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CBF8B4-81C7-BF2B-B647-9FCB61E7A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CB33E2-98E9-CF95-5A68-5D2E568FF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64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94B5E-AD3A-E2DA-7483-6CDBD9AE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9A943D-0A72-6754-57CF-1F9F24E41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FB15BF8-E7E7-6B3F-3B2B-AE83EBF80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688CA-61E8-A5D6-74FA-C705740C8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0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02741-5560-8683-4383-D2498A50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1BD491-3442-CF69-1D35-634320B99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3A31F6-E304-2BAC-B1F6-FCA34D847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07141F-0017-2B09-8C86-807ED3EDB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3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AEEA-3092-06C3-AC53-C047B84D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D68075-1E4A-FA84-8C25-D1661B269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FAA1457-5F37-6A4F-064F-0743E281B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D2FC8-B052-7E22-18F2-54CF4D154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17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FA50-9C48-77BD-7DB7-CC0289C8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2610AA0-3289-B43B-1249-28718AACE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5ABF55-5651-6765-7F9B-0782692A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F0370-0191-BC3D-1E24-93956110A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11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92F7-5D24-341C-DA1E-4AB74DBD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E179BC-FF81-E426-0276-011578EEE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BB9BC3E-D76E-EC49-CF36-C1CD94693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844D4-64BF-E226-7037-B5CC93F26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03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AB9A-9509-92D0-DD4E-E19C6157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354C7C-D9E2-24E2-811E-6B7D96006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50DD41-0328-D0BF-CE46-43AABA026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D1A63-5559-1CF8-AF84-F6A4FD3BB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6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FD719-0B1D-B937-40F9-2503BA9F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4AB30CF-722F-7BF5-0CC1-C25FE832F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E33F87-3D42-E1C0-ED9B-61A529E57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32C420-48ED-5D35-D03E-4BD8C96EE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21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BAEEC-E776-EC42-0AD7-E40F60AC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ABCFA-AB17-B21D-D11D-F8231BEF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E4407-2FDB-31BB-173B-B791CF12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8602F-8F00-D949-DEC5-B0FF6EE7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650F-35A3-2844-4334-BACF3B6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4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BFEEA-3327-D1CE-DAA2-74AE783A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B49CA8-9B46-9A0F-E15C-4AA90A24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0DC3A-3A41-BA5B-D3FB-8C1514C5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E380A-D554-3919-3E97-914498BC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71B89-DC20-1D50-13C4-8A5C0489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68447-6D6D-1198-4293-95D38BDB1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8D1D4D-5AB5-72F8-C567-F0F16A8D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4CE2B-C551-08F7-4EF3-4A7FC53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EF2FA-64D2-D002-C822-86FFE87A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37164-2547-33B0-6EE1-28E091C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03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D38A-FD29-4632-C39B-D93E833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1076E-367E-AF9A-C176-9AAD4529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E05D4-2EFB-524F-887D-92E952E8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1B912-3F0F-9FF2-F936-FCD0D294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8635D-7BEA-2D75-554B-7F1B281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26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1403-D97B-E137-D243-A0FD82E2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70BE3D-A0BA-062C-3C13-4C443F75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3032C-F054-710F-DD9D-5A503E26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93D15-3CDB-74EB-04A7-6E350B8D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A87CB-268E-C80E-AED3-48CC286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D8D93-48EE-078D-AA55-DE56F616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1A520-AD84-EAD8-81BA-3E1BFDB3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18901-2FB9-E7D4-D519-48A52F70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D7DFA-804F-1480-A1FF-4BD08A5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C4999-9303-7179-FE1F-A86352BD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C9DDC-70E6-8E9D-95E9-81C9C584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EE67-5C6C-29CB-FB93-40624FD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008D4-6D7B-6DED-553F-C7D340E7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A9B4D-2ED6-4450-2704-AC8A36D1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2824A-AE93-A40A-119F-A5E2C445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12A0B-7D95-F8A1-08FE-1F2687B16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65013-4E82-17FB-60A1-1495D21E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584E1-7B5F-9D72-0C1C-2C276547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1D0308-A3AC-8B47-6A3C-A04D59E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92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BCD1-352B-C8FC-9BD7-5AD4664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B1609F-8FCC-547F-B44D-9DC72CBB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B1C269-2312-8955-95ED-5A7108CF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3701B0-66DB-E932-FEFA-61A1801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6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8E251A-E710-C7E8-A14E-39333F15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7158A1-84EC-7A68-FE24-EADCDB76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A6137-54AA-F332-891D-ADBAFD1E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4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5281F-0FB5-A375-AD41-829E5C52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99138-09D0-E309-A47D-FCC23F4E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242AA-8F97-9CB9-8821-93BC423B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DB05D-1834-3B9A-CD6A-128F939B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A3B924-9AF8-934B-74CE-34F6FD5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6F6D9E-3436-7B29-5F7F-6174F6A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ACDA-7E5F-25DA-6526-C1239DD5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63A27D-D39F-04B1-A641-633A03CA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C35FD0-A838-0539-4654-D15A3245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C4E63B-C0F0-A388-38B0-9AA9B356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13807-9E8B-A2C7-9E5F-93C396FC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6FE45-37C7-F495-32CA-3DA5F13B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166D1-E064-3FC9-ED9C-59D9014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0BB25-BA17-DBE5-BA9E-1BECD3D4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57C9B-0248-69B4-2527-0969EA2D6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7B8E8-6190-41A4-BE20-FB6A766E247D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CE14BD-E508-3D7B-3D6F-F8D20EF58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58D71-722E-3C99-E773-43208B4A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5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943A-336B-058D-629B-354219AAD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D8174-D762-3873-A251-1AEAB9DF8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CABBE7AC-09EB-CF8E-AFD9-76A9B7B0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F7381E48-E4E7-EE4A-B48C-E4071F536529}"/>
              </a:ext>
            </a:extLst>
          </p:cNvPr>
          <p:cNvSpPr txBox="1">
            <a:spLocks/>
          </p:cNvSpPr>
          <p:nvPr/>
        </p:nvSpPr>
        <p:spPr>
          <a:xfrm>
            <a:off x="2647200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PlanifyAI</a:t>
            </a: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B3437BB1-3756-5569-D8EC-AB233425F8C7}"/>
              </a:ext>
            </a:extLst>
          </p:cNvPr>
          <p:cNvSpPr txBox="1">
            <a:spLocks/>
          </p:cNvSpPr>
          <p:nvPr/>
        </p:nvSpPr>
        <p:spPr>
          <a:xfrm>
            <a:off x="233700" y="333179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</a:rPr>
              <a:t>Docente Mariluz Rodríguez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28B8D3-43A1-71E2-052A-B4C74AAFFAAC}"/>
              </a:ext>
            </a:extLst>
          </p:cNvPr>
          <p:cNvSpPr txBox="1"/>
          <p:nvPr/>
        </p:nvSpPr>
        <p:spPr>
          <a:xfrm>
            <a:off x="267088" y="3798112"/>
            <a:ext cx="62040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Asignatura: Capstone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Fecha: 15-11-2024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Integrantes: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Cristian Leal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Damián Olave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Benjamin Zuñiga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D3FD44-DBAD-E5A1-85C0-EC3328EF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969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58;p30">
            <a:extLst>
              <a:ext uri="{FF2B5EF4-FFF2-40B4-BE49-F238E27FC236}">
                <a16:creationId xmlns:a16="http://schemas.microsoft.com/office/drawing/2014/main" id="{129ECCFB-143E-D03D-30B6-9339B8F955B1}"/>
              </a:ext>
            </a:extLst>
          </p:cNvPr>
          <p:cNvSpPr txBox="1">
            <a:spLocks/>
          </p:cNvSpPr>
          <p:nvPr/>
        </p:nvSpPr>
        <p:spPr>
          <a:xfrm>
            <a:off x="382800" y="2266646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Presentación Fase 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7F4FD8-7320-B6D4-4D7C-A4E649028747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7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8C88-F793-547C-5A93-616F18C6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4267A-7828-6B3D-56E2-3351C0A2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50452B-45BB-2515-C3AD-A5CFF522B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721F2D6-C736-4F7B-EE50-E93AAFF6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84B00F97-ABC6-E34E-3524-A65BC4310D2B}"/>
              </a:ext>
            </a:extLst>
          </p:cNvPr>
          <p:cNvSpPr txBox="1">
            <a:spLocks/>
          </p:cNvSpPr>
          <p:nvPr/>
        </p:nvSpPr>
        <p:spPr>
          <a:xfrm>
            <a:off x="2321300" y="3969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Diagrama de arquitectura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28002623-1E5E-9330-9508-08DB1A959F95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D4116532-1932-D8C6-F157-AA07BC5D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6" y="-88699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73EACD9-598A-3556-4809-80099C825B6F}"/>
              </a:ext>
            </a:extLst>
          </p:cNvPr>
          <p:cNvSpPr txBox="1"/>
          <p:nvPr/>
        </p:nvSpPr>
        <p:spPr>
          <a:xfrm>
            <a:off x="764237" y="-28239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4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A17A08-FA94-5D1F-57A6-AA21BAB13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7" y="1207423"/>
            <a:ext cx="10990126" cy="52614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07A6B4-AF02-FBB9-7F9E-BEB550EA91A3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10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9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7D8C-5044-DA07-FE25-B84C98A2A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15B57-B30F-B215-6A3B-06F2A77FF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556D2B-AD72-EB42-2D6D-790298DD1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5494781-3ABA-ED93-AF78-4B2075FC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540DDC7-252C-DE99-A338-5338739244E1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D431129-C5D2-B576-0D4B-942CF2B2DE29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8C8A066-2A6B-4BED-3B74-C294E0F5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EB52DE5-D675-ECBA-DC65-64D1D06EE98F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54F265-4C0C-1993-01C5-994D376C2C29}"/>
              </a:ext>
            </a:extLst>
          </p:cNvPr>
          <p:cNvSpPr txBox="1"/>
          <p:nvPr/>
        </p:nvSpPr>
        <p:spPr>
          <a:xfrm>
            <a:off x="1034527" y="2277496"/>
            <a:ext cx="6751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¿Por qué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vamos a utilizar firebase en vez de otras?</a:t>
            </a: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Totalmente eficaz para modelos no relacionales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Estabilidad y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capacidad de trabajar grandes volúmenes de datos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Sincronización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 en tiempo real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Accesible conexión a proyectos de React</a:t>
            </a: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CE0965F-23EB-0A39-CF87-56DF0541B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51" y="874712"/>
            <a:ext cx="4762500" cy="4762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8B0B8-C538-0AC4-CDA1-425748BEF6F0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11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3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38ECE-4BA9-D67C-F8E7-93810300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536A7-B1CB-79A5-85C1-DCC759E80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8EA91-D822-5BCA-AD78-6B8780174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079D168-F389-DAE9-C834-8E8EBE84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71640C4D-81BF-FB7A-FBFF-864F17F2715E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D31A784C-FC04-E7DB-0D9E-2EA43623B398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5FC51B7-75CE-14EC-2EF8-BFF9CC0A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292CFA-F7B5-DA1E-C757-48A6103B62EB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751410-0F2E-A80E-7FBD-7A9686A5A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48" y="1733620"/>
            <a:ext cx="4507642" cy="24266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33414F-B159-69F7-DCF5-B4BB11A07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726760"/>
            <a:ext cx="4497003" cy="24266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CC4599-D7FC-FDA9-0E86-3D6EC017F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849" y="4252373"/>
            <a:ext cx="4507642" cy="2385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783DA4B-08C0-5E79-BD24-2C469E0423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5361" y="4245513"/>
            <a:ext cx="4507642" cy="24198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DD7923-971C-CFB3-AF25-E5595729C0F0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12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2D5D-1C95-45D4-FE68-5458FE3C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BB5A-DD1F-D567-D5F5-32A1B126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E438D-A18A-5EA1-1775-986DDB670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4CF7C77-D154-3545-4F38-9CA4E0C5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C4A7C3F2-E856-261C-F195-5B53E4406AE4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86D965D7-5C0D-984D-22C0-829C0ECB2548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0B9E500F-D609-332C-DF84-874AEC560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6118CB-A5D9-06EC-9408-9FCBD585849F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19D08C-6B8C-901B-B8F6-FD1DCDC83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74" y="1705585"/>
            <a:ext cx="3434882" cy="24266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BE5DBE-6F0D-2F8F-9106-E1574AFC3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25" y="4310128"/>
            <a:ext cx="3434882" cy="23853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A59835-0688-5C84-AF48-F0CDF930A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551" y="1726760"/>
            <a:ext cx="3407739" cy="24129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78B3BF4-394E-8DB9-1F84-90709074C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8532" y="4292882"/>
            <a:ext cx="3405664" cy="241981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F1D0B26-0F1C-7252-0972-0A7B0CD9B6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368" y="2269803"/>
            <a:ext cx="4260096" cy="30997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9D46C58-5926-7E4D-C814-ACB558AEBF4E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13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1975B-C745-802A-3A11-112F008E6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E5E1-AFEE-6FB9-0FE6-77C684FD3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227BD-2819-77B1-CC8D-9872245D9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F623D82-C550-EFE5-0847-B0492AC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19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E814C09-94DF-303E-9AA9-CEEC24C367E7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Historias de usuario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2F1BC0BD-EEC2-1CB7-D37C-3009E2E72B22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B7D4C907-FFCB-D978-CEF3-C2F3C06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D5A600-AA15-2EF9-005A-684B34475C87}"/>
              </a:ext>
            </a:extLst>
          </p:cNvPr>
          <p:cNvSpPr txBox="1"/>
          <p:nvPr/>
        </p:nvSpPr>
        <p:spPr>
          <a:xfrm>
            <a:off x="1438310" y="655610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6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9D0B1A-68EE-835B-0DA0-8FDC008EC46C}"/>
              </a:ext>
            </a:extLst>
          </p:cNvPr>
          <p:cNvSpPr txBox="1"/>
          <p:nvPr/>
        </p:nvSpPr>
        <p:spPr>
          <a:xfrm>
            <a:off x="352475" y="2100535"/>
            <a:ext cx="44837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Cantidad de historias de usuario: 12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Realizadas: 9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Postergadas: 3</a:t>
            </a:r>
          </a:p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Realizadas: 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-Crear perfil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-Cambio de contraseña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-Sugerencia de panoramas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-Sincronización de usuarios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-Gestión de presupuesto grupal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-Esta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do de salida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-Recomendación de actividades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grupos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-Editar perfil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2CF74E-CC9E-9903-34DF-B4BD10C19FAE}"/>
              </a:ext>
            </a:extLst>
          </p:cNvPr>
          <p:cNvSpPr txBox="1"/>
          <p:nvPr/>
        </p:nvSpPr>
        <p:spPr>
          <a:xfrm>
            <a:off x="4836246" y="2987855"/>
            <a:ext cx="44837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Postergadas: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-Ruleta aleatoria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-Calificación de actividades pesadas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-Notificación de eventos programados</a:t>
            </a:r>
          </a:p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3BE1D1-47AA-DBED-47E7-D33AE9CA6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95" y="1038627"/>
            <a:ext cx="3475540" cy="3475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18F83E-4FF1-B290-9707-E6E6EF195FC3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14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976C-D87F-E501-DADA-A81BA8C3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8505-D833-0A40-A562-F47944C7E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B047D-D49D-9DEE-C432-9586F8E7C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85F892D-7995-588C-A062-0B56E12D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02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31D587E-BAA9-5109-175F-81CCFE27BDA0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Casos de prueba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FB35DB26-D877-176C-E963-192B704F229E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D4642844-8CFB-FA76-CE92-99B05779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F28F633-457F-F0EA-D036-195A008FE343}"/>
              </a:ext>
            </a:extLst>
          </p:cNvPr>
          <p:cNvSpPr txBox="1"/>
          <p:nvPr/>
        </p:nvSpPr>
        <p:spPr>
          <a:xfrm>
            <a:off x="1449572" y="679919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7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959BCD-71A0-6178-ACA5-D35A2FCE9529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15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6978DB3-8FDD-3153-6140-B425ECC1C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932"/>
              </p:ext>
            </p:extLst>
          </p:nvPr>
        </p:nvGraphicFramePr>
        <p:xfrm>
          <a:off x="1521993" y="2209795"/>
          <a:ext cx="4089146" cy="3447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479513D0-2BF2-182B-C0F4-0C60060551AB}"/>
              </a:ext>
            </a:extLst>
          </p:cNvPr>
          <p:cNvSpPr txBox="1"/>
          <p:nvPr/>
        </p:nvSpPr>
        <p:spPr>
          <a:xfrm>
            <a:off x="6207642" y="2345369"/>
            <a:ext cx="426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Pruebas Realizadas: 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Exitosas: 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Rechazadas: 6</a:t>
            </a:r>
            <a:b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</a:br>
            <a:endParaRPr lang="es-MX" sz="2400" dirty="0">
              <a:solidFill>
                <a:schemeClr val="bg1">
                  <a:lumMod val="95000"/>
                </a:schemeClr>
              </a:solidFill>
              <a:latin typeface="Amasis MT Pro" panose="020F0502020204030204" pitchFamily="18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Amasis MT Pro" panose="020F0502020204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Hasta la fecha seguimos solucionando algunas de las rechazadas.</a:t>
            </a:r>
            <a:endParaRPr lang="es-CL" sz="2400" dirty="0">
              <a:solidFill>
                <a:schemeClr val="bg1">
                  <a:lumMod val="95000"/>
                </a:schemeClr>
              </a:solidFill>
              <a:latin typeface="Amasis MT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2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2B94-04CE-AF0C-F04A-8C873C74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3ED7-1A61-580B-DF9D-1723C52DD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3501D-3B4C-765E-FA16-A5AE75B3A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699C0F32-77A9-D300-A672-ED0B7EB6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2567B6AA-60D9-C431-EBFE-727E1934CEA1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Modelo Canvas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8064461-9E61-0195-4D36-73E8CA92F9EE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739ED9C7-B1DC-3CFD-078F-2C8E3CB7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18D87FC-C551-6F9E-40FF-1118A9A6700A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8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FB67D9-1C4B-45CA-4A03-FA5DA7CF4F6B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16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46D470-99B3-5BEE-0820-5E0F58B247F4}"/>
              </a:ext>
            </a:extLst>
          </p:cNvPr>
          <p:cNvSpPr txBox="1"/>
          <p:nvPr/>
        </p:nvSpPr>
        <p:spPr>
          <a:xfrm>
            <a:off x="1306007" y="2340055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373925-4655-58AB-1344-0AB2B10BC844}"/>
              </a:ext>
            </a:extLst>
          </p:cNvPr>
          <p:cNvSpPr txBox="1"/>
          <p:nvPr/>
        </p:nvSpPr>
        <p:spPr>
          <a:xfrm>
            <a:off x="1306007" y="3215812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Solución </a:t>
            </a:r>
            <a:endParaRPr lang="es-CL" dirty="0"/>
          </a:p>
        </p:txBody>
      </p:sp>
      <p:pic>
        <p:nvPicPr>
          <p:cNvPr id="1036" name="Picture 12" descr="Solución - Iconos gratis de tecnología">
            <a:extLst>
              <a:ext uri="{FF2B5EF4-FFF2-40B4-BE49-F238E27FC236}">
                <a16:creationId xmlns:a16="http://schemas.microsoft.com/office/drawing/2014/main" id="{8A8C67E6-8AE0-1AE3-23FE-1B5DEC56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2" y="2934492"/>
            <a:ext cx="763137" cy="7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puesta de valor - Iconos gratis de márketing">
            <a:extLst>
              <a:ext uri="{FF2B5EF4-FFF2-40B4-BE49-F238E27FC236}">
                <a16:creationId xmlns:a16="http://schemas.microsoft.com/office/drawing/2014/main" id="{C6933544-A1EE-D2E9-EA83-1FF202F6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0" y="3933330"/>
            <a:ext cx="749267" cy="74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A755ED7-67EA-C6F9-0D56-880FFA5145CF}"/>
              </a:ext>
            </a:extLst>
          </p:cNvPr>
          <p:cNvSpPr txBox="1"/>
          <p:nvPr/>
        </p:nvSpPr>
        <p:spPr>
          <a:xfrm>
            <a:off x="1319877" y="4194975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Propuesta de valor </a:t>
            </a:r>
            <a:endParaRPr lang="es-CL" dirty="0"/>
          </a:p>
        </p:txBody>
      </p:sp>
      <p:pic>
        <p:nvPicPr>
          <p:cNvPr id="1042" name="Picture 18" descr="Ventaja competitiva - Iconos gratis de negocios y finanzas">
            <a:extLst>
              <a:ext uri="{FF2B5EF4-FFF2-40B4-BE49-F238E27FC236}">
                <a16:creationId xmlns:a16="http://schemas.microsoft.com/office/drawing/2014/main" id="{15D9D3EA-0E3A-D7AA-D614-BE6F69D3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46" y="2031873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8DBDBBD-540E-4889-96B0-42AB8AA72193}"/>
              </a:ext>
            </a:extLst>
          </p:cNvPr>
          <p:cNvSpPr txBox="1"/>
          <p:nvPr/>
        </p:nvSpPr>
        <p:spPr>
          <a:xfrm>
            <a:off x="5100185" y="2559269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Ventaja competitiva</a:t>
            </a:r>
            <a:endParaRPr lang="es-CL" dirty="0"/>
          </a:p>
        </p:txBody>
      </p:sp>
      <p:pic>
        <p:nvPicPr>
          <p:cNvPr id="1044" name="Picture 20" descr="Segmento de clientes - Iconos gratis de negocio">
            <a:extLst>
              <a:ext uri="{FF2B5EF4-FFF2-40B4-BE49-F238E27FC236}">
                <a16:creationId xmlns:a16="http://schemas.microsoft.com/office/drawing/2014/main" id="{A1779E5A-C4A9-1171-5AA1-F6143E17A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01" y="3047431"/>
            <a:ext cx="763137" cy="7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3EB3314-ECFD-7F9C-2EA6-94805CB40D65}"/>
              </a:ext>
            </a:extLst>
          </p:cNvPr>
          <p:cNvSpPr txBox="1"/>
          <p:nvPr/>
        </p:nvSpPr>
        <p:spPr>
          <a:xfrm>
            <a:off x="5158984" y="3312422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Segmento de clientes</a:t>
            </a:r>
            <a:endParaRPr lang="es-CL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0E6795-399E-373B-8BE6-D5D0D2AB84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118" y="3911334"/>
            <a:ext cx="1008602" cy="91406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5118E76-9E7B-7F31-5B48-11D2ECD8A647}"/>
              </a:ext>
            </a:extLst>
          </p:cNvPr>
          <p:cNvSpPr txBox="1"/>
          <p:nvPr/>
        </p:nvSpPr>
        <p:spPr>
          <a:xfrm>
            <a:off x="5104034" y="4245253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Análisis de competencia</a:t>
            </a:r>
            <a:endParaRPr lang="es-CL" dirty="0"/>
          </a:p>
        </p:txBody>
      </p:sp>
      <p:pic>
        <p:nvPicPr>
          <p:cNvPr id="1048" name="Picture 24" descr="Símbolo de análisis de datos - Iconos gratis de interfaz">
            <a:extLst>
              <a:ext uri="{FF2B5EF4-FFF2-40B4-BE49-F238E27FC236}">
                <a16:creationId xmlns:a16="http://schemas.microsoft.com/office/drawing/2014/main" id="{3A0CD033-5B1D-4927-86F9-1310F4E2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66" y="2241728"/>
            <a:ext cx="952404" cy="9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225B27D-0622-2A46-057D-D749B0130898}"/>
              </a:ext>
            </a:extLst>
          </p:cNvPr>
          <p:cNvSpPr txBox="1"/>
          <p:nvPr/>
        </p:nvSpPr>
        <p:spPr>
          <a:xfrm>
            <a:off x="9142197" y="2574929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Métricas clave</a:t>
            </a:r>
            <a:endParaRPr lang="es-CL" dirty="0"/>
          </a:p>
        </p:txBody>
      </p:sp>
      <p:pic>
        <p:nvPicPr>
          <p:cNvPr id="24" name="Imagen 23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4FFEBD2-7DBB-C14A-24E6-E8DB6455E4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51" y="2812640"/>
            <a:ext cx="1234553" cy="123455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407BF4E-3DCD-C721-841E-04843CC87CF7}"/>
              </a:ext>
            </a:extLst>
          </p:cNvPr>
          <p:cNvSpPr txBox="1"/>
          <p:nvPr/>
        </p:nvSpPr>
        <p:spPr>
          <a:xfrm>
            <a:off x="9142197" y="3285492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High level concept pitch</a:t>
            </a:r>
            <a:endParaRPr lang="es-CL" dirty="0"/>
          </a:p>
        </p:txBody>
      </p:sp>
      <p:pic>
        <p:nvPicPr>
          <p:cNvPr id="1050" name="Picture 26" descr="Canal - Iconos gratis de tecnología">
            <a:extLst>
              <a:ext uri="{FF2B5EF4-FFF2-40B4-BE49-F238E27FC236}">
                <a16:creationId xmlns:a16="http://schemas.microsoft.com/office/drawing/2014/main" id="{F66DDAAA-C49F-96E5-6E1B-FE4FFA0C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86" y="4034074"/>
            <a:ext cx="668584" cy="6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6FA9DDB-253C-F794-D1B6-7C585B27C8C4}"/>
              </a:ext>
            </a:extLst>
          </p:cNvPr>
          <p:cNvSpPr txBox="1"/>
          <p:nvPr/>
        </p:nvSpPr>
        <p:spPr>
          <a:xfrm>
            <a:off x="9149904" y="4203758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Canales</a:t>
            </a:r>
            <a:endParaRPr lang="es-CL" dirty="0"/>
          </a:p>
        </p:txBody>
      </p:sp>
      <p:pic>
        <p:nvPicPr>
          <p:cNvPr id="1052" name="Picture 28" descr="Hombre de influencia - Iconos gratis de redes sociales">
            <a:extLst>
              <a:ext uri="{FF2B5EF4-FFF2-40B4-BE49-F238E27FC236}">
                <a16:creationId xmlns:a16="http://schemas.microsoft.com/office/drawing/2014/main" id="{FD2F3D47-E622-5A57-2933-2AA0A268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72" y="5030948"/>
            <a:ext cx="749267" cy="74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22C06FD-5BA4-1B35-8329-2729A0EA5E51}"/>
              </a:ext>
            </a:extLst>
          </p:cNvPr>
          <p:cNvSpPr txBox="1"/>
          <p:nvPr/>
        </p:nvSpPr>
        <p:spPr>
          <a:xfrm>
            <a:off x="1006582" y="5849654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Early Adopter</a:t>
            </a:r>
            <a:endParaRPr lang="es-CL" dirty="0"/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675F93CC-1A7A-4A69-4982-5281D8E151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7" y="5003642"/>
            <a:ext cx="916745" cy="836114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19F8521D-6205-E26E-5EB4-E493FC476B98}"/>
              </a:ext>
            </a:extLst>
          </p:cNvPr>
          <p:cNvSpPr txBox="1"/>
          <p:nvPr/>
        </p:nvSpPr>
        <p:spPr>
          <a:xfrm>
            <a:off x="4746392" y="5846697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Estructura de costos</a:t>
            </a:r>
            <a:endParaRPr lang="es-CL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7BCE7804-DE33-E655-591B-63C4EC8D2E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73" y="4987690"/>
            <a:ext cx="916745" cy="836114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E0F03172-FE60-D3D7-5573-284308913187}"/>
              </a:ext>
            </a:extLst>
          </p:cNvPr>
          <p:cNvSpPr txBox="1"/>
          <p:nvPr/>
        </p:nvSpPr>
        <p:spPr>
          <a:xfrm>
            <a:off x="8528579" y="5846697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Fuentes de ingresos</a:t>
            </a:r>
            <a:endParaRPr lang="es-CL" dirty="0"/>
          </a:p>
        </p:txBody>
      </p:sp>
      <p:pic>
        <p:nvPicPr>
          <p:cNvPr id="1054" name="Picture 30" descr="Problema de búsqueda - Iconos gratis de interfaz">
            <a:extLst>
              <a:ext uri="{FF2B5EF4-FFF2-40B4-BE49-F238E27FC236}">
                <a16:creationId xmlns:a16="http://schemas.microsoft.com/office/drawing/2014/main" id="{8577F1CB-52A3-C5DB-8E8E-3D259FB7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5" y="2176980"/>
            <a:ext cx="581741" cy="5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5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FA42-0D9A-5B39-D74A-E357B96E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1716F-D3E8-02F2-A493-C7E07A263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CBA9D-0466-18AF-8FE3-906CA1537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95679806-0D79-7796-1F2D-052BD172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623CEB6F-EBB4-1AFD-7A2A-17B2B2F404F9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Caja de flujo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ACF12888-D0E8-BC13-C085-B50D6EA119C5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8B2B4595-C851-C8DE-6C16-7270A9F9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801B04-A54F-14DD-EFD2-B12FC3199D49}"/>
              </a:ext>
            </a:extLst>
          </p:cNvPr>
          <p:cNvSpPr txBox="1"/>
          <p:nvPr/>
        </p:nvSpPr>
        <p:spPr>
          <a:xfrm>
            <a:off x="142154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9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57312D8-5E80-0118-644A-70C638EB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0141"/>
              </p:ext>
            </p:extLst>
          </p:nvPr>
        </p:nvGraphicFramePr>
        <p:xfrm>
          <a:off x="3513160" y="2291655"/>
          <a:ext cx="4127205" cy="34112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587">
                  <a:extLst>
                    <a:ext uri="{9D8B030D-6E8A-4147-A177-3AD203B41FA5}">
                      <a16:colId xmlns:a16="http://schemas.microsoft.com/office/drawing/2014/main" val="312180397"/>
                    </a:ext>
                  </a:extLst>
                </a:gridCol>
                <a:gridCol w="2325618">
                  <a:extLst>
                    <a:ext uri="{9D8B030D-6E8A-4147-A177-3AD203B41FA5}">
                      <a16:colId xmlns:a16="http://schemas.microsoft.com/office/drawing/2014/main" val="1786931752"/>
                    </a:ext>
                  </a:extLst>
                </a:gridCol>
              </a:tblGrid>
              <a:tr h="414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Nombre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Monto</a:t>
                      </a:r>
                      <a:endParaRPr sz="2300" b="1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812694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Ingresos</a:t>
                      </a:r>
                      <a:endParaRPr sz="2400" b="1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1.160 UF =  $44.118.129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51050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egresos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580 UF= $22.059.064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54858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       Inversión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$613.000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20081"/>
                  </a:ext>
                </a:extLst>
              </a:tr>
              <a:tr h="715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Margen esperado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masis MT Pro Black" panose="02040A04050005020304" pitchFamily="18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49771"/>
                  </a:ext>
                </a:extLst>
              </a:tr>
              <a:tr h="530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4045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3DC087B3-0716-2097-E722-29591538F7D0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17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6D0C-4ACA-8B95-A94B-76399AB4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9C03-9711-C218-7984-D96653417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A77F1-AC73-C708-F610-16E0A8F75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C8A96E4-ACB3-4CEF-C5C9-92174779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95E79BDA-395A-927A-D505-DCC57C4CC0F8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Mockups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B40271F7-5E38-AB6F-24AA-032F81C3229C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4AA17769-8224-9725-9928-1A7D16D0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B887BB9-011C-5778-A840-D9009012C78F}"/>
              </a:ext>
            </a:extLst>
          </p:cNvPr>
          <p:cNvSpPr txBox="1"/>
          <p:nvPr/>
        </p:nvSpPr>
        <p:spPr>
          <a:xfrm>
            <a:off x="1266928" y="663242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10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7E89F5-0E18-D0D8-29FA-E99371B51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269" y="1672484"/>
            <a:ext cx="3729284" cy="3797089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24A6D40-F6BF-17E4-12BF-B11E9364F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06" y="1831811"/>
            <a:ext cx="2459051" cy="3626630"/>
          </a:xfrm>
          <a:prstGeom prst="rect">
            <a:avLst/>
          </a:prstGeom>
        </p:spPr>
      </p:pic>
      <p:pic>
        <p:nvPicPr>
          <p:cNvPr id="13" name="Imagen 12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764FAEC1-A8EB-3470-A8D8-9E1B6C07A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24" y="1773112"/>
            <a:ext cx="3200403" cy="3565777"/>
          </a:xfrm>
          <a:prstGeom prst="rect">
            <a:avLst/>
          </a:prstGeom>
        </p:spPr>
      </p:pic>
      <p:pic>
        <p:nvPicPr>
          <p:cNvPr id="15" name="Imagen 14" descr="Interfaz de usuario gráfica, Chat o mensaje de texto&#10;&#10;Descripción generada automáticamente">
            <a:extLst>
              <a:ext uri="{FF2B5EF4-FFF2-40B4-BE49-F238E27FC236}">
                <a16:creationId xmlns:a16="http://schemas.microsoft.com/office/drawing/2014/main" id="{E9C62630-ED1E-23C9-386C-6434F134B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28" y="1865899"/>
            <a:ext cx="2393342" cy="3472990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CFD690-E956-F7AD-AC62-6A81DF68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62" y="1772323"/>
            <a:ext cx="2192230" cy="3567356"/>
          </a:xfrm>
          <a:prstGeom prst="rect">
            <a:avLst/>
          </a:prstGeom>
        </p:spPr>
      </p:pic>
      <p:pic>
        <p:nvPicPr>
          <p:cNvPr id="19" name="Imagen 1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3803284-5CB7-D840-9379-C83D3A0AE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65" y="1776798"/>
            <a:ext cx="2525605" cy="368945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BE2C399-A721-BEEE-9F68-7C5BD3432CF9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18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0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57C9-F513-B85D-0497-3DC7C5D9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F46CF-7086-789F-5A1D-574D8C64F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C47FE-BA74-42B7-2DA1-183BA884E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170CBB4-7745-A6BE-FD6B-EABF8C3A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1300BAA6-CF99-75E3-391A-C7A9F435FD76}"/>
              </a:ext>
            </a:extLst>
          </p:cNvPr>
          <p:cNvSpPr txBox="1">
            <a:spLocks/>
          </p:cNvSpPr>
          <p:nvPr/>
        </p:nvSpPr>
        <p:spPr>
          <a:xfrm>
            <a:off x="3942670" y="2809012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Conclusión 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BC1DC51-6650-253C-6A91-CA7B51899539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5C88ED23-EB45-304E-F86F-CA04FF4E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26" y="2611168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F299B49-EEC3-12CF-22E9-24AF21EA6AE2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19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BADD3-5499-96BF-0423-2206E8CAA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6EB9-4961-B863-6709-57E4A49C2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24A99-81D4-A9CE-41BE-C089A6E1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97D5CCD0-3E68-4F01-4935-2F3786BB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13"/>
            <a:ext cx="12192000" cy="687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0FEA2F23-A797-F732-DCE1-E77B43469457}"/>
              </a:ext>
            </a:extLst>
          </p:cNvPr>
          <p:cNvSpPr txBox="1">
            <a:spLocks/>
          </p:cNvSpPr>
          <p:nvPr/>
        </p:nvSpPr>
        <p:spPr>
          <a:xfrm>
            <a:off x="1949302" y="445500"/>
            <a:ext cx="80208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CONTENIDO</a:t>
            </a:r>
          </a:p>
        </p:txBody>
      </p:sp>
      <p:pic>
        <p:nvPicPr>
          <p:cNvPr id="2050" name="Picture 2" descr="marco de círculo blanco 21693400 PNG">
            <a:extLst>
              <a:ext uri="{FF2B5EF4-FFF2-40B4-BE49-F238E27FC236}">
                <a16:creationId xmlns:a16="http://schemas.microsoft.com/office/drawing/2014/main" id="{08EDE38F-4368-A11B-B660-F3D9AEC9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8" y="2057485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B24AF41F-EF69-F99B-8A97-D77C790C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6" y="210166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rco de círculo blanco 21693400 PNG">
            <a:extLst>
              <a:ext uri="{FF2B5EF4-FFF2-40B4-BE49-F238E27FC236}">
                <a16:creationId xmlns:a16="http://schemas.microsoft.com/office/drawing/2014/main" id="{DBE93CB4-31B9-5A23-2CB5-CED7B878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43" y="210166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rco de círculo blanco 21693400 PNG">
            <a:extLst>
              <a:ext uri="{FF2B5EF4-FFF2-40B4-BE49-F238E27FC236}">
                <a16:creationId xmlns:a16="http://schemas.microsoft.com/office/drawing/2014/main" id="{BE4E78F1-9ECF-4200-E409-035CDE4E9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8" y="403505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rco de círculo blanco 21693400 PNG">
            <a:extLst>
              <a:ext uri="{FF2B5EF4-FFF2-40B4-BE49-F238E27FC236}">
                <a16:creationId xmlns:a16="http://schemas.microsoft.com/office/drawing/2014/main" id="{FA6D1670-2216-4526-162C-1D660693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6" y="4028028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rco de círculo blanco 21693400 PNG">
            <a:extLst>
              <a:ext uri="{FF2B5EF4-FFF2-40B4-BE49-F238E27FC236}">
                <a16:creationId xmlns:a16="http://schemas.microsoft.com/office/drawing/2014/main" id="{952EAFC1-F55D-AC9A-8267-06A14641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08" y="403505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rco de círculo blanco 21693400 PNG">
            <a:extLst>
              <a:ext uri="{FF2B5EF4-FFF2-40B4-BE49-F238E27FC236}">
                <a16:creationId xmlns:a16="http://schemas.microsoft.com/office/drawing/2014/main" id="{FBFBC7F7-ED65-4ED4-A151-CFD77EBF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64" y="2115047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rco de círculo blanco 21693400 PNG">
            <a:extLst>
              <a:ext uri="{FF2B5EF4-FFF2-40B4-BE49-F238E27FC236}">
                <a16:creationId xmlns:a16="http://schemas.microsoft.com/office/drawing/2014/main" id="{F9FAED15-A75E-94B9-E8E6-1FBFAB4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48" y="2105210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arco de círculo blanco 21693400 PNG">
            <a:extLst>
              <a:ext uri="{FF2B5EF4-FFF2-40B4-BE49-F238E27FC236}">
                <a16:creationId xmlns:a16="http://schemas.microsoft.com/office/drawing/2014/main" id="{520DC446-13DE-5F86-3DE5-74377A01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64" y="4011429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rco de círculo blanco 21693400 PNG">
            <a:extLst>
              <a:ext uri="{FF2B5EF4-FFF2-40B4-BE49-F238E27FC236}">
                <a16:creationId xmlns:a16="http://schemas.microsoft.com/office/drawing/2014/main" id="{8EDFE79F-C69D-D853-99F3-659BB02B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56" y="4052242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7;p30">
            <a:extLst>
              <a:ext uri="{FF2B5EF4-FFF2-40B4-BE49-F238E27FC236}">
                <a16:creationId xmlns:a16="http://schemas.microsoft.com/office/drawing/2014/main" id="{9E4DB5B7-2496-B209-C7D9-C70355FCDE3F}"/>
              </a:ext>
            </a:extLst>
          </p:cNvPr>
          <p:cNvSpPr txBox="1">
            <a:spLocks/>
          </p:cNvSpPr>
          <p:nvPr/>
        </p:nvSpPr>
        <p:spPr>
          <a:xfrm>
            <a:off x="906573" y="2286434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1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8D9009-B524-AAAC-AF29-544BAC23BB5B}"/>
              </a:ext>
            </a:extLst>
          </p:cNvPr>
          <p:cNvSpPr txBox="1"/>
          <p:nvPr/>
        </p:nvSpPr>
        <p:spPr>
          <a:xfrm>
            <a:off x="3162395" y="2319396"/>
            <a:ext cx="6097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2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E5241A-97AE-8528-32B2-C56772AE9D54}"/>
              </a:ext>
            </a:extLst>
          </p:cNvPr>
          <p:cNvSpPr txBox="1"/>
          <p:nvPr/>
        </p:nvSpPr>
        <p:spPr>
          <a:xfrm>
            <a:off x="5601081" y="2362048"/>
            <a:ext cx="6204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3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5CA694-A3CC-7F75-D02E-C0A7A0875CF8}"/>
              </a:ext>
            </a:extLst>
          </p:cNvPr>
          <p:cNvSpPr txBox="1"/>
          <p:nvPr/>
        </p:nvSpPr>
        <p:spPr>
          <a:xfrm>
            <a:off x="8149002" y="2362048"/>
            <a:ext cx="6204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4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755D209-DFCA-39F5-92D3-B5364C33275F}"/>
              </a:ext>
            </a:extLst>
          </p:cNvPr>
          <p:cNvSpPr txBox="1"/>
          <p:nvPr/>
        </p:nvSpPr>
        <p:spPr>
          <a:xfrm>
            <a:off x="10439682" y="4309619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10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79E888-5B5C-9BBC-8E7D-7AF54ECF22BE}"/>
              </a:ext>
            </a:extLst>
          </p:cNvPr>
          <p:cNvSpPr txBox="1"/>
          <p:nvPr/>
        </p:nvSpPr>
        <p:spPr>
          <a:xfrm>
            <a:off x="1089966" y="4320091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6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2C39545-AF5E-73A8-9D80-33733407EE0B}"/>
              </a:ext>
            </a:extLst>
          </p:cNvPr>
          <p:cNvSpPr txBox="1"/>
          <p:nvPr/>
        </p:nvSpPr>
        <p:spPr>
          <a:xfrm>
            <a:off x="3209544" y="4326876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7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E736580-DEAC-8D7C-F492-9365CE5127F0}"/>
              </a:ext>
            </a:extLst>
          </p:cNvPr>
          <p:cNvSpPr txBox="1"/>
          <p:nvPr/>
        </p:nvSpPr>
        <p:spPr>
          <a:xfrm>
            <a:off x="8161408" y="4266967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9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FBC257-E06C-AD57-97B0-97FD4C5E9437}"/>
              </a:ext>
            </a:extLst>
          </p:cNvPr>
          <p:cNvSpPr txBox="1"/>
          <p:nvPr/>
        </p:nvSpPr>
        <p:spPr>
          <a:xfrm>
            <a:off x="10599285" y="2380538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5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EF0F885-6650-20DD-B68B-7E4EB7C3AB7E}"/>
              </a:ext>
            </a:extLst>
          </p:cNvPr>
          <p:cNvSpPr txBox="1"/>
          <p:nvPr/>
        </p:nvSpPr>
        <p:spPr>
          <a:xfrm>
            <a:off x="505902" y="3225297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F2A7FA1-FEC0-C507-D672-05FF24AAA8B0}"/>
              </a:ext>
            </a:extLst>
          </p:cNvPr>
          <p:cNvSpPr txBox="1"/>
          <p:nvPr/>
        </p:nvSpPr>
        <p:spPr>
          <a:xfrm>
            <a:off x="2317697" y="3236051"/>
            <a:ext cx="896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25B8DC8-C044-E90B-E40D-230AA4BC22A1}"/>
              </a:ext>
            </a:extLst>
          </p:cNvPr>
          <p:cNvSpPr txBox="1"/>
          <p:nvPr/>
        </p:nvSpPr>
        <p:spPr>
          <a:xfrm>
            <a:off x="5021158" y="3257617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FD7E63-B002-F702-DBBC-08AFB9E2E5A3}"/>
              </a:ext>
            </a:extLst>
          </p:cNvPr>
          <p:cNvSpPr txBox="1"/>
          <p:nvPr/>
        </p:nvSpPr>
        <p:spPr>
          <a:xfrm>
            <a:off x="7779364" y="3269372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Arquitectura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099BD4D-8D53-0DC5-AFAF-221F5686C987}"/>
              </a:ext>
            </a:extLst>
          </p:cNvPr>
          <p:cNvSpPr txBox="1"/>
          <p:nvPr/>
        </p:nvSpPr>
        <p:spPr>
          <a:xfrm>
            <a:off x="10075758" y="3292786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A67EBDB-1586-3933-9B05-6941EA7121A8}"/>
              </a:ext>
            </a:extLst>
          </p:cNvPr>
          <p:cNvSpPr txBox="1"/>
          <p:nvPr/>
        </p:nvSpPr>
        <p:spPr>
          <a:xfrm>
            <a:off x="5601081" y="4292362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8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7FDBA40-F7BC-F797-D47D-73BB2DF156F5}"/>
              </a:ext>
            </a:extLst>
          </p:cNvPr>
          <p:cNvSpPr txBox="1"/>
          <p:nvPr/>
        </p:nvSpPr>
        <p:spPr>
          <a:xfrm>
            <a:off x="151348" y="5210370"/>
            <a:ext cx="89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Historias de </a:t>
            </a: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  </a:t>
            </a: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usuario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9E6D9DE-DA03-1F76-5D4A-98CEDF0B1692}"/>
              </a:ext>
            </a:extLst>
          </p:cNvPr>
          <p:cNvSpPr txBox="1"/>
          <p:nvPr/>
        </p:nvSpPr>
        <p:spPr>
          <a:xfrm>
            <a:off x="2317697" y="5230352"/>
            <a:ext cx="89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Casos de </a:t>
            </a: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  prueba</a:t>
            </a: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A2667-C353-1564-AD09-388D2E7A668C}"/>
              </a:ext>
            </a:extLst>
          </p:cNvPr>
          <p:cNvSpPr txBox="1"/>
          <p:nvPr/>
        </p:nvSpPr>
        <p:spPr>
          <a:xfrm>
            <a:off x="4484046" y="5350205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Modelo Canvas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DC3ED7-AAA0-C3C2-8DC2-65732BA6071C}"/>
              </a:ext>
            </a:extLst>
          </p:cNvPr>
          <p:cNvSpPr txBox="1"/>
          <p:nvPr/>
        </p:nvSpPr>
        <p:spPr>
          <a:xfrm>
            <a:off x="7584329" y="5336174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Caja de flujo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8212162-D48C-1DC9-03B8-22141D48CACF}"/>
              </a:ext>
            </a:extLst>
          </p:cNvPr>
          <p:cNvSpPr txBox="1"/>
          <p:nvPr/>
        </p:nvSpPr>
        <p:spPr>
          <a:xfrm>
            <a:off x="9750678" y="5336174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Mockups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6CA85C-AE74-2546-4DEB-1C96016D0B94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2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2D9E-92A6-39E7-59EB-19CC250D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5BD7F-F550-CEDB-4518-10FC4CD8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4B4F8-6BAF-F5E9-5E51-15F356558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692FBF6-BBEF-C87E-CCB0-042BDA9E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21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1E44F04A-AD09-14AB-6676-7B6064009092}"/>
              </a:ext>
            </a:extLst>
          </p:cNvPr>
          <p:cNvSpPr txBox="1">
            <a:spLocks/>
          </p:cNvSpPr>
          <p:nvPr/>
        </p:nvSpPr>
        <p:spPr>
          <a:xfrm>
            <a:off x="2732261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Contexto</a:t>
            </a: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35F6838F-C24E-1E51-2404-FB97E1E524B8}"/>
              </a:ext>
            </a:extLst>
          </p:cNvPr>
          <p:cNvSpPr txBox="1">
            <a:spLocks/>
          </p:cNvSpPr>
          <p:nvPr/>
        </p:nvSpPr>
        <p:spPr>
          <a:xfrm>
            <a:off x="687712" y="2402899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¿Sabias que?</a:t>
            </a:r>
          </a:p>
        </p:txBody>
      </p:sp>
      <p:pic>
        <p:nvPicPr>
          <p:cNvPr id="3074" name="Picture 2" descr="Thumbnail Image Una aplicación llamada PlanifyAI donde se vean muchas personas usando la aplicación en sus celulares">
            <a:extLst>
              <a:ext uri="{FF2B5EF4-FFF2-40B4-BE49-F238E27FC236}">
                <a16:creationId xmlns:a16="http://schemas.microsoft.com/office/drawing/2014/main" id="{3933EAD5-B9A1-A542-72E2-40FDFDE8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47" y="2114345"/>
            <a:ext cx="4144962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9613EC-FB80-A180-DAF6-FAF4BA77EA97}"/>
              </a:ext>
            </a:extLst>
          </p:cNvPr>
          <p:cNvSpPr txBox="1"/>
          <p:nvPr/>
        </p:nvSpPr>
        <p:spPr>
          <a:xfrm>
            <a:off x="425266" y="3182869"/>
            <a:ext cx="6097772" cy="158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Según el Informe CIPEM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(Centro de Investigación en Políticas Públicas y Economía)</a:t>
            </a: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, el 87% de los jóvenes chilenos son inactivos.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La Encuesta Nacional de Salud de Chile 2016-2017 (ENS) reportó que el 86,7% de la población es sedentaria.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D514A8-9120-EFB7-61FD-670C7F6FA0FC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3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04B2-9125-447A-B500-31E1B382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F8A-C68B-CC6B-94F4-ED436D6DC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D16A5-F12A-9BC0-BC1B-2B5BFDB5B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A6E2A5A-AF5A-EC74-43DE-736B9EF5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C6DF9097-5936-8D5A-879A-ECBEB44BD7A8}"/>
              </a:ext>
            </a:extLst>
          </p:cNvPr>
          <p:cNvSpPr txBox="1">
            <a:spLocks/>
          </p:cNvSpPr>
          <p:nvPr/>
        </p:nvSpPr>
        <p:spPr>
          <a:xfrm>
            <a:off x="2732261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  <a:endParaRPr lang="es-ES" sz="95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94A80BCE-0222-8B4F-ED43-1413FF051771}"/>
              </a:ext>
            </a:extLst>
          </p:cNvPr>
          <p:cNvSpPr txBox="1">
            <a:spLocks/>
          </p:cNvSpPr>
          <p:nvPr/>
        </p:nvSpPr>
        <p:spPr>
          <a:xfrm>
            <a:off x="687712" y="2402899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¿Sabías que?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AA3F44-26F3-E1FD-B43C-96141D72829A}"/>
              </a:ext>
            </a:extLst>
          </p:cNvPr>
          <p:cNvSpPr txBox="1"/>
          <p:nvPr/>
        </p:nvSpPr>
        <p:spPr>
          <a:xfrm>
            <a:off x="425266" y="3182869"/>
            <a:ext cx="6097772" cy="96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El estudio de Tren Digital muestra que los chilenos son altamente dependientes de sus celulares, ya que el 91% los revisa en su tiempo libre y el 90% lo hace al despertar</a:t>
            </a:r>
            <a:endParaRPr lang="es-MX" b="0" i="0" dirty="0">
              <a:solidFill>
                <a:schemeClr val="bg1"/>
              </a:solidFill>
              <a:effectLst/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EB0B9867-1DDA-AAE0-C68B-DB28DDD3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0227D2-CB3C-B6EA-C65E-E5BBA8B4B95F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1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100" name="Picture 4" descr="Thumbnail Image Un celular con un signo de pregunta en la pantalla">
            <a:extLst>
              <a:ext uri="{FF2B5EF4-FFF2-40B4-BE49-F238E27FC236}">
                <a16:creationId xmlns:a16="http://schemas.microsoft.com/office/drawing/2014/main" id="{E95D9B4D-A972-30D8-9CDF-FFEC78D4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33" y="2302500"/>
            <a:ext cx="3148972" cy="31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0422DE-4C05-247E-BA5B-215D50961151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4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EF19-8ED6-FB1C-94BD-8701EEFC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C42B-912A-CD26-2AFA-0C562CE9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D4BE9-D26D-7F15-6CC1-D742F967C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1D73583-2608-BA99-2015-DE45FC04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82366087-5391-42BC-D95E-D36D3D39F47C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47440771-A773-A2FD-8F6F-9DB4CE54466C}"/>
              </a:ext>
            </a:extLst>
          </p:cNvPr>
          <p:cNvSpPr txBox="1">
            <a:spLocks/>
          </p:cNvSpPr>
          <p:nvPr/>
        </p:nvSpPr>
        <p:spPr>
          <a:xfrm>
            <a:off x="794037" y="194273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¿Qué es PlanifyAI?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PlanifyAi es una aplicación móvil, la cual servirá para la gestión y organizaciones de eventos o salidas puntuales para distintos grupos de personas. Destacándose del resto con su potente IA.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885D7C88-A297-02D0-F0D9-39CF35B05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FDA91A-BDB2-DCCE-5F16-462336049BB6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89A4B2-87B4-01BE-0D07-09AA5AE2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E39C10-A5D4-3915-470A-E70DE2F70EE5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5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32B6-E709-1EA9-7BA7-DC0B9A12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4D356-B213-8794-2619-888EAA073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C8CD6-6CF2-9975-C3B2-2D2988B3B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28C9889-B864-0D80-AA96-32D31609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501A2B19-27A9-0220-3B21-F639A5D3515E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F8C7625F-09CB-5AE6-5737-AA56D483A998}"/>
              </a:ext>
            </a:extLst>
          </p:cNvPr>
          <p:cNvSpPr txBox="1">
            <a:spLocks/>
          </p:cNvSpPr>
          <p:nvPr/>
        </p:nvSpPr>
        <p:spPr>
          <a:xfrm>
            <a:off x="794037" y="194273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¿Qué contiene PlanifyAI?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panoramas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perfil de usuario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grupos y chats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-Fácil sistema de comunicación entre grupos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-IA que sugerirá recomendaciones de lugares mediante ubicación y presupuesto personal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EAB4F71-1A38-7409-E3F9-A5B02D56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EE0382E-106D-0B4F-F429-DF402E185C79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E1BA9C-0C86-8A96-A831-A2CA7FED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7CBD41-5CCA-8378-DD47-72875DD47BD2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6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6C7E-AD99-2A37-D9F5-AD59EA8B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03D5-B95B-ABD9-EB62-BC00D3B2B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FC1DA-0731-6727-DB81-DCC9AF91B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C1B97FB0-4B6F-433C-2BAA-E9FB4682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13B7965-09D6-6C1B-73CA-9A29DD330138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58CC4877-2054-51EB-D15E-EA80182256E9}"/>
              </a:ext>
            </a:extLst>
          </p:cNvPr>
          <p:cNvSpPr txBox="1">
            <a:spLocks/>
          </p:cNvSpPr>
          <p:nvPr/>
        </p:nvSpPr>
        <p:spPr>
          <a:xfrm>
            <a:off x="794036" y="1942733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¿Cuál es el impacto de PlanifyAI?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Incentivar actividades al aire libre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Evitar el sedentarismo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Motivar el uso de IA como una buena obra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Juntarse con personas importantes donde y cuando sea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52B54ADD-F970-ECD8-51FA-715DE450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B9705E-A35B-467D-F54E-8EE7F992F4F0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DB61BD-18CB-52A2-682D-3E25037B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AB20B1C-68CC-E294-BF78-7BE66ECC5C94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7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6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D461C-CC1D-DA65-F540-3F06E832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F8491-CCEC-1759-DF3E-B0BC6BC9A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9A772-E758-B440-7097-3A3180A6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E9EF3FD-EFA0-5B06-8C75-2D481633B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459FA782-9D58-37A6-9F17-A9318F530A43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Scrum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A5A45699-8524-27CD-5E6E-CBB8BA5327C1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¿Por qué la metodología Ágil Scrum y no otras?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-Eficiencia y potencia a comparación de las demas metodologías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-Mejoras continuas dentro de cada Sprint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-Entrega rápida de valor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-Ajustada a el acotado tiempo de trabajo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CED9CD6F-BAB0-BCA9-88AD-60F3FFEB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1E2A6E-6AC7-26DD-A0CE-BAB428FE8404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3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5122" name="Picture 2" descr="Thumbnail Image Una imagen para metodología Scrum">
            <a:extLst>
              <a:ext uri="{FF2B5EF4-FFF2-40B4-BE49-F238E27FC236}">
                <a16:creationId xmlns:a16="http://schemas.microsoft.com/office/drawing/2014/main" id="{6F87A44E-F49D-A9E3-FC0B-B2A41791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78" y="1953360"/>
            <a:ext cx="4071915" cy="407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99774B-02AC-C9E6-647C-049A1450F46B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8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5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9696-7A83-BA4E-8977-C70BFA3EC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71B0-F92F-0229-245E-30E8566CA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78F7A-B9FB-A5C0-DD21-3F9F7AEDF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D95951D6-027D-1131-D3CC-17ADC548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21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3653F513-E0AA-A59F-544B-B9F0180D2025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Scrum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A13BF74-2B13-D24A-20C0-CBD73FACDD49}"/>
              </a:ext>
            </a:extLst>
          </p:cNvPr>
          <p:cNvSpPr txBox="1">
            <a:spLocks/>
          </p:cNvSpPr>
          <p:nvPr/>
        </p:nvSpPr>
        <p:spPr>
          <a:xfrm>
            <a:off x="1212112" y="1893623"/>
            <a:ext cx="11536325" cy="8309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MX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¿Cómo trabajamos la metodología Scrum?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2358EEFB-79CE-3D7B-14B7-2C56CB7F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CFEC0-9B89-9EEA-174A-5340D89B77F5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3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273764-1DEC-57FF-CFFF-1E8CC46F3CA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54372" y="2724620"/>
            <a:ext cx="8644270" cy="372680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CCBDD08-43FE-BE81-8E87-1D8DCA42A381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9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3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572</Words>
  <Application>Microsoft Office PowerPoint</Application>
  <PresentationFormat>Panorámica</PresentationFormat>
  <Paragraphs>186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Amasis MT Pro</vt:lpstr>
      <vt:lpstr>Amasis MT Pro Black</vt:lpstr>
      <vt:lpstr>Amatic SC</vt:lpstr>
      <vt:lpstr>Aptos</vt:lpstr>
      <vt:lpstr>Aptos Display</vt:lpstr>
      <vt:lpstr>Arial</vt:lpstr>
      <vt:lpstr>Fredoka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. ZUNIGA IBANEZ</dc:creator>
  <cp:lastModifiedBy>damian olave</cp:lastModifiedBy>
  <cp:revision>3</cp:revision>
  <dcterms:created xsi:type="dcterms:W3CDTF">2024-11-14T00:39:08Z</dcterms:created>
  <dcterms:modified xsi:type="dcterms:W3CDTF">2024-11-14T21:17:12Z</dcterms:modified>
</cp:coreProperties>
</file>