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75" d="100"/>
          <a:sy n="75" d="100"/>
        </p:scale>
        <p:origin x="62" y="29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9D3BA-2D35-4656-BDBB-BCA784C6EF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3AC8FD0-7FD7-43E0-A5ED-4A56C4819F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054DB4C-D69F-41A9-951A-648D8C531106}"/>
              </a:ext>
            </a:extLst>
          </p:cNvPr>
          <p:cNvSpPr>
            <a:spLocks noGrp="1"/>
          </p:cNvSpPr>
          <p:nvPr>
            <p:ph type="dt" sz="half" idx="10"/>
          </p:nvPr>
        </p:nvSpPr>
        <p:spPr/>
        <p:txBody>
          <a:bodyPr/>
          <a:lstStyle/>
          <a:p>
            <a:fld id="{54AEC787-99B7-4854-8A00-083F57D7D11F}" type="datetimeFigureOut">
              <a:rPr lang="en-US" smtClean="0"/>
              <a:t>5/1/2021</a:t>
            </a:fld>
            <a:endParaRPr lang="en-US"/>
          </a:p>
        </p:txBody>
      </p:sp>
      <p:sp>
        <p:nvSpPr>
          <p:cNvPr id="5" name="Footer Placeholder 4">
            <a:extLst>
              <a:ext uri="{FF2B5EF4-FFF2-40B4-BE49-F238E27FC236}">
                <a16:creationId xmlns:a16="http://schemas.microsoft.com/office/drawing/2014/main" id="{59176A83-DB4E-4265-9333-DBD02BE92A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49D9D0-5904-49BF-A6C4-1416482D6B5C}"/>
              </a:ext>
            </a:extLst>
          </p:cNvPr>
          <p:cNvSpPr>
            <a:spLocks noGrp="1"/>
          </p:cNvSpPr>
          <p:nvPr>
            <p:ph type="sldNum" sz="quarter" idx="12"/>
          </p:nvPr>
        </p:nvSpPr>
        <p:spPr/>
        <p:txBody>
          <a:bodyPr/>
          <a:lstStyle/>
          <a:p>
            <a:fld id="{04A3A93A-7E54-44A3-B1B1-FE5BC61DCF1D}" type="slidenum">
              <a:rPr lang="en-US" smtClean="0"/>
              <a:t>‹#›</a:t>
            </a:fld>
            <a:endParaRPr lang="en-US"/>
          </a:p>
        </p:txBody>
      </p:sp>
    </p:spTree>
    <p:extLst>
      <p:ext uri="{BB962C8B-B14F-4D97-AF65-F5344CB8AC3E}">
        <p14:creationId xmlns:p14="http://schemas.microsoft.com/office/powerpoint/2010/main" val="763486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81726-BB8B-4BDE-9203-6CA730E95A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8B45C6-5F4C-45E9-8142-D8FC52CD1D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23101D-9564-49FC-AF55-5AF7732AF42C}"/>
              </a:ext>
            </a:extLst>
          </p:cNvPr>
          <p:cNvSpPr>
            <a:spLocks noGrp="1"/>
          </p:cNvSpPr>
          <p:nvPr>
            <p:ph type="dt" sz="half" idx="10"/>
          </p:nvPr>
        </p:nvSpPr>
        <p:spPr/>
        <p:txBody>
          <a:bodyPr/>
          <a:lstStyle/>
          <a:p>
            <a:fld id="{54AEC787-99B7-4854-8A00-083F57D7D11F}" type="datetimeFigureOut">
              <a:rPr lang="en-US" smtClean="0"/>
              <a:t>5/1/2021</a:t>
            </a:fld>
            <a:endParaRPr lang="en-US"/>
          </a:p>
        </p:txBody>
      </p:sp>
      <p:sp>
        <p:nvSpPr>
          <p:cNvPr id="5" name="Footer Placeholder 4">
            <a:extLst>
              <a:ext uri="{FF2B5EF4-FFF2-40B4-BE49-F238E27FC236}">
                <a16:creationId xmlns:a16="http://schemas.microsoft.com/office/drawing/2014/main" id="{AA4939B5-0833-4104-B76C-87AD28E464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AE9D83-C3AE-4AA3-BF34-A55739529147}"/>
              </a:ext>
            </a:extLst>
          </p:cNvPr>
          <p:cNvSpPr>
            <a:spLocks noGrp="1"/>
          </p:cNvSpPr>
          <p:nvPr>
            <p:ph type="sldNum" sz="quarter" idx="12"/>
          </p:nvPr>
        </p:nvSpPr>
        <p:spPr/>
        <p:txBody>
          <a:bodyPr/>
          <a:lstStyle/>
          <a:p>
            <a:fld id="{04A3A93A-7E54-44A3-B1B1-FE5BC61DCF1D}" type="slidenum">
              <a:rPr lang="en-US" smtClean="0"/>
              <a:t>‹#›</a:t>
            </a:fld>
            <a:endParaRPr lang="en-US"/>
          </a:p>
        </p:txBody>
      </p:sp>
    </p:spTree>
    <p:extLst>
      <p:ext uri="{BB962C8B-B14F-4D97-AF65-F5344CB8AC3E}">
        <p14:creationId xmlns:p14="http://schemas.microsoft.com/office/powerpoint/2010/main" val="724798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FF2D79-8DBE-4CBE-B458-85447949D56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7D292C0-B9EA-4F67-A8D5-D7CCEB4661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6921F7-A2BE-44DD-9394-5B2FBBA98092}"/>
              </a:ext>
            </a:extLst>
          </p:cNvPr>
          <p:cNvSpPr>
            <a:spLocks noGrp="1"/>
          </p:cNvSpPr>
          <p:nvPr>
            <p:ph type="dt" sz="half" idx="10"/>
          </p:nvPr>
        </p:nvSpPr>
        <p:spPr/>
        <p:txBody>
          <a:bodyPr/>
          <a:lstStyle/>
          <a:p>
            <a:fld id="{54AEC787-99B7-4854-8A00-083F57D7D11F}" type="datetimeFigureOut">
              <a:rPr lang="en-US" smtClean="0"/>
              <a:t>5/1/2021</a:t>
            </a:fld>
            <a:endParaRPr lang="en-US"/>
          </a:p>
        </p:txBody>
      </p:sp>
      <p:sp>
        <p:nvSpPr>
          <p:cNvPr id="5" name="Footer Placeholder 4">
            <a:extLst>
              <a:ext uri="{FF2B5EF4-FFF2-40B4-BE49-F238E27FC236}">
                <a16:creationId xmlns:a16="http://schemas.microsoft.com/office/drawing/2014/main" id="{660BDD89-E64C-4573-9375-E3C1251274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811D-B2C9-4924-B37E-D5F3B5CB2C1A}"/>
              </a:ext>
            </a:extLst>
          </p:cNvPr>
          <p:cNvSpPr>
            <a:spLocks noGrp="1"/>
          </p:cNvSpPr>
          <p:nvPr>
            <p:ph type="sldNum" sz="quarter" idx="12"/>
          </p:nvPr>
        </p:nvSpPr>
        <p:spPr/>
        <p:txBody>
          <a:bodyPr/>
          <a:lstStyle/>
          <a:p>
            <a:fld id="{04A3A93A-7E54-44A3-B1B1-FE5BC61DCF1D}" type="slidenum">
              <a:rPr lang="en-US" smtClean="0"/>
              <a:t>‹#›</a:t>
            </a:fld>
            <a:endParaRPr lang="en-US"/>
          </a:p>
        </p:txBody>
      </p:sp>
    </p:spTree>
    <p:extLst>
      <p:ext uri="{BB962C8B-B14F-4D97-AF65-F5344CB8AC3E}">
        <p14:creationId xmlns:p14="http://schemas.microsoft.com/office/powerpoint/2010/main" val="2343289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AEFE5-F39C-4207-99DD-67DD3EAC05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998DF1-01D0-47EC-B552-E2C1229ACC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B71540-A484-4917-856E-9471E3BFD39D}"/>
              </a:ext>
            </a:extLst>
          </p:cNvPr>
          <p:cNvSpPr>
            <a:spLocks noGrp="1"/>
          </p:cNvSpPr>
          <p:nvPr>
            <p:ph type="dt" sz="half" idx="10"/>
          </p:nvPr>
        </p:nvSpPr>
        <p:spPr/>
        <p:txBody>
          <a:bodyPr/>
          <a:lstStyle/>
          <a:p>
            <a:fld id="{54AEC787-99B7-4854-8A00-083F57D7D11F}" type="datetimeFigureOut">
              <a:rPr lang="en-US" smtClean="0"/>
              <a:t>5/1/2021</a:t>
            </a:fld>
            <a:endParaRPr lang="en-US"/>
          </a:p>
        </p:txBody>
      </p:sp>
      <p:sp>
        <p:nvSpPr>
          <p:cNvPr id="5" name="Footer Placeholder 4">
            <a:extLst>
              <a:ext uri="{FF2B5EF4-FFF2-40B4-BE49-F238E27FC236}">
                <a16:creationId xmlns:a16="http://schemas.microsoft.com/office/drawing/2014/main" id="{A0DD8115-87E6-4D52-8930-CFACA0411A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27F34B-634A-4BFD-8F78-F359C6B9E34D}"/>
              </a:ext>
            </a:extLst>
          </p:cNvPr>
          <p:cNvSpPr>
            <a:spLocks noGrp="1"/>
          </p:cNvSpPr>
          <p:nvPr>
            <p:ph type="sldNum" sz="quarter" idx="12"/>
          </p:nvPr>
        </p:nvSpPr>
        <p:spPr/>
        <p:txBody>
          <a:bodyPr/>
          <a:lstStyle/>
          <a:p>
            <a:fld id="{04A3A93A-7E54-44A3-B1B1-FE5BC61DCF1D}" type="slidenum">
              <a:rPr lang="en-US" smtClean="0"/>
              <a:t>‹#›</a:t>
            </a:fld>
            <a:endParaRPr lang="en-US"/>
          </a:p>
        </p:txBody>
      </p:sp>
    </p:spTree>
    <p:extLst>
      <p:ext uri="{BB962C8B-B14F-4D97-AF65-F5344CB8AC3E}">
        <p14:creationId xmlns:p14="http://schemas.microsoft.com/office/powerpoint/2010/main" val="1833132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5AF22-C007-4346-982F-14105ABC5E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080A0E9-0BFD-4D93-8FC5-4B49B9E71C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2B8AFC-8746-4163-A7D9-6267B71A2881}"/>
              </a:ext>
            </a:extLst>
          </p:cNvPr>
          <p:cNvSpPr>
            <a:spLocks noGrp="1"/>
          </p:cNvSpPr>
          <p:nvPr>
            <p:ph type="dt" sz="half" idx="10"/>
          </p:nvPr>
        </p:nvSpPr>
        <p:spPr/>
        <p:txBody>
          <a:bodyPr/>
          <a:lstStyle/>
          <a:p>
            <a:fld id="{54AEC787-99B7-4854-8A00-083F57D7D11F}" type="datetimeFigureOut">
              <a:rPr lang="en-US" smtClean="0"/>
              <a:t>5/1/2021</a:t>
            </a:fld>
            <a:endParaRPr lang="en-US"/>
          </a:p>
        </p:txBody>
      </p:sp>
      <p:sp>
        <p:nvSpPr>
          <p:cNvPr id="5" name="Footer Placeholder 4">
            <a:extLst>
              <a:ext uri="{FF2B5EF4-FFF2-40B4-BE49-F238E27FC236}">
                <a16:creationId xmlns:a16="http://schemas.microsoft.com/office/drawing/2014/main" id="{7C59E8BD-B30E-4581-A25F-2B07565ED6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3CBA8E-BA8D-40D8-8A15-FA319750AC01}"/>
              </a:ext>
            </a:extLst>
          </p:cNvPr>
          <p:cNvSpPr>
            <a:spLocks noGrp="1"/>
          </p:cNvSpPr>
          <p:nvPr>
            <p:ph type="sldNum" sz="quarter" idx="12"/>
          </p:nvPr>
        </p:nvSpPr>
        <p:spPr/>
        <p:txBody>
          <a:bodyPr/>
          <a:lstStyle/>
          <a:p>
            <a:fld id="{04A3A93A-7E54-44A3-B1B1-FE5BC61DCF1D}" type="slidenum">
              <a:rPr lang="en-US" smtClean="0"/>
              <a:t>‹#›</a:t>
            </a:fld>
            <a:endParaRPr lang="en-US"/>
          </a:p>
        </p:txBody>
      </p:sp>
    </p:spTree>
    <p:extLst>
      <p:ext uri="{BB962C8B-B14F-4D97-AF65-F5344CB8AC3E}">
        <p14:creationId xmlns:p14="http://schemas.microsoft.com/office/powerpoint/2010/main" val="768105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76DE3-327C-4685-A7FF-44875A7F0B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213F62-1496-4C8E-BA3A-EDAE5E060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C73849B-EA53-4BF1-9344-929CF6ECE8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306C093-2909-42D8-96C2-813D65D9BF4A}"/>
              </a:ext>
            </a:extLst>
          </p:cNvPr>
          <p:cNvSpPr>
            <a:spLocks noGrp="1"/>
          </p:cNvSpPr>
          <p:nvPr>
            <p:ph type="dt" sz="half" idx="10"/>
          </p:nvPr>
        </p:nvSpPr>
        <p:spPr/>
        <p:txBody>
          <a:bodyPr/>
          <a:lstStyle/>
          <a:p>
            <a:fld id="{54AEC787-99B7-4854-8A00-083F57D7D11F}" type="datetimeFigureOut">
              <a:rPr lang="en-US" smtClean="0"/>
              <a:t>5/1/2021</a:t>
            </a:fld>
            <a:endParaRPr lang="en-US"/>
          </a:p>
        </p:txBody>
      </p:sp>
      <p:sp>
        <p:nvSpPr>
          <p:cNvPr id="6" name="Footer Placeholder 5">
            <a:extLst>
              <a:ext uri="{FF2B5EF4-FFF2-40B4-BE49-F238E27FC236}">
                <a16:creationId xmlns:a16="http://schemas.microsoft.com/office/drawing/2014/main" id="{10582E0B-EE6B-4545-BAA5-06C5B87DBC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590149-DBD4-4024-B074-011D3025D6E4}"/>
              </a:ext>
            </a:extLst>
          </p:cNvPr>
          <p:cNvSpPr>
            <a:spLocks noGrp="1"/>
          </p:cNvSpPr>
          <p:nvPr>
            <p:ph type="sldNum" sz="quarter" idx="12"/>
          </p:nvPr>
        </p:nvSpPr>
        <p:spPr/>
        <p:txBody>
          <a:bodyPr/>
          <a:lstStyle/>
          <a:p>
            <a:fld id="{04A3A93A-7E54-44A3-B1B1-FE5BC61DCF1D}" type="slidenum">
              <a:rPr lang="en-US" smtClean="0"/>
              <a:t>‹#›</a:t>
            </a:fld>
            <a:endParaRPr lang="en-US"/>
          </a:p>
        </p:txBody>
      </p:sp>
    </p:spTree>
    <p:extLst>
      <p:ext uri="{BB962C8B-B14F-4D97-AF65-F5344CB8AC3E}">
        <p14:creationId xmlns:p14="http://schemas.microsoft.com/office/powerpoint/2010/main" val="4233962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ED7EE-CCDA-4B58-BCE7-ED0AB25FDD4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2FCF983-0A1A-4825-89EE-0DC1B05DA3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CEAB52-782E-44A8-9875-BA6B2299CC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5EF11C7-244C-49C8-A0CF-82458FF6B4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897269-4C58-4415-BCDE-F9F29B45F3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371554-D634-4A12-96E3-8D375EC151D0}"/>
              </a:ext>
            </a:extLst>
          </p:cNvPr>
          <p:cNvSpPr>
            <a:spLocks noGrp="1"/>
          </p:cNvSpPr>
          <p:nvPr>
            <p:ph type="dt" sz="half" idx="10"/>
          </p:nvPr>
        </p:nvSpPr>
        <p:spPr/>
        <p:txBody>
          <a:bodyPr/>
          <a:lstStyle/>
          <a:p>
            <a:fld id="{54AEC787-99B7-4854-8A00-083F57D7D11F}" type="datetimeFigureOut">
              <a:rPr lang="en-US" smtClean="0"/>
              <a:t>5/1/2021</a:t>
            </a:fld>
            <a:endParaRPr lang="en-US"/>
          </a:p>
        </p:txBody>
      </p:sp>
      <p:sp>
        <p:nvSpPr>
          <p:cNvPr id="8" name="Footer Placeholder 7">
            <a:extLst>
              <a:ext uri="{FF2B5EF4-FFF2-40B4-BE49-F238E27FC236}">
                <a16:creationId xmlns:a16="http://schemas.microsoft.com/office/drawing/2014/main" id="{6CDFAE05-955B-47DD-8AAB-B9AC00E759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62A3BAF-97D1-4A2C-AB30-A5AE5C3CA8AD}"/>
              </a:ext>
            </a:extLst>
          </p:cNvPr>
          <p:cNvSpPr>
            <a:spLocks noGrp="1"/>
          </p:cNvSpPr>
          <p:nvPr>
            <p:ph type="sldNum" sz="quarter" idx="12"/>
          </p:nvPr>
        </p:nvSpPr>
        <p:spPr/>
        <p:txBody>
          <a:bodyPr/>
          <a:lstStyle/>
          <a:p>
            <a:fld id="{04A3A93A-7E54-44A3-B1B1-FE5BC61DCF1D}" type="slidenum">
              <a:rPr lang="en-US" smtClean="0"/>
              <a:t>‹#›</a:t>
            </a:fld>
            <a:endParaRPr lang="en-US"/>
          </a:p>
        </p:txBody>
      </p:sp>
    </p:spTree>
    <p:extLst>
      <p:ext uri="{BB962C8B-B14F-4D97-AF65-F5344CB8AC3E}">
        <p14:creationId xmlns:p14="http://schemas.microsoft.com/office/powerpoint/2010/main" val="565363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7FBEB-2EB2-477F-8DC7-C49085BC9AC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7EA28A8-6BA9-4592-9FFB-8ECD780EFB37}"/>
              </a:ext>
            </a:extLst>
          </p:cNvPr>
          <p:cNvSpPr>
            <a:spLocks noGrp="1"/>
          </p:cNvSpPr>
          <p:nvPr>
            <p:ph type="dt" sz="half" idx="10"/>
          </p:nvPr>
        </p:nvSpPr>
        <p:spPr/>
        <p:txBody>
          <a:bodyPr/>
          <a:lstStyle/>
          <a:p>
            <a:fld id="{54AEC787-99B7-4854-8A00-083F57D7D11F}" type="datetimeFigureOut">
              <a:rPr lang="en-US" smtClean="0"/>
              <a:t>5/1/2021</a:t>
            </a:fld>
            <a:endParaRPr lang="en-US"/>
          </a:p>
        </p:txBody>
      </p:sp>
      <p:sp>
        <p:nvSpPr>
          <p:cNvPr id="4" name="Footer Placeholder 3">
            <a:extLst>
              <a:ext uri="{FF2B5EF4-FFF2-40B4-BE49-F238E27FC236}">
                <a16:creationId xmlns:a16="http://schemas.microsoft.com/office/drawing/2014/main" id="{50B7C042-768F-4C0A-886F-07B63B4055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F866DDE-512B-46EE-B824-6BB6D3B7E81E}"/>
              </a:ext>
            </a:extLst>
          </p:cNvPr>
          <p:cNvSpPr>
            <a:spLocks noGrp="1"/>
          </p:cNvSpPr>
          <p:nvPr>
            <p:ph type="sldNum" sz="quarter" idx="12"/>
          </p:nvPr>
        </p:nvSpPr>
        <p:spPr/>
        <p:txBody>
          <a:bodyPr/>
          <a:lstStyle/>
          <a:p>
            <a:fld id="{04A3A93A-7E54-44A3-B1B1-FE5BC61DCF1D}" type="slidenum">
              <a:rPr lang="en-US" smtClean="0"/>
              <a:t>‹#›</a:t>
            </a:fld>
            <a:endParaRPr lang="en-US"/>
          </a:p>
        </p:txBody>
      </p:sp>
    </p:spTree>
    <p:extLst>
      <p:ext uri="{BB962C8B-B14F-4D97-AF65-F5344CB8AC3E}">
        <p14:creationId xmlns:p14="http://schemas.microsoft.com/office/powerpoint/2010/main" val="1550438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DAA225-63F1-4735-A7CC-4DAB5F6C9344}"/>
              </a:ext>
            </a:extLst>
          </p:cNvPr>
          <p:cNvSpPr>
            <a:spLocks noGrp="1"/>
          </p:cNvSpPr>
          <p:nvPr>
            <p:ph type="dt" sz="half" idx="10"/>
          </p:nvPr>
        </p:nvSpPr>
        <p:spPr/>
        <p:txBody>
          <a:bodyPr/>
          <a:lstStyle/>
          <a:p>
            <a:fld id="{54AEC787-99B7-4854-8A00-083F57D7D11F}" type="datetimeFigureOut">
              <a:rPr lang="en-US" smtClean="0"/>
              <a:t>5/1/2021</a:t>
            </a:fld>
            <a:endParaRPr lang="en-US"/>
          </a:p>
        </p:txBody>
      </p:sp>
      <p:sp>
        <p:nvSpPr>
          <p:cNvPr id="3" name="Footer Placeholder 2">
            <a:extLst>
              <a:ext uri="{FF2B5EF4-FFF2-40B4-BE49-F238E27FC236}">
                <a16:creationId xmlns:a16="http://schemas.microsoft.com/office/drawing/2014/main" id="{A58959D1-B226-4124-B708-A40CCC0B06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AD10D34-AABD-4A7E-9198-08B529A882DA}"/>
              </a:ext>
            </a:extLst>
          </p:cNvPr>
          <p:cNvSpPr>
            <a:spLocks noGrp="1"/>
          </p:cNvSpPr>
          <p:nvPr>
            <p:ph type="sldNum" sz="quarter" idx="12"/>
          </p:nvPr>
        </p:nvSpPr>
        <p:spPr/>
        <p:txBody>
          <a:bodyPr/>
          <a:lstStyle/>
          <a:p>
            <a:fld id="{04A3A93A-7E54-44A3-B1B1-FE5BC61DCF1D}" type="slidenum">
              <a:rPr lang="en-US" smtClean="0"/>
              <a:t>‹#›</a:t>
            </a:fld>
            <a:endParaRPr lang="en-US"/>
          </a:p>
        </p:txBody>
      </p:sp>
    </p:spTree>
    <p:extLst>
      <p:ext uri="{BB962C8B-B14F-4D97-AF65-F5344CB8AC3E}">
        <p14:creationId xmlns:p14="http://schemas.microsoft.com/office/powerpoint/2010/main" val="2081598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1D091-CBA5-40B1-AD8C-CD7EDA0640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455F22-E404-41A7-94C6-A2280B5427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9C94766-1C5D-461C-B3E6-D81538EDF3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F7F2D1-359C-4378-B549-8B330728A274}"/>
              </a:ext>
            </a:extLst>
          </p:cNvPr>
          <p:cNvSpPr>
            <a:spLocks noGrp="1"/>
          </p:cNvSpPr>
          <p:nvPr>
            <p:ph type="dt" sz="half" idx="10"/>
          </p:nvPr>
        </p:nvSpPr>
        <p:spPr/>
        <p:txBody>
          <a:bodyPr/>
          <a:lstStyle/>
          <a:p>
            <a:fld id="{54AEC787-99B7-4854-8A00-083F57D7D11F}" type="datetimeFigureOut">
              <a:rPr lang="en-US" smtClean="0"/>
              <a:t>5/1/2021</a:t>
            </a:fld>
            <a:endParaRPr lang="en-US"/>
          </a:p>
        </p:txBody>
      </p:sp>
      <p:sp>
        <p:nvSpPr>
          <p:cNvPr id="6" name="Footer Placeholder 5">
            <a:extLst>
              <a:ext uri="{FF2B5EF4-FFF2-40B4-BE49-F238E27FC236}">
                <a16:creationId xmlns:a16="http://schemas.microsoft.com/office/drawing/2014/main" id="{7E984E7B-CE64-4E0B-B382-713AC07C2C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F34D54-A1EC-41BE-99A1-7E0C3006D855}"/>
              </a:ext>
            </a:extLst>
          </p:cNvPr>
          <p:cNvSpPr>
            <a:spLocks noGrp="1"/>
          </p:cNvSpPr>
          <p:nvPr>
            <p:ph type="sldNum" sz="quarter" idx="12"/>
          </p:nvPr>
        </p:nvSpPr>
        <p:spPr/>
        <p:txBody>
          <a:bodyPr/>
          <a:lstStyle/>
          <a:p>
            <a:fld id="{04A3A93A-7E54-44A3-B1B1-FE5BC61DCF1D}" type="slidenum">
              <a:rPr lang="en-US" smtClean="0"/>
              <a:t>‹#›</a:t>
            </a:fld>
            <a:endParaRPr lang="en-US"/>
          </a:p>
        </p:txBody>
      </p:sp>
    </p:spTree>
    <p:extLst>
      <p:ext uri="{BB962C8B-B14F-4D97-AF65-F5344CB8AC3E}">
        <p14:creationId xmlns:p14="http://schemas.microsoft.com/office/powerpoint/2010/main" val="3866516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7E382-7C01-470C-8B48-8749A919C1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F8344D-D5E6-4104-9ABF-74153A2A59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777F22-8B3F-4B58-9C24-D9EC724653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6D4DCB-CB86-4014-9CDA-B4C9DAE7C040}"/>
              </a:ext>
            </a:extLst>
          </p:cNvPr>
          <p:cNvSpPr>
            <a:spLocks noGrp="1"/>
          </p:cNvSpPr>
          <p:nvPr>
            <p:ph type="dt" sz="half" idx="10"/>
          </p:nvPr>
        </p:nvSpPr>
        <p:spPr/>
        <p:txBody>
          <a:bodyPr/>
          <a:lstStyle/>
          <a:p>
            <a:fld id="{54AEC787-99B7-4854-8A00-083F57D7D11F}" type="datetimeFigureOut">
              <a:rPr lang="en-US" smtClean="0"/>
              <a:t>5/1/2021</a:t>
            </a:fld>
            <a:endParaRPr lang="en-US"/>
          </a:p>
        </p:txBody>
      </p:sp>
      <p:sp>
        <p:nvSpPr>
          <p:cNvPr id="6" name="Footer Placeholder 5">
            <a:extLst>
              <a:ext uri="{FF2B5EF4-FFF2-40B4-BE49-F238E27FC236}">
                <a16:creationId xmlns:a16="http://schemas.microsoft.com/office/drawing/2014/main" id="{B4A1792A-F81B-4C20-B429-E4A63F6CD8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1FEE98-FCD4-4367-83A3-14200E6319CD}"/>
              </a:ext>
            </a:extLst>
          </p:cNvPr>
          <p:cNvSpPr>
            <a:spLocks noGrp="1"/>
          </p:cNvSpPr>
          <p:nvPr>
            <p:ph type="sldNum" sz="quarter" idx="12"/>
          </p:nvPr>
        </p:nvSpPr>
        <p:spPr/>
        <p:txBody>
          <a:bodyPr/>
          <a:lstStyle/>
          <a:p>
            <a:fld id="{04A3A93A-7E54-44A3-B1B1-FE5BC61DCF1D}" type="slidenum">
              <a:rPr lang="en-US" smtClean="0"/>
              <a:t>‹#›</a:t>
            </a:fld>
            <a:endParaRPr lang="en-US"/>
          </a:p>
        </p:txBody>
      </p:sp>
    </p:spTree>
    <p:extLst>
      <p:ext uri="{BB962C8B-B14F-4D97-AF65-F5344CB8AC3E}">
        <p14:creationId xmlns:p14="http://schemas.microsoft.com/office/powerpoint/2010/main" val="480967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20A339-A61D-4DDE-A9A5-41EAAD726D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18EE315-2F27-442A-A1C7-5AC669F0F0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B294A2-E2DF-4589-AFD0-F8BD3E6D99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AEC787-99B7-4854-8A00-083F57D7D11F}" type="datetimeFigureOut">
              <a:rPr lang="en-US" smtClean="0"/>
              <a:t>5/1/2021</a:t>
            </a:fld>
            <a:endParaRPr lang="en-US"/>
          </a:p>
        </p:txBody>
      </p:sp>
      <p:sp>
        <p:nvSpPr>
          <p:cNvPr id="5" name="Footer Placeholder 4">
            <a:extLst>
              <a:ext uri="{FF2B5EF4-FFF2-40B4-BE49-F238E27FC236}">
                <a16:creationId xmlns:a16="http://schemas.microsoft.com/office/drawing/2014/main" id="{8995179E-A978-4210-A194-F62BBFBC30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D0FB2E-5901-48A9-984F-B816DD56DB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A3A93A-7E54-44A3-B1B1-FE5BC61DCF1D}" type="slidenum">
              <a:rPr lang="en-US" smtClean="0"/>
              <a:t>‹#›</a:t>
            </a:fld>
            <a:endParaRPr lang="en-US"/>
          </a:p>
        </p:txBody>
      </p:sp>
    </p:spTree>
    <p:extLst>
      <p:ext uri="{BB962C8B-B14F-4D97-AF65-F5344CB8AC3E}">
        <p14:creationId xmlns:p14="http://schemas.microsoft.com/office/powerpoint/2010/main" val="1063264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25">
            <a:extLst>
              <a:ext uri="{FF2B5EF4-FFF2-40B4-BE49-F238E27FC236}">
                <a16:creationId xmlns:a16="http://schemas.microsoft.com/office/drawing/2014/main" id="{A8CCCB6D-5162-4AAE-A5E3-3AC55410D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27">
            <a:extLst>
              <a:ext uri="{FF2B5EF4-FFF2-40B4-BE49-F238E27FC236}">
                <a16:creationId xmlns:a16="http://schemas.microsoft.com/office/drawing/2014/main" id="{0BCD8C04-CC7B-40EF-82EB-E9821F79BB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0" y="2458"/>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rystal on a black surface&#10;&#10;Description automatically generated with low confidence">
            <a:extLst>
              <a:ext uri="{FF2B5EF4-FFF2-40B4-BE49-F238E27FC236}">
                <a16:creationId xmlns:a16="http://schemas.microsoft.com/office/drawing/2014/main" id="{D48227B9-8354-45B3-914A-E84E2A3CA3C7}"/>
              </a:ext>
            </a:extLst>
          </p:cNvPr>
          <p:cNvPicPr>
            <a:picLocks noChangeAspect="1"/>
          </p:cNvPicPr>
          <p:nvPr/>
        </p:nvPicPr>
        <p:blipFill rotWithShape="1">
          <a:blip r:embed="rId2">
            <a:alphaModFix amt="40000"/>
          </a:blip>
          <a:srcRect l="16033" r="16505"/>
          <a:stretch/>
        </p:blipFill>
        <p:spPr>
          <a:xfrm>
            <a:off x="-170" y="10"/>
            <a:ext cx="8450317" cy="6857990"/>
          </a:xfrm>
          <a:prstGeom prst="rect">
            <a:avLst/>
          </a:prstGeom>
        </p:spPr>
      </p:pic>
      <p:sp>
        <p:nvSpPr>
          <p:cNvPr id="2" name="Title 1">
            <a:extLst>
              <a:ext uri="{FF2B5EF4-FFF2-40B4-BE49-F238E27FC236}">
                <a16:creationId xmlns:a16="http://schemas.microsoft.com/office/drawing/2014/main" id="{A2896867-1703-4481-A15C-AB97074842CA}"/>
              </a:ext>
            </a:extLst>
          </p:cNvPr>
          <p:cNvSpPr>
            <a:spLocks noGrp="1"/>
          </p:cNvSpPr>
          <p:nvPr>
            <p:ph type="ctrTitle"/>
          </p:nvPr>
        </p:nvSpPr>
        <p:spPr>
          <a:xfrm>
            <a:off x="643468" y="643467"/>
            <a:ext cx="4620584" cy="4567137"/>
          </a:xfrm>
        </p:spPr>
        <p:txBody>
          <a:bodyPr>
            <a:normAutofit/>
          </a:bodyPr>
          <a:lstStyle/>
          <a:p>
            <a:pPr algn="l"/>
            <a:r>
              <a:rPr lang="en-US" sz="4400">
                <a:solidFill>
                  <a:srgbClr val="FFFFFF"/>
                </a:solidFill>
              </a:rPr>
              <a:t>Perfect Diamond</a:t>
            </a:r>
          </a:p>
        </p:txBody>
      </p:sp>
      <p:sp>
        <p:nvSpPr>
          <p:cNvPr id="3" name="Subtitle 2">
            <a:extLst>
              <a:ext uri="{FF2B5EF4-FFF2-40B4-BE49-F238E27FC236}">
                <a16:creationId xmlns:a16="http://schemas.microsoft.com/office/drawing/2014/main" id="{8E498051-0C3E-47DF-9438-885271B78716}"/>
              </a:ext>
            </a:extLst>
          </p:cNvPr>
          <p:cNvSpPr>
            <a:spLocks noGrp="1"/>
          </p:cNvSpPr>
          <p:nvPr>
            <p:ph type="subTitle" idx="1"/>
          </p:nvPr>
        </p:nvSpPr>
        <p:spPr>
          <a:xfrm>
            <a:off x="643467" y="5277684"/>
            <a:ext cx="4620584" cy="775494"/>
          </a:xfrm>
        </p:spPr>
        <p:txBody>
          <a:bodyPr>
            <a:normAutofit/>
          </a:bodyPr>
          <a:lstStyle/>
          <a:p>
            <a:pPr algn="l"/>
            <a:r>
              <a:rPr lang="en-US" sz="2200">
                <a:solidFill>
                  <a:srgbClr val="FFFFFF"/>
                </a:solidFill>
              </a:rPr>
              <a:t>Team 4: Karla Murphy, Patricia Berry, Justin Merryman, Cade Culver</a:t>
            </a:r>
          </a:p>
        </p:txBody>
      </p:sp>
      <p:pic>
        <p:nvPicPr>
          <p:cNvPr id="5" name="Picture 4" descr="Background pattern&#10;&#10;Description automatically generated">
            <a:extLst>
              <a:ext uri="{FF2B5EF4-FFF2-40B4-BE49-F238E27FC236}">
                <a16:creationId xmlns:a16="http://schemas.microsoft.com/office/drawing/2014/main" id="{BD67504B-DE8E-4AF3-AB17-076E161336FB}"/>
              </a:ext>
            </a:extLst>
          </p:cNvPr>
          <p:cNvPicPr>
            <a:picLocks noChangeAspect="1"/>
          </p:cNvPicPr>
          <p:nvPr/>
        </p:nvPicPr>
        <p:blipFill rotWithShape="1">
          <a:blip r:embed="rId3"/>
          <a:srcRect l="11636" r="1418"/>
          <a:stretch/>
        </p:blipFill>
        <p:spPr>
          <a:xfrm>
            <a:off x="6225997" y="-2458"/>
            <a:ext cx="5962785" cy="6858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808230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700"/>
                                        <p:tgtEl>
                                          <p:spTgt spid="5"/>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grpId="0" nodeType="withEffect">
                                  <p:stCondLst>
                                    <p:cond delay="1000"/>
                                  </p:stCondLst>
                                  <p:iterate type="lt">
                                    <p:tmPct val="10000"/>
                                  </p:iterate>
                                  <p:childTnLst>
                                    <p:set>
                                      <p:cBhvr>
                                        <p:cTn id="12" dur="1" fill="hold">
                                          <p:stCondLst>
                                            <p:cond delay="0"/>
                                          </p:stCondLst>
                                        </p:cTn>
                                        <p:tgtEl>
                                          <p:spTgt spid="2"/>
                                        </p:tgtEl>
                                        <p:attrNameLst>
                                          <p:attrName>style.visibility</p:attrName>
                                        </p:attrNameLst>
                                      </p:cBhvr>
                                      <p:to>
                                        <p:strVal val="visible"/>
                                      </p:to>
                                    </p:set>
                                    <p:animEffect transition="in" filter="fade">
                                      <p:cBhvr>
                                        <p:cTn id="13" dur="400"/>
                                        <p:tgtEl>
                                          <p:spTgt spid="2"/>
                                        </p:tgtEl>
                                      </p:cBhvr>
                                    </p:animEffect>
                                  </p:childTnLst>
                                </p:cTn>
                              </p:par>
                              <p:par>
                                <p:cTn id="14" presetID="10" presetClass="entr" presetSubtype="0" fill="hold" nodeType="withEffect">
                                  <p:stCondLst>
                                    <p:cond delay="0"/>
                                  </p:stCondLst>
                                  <p:iterate>
                                    <p:tmPct val="10000"/>
                                  </p:iterate>
                                  <p:childTnLst>
                                    <p:set>
                                      <p:cBhvr>
                                        <p:cTn id="15" dur="1" fill="hold">
                                          <p:stCondLst>
                                            <p:cond delay="0"/>
                                          </p:stCondLst>
                                        </p:cTn>
                                        <p:tgtEl>
                                          <p:spTgt spid="8"/>
                                        </p:tgtEl>
                                        <p:attrNameLst>
                                          <p:attrName>style.visibility</p:attrName>
                                        </p:attrNameLst>
                                      </p:cBhvr>
                                      <p:to>
                                        <p:strVal val="visible"/>
                                      </p:to>
                                    </p:set>
                                    <p:animEffect transition="in" filter="fade">
                                      <p:cBhvr>
                                        <p:cTn id="16" dur="7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AF5C66A-E8F2-4E13-98A3-FE96597C5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11">
            <a:extLst>
              <a:ext uri="{FF2B5EF4-FFF2-40B4-BE49-F238E27FC236}">
                <a16:creationId xmlns:a16="http://schemas.microsoft.com/office/drawing/2014/main" id="{AC860275-E106-493A-8BF0-E0A91130EF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E0CFCAD-5E42-49BA-95C8-F021DE0EA6F6}"/>
              </a:ext>
            </a:extLst>
          </p:cNvPr>
          <p:cNvSpPr>
            <a:spLocks noGrp="1"/>
          </p:cNvSpPr>
          <p:nvPr>
            <p:ph type="title"/>
          </p:nvPr>
        </p:nvSpPr>
        <p:spPr>
          <a:xfrm>
            <a:off x="1179576" y="822960"/>
            <a:ext cx="9829800" cy="1325880"/>
          </a:xfrm>
        </p:spPr>
        <p:txBody>
          <a:bodyPr>
            <a:normAutofit/>
          </a:bodyPr>
          <a:lstStyle/>
          <a:p>
            <a:pPr algn="ctr"/>
            <a:r>
              <a:rPr lang="en-US" sz="4000" dirty="0">
                <a:solidFill>
                  <a:srgbClr val="FFFFFF"/>
                </a:solidFill>
              </a:rPr>
              <a:t>Machine Learning Correlation</a:t>
            </a:r>
          </a:p>
        </p:txBody>
      </p:sp>
      <p:sp>
        <p:nvSpPr>
          <p:cNvPr id="3" name="Content Placeholder 2">
            <a:extLst>
              <a:ext uri="{FF2B5EF4-FFF2-40B4-BE49-F238E27FC236}">
                <a16:creationId xmlns:a16="http://schemas.microsoft.com/office/drawing/2014/main" id="{E40B8902-77E1-4A20-A8A3-380FD9D433A4}"/>
              </a:ext>
            </a:extLst>
          </p:cNvPr>
          <p:cNvSpPr>
            <a:spLocks noGrp="1"/>
          </p:cNvSpPr>
          <p:nvPr>
            <p:ph idx="1"/>
          </p:nvPr>
        </p:nvSpPr>
        <p:spPr>
          <a:xfrm>
            <a:off x="7218891" y="3026996"/>
            <a:ext cx="4180631" cy="3227626"/>
          </a:xfrm>
        </p:spPr>
        <p:txBody>
          <a:bodyPr anchor="ctr">
            <a:noAutofit/>
          </a:bodyPr>
          <a:lstStyle/>
          <a:p>
            <a:pPr marL="0" marR="0">
              <a:lnSpc>
                <a:spcPct val="107000"/>
              </a:lnSpc>
              <a:spcBef>
                <a:spcPts val="0"/>
              </a:spcBef>
              <a:spcAft>
                <a:spcPts val="800"/>
              </a:spcAft>
            </a:pP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The machine learning module was created to give an end user the opportunity to identify the price of a diamond based on their choices between carat weight, color, clarity and cut.  The data was put through several tests to identify the best model to use for the predictive application.  The first step was to identify correlations within the data.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6D894AAC-B8BE-401F-8350-B9A8755281F5}"/>
              </a:ext>
            </a:extLst>
          </p:cNvPr>
          <p:cNvPicPr/>
          <p:nvPr/>
        </p:nvPicPr>
        <p:blipFill>
          <a:blip r:embed="rId3"/>
          <a:stretch>
            <a:fillRect/>
          </a:stretch>
        </p:blipFill>
        <p:spPr>
          <a:xfrm>
            <a:off x="530965" y="2753936"/>
            <a:ext cx="6156961" cy="3773747"/>
          </a:xfrm>
          <a:prstGeom prst="rect">
            <a:avLst/>
          </a:prstGeom>
        </p:spPr>
      </p:pic>
    </p:spTree>
    <p:extLst>
      <p:ext uri="{BB962C8B-B14F-4D97-AF65-F5344CB8AC3E}">
        <p14:creationId xmlns:p14="http://schemas.microsoft.com/office/powerpoint/2010/main" val="1164689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AF5C66A-E8F2-4E13-98A3-FE96597C5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11">
            <a:extLst>
              <a:ext uri="{FF2B5EF4-FFF2-40B4-BE49-F238E27FC236}">
                <a16:creationId xmlns:a16="http://schemas.microsoft.com/office/drawing/2014/main" id="{AC860275-E106-493A-8BF0-E0A91130EF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E0CFCAD-5E42-49BA-95C8-F021DE0EA6F6}"/>
              </a:ext>
            </a:extLst>
          </p:cNvPr>
          <p:cNvSpPr>
            <a:spLocks noGrp="1"/>
          </p:cNvSpPr>
          <p:nvPr>
            <p:ph type="title"/>
          </p:nvPr>
        </p:nvSpPr>
        <p:spPr>
          <a:xfrm>
            <a:off x="1179576" y="822960"/>
            <a:ext cx="9829800" cy="1325880"/>
          </a:xfrm>
        </p:spPr>
        <p:txBody>
          <a:bodyPr>
            <a:normAutofit/>
          </a:bodyPr>
          <a:lstStyle/>
          <a:p>
            <a:pPr algn="ctr"/>
            <a:r>
              <a:rPr lang="en-US" sz="4000" dirty="0">
                <a:solidFill>
                  <a:srgbClr val="FFFFFF"/>
                </a:solidFill>
              </a:rPr>
              <a:t>Machine Learning Linear Regression</a:t>
            </a:r>
          </a:p>
        </p:txBody>
      </p:sp>
      <p:sp>
        <p:nvSpPr>
          <p:cNvPr id="3" name="Content Placeholder 2">
            <a:extLst>
              <a:ext uri="{FF2B5EF4-FFF2-40B4-BE49-F238E27FC236}">
                <a16:creationId xmlns:a16="http://schemas.microsoft.com/office/drawing/2014/main" id="{E40B8902-77E1-4A20-A8A3-380FD9D433A4}"/>
              </a:ext>
            </a:extLst>
          </p:cNvPr>
          <p:cNvSpPr>
            <a:spLocks noGrp="1"/>
          </p:cNvSpPr>
          <p:nvPr>
            <p:ph idx="1"/>
          </p:nvPr>
        </p:nvSpPr>
        <p:spPr>
          <a:xfrm>
            <a:off x="7218891" y="3026996"/>
            <a:ext cx="4180631" cy="3227626"/>
          </a:xfrm>
        </p:spPr>
        <p:txBody>
          <a:bodyPr anchor="ctr">
            <a:noAutofit/>
          </a:bodyPr>
          <a:lstStyle/>
          <a:p>
            <a:pPr marL="0" marR="0">
              <a:lnSpc>
                <a:spcPct val="107000"/>
              </a:lnSpc>
              <a:spcBef>
                <a:spcPts val="0"/>
              </a:spcBef>
              <a:spcAft>
                <a:spcPts val="800"/>
              </a:spcAft>
            </a:pP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The in sample R2 score was 0.9092517263784572 and the in sample RMSE was 1201.9520820408259.  The out sample R2 score was 0.9076446121106826 and the out sample RMSE was 1211.675332479086.</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D3838465-09D8-41D5-BF36-79AFE5B63E02}"/>
              </a:ext>
            </a:extLst>
          </p:cNvPr>
          <p:cNvPicPr/>
          <p:nvPr/>
        </p:nvPicPr>
        <p:blipFill>
          <a:blip r:embed="rId3"/>
          <a:stretch>
            <a:fillRect/>
          </a:stretch>
        </p:blipFill>
        <p:spPr>
          <a:xfrm>
            <a:off x="649263" y="2753937"/>
            <a:ext cx="6330657" cy="3734614"/>
          </a:xfrm>
          <a:prstGeom prst="rect">
            <a:avLst/>
          </a:prstGeom>
        </p:spPr>
      </p:pic>
    </p:spTree>
    <p:extLst>
      <p:ext uri="{BB962C8B-B14F-4D97-AF65-F5344CB8AC3E}">
        <p14:creationId xmlns:p14="http://schemas.microsoft.com/office/powerpoint/2010/main" val="4115046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AF5C66A-E8F2-4E13-98A3-FE96597C5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11">
            <a:extLst>
              <a:ext uri="{FF2B5EF4-FFF2-40B4-BE49-F238E27FC236}">
                <a16:creationId xmlns:a16="http://schemas.microsoft.com/office/drawing/2014/main" id="{AC860275-E106-493A-8BF0-E0A91130EF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E0CFCAD-5E42-49BA-95C8-F021DE0EA6F6}"/>
              </a:ext>
            </a:extLst>
          </p:cNvPr>
          <p:cNvSpPr>
            <a:spLocks noGrp="1"/>
          </p:cNvSpPr>
          <p:nvPr>
            <p:ph type="title"/>
          </p:nvPr>
        </p:nvSpPr>
        <p:spPr>
          <a:xfrm>
            <a:off x="1179576" y="822960"/>
            <a:ext cx="9829800" cy="1325880"/>
          </a:xfrm>
        </p:spPr>
        <p:txBody>
          <a:bodyPr>
            <a:normAutofit/>
          </a:bodyPr>
          <a:lstStyle/>
          <a:p>
            <a:pPr algn="ctr"/>
            <a:r>
              <a:rPr lang="en-US" sz="4000" dirty="0">
                <a:solidFill>
                  <a:srgbClr val="FFFFFF"/>
                </a:solidFill>
              </a:rPr>
              <a:t>The Predictor: User Interface</a:t>
            </a:r>
          </a:p>
        </p:txBody>
      </p:sp>
      <p:pic>
        <p:nvPicPr>
          <p:cNvPr id="9" name="Picture 8">
            <a:extLst>
              <a:ext uri="{FF2B5EF4-FFF2-40B4-BE49-F238E27FC236}">
                <a16:creationId xmlns:a16="http://schemas.microsoft.com/office/drawing/2014/main" id="{FDC530A5-60CB-4E76-BEC7-2B8093DE9BC1}"/>
              </a:ext>
            </a:extLst>
          </p:cNvPr>
          <p:cNvPicPr/>
          <p:nvPr/>
        </p:nvPicPr>
        <p:blipFill>
          <a:blip r:embed="rId3"/>
          <a:stretch>
            <a:fillRect/>
          </a:stretch>
        </p:blipFill>
        <p:spPr>
          <a:xfrm>
            <a:off x="1778000" y="2560320"/>
            <a:ext cx="8595359" cy="4297680"/>
          </a:xfrm>
          <a:prstGeom prst="rect">
            <a:avLst/>
          </a:prstGeom>
        </p:spPr>
      </p:pic>
    </p:spTree>
    <p:extLst>
      <p:ext uri="{BB962C8B-B14F-4D97-AF65-F5344CB8AC3E}">
        <p14:creationId xmlns:p14="http://schemas.microsoft.com/office/powerpoint/2010/main" val="4283384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032736B-ECF9-4859-83C3-B3F243B34DE4}"/>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Introduction/About Our Data</a:t>
            </a:r>
          </a:p>
        </p:txBody>
      </p:sp>
      <p:sp>
        <p:nvSpPr>
          <p:cNvPr id="3" name="Content Placeholder 2">
            <a:extLst>
              <a:ext uri="{FF2B5EF4-FFF2-40B4-BE49-F238E27FC236}">
                <a16:creationId xmlns:a16="http://schemas.microsoft.com/office/drawing/2014/main" id="{C71C3679-37F0-4CFB-8584-0F0C2B2C72DE}"/>
              </a:ext>
            </a:extLst>
          </p:cNvPr>
          <p:cNvSpPr>
            <a:spLocks noGrp="1"/>
          </p:cNvSpPr>
          <p:nvPr>
            <p:ph idx="1"/>
          </p:nvPr>
        </p:nvSpPr>
        <p:spPr>
          <a:xfrm>
            <a:off x="1179226" y="3092969"/>
            <a:ext cx="9833548" cy="2855069"/>
          </a:xfrm>
        </p:spPr>
        <p:txBody>
          <a:bodyPr>
            <a:normAutofit/>
          </a:bodyPr>
          <a:lstStyle/>
          <a:p>
            <a:r>
              <a:rPr lang="en-US" sz="2000" dirty="0">
                <a:effectLst/>
                <a:latin typeface="Calibri" panose="020F0502020204030204" pitchFamily="34" charset="0"/>
                <a:ea typeface="Times New Roman" panose="02020603050405020304" pitchFamily="18" charset="0"/>
                <a:cs typeface="Times New Roman" panose="02020603050405020304" pitchFamily="18" charset="0"/>
              </a:rPr>
              <a:t>Diamonds have been defined as a girl’s best friend, but we wanted to know more about the diamond trade.  Our team investigated pricing and the anatomy of a diamond to determine whether we could predict pricing and help the user to buy the best choice for their budget and preference.  To choose the perfect diamond, you must follow the 4C’s that determine the price of the diamond.</a:t>
            </a:r>
          </a:p>
          <a:p>
            <a:r>
              <a:rPr lang="en-US" sz="2000" dirty="0">
                <a:effectLst/>
                <a:latin typeface="Calibri" panose="020F0502020204030204" pitchFamily="34" charset="0"/>
                <a:ea typeface="Times New Roman" panose="02020603050405020304" pitchFamily="18" charset="0"/>
                <a:cs typeface="Times New Roman" panose="02020603050405020304" pitchFamily="18" charset="0"/>
              </a:rPr>
              <a:t>The data was selected from Kaggle and was in a csv format.  The data set was medium in size and we were able to use it as is without taking a random sample.  The data selected was very clean and only one column was deleted as it mirrored the index column.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solidFill>
                <a:srgbClr val="000000"/>
              </a:solidFill>
            </a:endParaRPr>
          </a:p>
        </p:txBody>
      </p:sp>
    </p:spTree>
    <p:extLst>
      <p:ext uri="{BB962C8B-B14F-4D97-AF65-F5344CB8AC3E}">
        <p14:creationId xmlns:p14="http://schemas.microsoft.com/office/powerpoint/2010/main" val="3699882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32736B-ECF9-4859-83C3-B3F243B34DE4}"/>
              </a:ext>
            </a:extLst>
          </p:cNvPr>
          <p:cNvSpPr>
            <a:spLocks noGrp="1"/>
          </p:cNvSpPr>
          <p:nvPr>
            <p:ph type="title"/>
          </p:nvPr>
        </p:nvSpPr>
        <p:spPr>
          <a:xfrm>
            <a:off x="835155" y="552906"/>
            <a:ext cx="5165936" cy="1674904"/>
          </a:xfrm>
        </p:spPr>
        <p:txBody>
          <a:bodyPr anchor="ctr">
            <a:normAutofit/>
          </a:bodyPr>
          <a:lstStyle/>
          <a:p>
            <a:r>
              <a:rPr lang="en-US" sz="4000"/>
              <a:t>The 4 C’s- Cut</a:t>
            </a:r>
          </a:p>
        </p:txBody>
      </p:sp>
      <p:sp>
        <p:nvSpPr>
          <p:cNvPr id="3" name="Content Placeholder 2">
            <a:extLst>
              <a:ext uri="{FF2B5EF4-FFF2-40B4-BE49-F238E27FC236}">
                <a16:creationId xmlns:a16="http://schemas.microsoft.com/office/drawing/2014/main" id="{C71C3679-37F0-4CFB-8584-0F0C2B2C72DE}"/>
              </a:ext>
            </a:extLst>
          </p:cNvPr>
          <p:cNvSpPr>
            <a:spLocks noGrp="1"/>
          </p:cNvSpPr>
          <p:nvPr>
            <p:ph idx="1"/>
          </p:nvPr>
        </p:nvSpPr>
        <p:spPr>
          <a:xfrm>
            <a:off x="6190909" y="552906"/>
            <a:ext cx="5159825" cy="1674905"/>
          </a:xfrm>
        </p:spPr>
        <p:txBody>
          <a:bodyPr anchor="ctr">
            <a:normAutofit/>
          </a:bodyPr>
          <a:lstStyle/>
          <a:p>
            <a:pPr marL="0" marR="0" indent="0">
              <a:spcBef>
                <a:spcPts val="0"/>
              </a:spcBef>
              <a:spcAft>
                <a:spcPts val="800"/>
              </a:spcAft>
              <a:buNone/>
            </a:pPr>
            <a:r>
              <a:rPr lang="en-US" sz="2000">
                <a:effectLst/>
                <a:latin typeface="Calibri" panose="020F0502020204030204" pitchFamily="34" charset="0"/>
                <a:ea typeface="Times New Roman" panose="02020603050405020304" pitchFamily="18" charset="0"/>
                <a:cs typeface="Times New Roman" panose="02020603050405020304" pitchFamily="18" charset="0"/>
              </a:rPr>
              <a:t>The most important of the 4 C’s is cut.  Cut drives how much a diamond sparkles.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a:p>
        </p:txBody>
      </p:sp>
      <p:pic>
        <p:nvPicPr>
          <p:cNvPr id="5" name="Picture 4">
            <a:extLst>
              <a:ext uri="{FF2B5EF4-FFF2-40B4-BE49-F238E27FC236}">
                <a16:creationId xmlns:a16="http://schemas.microsoft.com/office/drawing/2014/main" id="{F7E35F8E-9B83-47C3-BC3C-5EC016AE79E8}"/>
              </a:ext>
            </a:extLst>
          </p:cNvPr>
          <p:cNvPicPr>
            <a:picLocks noChangeAspect="1"/>
          </p:cNvPicPr>
          <p:nvPr/>
        </p:nvPicPr>
        <p:blipFill>
          <a:blip r:embed="rId2"/>
          <a:stretch>
            <a:fillRect/>
          </a:stretch>
        </p:blipFill>
        <p:spPr>
          <a:xfrm>
            <a:off x="835166" y="2593489"/>
            <a:ext cx="10515569" cy="3522715"/>
          </a:xfrm>
          <a:prstGeom prst="rect">
            <a:avLst/>
          </a:prstGeom>
        </p:spPr>
      </p:pic>
    </p:spTree>
    <p:extLst>
      <p:ext uri="{BB962C8B-B14F-4D97-AF65-F5344CB8AC3E}">
        <p14:creationId xmlns:p14="http://schemas.microsoft.com/office/powerpoint/2010/main" val="295206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32736B-ECF9-4859-83C3-B3F243B34DE4}"/>
              </a:ext>
            </a:extLst>
          </p:cNvPr>
          <p:cNvSpPr>
            <a:spLocks noGrp="1"/>
          </p:cNvSpPr>
          <p:nvPr>
            <p:ph type="title"/>
          </p:nvPr>
        </p:nvSpPr>
        <p:spPr>
          <a:xfrm>
            <a:off x="835155" y="552906"/>
            <a:ext cx="5165936" cy="1674904"/>
          </a:xfrm>
        </p:spPr>
        <p:txBody>
          <a:bodyPr anchor="ctr">
            <a:normAutofit/>
          </a:bodyPr>
          <a:lstStyle/>
          <a:p>
            <a:r>
              <a:rPr lang="en-US" sz="4000"/>
              <a:t>The 4 C’s- Color</a:t>
            </a:r>
          </a:p>
        </p:txBody>
      </p:sp>
      <p:sp>
        <p:nvSpPr>
          <p:cNvPr id="3" name="Content Placeholder 2">
            <a:extLst>
              <a:ext uri="{FF2B5EF4-FFF2-40B4-BE49-F238E27FC236}">
                <a16:creationId xmlns:a16="http://schemas.microsoft.com/office/drawing/2014/main" id="{C71C3679-37F0-4CFB-8584-0F0C2B2C72DE}"/>
              </a:ext>
            </a:extLst>
          </p:cNvPr>
          <p:cNvSpPr>
            <a:spLocks noGrp="1"/>
          </p:cNvSpPr>
          <p:nvPr>
            <p:ph idx="1"/>
          </p:nvPr>
        </p:nvSpPr>
        <p:spPr>
          <a:xfrm>
            <a:off x="6190909" y="552906"/>
            <a:ext cx="5159825" cy="1674905"/>
          </a:xfrm>
        </p:spPr>
        <p:txBody>
          <a:bodyPr anchor="ctr">
            <a:normAutofit/>
          </a:bodyPr>
          <a:lstStyle/>
          <a:p>
            <a:pPr marL="0" marR="0" indent="0">
              <a:spcBef>
                <a:spcPts val="0"/>
              </a:spcBef>
              <a:spcAft>
                <a:spcPts val="800"/>
              </a:spcAft>
              <a:buNone/>
            </a:pPr>
            <a:r>
              <a:rPr lang="en-US" sz="2000">
                <a:effectLst/>
                <a:latin typeface="Calibri" panose="020F0502020204030204" pitchFamily="34" charset="0"/>
                <a:ea typeface="Times New Roman" panose="02020603050405020304" pitchFamily="18" charset="0"/>
                <a:cs typeface="Times New Roman" panose="02020603050405020304" pitchFamily="18" charset="0"/>
              </a:rPr>
              <a:t>Color is the second most important feature in diamond selection.  The less color that a diamond has the higher the grade of the diamond. </a:t>
            </a:r>
            <a:endParaRPr lang="en-US" sz="2000"/>
          </a:p>
        </p:txBody>
      </p:sp>
      <p:pic>
        <p:nvPicPr>
          <p:cNvPr id="6" name="Picture 5">
            <a:extLst>
              <a:ext uri="{FF2B5EF4-FFF2-40B4-BE49-F238E27FC236}">
                <a16:creationId xmlns:a16="http://schemas.microsoft.com/office/drawing/2014/main" id="{CC48A936-2C5F-4CF5-A76A-3998E07C512B}"/>
              </a:ext>
            </a:extLst>
          </p:cNvPr>
          <p:cNvPicPr>
            <a:picLocks noChangeAspect="1"/>
          </p:cNvPicPr>
          <p:nvPr/>
        </p:nvPicPr>
        <p:blipFill>
          <a:blip r:embed="rId2"/>
          <a:stretch>
            <a:fillRect/>
          </a:stretch>
        </p:blipFill>
        <p:spPr>
          <a:xfrm>
            <a:off x="835166" y="2764367"/>
            <a:ext cx="10515569" cy="3180959"/>
          </a:xfrm>
          <a:prstGeom prst="rect">
            <a:avLst/>
          </a:prstGeom>
        </p:spPr>
      </p:pic>
    </p:spTree>
    <p:extLst>
      <p:ext uri="{BB962C8B-B14F-4D97-AF65-F5344CB8AC3E}">
        <p14:creationId xmlns:p14="http://schemas.microsoft.com/office/powerpoint/2010/main" val="4127277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32736B-ECF9-4859-83C3-B3F243B34DE4}"/>
              </a:ext>
            </a:extLst>
          </p:cNvPr>
          <p:cNvSpPr>
            <a:spLocks noGrp="1"/>
          </p:cNvSpPr>
          <p:nvPr>
            <p:ph type="title"/>
          </p:nvPr>
        </p:nvSpPr>
        <p:spPr>
          <a:xfrm>
            <a:off x="835155" y="552906"/>
            <a:ext cx="5165936" cy="1674904"/>
          </a:xfrm>
        </p:spPr>
        <p:txBody>
          <a:bodyPr anchor="ctr">
            <a:normAutofit/>
          </a:bodyPr>
          <a:lstStyle/>
          <a:p>
            <a:r>
              <a:rPr lang="en-US" sz="4000" dirty="0"/>
              <a:t>The 4 C’s- Clarity</a:t>
            </a:r>
          </a:p>
        </p:txBody>
      </p:sp>
      <p:sp>
        <p:nvSpPr>
          <p:cNvPr id="3" name="Content Placeholder 2">
            <a:extLst>
              <a:ext uri="{FF2B5EF4-FFF2-40B4-BE49-F238E27FC236}">
                <a16:creationId xmlns:a16="http://schemas.microsoft.com/office/drawing/2014/main" id="{C71C3679-37F0-4CFB-8584-0F0C2B2C72DE}"/>
              </a:ext>
            </a:extLst>
          </p:cNvPr>
          <p:cNvSpPr>
            <a:spLocks noGrp="1"/>
          </p:cNvSpPr>
          <p:nvPr>
            <p:ph idx="1"/>
          </p:nvPr>
        </p:nvSpPr>
        <p:spPr>
          <a:xfrm>
            <a:off x="6190909" y="552906"/>
            <a:ext cx="5159825" cy="1674905"/>
          </a:xfrm>
        </p:spPr>
        <p:txBody>
          <a:bodyPr anchor="ctr">
            <a:normAutofit/>
          </a:bodyPr>
          <a:lstStyle/>
          <a:p>
            <a:pPr marL="0" marR="0" indent="0">
              <a:spcBef>
                <a:spcPts val="0"/>
              </a:spcBef>
              <a:spcAft>
                <a:spcPts val="800"/>
              </a:spcAft>
              <a:buNone/>
            </a:pPr>
            <a:r>
              <a:rPr lang="en-US" sz="1800" dirty="0">
                <a:latin typeface="Calibri" panose="020F0502020204030204" pitchFamily="34" charset="0"/>
                <a:ea typeface="Times New Roman" panose="02020603050405020304" pitchFamily="18" charset="0"/>
                <a:cs typeface="Times New Roman" panose="02020603050405020304" pitchFamily="18" charset="0"/>
              </a:rPr>
              <a:t>C</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larity defines the degree that a diamond is flawed.  Clarity grade is based on the size, number, position of, and color of the diamond’s flaws.</a:t>
            </a:r>
            <a:endParaRPr lang="en-US" sz="2000" dirty="0"/>
          </a:p>
        </p:txBody>
      </p:sp>
      <p:pic>
        <p:nvPicPr>
          <p:cNvPr id="5" name="Picture 4">
            <a:extLst>
              <a:ext uri="{FF2B5EF4-FFF2-40B4-BE49-F238E27FC236}">
                <a16:creationId xmlns:a16="http://schemas.microsoft.com/office/drawing/2014/main" id="{AD566C1C-48C0-473F-B9A0-9E633F45C8D9}"/>
              </a:ext>
            </a:extLst>
          </p:cNvPr>
          <p:cNvPicPr>
            <a:picLocks noChangeAspect="1"/>
          </p:cNvPicPr>
          <p:nvPr/>
        </p:nvPicPr>
        <p:blipFill>
          <a:blip r:embed="rId2"/>
          <a:stretch>
            <a:fillRect/>
          </a:stretch>
        </p:blipFill>
        <p:spPr>
          <a:xfrm>
            <a:off x="1344981" y="2780716"/>
            <a:ext cx="9877179" cy="3306285"/>
          </a:xfrm>
          <a:prstGeom prst="rect">
            <a:avLst/>
          </a:prstGeom>
        </p:spPr>
      </p:pic>
    </p:spTree>
    <p:extLst>
      <p:ext uri="{BB962C8B-B14F-4D97-AF65-F5344CB8AC3E}">
        <p14:creationId xmlns:p14="http://schemas.microsoft.com/office/powerpoint/2010/main" val="1476645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32736B-ECF9-4859-83C3-B3F243B34DE4}"/>
              </a:ext>
            </a:extLst>
          </p:cNvPr>
          <p:cNvSpPr>
            <a:spLocks noGrp="1"/>
          </p:cNvSpPr>
          <p:nvPr>
            <p:ph type="title"/>
          </p:nvPr>
        </p:nvSpPr>
        <p:spPr>
          <a:xfrm>
            <a:off x="835155" y="552906"/>
            <a:ext cx="5165936" cy="1674904"/>
          </a:xfrm>
        </p:spPr>
        <p:txBody>
          <a:bodyPr anchor="ctr">
            <a:normAutofit/>
          </a:bodyPr>
          <a:lstStyle/>
          <a:p>
            <a:r>
              <a:rPr lang="en-US" sz="4000" dirty="0"/>
              <a:t>The 4 C’s- Carat Weight</a:t>
            </a:r>
          </a:p>
        </p:txBody>
      </p:sp>
      <p:sp>
        <p:nvSpPr>
          <p:cNvPr id="3" name="Content Placeholder 2">
            <a:extLst>
              <a:ext uri="{FF2B5EF4-FFF2-40B4-BE49-F238E27FC236}">
                <a16:creationId xmlns:a16="http://schemas.microsoft.com/office/drawing/2014/main" id="{C71C3679-37F0-4CFB-8584-0F0C2B2C72DE}"/>
              </a:ext>
            </a:extLst>
          </p:cNvPr>
          <p:cNvSpPr>
            <a:spLocks noGrp="1"/>
          </p:cNvSpPr>
          <p:nvPr>
            <p:ph idx="1"/>
          </p:nvPr>
        </p:nvSpPr>
        <p:spPr>
          <a:xfrm>
            <a:off x="6190909" y="552906"/>
            <a:ext cx="5159825" cy="1674905"/>
          </a:xfrm>
        </p:spPr>
        <p:txBody>
          <a:bodyPr anchor="ctr">
            <a:normAutofit/>
          </a:bodyPr>
          <a:lstStyle/>
          <a:p>
            <a:pPr marL="0" marR="0" indent="0">
              <a:spcBef>
                <a:spcPts val="0"/>
              </a:spcBef>
              <a:spcAft>
                <a:spcPts val="800"/>
              </a:spcAft>
              <a:buNone/>
            </a:pPr>
            <a:r>
              <a:rPr lang="en-US" sz="1800" dirty="0">
                <a:latin typeface="Calibri" panose="020F0502020204030204" pitchFamily="34" charset="0"/>
                <a:ea typeface="Times New Roman" panose="02020603050405020304" pitchFamily="18" charset="0"/>
                <a:cs typeface="Times New Roman" panose="02020603050405020304" pitchFamily="18" charset="0"/>
              </a:rPr>
              <a:t>C</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arat weight refers to a diamond’s total weight; not size. </a:t>
            </a:r>
            <a:endParaRPr lang="en-US" sz="2000" dirty="0"/>
          </a:p>
        </p:txBody>
      </p:sp>
      <p:pic>
        <p:nvPicPr>
          <p:cNvPr id="6" name="Picture 5">
            <a:extLst>
              <a:ext uri="{FF2B5EF4-FFF2-40B4-BE49-F238E27FC236}">
                <a16:creationId xmlns:a16="http://schemas.microsoft.com/office/drawing/2014/main" id="{597B95F2-A48A-4F53-95BF-329F6BCA4F6C}"/>
              </a:ext>
            </a:extLst>
          </p:cNvPr>
          <p:cNvPicPr>
            <a:picLocks noChangeAspect="1"/>
          </p:cNvPicPr>
          <p:nvPr/>
        </p:nvPicPr>
        <p:blipFill>
          <a:blip r:embed="rId2"/>
          <a:stretch>
            <a:fillRect/>
          </a:stretch>
        </p:blipFill>
        <p:spPr>
          <a:xfrm>
            <a:off x="1907985" y="2818586"/>
            <a:ext cx="8186212" cy="2898724"/>
          </a:xfrm>
          <a:prstGeom prst="rect">
            <a:avLst/>
          </a:prstGeom>
        </p:spPr>
      </p:pic>
    </p:spTree>
    <p:extLst>
      <p:ext uri="{BB962C8B-B14F-4D97-AF65-F5344CB8AC3E}">
        <p14:creationId xmlns:p14="http://schemas.microsoft.com/office/powerpoint/2010/main" val="1728779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AF5C66A-E8F2-4E13-98A3-FE96597C5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11">
            <a:extLst>
              <a:ext uri="{FF2B5EF4-FFF2-40B4-BE49-F238E27FC236}">
                <a16:creationId xmlns:a16="http://schemas.microsoft.com/office/drawing/2014/main" id="{AC860275-E106-493A-8BF0-E0A91130EF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E0CFCAD-5E42-49BA-95C8-F021DE0EA6F6}"/>
              </a:ext>
            </a:extLst>
          </p:cNvPr>
          <p:cNvSpPr>
            <a:spLocks noGrp="1"/>
          </p:cNvSpPr>
          <p:nvPr>
            <p:ph type="title"/>
          </p:nvPr>
        </p:nvSpPr>
        <p:spPr>
          <a:xfrm>
            <a:off x="1179576" y="822960"/>
            <a:ext cx="9829800" cy="1325880"/>
          </a:xfrm>
        </p:spPr>
        <p:txBody>
          <a:bodyPr>
            <a:normAutofit/>
          </a:bodyPr>
          <a:lstStyle/>
          <a:p>
            <a:pPr algn="ctr"/>
            <a:r>
              <a:rPr lang="en-US" sz="4000" dirty="0">
                <a:solidFill>
                  <a:srgbClr val="FFFFFF"/>
                </a:solidFill>
              </a:rPr>
              <a:t>Tableau-Price Points</a:t>
            </a:r>
          </a:p>
        </p:txBody>
      </p:sp>
      <p:pic>
        <p:nvPicPr>
          <p:cNvPr id="5" name="Picture 4">
            <a:extLst>
              <a:ext uri="{FF2B5EF4-FFF2-40B4-BE49-F238E27FC236}">
                <a16:creationId xmlns:a16="http://schemas.microsoft.com/office/drawing/2014/main" id="{A569FBAD-C2D6-4273-A122-5C3A8A50B24C}"/>
              </a:ext>
            </a:extLst>
          </p:cNvPr>
          <p:cNvPicPr>
            <a:picLocks noChangeAspect="1"/>
          </p:cNvPicPr>
          <p:nvPr/>
        </p:nvPicPr>
        <p:blipFill>
          <a:blip r:embed="rId3"/>
          <a:stretch>
            <a:fillRect/>
          </a:stretch>
        </p:blipFill>
        <p:spPr>
          <a:xfrm>
            <a:off x="355601" y="2827419"/>
            <a:ext cx="6882216" cy="3766421"/>
          </a:xfrm>
          <a:prstGeom prst="rect">
            <a:avLst/>
          </a:prstGeom>
        </p:spPr>
      </p:pic>
      <p:sp>
        <p:nvSpPr>
          <p:cNvPr id="3" name="Content Placeholder 2">
            <a:extLst>
              <a:ext uri="{FF2B5EF4-FFF2-40B4-BE49-F238E27FC236}">
                <a16:creationId xmlns:a16="http://schemas.microsoft.com/office/drawing/2014/main" id="{E40B8902-77E1-4A20-A8A3-380FD9D433A4}"/>
              </a:ext>
            </a:extLst>
          </p:cNvPr>
          <p:cNvSpPr>
            <a:spLocks noGrp="1"/>
          </p:cNvSpPr>
          <p:nvPr>
            <p:ph idx="1"/>
          </p:nvPr>
        </p:nvSpPr>
        <p:spPr>
          <a:xfrm>
            <a:off x="7237817" y="3366214"/>
            <a:ext cx="4180631" cy="3227626"/>
          </a:xfrm>
        </p:spPr>
        <p:txBody>
          <a:bodyPr anchor="ctr">
            <a:normAutofit lnSpcReduction="10000"/>
          </a:bodyPr>
          <a:lstStyle/>
          <a:p>
            <a:pPr marL="0" marR="0">
              <a:spcBef>
                <a:spcPts val="0"/>
              </a:spcBef>
              <a:spcAft>
                <a:spcPts val="800"/>
              </a:spcAft>
            </a:pPr>
            <a:r>
              <a:rPr lang="en-US" sz="2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Three dashboards were created to visualize the different features of diamonds.  The first dashboard is broken up into two segments.  The chart on the left identifies the number times a certain price point occurred.  The maximum price in this case was over $18 K.  Most of the diamonds sold are below $2 K.   The second chart highlights the carat dependency on price.  Filters at the top allow the user to choose cut, color and clarity.</a:t>
            </a:r>
            <a:endPar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1900" dirty="0">
              <a:solidFill>
                <a:srgbClr val="000000"/>
              </a:solidFill>
            </a:endParaRPr>
          </a:p>
        </p:txBody>
      </p:sp>
    </p:spTree>
    <p:extLst>
      <p:ext uri="{BB962C8B-B14F-4D97-AF65-F5344CB8AC3E}">
        <p14:creationId xmlns:p14="http://schemas.microsoft.com/office/powerpoint/2010/main" val="3547187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AF5C66A-E8F2-4E13-98A3-FE96597C5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11">
            <a:extLst>
              <a:ext uri="{FF2B5EF4-FFF2-40B4-BE49-F238E27FC236}">
                <a16:creationId xmlns:a16="http://schemas.microsoft.com/office/drawing/2014/main" id="{AC860275-E106-493A-8BF0-E0A91130EF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E0CFCAD-5E42-49BA-95C8-F021DE0EA6F6}"/>
              </a:ext>
            </a:extLst>
          </p:cNvPr>
          <p:cNvSpPr>
            <a:spLocks noGrp="1"/>
          </p:cNvSpPr>
          <p:nvPr>
            <p:ph type="title"/>
          </p:nvPr>
        </p:nvSpPr>
        <p:spPr>
          <a:xfrm>
            <a:off x="1179576" y="822960"/>
            <a:ext cx="9829800" cy="1325880"/>
          </a:xfrm>
        </p:spPr>
        <p:txBody>
          <a:bodyPr>
            <a:normAutofit/>
          </a:bodyPr>
          <a:lstStyle/>
          <a:p>
            <a:pPr algn="ctr"/>
            <a:r>
              <a:rPr lang="en-US" sz="4000" dirty="0">
                <a:solidFill>
                  <a:srgbClr val="FFFFFF"/>
                </a:solidFill>
              </a:rPr>
              <a:t>Tableau-Price and the 4 C’s</a:t>
            </a:r>
          </a:p>
        </p:txBody>
      </p:sp>
      <p:sp>
        <p:nvSpPr>
          <p:cNvPr id="3" name="Content Placeholder 2">
            <a:extLst>
              <a:ext uri="{FF2B5EF4-FFF2-40B4-BE49-F238E27FC236}">
                <a16:creationId xmlns:a16="http://schemas.microsoft.com/office/drawing/2014/main" id="{E40B8902-77E1-4A20-A8A3-380FD9D433A4}"/>
              </a:ext>
            </a:extLst>
          </p:cNvPr>
          <p:cNvSpPr>
            <a:spLocks noGrp="1"/>
          </p:cNvSpPr>
          <p:nvPr>
            <p:ph idx="1"/>
          </p:nvPr>
        </p:nvSpPr>
        <p:spPr>
          <a:xfrm>
            <a:off x="7203439" y="3325473"/>
            <a:ext cx="4180631" cy="3227626"/>
          </a:xfrm>
        </p:spPr>
        <p:txBody>
          <a:bodyPr anchor="ctr">
            <a:normAutofit fontScale="92500" lnSpcReduction="20000"/>
          </a:bodyPr>
          <a:lstStyle/>
          <a:p>
            <a:pPr marL="0" marR="0">
              <a:lnSpc>
                <a:spcPct val="107000"/>
              </a:lnSpc>
              <a:spcBef>
                <a:spcPts val="0"/>
              </a:spcBef>
              <a:spcAft>
                <a:spcPts val="800"/>
              </a:spcAft>
            </a:pPr>
            <a:r>
              <a:rPr lang="en-US" sz="2200" dirty="0">
                <a:effectLst/>
                <a:latin typeface="Calibri" panose="020F0502020204030204" pitchFamily="34" charset="0"/>
                <a:ea typeface="Times New Roman" panose="02020603050405020304" pitchFamily="18" charset="0"/>
                <a:cs typeface="Times New Roman" panose="02020603050405020304" pitchFamily="18" charset="0"/>
              </a:rPr>
              <a:t>The second dashboard covers the comparison and trend of average price per Diamond and the 4C’s (cut, carat, color, and clarity).  There are filters to switch between the 4C’s to understand the trend between the 4 different features.  The first chart looks at how cut affects price.  The second chart looks at the average price per carat in a scatter chart and identifies the trends.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900" dirty="0">
              <a:solidFill>
                <a:srgbClr val="000000"/>
              </a:solidFill>
            </a:endParaRPr>
          </a:p>
        </p:txBody>
      </p:sp>
      <p:pic>
        <p:nvPicPr>
          <p:cNvPr id="7" name="Picture 6">
            <a:extLst>
              <a:ext uri="{FF2B5EF4-FFF2-40B4-BE49-F238E27FC236}">
                <a16:creationId xmlns:a16="http://schemas.microsoft.com/office/drawing/2014/main" id="{ED78BEA2-4995-4CD4-A6D6-4243CF55ECAF}"/>
              </a:ext>
            </a:extLst>
          </p:cNvPr>
          <p:cNvPicPr>
            <a:picLocks noChangeAspect="1"/>
          </p:cNvPicPr>
          <p:nvPr/>
        </p:nvPicPr>
        <p:blipFill>
          <a:blip r:embed="rId3"/>
          <a:stretch>
            <a:fillRect/>
          </a:stretch>
        </p:blipFill>
        <p:spPr>
          <a:xfrm>
            <a:off x="225889" y="2827419"/>
            <a:ext cx="6977550" cy="3618778"/>
          </a:xfrm>
          <a:prstGeom prst="rect">
            <a:avLst/>
          </a:prstGeom>
        </p:spPr>
      </p:pic>
    </p:spTree>
    <p:extLst>
      <p:ext uri="{BB962C8B-B14F-4D97-AF65-F5344CB8AC3E}">
        <p14:creationId xmlns:p14="http://schemas.microsoft.com/office/powerpoint/2010/main" val="564411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AF5C66A-E8F2-4E13-98A3-FE96597C5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11">
            <a:extLst>
              <a:ext uri="{FF2B5EF4-FFF2-40B4-BE49-F238E27FC236}">
                <a16:creationId xmlns:a16="http://schemas.microsoft.com/office/drawing/2014/main" id="{AC860275-E106-493A-8BF0-E0A91130EF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E0CFCAD-5E42-49BA-95C8-F021DE0EA6F6}"/>
              </a:ext>
            </a:extLst>
          </p:cNvPr>
          <p:cNvSpPr>
            <a:spLocks noGrp="1"/>
          </p:cNvSpPr>
          <p:nvPr>
            <p:ph type="title"/>
          </p:nvPr>
        </p:nvSpPr>
        <p:spPr>
          <a:xfrm>
            <a:off x="1179576" y="822960"/>
            <a:ext cx="9829800" cy="1325880"/>
          </a:xfrm>
        </p:spPr>
        <p:txBody>
          <a:bodyPr>
            <a:normAutofit/>
          </a:bodyPr>
          <a:lstStyle/>
          <a:p>
            <a:pPr algn="ctr"/>
            <a:r>
              <a:rPr lang="en-US" sz="4000" dirty="0">
                <a:solidFill>
                  <a:srgbClr val="FFFFFF"/>
                </a:solidFill>
              </a:rPr>
              <a:t>Tableau-Carats, Cuts, Widths and Lengths</a:t>
            </a:r>
          </a:p>
        </p:txBody>
      </p:sp>
      <p:sp>
        <p:nvSpPr>
          <p:cNvPr id="3" name="Content Placeholder 2">
            <a:extLst>
              <a:ext uri="{FF2B5EF4-FFF2-40B4-BE49-F238E27FC236}">
                <a16:creationId xmlns:a16="http://schemas.microsoft.com/office/drawing/2014/main" id="{E40B8902-77E1-4A20-A8A3-380FD9D433A4}"/>
              </a:ext>
            </a:extLst>
          </p:cNvPr>
          <p:cNvSpPr>
            <a:spLocks noGrp="1"/>
          </p:cNvSpPr>
          <p:nvPr>
            <p:ph idx="1"/>
          </p:nvPr>
        </p:nvSpPr>
        <p:spPr>
          <a:xfrm>
            <a:off x="7218890" y="3192155"/>
            <a:ext cx="4180631" cy="3227626"/>
          </a:xfrm>
        </p:spPr>
        <p:txBody>
          <a:bodyPr anchor="ctr">
            <a:normAutofit/>
          </a:bodyPr>
          <a:lstStyle/>
          <a:p>
            <a:pPr marL="0" marR="0">
              <a:lnSpc>
                <a:spcPct val="107000"/>
              </a:lnSpc>
              <a:spcBef>
                <a:spcPts val="0"/>
              </a:spcBef>
              <a:spcAft>
                <a:spcPts val="800"/>
              </a:spcAft>
            </a:pP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The final dashboard dives into the remaining data points contained within the data set and how price affects those measures.  We look at length mm, width mm, depth mm, carat weight and table size.  Filters allow the user to switch between cut, color and clarity.   </a:t>
            </a:r>
            <a:endParaRPr lang="en-US" sz="2000" dirty="0">
              <a:solidFill>
                <a:srgbClr val="000000"/>
              </a:solidFill>
            </a:endParaRPr>
          </a:p>
        </p:txBody>
      </p:sp>
      <p:pic>
        <p:nvPicPr>
          <p:cNvPr id="5" name="Picture 4">
            <a:extLst>
              <a:ext uri="{FF2B5EF4-FFF2-40B4-BE49-F238E27FC236}">
                <a16:creationId xmlns:a16="http://schemas.microsoft.com/office/drawing/2014/main" id="{F6E236C5-53FA-4995-BBA0-52A3A75345EA}"/>
              </a:ext>
            </a:extLst>
          </p:cNvPr>
          <p:cNvPicPr>
            <a:picLocks noChangeAspect="1"/>
          </p:cNvPicPr>
          <p:nvPr/>
        </p:nvPicPr>
        <p:blipFill>
          <a:blip r:embed="rId3"/>
          <a:stretch>
            <a:fillRect/>
          </a:stretch>
        </p:blipFill>
        <p:spPr>
          <a:xfrm>
            <a:off x="792479" y="2753936"/>
            <a:ext cx="5957050" cy="3832414"/>
          </a:xfrm>
          <a:prstGeom prst="rect">
            <a:avLst/>
          </a:prstGeom>
        </p:spPr>
      </p:pic>
    </p:spTree>
    <p:extLst>
      <p:ext uri="{BB962C8B-B14F-4D97-AF65-F5344CB8AC3E}">
        <p14:creationId xmlns:p14="http://schemas.microsoft.com/office/powerpoint/2010/main" val="39981620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93</TotalTime>
  <Words>580</Words>
  <Application>Microsoft Office PowerPoint</Application>
  <PresentationFormat>Widescreen</PresentationFormat>
  <Paragraphs>24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Perfect Diamond</vt:lpstr>
      <vt:lpstr>Introduction/About Our Data</vt:lpstr>
      <vt:lpstr>The 4 C’s- Cut</vt:lpstr>
      <vt:lpstr>The 4 C’s- Color</vt:lpstr>
      <vt:lpstr>The 4 C’s- Clarity</vt:lpstr>
      <vt:lpstr>The 4 C’s- Carat Weight</vt:lpstr>
      <vt:lpstr>Tableau-Price Points</vt:lpstr>
      <vt:lpstr>Tableau-Price and the 4 C’s</vt:lpstr>
      <vt:lpstr>Tableau-Carats, Cuts, Widths and Lengths</vt:lpstr>
      <vt:lpstr>Machine Learning Correlation</vt:lpstr>
      <vt:lpstr>Machine Learning Linear Regression</vt:lpstr>
      <vt:lpstr>The Predictor: User Interface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Perfect Diamond</dc:title>
  <dc:creator>Cade Culver</dc:creator>
  <cp:lastModifiedBy>Cade Culver</cp:lastModifiedBy>
  <cp:revision>13</cp:revision>
  <dcterms:created xsi:type="dcterms:W3CDTF">2021-05-01T18:14:24Z</dcterms:created>
  <dcterms:modified xsi:type="dcterms:W3CDTF">2021-05-01T19:47:25Z</dcterms:modified>
</cp:coreProperties>
</file>