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2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7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1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4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562672" y="3537079"/>
            <a:ext cx="9326880" cy="1725034"/>
          </a:xfrm>
        </p:spPr>
        <p:txBody>
          <a:bodyPr/>
          <a:lstStyle/>
          <a:p>
            <a:r>
              <a:rPr lang="es-MX" sz="5400" b="1" dirty="0">
                <a:solidFill>
                  <a:srgbClr val="D40202"/>
                </a:solidFill>
                <a:latin typeface="Myriad Pro"/>
                <a:cs typeface="Myriad Pro"/>
              </a:rPr>
              <a:t>Creación de Ambientes Digitales de Aprendizaje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392330" y="1"/>
            <a:ext cx="2241307" cy="2241307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6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392329" y="192098"/>
            <a:ext cx="2241308" cy="90924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92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TECNOLOGÍAS APLICADAS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37" y="1598833"/>
            <a:ext cx="1524091" cy="410815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2567153" y="1293426"/>
            <a:ext cx="189166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065" y="7799519"/>
            <a:ext cx="1109818" cy="299573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39" y="31055"/>
            <a:ext cx="2241307" cy="22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2153" y="6528992"/>
            <a:ext cx="1267170" cy="141697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929323" y="6837971"/>
            <a:ext cx="73152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Gabriela López Torres</a:t>
            </a:r>
            <a:endParaRPr lang="es-CL" dirty="0"/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000000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Directora de Carreras</a:t>
            </a:r>
            <a:endParaRPr lang="es-CL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000000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Tecnologías </a:t>
            </a:r>
            <a:r>
              <a:rPr lang="es-ES" sz="1600" dirty="0">
                <a:solidFill>
                  <a:srgbClr val="000000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Información y Ciberseguridad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Automatización y Robótica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60786" y="1360422"/>
            <a:ext cx="12382743" cy="2369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CL" sz="4976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Objetivo</a:t>
            </a:r>
            <a:r>
              <a:rPr lang="en-US" sz="4976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General</a:t>
            </a:r>
            <a:endParaRPr lang="en-US" sz="4976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560785" y="2318229"/>
            <a:ext cx="11351173" cy="5545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sz="28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Proporcionar una comprensión integral sobre la importancia y el impacto de los ambientes de aprendizaje en la educación, destacando los elementos estructurales que los componen y su evolución histórica, con el fin de orientar el diseño y la implementación de espacios educativos que faciliten el desarrollo cognitivo, constructivo y social de los estudiantes, integrando tecnologías contemporáneas para mejorar los procesos de enseñanza-aprendizaje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</a:p>
          <a:p>
            <a:pPr lvl="1" algn="just">
              <a:lnSpc>
                <a:spcPts val="2164"/>
              </a:lnSpc>
            </a:pPr>
            <a:endParaRPr lang="es-E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7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60786" y="1360422"/>
            <a:ext cx="12382743" cy="2369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220"/>
              </a:lnSpc>
              <a:buNone/>
            </a:pPr>
            <a:r>
              <a:rPr lang="en-US" sz="497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Digitalización: Creación de Ambientes Digitales de Aprendizaje</a:t>
            </a:r>
            <a:endParaRPr lang="en-US" sz="4976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r>
              <a:rPr lang="es-CL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</a:t>
            </a:r>
            <a:r>
              <a:rPr lang="es-CL" sz="24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rocesos </a:t>
            </a:r>
            <a:r>
              <a:rPr lang="es-CL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 </a:t>
            </a:r>
            <a:r>
              <a:rPr lang="es-CL" sz="24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aprendizaje</a:t>
            </a:r>
          </a:p>
          <a:p>
            <a:pPr marL="0" indent="0" algn="ctr">
              <a:lnSpc>
                <a:spcPts val="2164"/>
              </a:lnSpc>
              <a:buNone/>
            </a:pPr>
            <a:endParaRPr lang="es-CL" sz="24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342900" indent="-342900" algn="just">
              <a:lnSpc>
                <a:spcPts val="2164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Complejos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y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variados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Teorías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aprendizaje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Estrategias pedagógicas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Diseño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instruccional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Modelos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educativos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Interacción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 entornos físicos o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virtuales</a:t>
            </a: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r>
              <a:rPr lang="es-CL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Ambientes de </a:t>
            </a:r>
            <a:r>
              <a:rPr lang="es-CL" sz="24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Aprendizaje</a:t>
            </a:r>
          </a:p>
          <a:p>
            <a:pPr algn="ctr">
              <a:lnSpc>
                <a:spcPts val="2164"/>
              </a:lnSpc>
            </a:pPr>
            <a:endParaRPr lang="es-CL" sz="24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342900" indent="-342900" algn="just">
              <a:lnSpc>
                <a:spcPts val="2164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Clave para la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transformación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Cognitiva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Constructiva pedagógicas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Social</a:t>
            </a:r>
          </a:p>
        </p:txBody>
      </p:sp>
      <p:sp>
        <p:nvSpPr>
          <p:cNvPr id="14" name="Text 2"/>
          <p:cNvSpPr/>
          <p:nvPr/>
        </p:nvSpPr>
        <p:spPr>
          <a:xfrm>
            <a:off x="4367048" y="5291562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r>
              <a:rPr lang="es-CL" sz="20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Elementos Estructurales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Espacio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Iluminación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Color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Sonidos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Mobiliario</a:t>
            </a: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r>
              <a:rPr lang="es-E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Definición en </a:t>
            </a:r>
            <a:r>
              <a:rPr lang="es-ES" sz="24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Chile</a:t>
            </a:r>
          </a:p>
          <a:p>
            <a:pPr algn="just">
              <a:lnSpc>
                <a:spcPts val="2164"/>
              </a:lnSpc>
            </a:pPr>
            <a:endParaRPr lang="es-ES" sz="24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342900" indent="-342900" algn="just">
              <a:lnSpc>
                <a:spcPts val="2164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Espacio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donde se desarrolla la comunicación e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interacciones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Facilitan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aprendizaje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Incorporación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 elementos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tecnológicos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Adaptación a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las necesidades de los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estudiantes</a:t>
            </a:r>
          </a:p>
          <a:p>
            <a:pPr marL="800100" lvl="1" indent="-342900" algn="just">
              <a:lnSpc>
                <a:spcPts val="2164"/>
              </a:lnSpc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Desde el año 2022 en chile se considera ambientes físico y virtual </a:t>
            </a: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75531"/>
            <a:ext cx="14630400" cy="9005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9454" y="1039656"/>
            <a:ext cx="12382743" cy="2369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ES" sz="497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Mediación Pedagógica</a:t>
            </a:r>
          </a:p>
          <a:p>
            <a:pPr algn="ctr">
              <a:lnSpc>
                <a:spcPts val="6220"/>
              </a:lnSpc>
            </a:pPr>
            <a:endParaRPr lang="es-ES" sz="4976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 algn="ctr">
              <a:lnSpc>
                <a:spcPts val="6220"/>
              </a:lnSpc>
              <a:buNone/>
            </a:pPr>
            <a:endParaRPr lang="en-US" sz="4976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3468" y="3507741"/>
            <a:ext cx="3428599" cy="200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ambientes de aprendizaje se componen de espacio, iluminación, color, sonidos y mobiliario, generando condiciones para el aprendizaje.</a:t>
            </a:r>
          </a:p>
        </p:txBody>
      </p:sp>
      <p:sp>
        <p:nvSpPr>
          <p:cNvPr id="20" name="Text 5"/>
          <p:cNvSpPr/>
          <p:nvPr/>
        </p:nvSpPr>
        <p:spPr>
          <a:xfrm>
            <a:off x="5042466" y="3517802"/>
            <a:ext cx="3581270" cy="1886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ambiente de aprendizaje varía según el proceso de aprendizaje, intereses y necesidades de cada grupo, configurándose de manera única.</a:t>
            </a:r>
          </a:p>
        </p:txBody>
      </p:sp>
      <p:sp>
        <p:nvSpPr>
          <p:cNvPr id="21" name="Text 7"/>
          <p:cNvSpPr/>
          <p:nvPr/>
        </p:nvSpPr>
        <p:spPr>
          <a:xfrm>
            <a:off x="9508620" y="3499305"/>
            <a:ext cx="4010708" cy="2491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 evolución de la educación a distancia se remonta a 1840, con métodos de autoaprendizaje y programas a distancia para capacitar maestros en México desde 1947.</a:t>
            </a:r>
          </a:p>
        </p:txBody>
      </p:sp>
      <p:sp>
        <p:nvSpPr>
          <p:cNvPr id="22" name="Text 2"/>
          <p:cNvSpPr/>
          <p:nvPr/>
        </p:nvSpPr>
        <p:spPr>
          <a:xfrm>
            <a:off x="1084774" y="283818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Elementos del Ambiente</a:t>
            </a:r>
          </a:p>
        </p:txBody>
      </p:sp>
      <p:sp>
        <p:nvSpPr>
          <p:cNvPr id="24" name="Text 2"/>
          <p:cNvSpPr/>
          <p:nvPr/>
        </p:nvSpPr>
        <p:spPr>
          <a:xfrm>
            <a:off x="5189309" y="283993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s-CL" sz="2000" b="1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Ambiente</a:t>
            </a:r>
            <a:r>
              <a:rPr lang="en-US" sz="2000" b="1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s-CL" sz="2000" b="1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dinámico</a:t>
            </a:r>
            <a:endParaRPr lang="es-CL" sz="20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6" name="Text 6"/>
          <p:cNvSpPr/>
          <p:nvPr/>
        </p:nvSpPr>
        <p:spPr>
          <a:xfrm>
            <a:off x="9449872" y="2809084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Avances en Educación a Distancia</a:t>
            </a:r>
          </a:p>
        </p:txBody>
      </p:sp>
    </p:spTree>
    <p:extLst>
      <p:ext uri="{BB962C8B-B14F-4D97-AF65-F5344CB8AC3E}">
        <p14:creationId xmlns:p14="http://schemas.microsoft.com/office/powerpoint/2010/main" val="20860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75531"/>
            <a:ext cx="14630400" cy="9005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2224" y="742192"/>
            <a:ext cx="12382743" cy="1730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ES" sz="497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Bases del Diseño de un Ambiente de </a:t>
            </a:r>
            <a:r>
              <a:rPr lang="es-ES" sz="4976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Aprendizaje</a:t>
            </a:r>
            <a:endParaRPr lang="en-US" sz="4976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3468" y="3507741"/>
            <a:ext cx="3217653" cy="200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0" name="Text 5"/>
          <p:cNvSpPr/>
          <p:nvPr/>
        </p:nvSpPr>
        <p:spPr>
          <a:xfrm>
            <a:off x="5042465" y="3517803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1" name="Text 7"/>
          <p:cNvSpPr/>
          <p:nvPr/>
        </p:nvSpPr>
        <p:spPr>
          <a:xfrm>
            <a:off x="9508620" y="3499306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2" name="Text 2"/>
          <p:cNvSpPr/>
          <p:nvPr/>
        </p:nvSpPr>
        <p:spPr>
          <a:xfrm>
            <a:off x="1084774" y="283818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0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3" name="Text 5"/>
          <p:cNvSpPr/>
          <p:nvPr/>
        </p:nvSpPr>
        <p:spPr>
          <a:xfrm>
            <a:off x="958905" y="3336278"/>
            <a:ext cx="3820001" cy="4105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facilitador, el estudiante, el padre de familia y la sociedad son actores clave en la creación de un ambiente de aprendizaje para el caso de educación primaria y </a:t>
            </a:r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secundaria, ya que para el caso de la </a:t>
            </a:r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educación superior los actores principales son el estudiante y docentes.</a:t>
            </a:r>
          </a:p>
          <a:p>
            <a:pPr marL="0" indent="0" algn="just">
              <a:lnSpc>
                <a:spcPts val="2624"/>
              </a:lnSpc>
              <a:buNone/>
            </a:pPr>
            <a:endParaRPr lang="es-CL" sz="2000" dirty="0"/>
          </a:p>
        </p:txBody>
      </p:sp>
      <p:sp>
        <p:nvSpPr>
          <p:cNvPr id="25" name="Text 9"/>
          <p:cNvSpPr/>
          <p:nvPr/>
        </p:nvSpPr>
        <p:spPr>
          <a:xfrm>
            <a:off x="5091801" y="3665549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27" name="Text 13"/>
          <p:cNvSpPr/>
          <p:nvPr/>
        </p:nvSpPr>
        <p:spPr>
          <a:xfrm>
            <a:off x="9488612" y="3336278"/>
            <a:ext cx="3464645" cy="2256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facilitador debe diseñar objetos de aprendizaje acordes al contexto y la situación actual de los estudiantes para lograr aprendizajes significativos.</a:t>
            </a:r>
          </a:p>
        </p:txBody>
      </p:sp>
      <p:sp>
        <p:nvSpPr>
          <p:cNvPr id="29" name="Text 4"/>
          <p:cNvSpPr/>
          <p:nvPr/>
        </p:nvSpPr>
        <p:spPr>
          <a:xfrm>
            <a:off x="1613305" y="28399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1. </a:t>
            </a: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Actores</a:t>
            </a:r>
            <a:r>
              <a:rPr lang="en-US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 </a:t>
            </a:r>
            <a:r>
              <a:rPr lang="en-US" sz="2187" dirty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Principales</a:t>
            </a:r>
            <a:endParaRPr lang="en-US" sz="2187" dirty="0">
              <a:latin typeface="Noto Sans TC"/>
              <a:ea typeface="Noto Sans TC"/>
            </a:endParaRPr>
          </a:p>
        </p:txBody>
      </p:sp>
      <p:sp>
        <p:nvSpPr>
          <p:cNvPr id="30" name="Text 8"/>
          <p:cNvSpPr/>
          <p:nvPr/>
        </p:nvSpPr>
        <p:spPr>
          <a:xfrm>
            <a:off x="4792455" y="2870715"/>
            <a:ext cx="3603613" cy="917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1" name="Text 8"/>
          <p:cNvSpPr/>
          <p:nvPr/>
        </p:nvSpPr>
        <p:spPr>
          <a:xfrm>
            <a:off x="5133395" y="2848649"/>
            <a:ext cx="2987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2. Mediación Simbólica</a:t>
            </a:r>
            <a:endParaRPr lang="es-CL" sz="2187" dirty="0">
              <a:latin typeface="Noto Sans TC"/>
              <a:ea typeface="Noto Sans TC"/>
            </a:endParaRPr>
          </a:p>
        </p:txBody>
      </p:sp>
      <p:sp>
        <p:nvSpPr>
          <p:cNvPr id="32" name="Text 12"/>
          <p:cNvSpPr/>
          <p:nvPr/>
        </p:nvSpPr>
        <p:spPr>
          <a:xfrm>
            <a:off x="9114236" y="2903739"/>
            <a:ext cx="48292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3. </a:t>
            </a:r>
            <a:r>
              <a:rPr lang="es-CL" sz="2187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Diseño</a:t>
            </a:r>
            <a:r>
              <a:rPr lang="en-US" sz="2187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 Objetos de Aprendizaje</a:t>
            </a:r>
            <a:endParaRPr lang="en-US" sz="2187" dirty="0"/>
          </a:p>
        </p:txBody>
      </p:sp>
      <p:sp>
        <p:nvSpPr>
          <p:cNvPr id="3" name="Rectángulo 2"/>
          <p:cNvSpPr/>
          <p:nvPr/>
        </p:nvSpPr>
        <p:spPr>
          <a:xfrm>
            <a:off x="5005191" y="3324492"/>
            <a:ext cx="4061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aprendizaje humano es complejo y no es un reflejo directo de la realidad externa. La mente necesita traducir y dar sentido a la información usando diversas herramientas simbólicas.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Estas mediaciones son esenciales para interpretar, comprender y aprender de manera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efectiva.</a:t>
            </a:r>
            <a:endParaRPr lang="es-CL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1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" y="-3877"/>
            <a:ext cx="14630400" cy="9005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2224" y="742192"/>
            <a:ext cx="12382743" cy="1730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CL" sz="5400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Modelos</a:t>
            </a:r>
            <a:r>
              <a:rPr lang="en-US" sz="5400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54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 </a:t>
            </a:r>
            <a:r>
              <a:rPr lang="es-CL" sz="5400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Educación</a:t>
            </a:r>
            <a:endParaRPr lang="es-CL" sz="5400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3468" y="3507741"/>
            <a:ext cx="3217653" cy="200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0" name="Text 5"/>
          <p:cNvSpPr/>
          <p:nvPr/>
        </p:nvSpPr>
        <p:spPr>
          <a:xfrm>
            <a:off x="5042465" y="3517803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1" name="Text 7"/>
          <p:cNvSpPr/>
          <p:nvPr/>
        </p:nvSpPr>
        <p:spPr>
          <a:xfrm>
            <a:off x="9508620" y="3499306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2" name="Text 2"/>
          <p:cNvSpPr/>
          <p:nvPr/>
        </p:nvSpPr>
        <p:spPr>
          <a:xfrm>
            <a:off x="1084774" y="283818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0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3" name="Text 5"/>
          <p:cNvSpPr/>
          <p:nvPr/>
        </p:nvSpPr>
        <p:spPr>
          <a:xfrm>
            <a:off x="486250" y="2282065"/>
            <a:ext cx="3820001" cy="21810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624"/>
              </a:lnSpc>
            </a:pPr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 realiza en instituciones establecidas y cumple con calendarios y horarios propuestos por la Secretaría de Educación Pública </a:t>
            </a:r>
            <a:endParaRPr lang="es-CL" sz="2000" dirty="0"/>
          </a:p>
        </p:txBody>
      </p:sp>
      <p:sp>
        <p:nvSpPr>
          <p:cNvPr id="25" name="Text 9"/>
          <p:cNvSpPr/>
          <p:nvPr/>
        </p:nvSpPr>
        <p:spPr>
          <a:xfrm>
            <a:off x="5091801" y="3665549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27" name="Text 13"/>
          <p:cNvSpPr/>
          <p:nvPr/>
        </p:nvSpPr>
        <p:spPr>
          <a:xfrm>
            <a:off x="9449872" y="3665549"/>
            <a:ext cx="3464645" cy="2256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9" name="Text 4"/>
          <p:cNvSpPr/>
          <p:nvPr/>
        </p:nvSpPr>
        <p:spPr>
          <a:xfrm>
            <a:off x="804041" y="1805823"/>
            <a:ext cx="3037385" cy="307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1. Educación Escolarizada</a:t>
            </a:r>
          </a:p>
          <a:p>
            <a:pPr>
              <a:lnSpc>
                <a:spcPts val="2734"/>
              </a:lnSpc>
            </a:pPr>
            <a:endParaRPr lang="en-US" sz="2187" dirty="0">
              <a:latin typeface="Noto Sans TC"/>
              <a:ea typeface="Noto Sans TC"/>
            </a:endParaRPr>
          </a:p>
        </p:txBody>
      </p:sp>
      <p:sp>
        <p:nvSpPr>
          <p:cNvPr id="30" name="Text 8"/>
          <p:cNvSpPr/>
          <p:nvPr/>
        </p:nvSpPr>
        <p:spPr>
          <a:xfrm>
            <a:off x="4792455" y="2870715"/>
            <a:ext cx="3603613" cy="917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1" name="Text 8"/>
          <p:cNvSpPr/>
          <p:nvPr/>
        </p:nvSpPr>
        <p:spPr>
          <a:xfrm>
            <a:off x="4926842" y="1774145"/>
            <a:ext cx="2987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2. Educación </a:t>
            </a:r>
            <a:r>
              <a:rPr lang="es-CL" sz="2187" dirty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a </a:t>
            </a: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Distancia</a:t>
            </a:r>
            <a:endParaRPr lang="es-CL" sz="2187" dirty="0">
              <a:latin typeface="Noto Sans TC"/>
              <a:ea typeface="Noto Sans TC"/>
            </a:endParaRPr>
          </a:p>
        </p:txBody>
      </p:sp>
      <p:sp>
        <p:nvSpPr>
          <p:cNvPr id="32" name="Text 12"/>
          <p:cNvSpPr/>
          <p:nvPr/>
        </p:nvSpPr>
        <p:spPr>
          <a:xfrm>
            <a:off x="8911802" y="1716177"/>
            <a:ext cx="48292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3. Educación</a:t>
            </a:r>
            <a:r>
              <a:rPr lang="en-US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 </a:t>
            </a:r>
            <a:r>
              <a:rPr lang="en-US" sz="2187" dirty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virtual</a:t>
            </a:r>
            <a:endParaRPr lang="en-US" sz="2187" dirty="0">
              <a:solidFill>
                <a:srgbClr val="B380FF"/>
              </a:solidFill>
              <a:latin typeface="Noto Sans TC"/>
              <a:ea typeface="Noto Sans TC"/>
              <a:cs typeface="Sora" pitchFamily="34" charset="-12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6398" y="2282548"/>
            <a:ext cx="4061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alumnos no cumplen con horarios determinados de asistencia a una institución y el aprendizaje se genera de manera independiente, en algunos casos acompañados de 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un tutor</a:t>
            </a:r>
            <a:endParaRPr lang="es-CL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61" y="4453929"/>
            <a:ext cx="2633700" cy="1755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465" y="4512540"/>
            <a:ext cx="2365453" cy="1572904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9347622" y="2248324"/>
            <a:ext cx="40611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aprendiz tiene un papel fundamental y debe realizar de manera autónoma todas las actividades didácticas diseñadas por el facilitador</a:t>
            </a: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586" y="4353017"/>
            <a:ext cx="2735061" cy="1556539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611247" y="6934494"/>
            <a:ext cx="7933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35" name="Text 12"/>
          <p:cNvSpPr/>
          <p:nvPr/>
        </p:nvSpPr>
        <p:spPr>
          <a:xfrm>
            <a:off x="-251217" y="6414110"/>
            <a:ext cx="48292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s-CL" sz="2187" dirty="0" smtClean="0">
                <a:solidFill>
                  <a:srgbClr val="B380FF"/>
                </a:solidFill>
                <a:latin typeface="Noto Sans TC"/>
                <a:ea typeface="Noto Sans TC"/>
                <a:cs typeface="Sora" pitchFamily="34" charset="-120"/>
              </a:rPr>
              <a:t>4. Educación eLearning </a:t>
            </a:r>
            <a:endParaRPr lang="en-US" sz="2187" dirty="0">
              <a:solidFill>
                <a:srgbClr val="B380FF"/>
              </a:solidFill>
              <a:latin typeface="Noto Sans TC"/>
              <a:ea typeface="Noto Sans TC"/>
              <a:cs typeface="Sora" pitchFamily="34" charset="-12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1247" y="6833930"/>
            <a:ext cx="5250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Usa</a:t>
            </a:r>
            <a:r>
              <a:rPr lang="es-E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tecnologías digitales e internet para ofrecer contenidos, facilitar la interacción y gestionar el aprendizaje. </a:t>
            </a:r>
            <a:endParaRPr lang="en-US" sz="20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0728" y="651539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" y="-775531"/>
            <a:ext cx="14630400" cy="9005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2224" y="742192"/>
            <a:ext cx="12382743" cy="1730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ES" sz="54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Tratamiento y Diseño de Contenidos</a:t>
            </a:r>
          </a:p>
          <a:p>
            <a:pPr algn="ctr">
              <a:lnSpc>
                <a:spcPts val="6220"/>
              </a:lnSpc>
            </a:pPr>
            <a:endParaRPr lang="es-CL" sz="5400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3468" y="3507741"/>
            <a:ext cx="3217653" cy="200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0" name="Text 5"/>
          <p:cNvSpPr/>
          <p:nvPr/>
        </p:nvSpPr>
        <p:spPr>
          <a:xfrm>
            <a:off x="5042465" y="3517803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1" name="Text 7"/>
          <p:cNvSpPr/>
          <p:nvPr/>
        </p:nvSpPr>
        <p:spPr>
          <a:xfrm>
            <a:off x="9508620" y="3499306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2" name="Text 2"/>
          <p:cNvSpPr/>
          <p:nvPr/>
        </p:nvSpPr>
        <p:spPr>
          <a:xfrm>
            <a:off x="1084774" y="283818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0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5" name="Text 9"/>
          <p:cNvSpPr/>
          <p:nvPr/>
        </p:nvSpPr>
        <p:spPr>
          <a:xfrm>
            <a:off x="5091801" y="3665549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27" name="Text 13"/>
          <p:cNvSpPr/>
          <p:nvPr/>
        </p:nvSpPr>
        <p:spPr>
          <a:xfrm>
            <a:off x="9449872" y="3665549"/>
            <a:ext cx="3464645" cy="2256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30" name="Text 8"/>
          <p:cNvSpPr/>
          <p:nvPr/>
        </p:nvSpPr>
        <p:spPr>
          <a:xfrm>
            <a:off x="4792455" y="2870715"/>
            <a:ext cx="3603613" cy="917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27" y="2271713"/>
            <a:ext cx="1048822" cy="16780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27" y="4028284"/>
            <a:ext cx="1048603" cy="181676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26" y="5886230"/>
            <a:ext cx="1048603" cy="1816765"/>
          </a:xfrm>
          <a:prstGeom prst="rect">
            <a:avLst/>
          </a:prstGeom>
        </p:spPr>
      </p:pic>
      <p:sp>
        <p:nvSpPr>
          <p:cNvPr id="34" name="Text 3"/>
          <p:cNvSpPr/>
          <p:nvPr/>
        </p:nvSpPr>
        <p:spPr>
          <a:xfrm>
            <a:off x="2504010" y="2730788"/>
            <a:ext cx="8036362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78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diseño debe centrarse en</a:t>
            </a: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el </a:t>
            </a:r>
            <a:r>
              <a:rPr lang="es-CL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estudiante</a:t>
            </a: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</a:t>
            </a: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considerando sus necesidades, requerimientos y limitaciones para diseñar experiencias de aprendizaje positivas</a:t>
            </a:r>
            <a:r>
              <a:rPr lang="en-US" sz="1652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1652" dirty="0"/>
          </a:p>
        </p:txBody>
      </p:sp>
      <p:sp>
        <p:nvSpPr>
          <p:cNvPr id="35" name="Text 5"/>
          <p:cNvSpPr/>
          <p:nvPr/>
        </p:nvSpPr>
        <p:spPr>
          <a:xfrm>
            <a:off x="2440427" y="4303716"/>
            <a:ext cx="8036362" cy="944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78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 fundamental generar motivación intrínseca y </a:t>
            </a:r>
            <a:r>
              <a:rPr lang="en-US" sz="20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extr</a:t>
            </a:r>
            <a:r>
              <a:rPr lang="es-CL" sz="2000" dirty="0" err="1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ínseca</a:t>
            </a: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 los ambientes digitales de aprendizaje, reconociendo los logros del alumno y diseñando actividades retadoras.</a:t>
            </a:r>
          </a:p>
        </p:txBody>
      </p:sp>
      <p:sp>
        <p:nvSpPr>
          <p:cNvPr id="36" name="Text 7"/>
          <p:cNvSpPr/>
          <p:nvPr/>
        </p:nvSpPr>
        <p:spPr>
          <a:xfrm>
            <a:off x="2440427" y="6272986"/>
            <a:ext cx="8036362" cy="944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78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procesos pedagógicos se dividen en etapas de apertura, desarrollo y cierre, donde se llevan a cabo las actividades de enseñanza y aprendizaje para el logro de las metas instruccionales.</a:t>
            </a:r>
          </a:p>
        </p:txBody>
      </p:sp>
      <p:sp>
        <p:nvSpPr>
          <p:cNvPr id="37" name="Text 2"/>
          <p:cNvSpPr/>
          <p:nvPr/>
        </p:nvSpPr>
        <p:spPr>
          <a:xfrm>
            <a:off x="2504010" y="2323620"/>
            <a:ext cx="4058841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81"/>
              </a:lnSpc>
            </a:pP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Diseño Centrado en el  </a:t>
            </a:r>
            <a:r>
              <a:rPr lang="es-CL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Estudiante</a:t>
            </a:r>
          </a:p>
        </p:txBody>
      </p:sp>
      <p:sp>
        <p:nvSpPr>
          <p:cNvPr id="38" name="Text 4"/>
          <p:cNvSpPr/>
          <p:nvPr/>
        </p:nvSpPr>
        <p:spPr>
          <a:xfrm>
            <a:off x="2504010" y="3766702"/>
            <a:ext cx="262199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1"/>
              </a:lnSpc>
              <a:buNone/>
            </a:pP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Motivación</a:t>
            </a:r>
            <a:endParaRPr lang="en-US" sz="2065" dirty="0"/>
          </a:p>
        </p:txBody>
      </p:sp>
      <p:sp>
        <p:nvSpPr>
          <p:cNvPr id="39" name="Text 6"/>
          <p:cNvSpPr/>
          <p:nvPr/>
        </p:nvSpPr>
        <p:spPr>
          <a:xfrm>
            <a:off x="2493446" y="5661368"/>
            <a:ext cx="367498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Tratamiento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4562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77"/>
            <a:ext cx="14630400" cy="90051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2224" y="742192"/>
            <a:ext cx="12382743" cy="17300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220"/>
              </a:lnSpc>
            </a:pPr>
            <a:r>
              <a:rPr lang="es-ES" sz="54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Planeación de un Ambiente Digital de </a:t>
            </a:r>
            <a:r>
              <a:rPr lang="es-ES" sz="5400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Aprendizaje</a:t>
            </a:r>
            <a:endParaRPr lang="es-CL" sz="5400" dirty="0"/>
          </a:p>
        </p:txBody>
      </p:sp>
      <p:sp>
        <p:nvSpPr>
          <p:cNvPr id="6" name="Text 2"/>
          <p:cNvSpPr/>
          <p:nvPr/>
        </p:nvSpPr>
        <p:spPr>
          <a:xfrm>
            <a:off x="804042" y="3137338"/>
            <a:ext cx="13139488" cy="3578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F49BC1FD-E54B-4198-8697-B443CB54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185" y="68450"/>
            <a:ext cx="1216642" cy="12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77F2933-D5AB-4E75-8A5D-46C40A0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37" y="326516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2"/>
          <p:cNvSpPr/>
          <p:nvPr/>
        </p:nvSpPr>
        <p:spPr>
          <a:xfrm>
            <a:off x="804042" y="3867016"/>
            <a:ext cx="13139487" cy="2849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64"/>
              </a:lnSpc>
              <a:buNone/>
            </a:pPr>
            <a:endParaRPr lang="es-CL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 algn="just">
              <a:lnSpc>
                <a:spcPts val="2164"/>
              </a:lnSpc>
              <a:buNone/>
            </a:pPr>
            <a:endParaRPr lang="es-CL" sz="2000" dirty="0"/>
          </a:p>
        </p:txBody>
      </p:sp>
      <p:sp>
        <p:nvSpPr>
          <p:cNvPr id="10" name="Text 2"/>
          <p:cNvSpPr/>
          <p:nvPr/>
        </p:nvSpPr>
        <p:spPr>
          <a:xfrm>
            <a:off x="804041" y="3342290"/>
            <a:ext cx="3799490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64"/>
              </a:lnSpc>
              <a:buNone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4540468" y="3344524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5" name="Text 2"/>
          <p:cNvSpPr/>
          <p:nvPr/>
        </p:nvSpPr>
        <p:spPr>
          <a:xfrm>
            <a:off x="8623737" y="3480588"/>
            <a:ext cx="3894081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ctr">
              <a:lnSpc>
                <a:spcPts val="2164"/>
              </a:lnSpc>
              <a:buFont typeface="Arial" panose="020B0604020202020204" pitchFamily="34" charset="0"/>
              <a:buChar char="•"/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6" name="Text 2"/>
          <p:cNvSpPr/>
          <p:nvPr/>
        </p:nvSpPr>
        <p:spPr>
          <a:xfrm>
            <a:off x="8544908" y="3368170"/>
            <a:ext cx="4083269" cy="1923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sz="2000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7" name="Text 2"/>
          <p:cNvSpPr/>
          <p:nvPr/>
        </p:nvSpPr>
        <p:spPr>
          <a:xfrm>
            <a:off x="8448362" y="3339269"/>
            <a:ext cx="4693824" cy="337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164"/>
              </a:lnSpc>
            </a:pPr>
            <a:endParaRPr lang="es-ES" dirty="0" smtClean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3468" y="3507741"/>
            <a:ext cx="3217653" cy="200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0" name="Text 5"/>
          <p:cNvSpPr/>
          <p:nvPr/>
        </p:nvSpPr>
        <p:spPr>
          <a:xfrm>
            <a:off x="5042465" y="3517803"/>
            <a:ext cx="315634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1" name="Text 7"/>
          <p:cNvSpPr/>
          <p:nvPr/>
        </p:nvSpPr>
        <p:spPr>
          <a:xfrm>
            <a:off x="9508620" y="3499306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00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2" name="Text 2"/>
          <p:cNvSpPr/>
          <p:nvPr/>
        </p:nvSpPr>
        <p:spPr>
          <a:xfrm>
            <a:off x="1084774" y="283818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0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25" name="Text 9"/>
          <p:cNvSpPr/>
          <p:nvPr/>
        </p:nvSpPr>
        <p:spPr>
          <a:xfrm>
            <a:off x="5091801" y="3665549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27" name="Text 13"/>
          <p:cNvSpPr/>
          <p:nvPr/>
        </p:nvSpPr>
        <p:spPr>
          <a:xfrm>
            <a:off x="9449872" y="3665549"/>
            <a:ext cx="3464645" cy="2256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2000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</p:txBody>
      </p:sp>
      <p:sp>
        <p:nvSpPr>
          <p:cNvPr id="30" name="Text 8"/>
          <p:cNvSpPr/>
          <p:nvPr/>
        </p:nvSpPr>
        <p:spPr>
          <a:xfrm>
            <a:off x="4792455" y="2870715"/>
            <a:ext cx="3603613" cy="917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4" name="Text 3"/>
          <p:cNvSpPr/>
          <p:nvPr/>
        </p:nvSpPr>
        <p:spPr>
          <a:xfrm>
            <a:off x="1183872" y="3159014"/>
            <a:ext cx="4758125" cy="1728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478"/>
              </a:lnSpc>
            </a:pPr>
            <a:r>
              <a:rPr lang="es-E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El diseño de un ambiente digital de aprendizaje requiere involucrar disciplinas como pedagogía, tecnología de la educación, comunicación educativa y diseño instruccional.</a:t>
            </a:r>
          </a:p>
          <a:p>
            <a:pPr marL="0" indent="0" algn="just">
              <a:lnSpc>
                <a:spcPts val="2478"/>
              </a:lnSpc>
              <a:buNone/>
            </a:pPr>
            <a:endParaRPr lang="en-US" sz="1652" dirty="0"/>
          </a:p>
        </p:txBody>
      </p:sp>
      <p:sp>
        <p:nvSpPr>
          <p:cNvPr id="37" name="Text 2"/>
          <p:cNvSpPr/>
          <p:nvPr/>
        </p:nvSpPr>
        <p:spPr>
          <a:xfrm>
            <a:off x="1267261" y="2575039"/>
            <a:ext cx="4058841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81"/>
              </a:lnSpc>
            </a:pPr>
            <a:r>
              <a:rPr lang="en-US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1. </a:t>
            </a:r>
            <a:r>
              <a:rPr lang="es-CL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Disciplinas</a:t>
            </a:r>
            <a:r>
              <a:rPr lang="en-US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s-CL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Relacionadas</a:t>
            </a:r>
          </a:p>
          <a:p>
            <a:pPr>
              <a:lnSpc>
                <a:spcPts val="2581"/>
              </a:lnSpc>
            </a:pPr>
            <a:endParaRPr lang="es-CL" sz="2065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</p:txBody>
      </p:sp>
      <p:sp>
        <p:nvSpPr>
          <p:cNvPr id="29" name="Text 9"/>
          <p:cNvSpPr/>
          <p:nvPr/>
        </p:nvSpPr>
        <p:spPr>
          <a:xfrm>
            <a:off x="6826881" y="3080084"/>
            <a:ext cx="4206056" cy="1666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Los ambientes de aprendizaje sugieren una interdisciplinariedad que enriquece las interpretaciones en torno a ellos, y van más allá de las disciplinas tradicionales.</a:t>
            </a:r>
            <a:endParaRPr lang="en-US" sz="2000" dirty="0"/>
          </a:p>
        </p:txBody>
      </p:sp>
      <p:sp>
        <p:nvSpPr>
          <p:cNvPr id="31" name="Text 8"/>
          <p:cNvSpPr/>
          <p:nvPr/>
        </p:nvSpPr>
        <p:spPr>
          <a:xfrm>
            <a:off x="6707494" y="2551909"/>
            <a:ext cx="2982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2. </a:t>
            </a:r>
            <a:r>
              <a:rPr lang="es-CL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Interdisciplinariedad</a:t>
            </a:r>
            <a:endParaRPr lang="es-CL" sz="2065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</p:txBody>
      </p:sp>
      <p:sp>
        <p:nvSpPr>
          <p:cNvPr id="32" name="Text 13"/>
          <p:cNvSpPr/>
          <p:nvPr/>
        </p:nvSpPr>
        <p:spPr>
          <a:xfrm>
            <a:off x="1135314" y="5955676"/>
            <a:ext cx="6238471" cy="1564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 ecología y la sociología también son disciplinas relevantes para considerar el cuidado del medio ambiente y la relación entre el individuo y la sociedad en el ambiente digital de aprendizaje.</a:t>
            </a:r>
          </a:p>
        </p:txBody>
      </p:sp>
      <p:sp>
        <p:nvSpPr>
          <p:cNvPr id="40" name="Text 12"/>
          <p:cNvSpPr/>
          <p:nvPr/>
        </p:nvSpPr>
        <p:spPr>
          <a:xfrm>
            <a:off x="1301216" y="5273738"/>
            <a:ext cx="30364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 </a:t>
            </a:r>
            <a:r>
              <a:rPr lang="es-CL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Ecología</a:t>
            </a:r>
            <a:r>
              <a:rPr lang="en-US" sz="2065" dirty="0" smtClean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 </a:t>
            </a:r>
            <a:r>
              <a:rPr lang="en-US" sz="206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Sociología</a:t>
            </a:r>
          </a:p>
        </p:txBody>
      </p:sp>
    </p:spTree>
    <p:extLst>
      <p:ext uri="{BB962C8B-B14F-4D97-AF65-F5344CB8AC3E}">
        <p14:creationId xmlns:p14="http://schemas.microsoft.com/office/powerpoint/2010/main" val="31324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562672" y="3537079"/>
            <a:ext cx="9326880" cy="1725034"/>
          </a:xfrm>
        </p:spPr>
        <p:txBody>
          <a:bodyPr/>
          <a:lstStyle/>
          <a:p>
            <a:r>
              <a:rPr lang="es-MX" sz="5400" b="1" dirty="0">
                <a:solidFill>
                  <a:srgbClr val="D40202"/>
                </a:solidFill>
                <a:latin typeface="Myriad Pro"/>
                <a:cs typeface="Myriad Pro"/>
              </a:rPr>
              <a:t>Muchas Gracias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392330" y="1"/>
            <a:ext cx="2241307" cy="2241307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6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392329" y="192098"/>
            <a:ext cx="2241308" cy="90924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92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TECNOLOGÍAS APLICADAS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37" y="1598833"/>
            <a:ext cx="1524091" cy="410815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2567153" y="1293426"/>
            <a:ext cx="189166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065" y="7799519"/>
            <a:ext cx="1109818" cy="299573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39" y="31055"/>
            <a:ext cx="2241307" cy="22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444179-CA9D-4674-9A22-9F5D0D4F05CB}"/>
              </a:ext>
            </a:extLst>
          </p:cNvPr>
          <p:cNvSpPr/>
          <p:nvPr/>
        </p:nvSpPr>
        <p:spPr>
          <a:xfrm>
            <a:off x="6232053" y="646714"/>
            <a:ext cx="2687660" cy="12934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5F47E48B-6CAF-4F9A-A1E6-E22C57B7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82" y="824075"/>
            <a:ext cx="2129916" cy="6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3D99C3C7D3794C95A76C7A951B0BBE" ma:contentTypeVersion="16" ma:contentTypeDescription="Create a new document." ma:contentTypeScope="" ma:versionID="2500f02fda1a6808e1d0ba068e4f6b01">
  <xsd:schema xmlns:xsd="http://www.w3.org/2001/XMLSchema" xmlns:xs="http://www.w3.org/2001/XMLSchema" xmlns:p="http://schemas.microsoft.com/office/2006/metadata/properties" xmlns:ns3="20a749f0-88cf-4b8e-8e12-81d4077cfd42" xmlns:ns4="b66e9a83-0ef8-4f55-9ce3-6aef07c375e6" targetNamespace="http://schemas.microsoft.com/office/2006/metadata/properties" ma:root="true" ma:fieldsID="033eb23bd0842bf081d5ece7991519cc" ns3:_="" ns4:_="">
    <xsd:import namespace="20a749f0-88cf-4b8e-8e12-81d4077cfd42"/>
    <xsd:import namespace="b66e9a83-0ef8-4f55-9ce3-6aef07c37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749f0-88cf-4b8e-8e12-81d4077cf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e9a83-0ef8-4f55-9ce3-6aef07c37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a749f0-88cf-4b8e-8e12-81d4077cfd42" xsi:nil="true"/>
  </documentManagement>
</p:properties>
</file>

<file path=customXml/itemProps1.xml><?xml version="1.0" encoding="utf-8"?>
<ds:datastoreItem xmlns:ds="http://schemas.openxmlformats.org/officeDocument/2006/customXml" ds:itemID="{EA524EC3-2DFC-40B7-B854-033CA1B0B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749f0-88cf-4b8e-8e12-81d4077cfd42"/>
    <ds:schemaRef ds:uri="b66e9a83-0ef8-4f55-9ce3-6aef07c37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0981F5-20A7-4A3E-9983-92058AF929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31605-6E18-450D-B0DF-3C316673432C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20a749f0-88cf-4b8e-8e12-81d4077cfd42"/>
    <ds:schemaRef ds:uri="http://schemas.microsoft.com/office/2006/metadata/properties"/>
    <ds:schemaRef ds:uri="http://purl.org/dc/elements/1.1/"/>
    <ds:schemaRef ds:uri="b66e9a83-0ef8-4f55-9ce3-6aef07c375e6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720</Words>
  <Application>Microsoft Office PowerPoint</Application>
  <PresentationFormat>Personalizado</PresentationFormat>
  <Paragraphs>90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Myriad Pro</vt:lpstr>
      <vt:lpstr>Myriad Pro Light</vt:lpstr>
      <vt:lpstr>Noto Sans TC</vt:lpstr>
      <vt:lpstr>Open Sans</vt:lpstr>
      <vt:lpstr>Sora</vt:lpstr>
      <vt:lpstr>Times New Roman</vt:lpstr>
      <vt:lpstr>Wingdings</vt:lpstr>
      <vt:lpstr>Office Theme</vt:lpstr>
      <vt:lpstr>Creación de Ambientes Digitales de Aprendizaje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Digitalización</dc:title>
  <dc:subject>Presentacion PyDay</dc:subject>
  <dc:creator>Gabriela Lopez Torres</dc:creator>
  <cp:lastModifiedBy>Gabriela Lopez Torres</cp:lastModifiedBy>
  <cp:revision>56</cp:revision>
  <dcterms:created xsi:type="dcterms:W3CDTF">2024-06-11T12:29:27Z</dcterms:created>
  <dcterms:modified xsi:type="dcterms:W3CDTF">2024-06-12T04:15:13Z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0x010100BF3D99C3C7D3794C95A76C7A951B0BBE</vt:lpwstr>
  </property>
</Properties>
</file>