
<file path=[Content_Types].xml><?xml version="1.0" encoding="utf-8"?>
<Types xmlns="http://schemas.openxmlformats.org/package/2006/content-types">
  <Default ContentType="image/jpeg" Extension="jpg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drawingml.diagramLayout+xml" PartName="/ppt/diagrams/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drawingml.diagramStyle+xml" PartName="/ppt/diagrams/quickStyle1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>
      <a:defRPr lang="es-E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0262C-2992-4D46-941A-D0FE9A6BA4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8BEFA89-0AAD-4AC2-9035-B80960363EB4}">
      <dgm:prSet/>
      <dgm:spPr/>
      <dgm:t>
        <a:bodyPr/>
        <a:lstStyle/>
        <a:p>
          <a:r>
            <a:rPr lang="es-CL" dirty="0"/>
            <a:t>Videojuegos</a:t>
          </a:r>
          <a:endParaRPr lang="en-US" dirty="0"/>
        </a:p>
      </dgm:t>
    </dgm:pt>
    <dgm:pt modelId="{BA293E59-CA20-4CD6-B48E-CFD8FBC7C378}" type="parTrans" cxnId="{C13D7F70-9F55-49AE-A28F-A73DE42FD02E}">
      <dgm:prSet/>
      <dgm:spPr/>
      <dgm:t>
        <a:bodyPr/>
        <a:lstStyle/>
        <a:p>
          <a:endParaRPr lang="en-US"/>
        </a:p>
      </dgm:t>
    </dgm:pt>
    <dgm:pt modelId="{0D801A81-5D47-4FA9-8526-1B85A2F43D03}" type="sibTrans" cxnId="{C13D7F70-9F55-49AE-A28F-A73DE42FD02E}">
      <dgm:prSet/>
      <dgm:spPr/>
      <dgm:t>
        <a:bodyPr/>
        <a:lstStyle/>
        <a:p>
          <a:endParaRPr lang="en-US"/>
        </a:p>
      </dgm:t>
    </dgm:pt>
    <dgm:pt modelId="{5094A830-6B5D-43E5-A38D-91CB2A0DACCA}">
      <dgm:prSet/>
      <dgm:spPr/>
      <dgm:t>
        <a:bodyPr/>
        <a:lstStyle/>
        <a:p>
          <a:r>
            <a:rPr lang="es-CL" dirty="0"/>
            <a:t>Medicina</a:t>
          </a:r>
          <a:endParaRPr lang="en-US" dirty="0"/>
        </a:p>
      </dgm:t>
    </dgm:pt>
    <dgm:pt modelId="{4E54F8AB-162C-4812-AE0F-D004AE8D6AC4}" type="parTrans" cxnId="{DC640D08-4692-4995-A3EF-D563EE564F71}">
      <dgm:prSet/>
      <dgm:spPr/>
      <dgm:t>
        <a:bodyPr/>
        <a:lstStyle/>
        <a:p>
          <a:endParaRPr lang="en-US"/>
        </a:p>
      </dgm:t>
    </dgm:pt>
    <dgm:pt modelId="{DD3C5051-E9DD-44BA-A0DE-A99DB57F4C89}" type="sibTrans" cxnId="{DC640D08-4692-4995-A3EF-D563EE564F71}">
      <dgm:prSet/>
      <dgm:spPr/>
      <dgm:t>
        <a:bodyPr/>
        <a:lstStyle/>
        <a:p>
          <a:endParaRPr lang="en-US"/>
        </a:p>
      </dgm:t>
    </dgm:pt>
    <dgm:pt modelId="{C333C671-7F75-4BD3-BF04-D4286A079D98}">
      <dgm:prSet/>
      <dgm:spPr/>
      <dgm:t>
        <a:bodyPr/>
        <a:lstStyle/>
        <a:p>
          <a:r>
            <a:rPr lang="es-CL" dirty="0"/>
            <a:t>Deportes de motor</a:t>
          </a:r>
          <a:endParaRPr lang="en-US" dirty="0"/>
        </a:p>
      </dgm:t>
    </dgm:pt>
    <dgm:pt modelId="{17814DA5-0027-4E46-B5CA-AA9823F91C4E}" type="parTrans" cxnId="{F464E23C-6CC9-4DA1-8EB9-CD534F348E22}">
      <dgm:prSet/>
      <dgm:spPr/>
      <dgm:t>
        <a:bodyPr/>
        <a:lstStyle/>
        <a:p>
          <a:endParaRPr lang="en-US"/>
        </a:p>
      </dgm:t>
    </dgm:pt>
    <dgm:pt modelId="{E5D7DE4A-7896-4758-A365-EC417B59688F}" type="sibTrans" cxnId="{F464E23C-6CC9-4DA1-8EB9-CD534F348E22}">
      <dgm:prSet/>
      <dgm:spPr/>
      <dgm:t>
        <a:bodyPr/>
        <a:lstStyle/>
        <a:p>
          <a:endParaRPr lang="en-US"/>
        </a:p>
      </dgm:t>
    </dgm:pt>
    <dgm:pt modelId="{471626AE-840C-442B-A3C4-FCEF325C44A7}" type="pres">
      <dgm:prSet presAssocID="{D390262C-2992-4D46-941A-D0FE9A6BA4C2}" presName="root" presStyleCnt="0">
        <dgm:presLayoutVars>
          <dgm:dir/>
          <dgm:resizeHandles val="exact"/>
        </dgm:presLayoutVars>
      </dgm:prSet>
      <dgm:spPr/>
    </dgm:pt>
    <dgm:pt modelId="{BF75EBA8-71F9-4298-BD10-36A4C2AF18F4}" type="pres">
      <dgm:prSet presAssocID="{98BEFA89-0AAD-4AC2-9035-B80960363EB4}" presName="compNode" presStyleCnt="0"/>
      <dgm:spPr/>
    </dgm:pt>
    <dgm:pt modelId="{D9D7DF3C-9FD7-44A3-B910-894C205C08F8}" type="pres">
      <dgm:prSet presAssocID="{98BEFA89-0AAD-4AC2-9035-B80960363E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9A0636A-CF3E-43D6-AC21-57E3F2F308D2}" type="pres">
      <dgm:prSet presAssocID="{98BEFA89-0AAD-4AC2-9035-B80960363EB4}" presName="spaceRect" presStyleCnt="0"/>
      <dgm:spPr/>
    </dgm:pt>
    <dgm:pt modelId="{D13983D2-6558-4165-A21C-ACC01D546E89}" type="pres">
      <dgm:prSet presAssocID="{98BEFA89-0AAD-4AC2-9035-B80960363EB4}" presName="textRect" presStyleLbl="revTx" presStyleIdx="0" presStyleCnt="3">
        <dgm:presLayoutVars>
          <dgm:chMax val="1"/>
          <dgm:chPref val="1"/>
        </dgm:presLayoutVars>
      </dgm:prSet>
      <dgm:spPr/>
    </dgm:pt>
    <dgm:pt modelId="{D2F641B1-8FE9-4D8B-8C77-1D6C9C09BC5E}" type="pres">
      <dgm:prSet presAssocID="{0D801A81-5D47-4FA9-8526-1B85A2F43D03}" presName="sibTrans" presStyleCnt="0"/>
      <dgm:spPr/>
    </dgm:pt>
    <dgm:pt modelId="{CF5A9F02-9F7F-42FE-AE11-9E45D39C5B7B}" type="pres">
      <dgm:prSet presAssocID="{5094A830-6B5D-43E5-A38D-91CB2A0DACCA}" presName="compNode" presStyleCnt="0"/>
      <dgm:spPr/>
    </dgm:pt>
    <dgm:pt modelId="{BF3927BD-91EC-4620-82E0-7D9208C0DE75}" type="pres">
      <dgm:prSet presAssocID="{5094A830-6B5D-43E5-A38D-91CB2A0DAC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CC6E632-E6E3-428A-88B9-09E139DDBC29}" type="pres">
      <dgm:prSet presAssocID="{5094A830-6B5D-43E5-A38D-91CB2A0DACCA}" presName="spaceRect" presStyleCnt="0"/>
      <dgm:spPr/>
    </dgm:pt>
    <dgm:pt modelId="{EF4F0242-A4AF-4755-8D5D-39B586050D08}" type="pres">
      <dgm:prSet presAssocID="{5094A830-6B5D-43E5-A38D-91CB2A0DACCA}" presName="textRect" presStyleLbl="revTx" presStyleIdx="1" presStyleCnt="3">
        <dgm:presLayoutVars>
          <dgm:chMax val="1"/>
          <dgm:chPref val="1"/>
        </dgm:presLayoutVars>
      </dgm:prSet>
      <dgm:spPr/>
    </dgm:pt>
    <dgm:pt modelId="{E3DBCD14-F5CA-49E9-A314-BAA1CFB2F6D0}" type="pres">
      <dgm:prSet presAssocID="{DD3C5051-E9DD-44BA-A0DE-A99DB57F4C89}" presName="sibTrans" presStyleCnt="0"/>
      <dgm:spPr/>
    </dgm:pt>
    <dgm:pt modelId="{E4D70084-04B7-45B2-AC31-95229F978C57}" type="pres">
      <dgm:prSet presAssocID="{C333C671-7F75-4BD3-BF04-D4286A079D98}" presName="compNode" presStyleCnt="0"/>
      <dgm:spPr/>
    </dgm:pt>
    <dgm:pt modelId="{0573F792-CE3F-48BC-9164-A74811AAF235}" type="pres">
      <dgm:prSet presAssocID="{C333C671-7F75-4BD3-BF04-D4286A079D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30469BB0-8A7A-4F00-8A49-7BA4C47662BB}" type="pres">
      <dgm:prSet presAssocID="{C333C671-7F75-4BD3-BF04-D4286A079D98}" presName="spaceRect" presStyleCnt="0"/>
      <dgm:spPr/>
    </dgm:pt>
    <dgm:pt modelId="{7F6C08C1-75C4-4B20-9403-F1CD8BBD5C6E}" type="pres">
      <dgm:prSet presAssocID="{C333C671-7F75-4BD3-BF04-D4286A079D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640D08-4692-4995-A3EF-D563EE564F71}" srcId="{D390262C-2992-4D46-941A-D0FE9A6BA4C2}" destId="{5094A830-6B5D-43E5-A38D-91CB2A0DACCA}" srcOrd="1" destOrd="0" parTransId="{4E54F8AB-162C-4812-AE0F-D004AE8D6AC4}" sibTransId="{DD3C5051-E9DD-44BA-A0DE-A99DB57F4C89}"/>
    <dgm:cxn modelId="{F464E23C-6CC9-4DA1-8EB9-CD534F348E22}" srcId="{D390262C-2992-4D46-941A-D0FE9A6BA4C2}" destId="{C333C671-7F75-4BD3-BF04-D4286A079D98}" srcOrd="2" destOrd="0" parTransId="{17814DA5-0027-4E46-B5CA-AA9823F91C4E}" sibTransId="{E5D7DE4A-7896-4758-A365-EC417B59688F}"/>
    <dgm:cxn modelId="{C13D7F70-9F55-49AE-A28F-A73DE42FD02E}" srcId="{D390262C-2992-4D46-941A-D0FE9A6BA4C2}" destId="{98BEFA89-0AAD-4AC2-9035-B80960363EB4}" srcOrd="0" destOrd="0" parTransId="{BA293E59-CA20-4CD6-B48E-CFD8FBC7C378}" sibTransId="{0D801A81-5D47-4FA9-8526-1B85A2F43D03}"/>
    <dgm:cxn modelId="{1C602291-C63B-4424-9860-5144C5900F55}" type="presOf" srcId="{D390262C-2992-4D46-941A-D0FE9A6BA4C2}" destId="{471626AE-840C-442B-A3C4-FCEF325C44A7}" srcOrd="0" destOrd="0" presId="urn:microsoft.com/office/officeart/2018/2/layout/IconLabelList"/>
    <dgm:cxn modelId="{B701D4B2-E138-4523-BD4B-1E404B1BEFD6}" type="presOf" srcId="{98BEFA89-0AAD-4AC2-9035-B80960363EB4}" destId="{D13983D2-6558-4165-A21C-ACC01D546E89}" srcOrd="0" destOrd="0" presId="urn:microsoft.com/office/officeart/2018/2/layout/IconLabelList"/>
    <dgm:cxn modelId="{A3C137C0-B52A-4975-ACB2-A884F0865285}" type="presOf" srcId="{5094A830-6B5D-43E5-A38D-91CB2A0DACCA}" destId="{EF4F0242-A4AF-4755-8D5D-39B586050D08}" srcOrd="0" destOrd="0" presId="urn:microsoft.com/office/officeart/2018/2/layout/IconLabelList"/>
    <dgm:cxn modelId="{FE2636D7-2E88-40AE-BE0C-1CD24C90AF82}" type="presOf" srcId="{C333C671-7F75-4BD3-BF04-D4286A079D98}" destId="{7F6C08C1-75C4-4B20-9403-F1CD8BBD5C6E}" srcOrd="0" destOrd="0" presId="urn:microsoft.com/office/officeart/2018/2/layout/IconLabelList"/>
    <dgm:cxn modelId="{01A93351-AEB2-4A7D-8011-F7D80BF236CC}" type="presParOf" srcId="{471626AE-840C-442B-A3C4-FCEF325C44A7}" destId="{BF75EBA8-71F9-4298-BD10-36A4C2AF18F4}" srcOrd="0" destOrd="0" presId="urn:microsoft.com/office/officeart/2018/2/layout/IconLabelList"/>
    <dgm:cxn modelId="{CF2B37CF-53AC-4F9E-BFB3-D33C3F78026B}" type="presParOf" srcId="{BF75EBA8-71F9-4298-BD10-36A4C2AF18F4}" destId="{D9D7DF3C-9FD7-44A3-B910-894C205C08F8}" srcOrd="0" destOrd="0" presId="urn:microsoft.com/office/officeart/2018/2/layout/IconLabelList"/>
    <dgm:cxn modelId="{6779F849-F7D9-45ED-95BA-8772109C2BF5}" type="presParOf" srcId="{BF75EBA8-71F9-4298-BD10-36A4C2AF18F4}" destId="{B9A0636A-CF3E-43D6-AC21-57E3F2F308D2}" srcOrd="1" destOrd="0" presId="urn:microsoft.com/office/officeart/2018/2/layout/IconLabelList"/>
    <dgm:cxn modelId="{08E505F9-AFF9-4DE1-AD6F-028977E642A0}" type="presParOf" srcId="{BF75EBA8-71F9-4298-BD10-36A4C2AF18F4}" destId="{D13983D2-6558-4165-A21C-ACC01D546E89}" srcOrd="2" destOrd="0" presId="urn:microsoft.com/office/officeart/2018/2/layout/IconLabelList"/>
    <dgm:cxn modelId="{23AED67C-2719-4F67-AC8E-98D2B6C91863}" type="presParOf" srcId="{471626AE-840C-442B-A3C4-FCEF325C44A7}" destId="{D2F641B1-8FE9-4D8B-8C77-1D6C9C09BC5E}" srcOrd="1" destOrd="0" presId="urn:microsoft.com/office/officeart/2018/2/layout/IconLabelList"/>
    <dgm:cxn modelId="{B9058032-A2B8-4882-9054-5104CB1ECF21}" type="presParOf" srcId="{471626AE-840C-442B-A3C4-FCEF325C44A7}" destId="{CF5A9F02-9F7F-42FE-AE11-9E45D39C5B7B}" srcOrd="2" destOrd="0" presId="urn:microsoft.com/office/officeart/2018/2/layout/IconLabelList"/>
    <dgm:cxn modelId="{03EE548C-B794-4D8C-96A7-0CBCD945848A}" type="presParOf" srcId="{CF5A9F02-9F7F-42FE-AE11-9E45D39C5B7B}" destId="{BF3927BD-91EC-4620-82E0-7D9208C0DE75}" srcOrd="0" destOrd="0" presId="urn:microsoft.com/office/officeart/2018/2/layout/IconLabelList"/>
    <dgm:cxn modelId="{1D60A6D7-9422-4947-8953-21AC64FFADDF}" type="presParOf" srcId="{CF5A9F02-9F7F-42FE-AE11-9E45D39C5B7B}" destId="{1CC6E632-E6E3-428A-88B9-09E139DDBC29}" srcOrd="1" destOrd="0" presId="urn:microsoft.com/office/officeart/2018/2/layout/IconLabelList"/>
    <dgm:cxn modelId="{A433FAFF-0766-40C6-B883-8F0E8CAD50D1}" type="presParOf" srcId="{CF5A9F02-9F7F-42FE-AE11-9E45D39C5B7B}" destId="{EF4F0242-A4AF-4755-8D5D-39B586050D08}" srcOrd="2" destOrd="0" presId="urn:microsoft.com/office/officeart/2018/2/layout/IconLabelList"/>
    <dgm:cxn modelId="{540598A0-04DE-4B7F-BC61-CAC321FCDE85}" type="presParOf" srcId="{471626AE-840C-442B-A3C4-FCEF325C44A7}" destId="{E3DBCD14-F5CA-49E9-A314-BAA1CFB2F6D0}" srcOrd="3" destOrd="0" presId="urn:microsoft.com/office/officeart/2018/2/layout/IconLabelList"/>
    <dgm:cxn modelId="{ED00911E-275A-4A9E-859F-06932BF90428}" type="presParOf" srcId="{471626AE-840C-442B-A3C4-FCEF325C44A7}" destId="{E4D70084-04B7-45B2-AC31-95229F978C57}" srcOrd="4" destOrd="0" presId="urn:microsoft.com/office/officeart/2018/2/layout/IconLabelList"/>
    <dgm:cxn modelId="{E56AFE46-1EF4-4BA8-B0F2-935DFCB70A15}" type="presParOf" srcId="{E4D70084-04B7-45B2-AC31-95229F978C57}" destId="{0573F792-CE3F-48BC-9164-A74811AAF235}" srcOrd="0" destOrd="0" presId="urn:microsoft.com/office/officeart/2018/2/layout/IconLabelList"/>
    <dgm:cxn modelId="{49390605-D6B9-4BBD-973E-893A1984B936}" type="presParOf" srcId="{E4D70084-04B7-45B2-AC31-95229F978C57}" destId="{30469BB0-8A7A-4F00-8A49-7BA4C47662BB}" srcOrd="1" destOrd="0" presId="urn:microsoft.com/office/officeart/2018/2/layout/IconLabelList"/>
    <dgm:cxn modelId="{5D994595-46C6-483E-A750-80E66AE41F4B}" type="presParOf" srcId="{E4D70084-04B7-45B2-AC31-95229F978C57}" destId="{7F6C08C1-75C4-4B20-9403-F1CD8BBD5C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7DF3C-9FD7-44A3-B910-894C205C08F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983D2-6558-4165-A21C-ACC01D546E89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Videojuegos</a:t>
          </a:r>
          <a:endParaRPr lang="en-US" sz="2500" kern="1200" dirty="0"/>
        </a:p>
      </dsp:txBody>
      <dsp:txXfrm>
        <a:off x="78583" y="2435142"/>
        <a:ext cx="2399612" cy="720000"/>
      </dsp:txXfrm>
    </dsp:sp>
    <dsp:sp modelId="{BF3927BD-91EC-4620-82E0-7D9208C0DE7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F0242-A4AF-4755-8D5D-39B586050D0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Medicina</a:t>
          </a:r>
          <a:endParaRPr lang="en-US" sz="2500" kern="1200" dirty="0"/>
        </a:p>
      </dsp:txBody>
      <dsp:txXfrm>
        <a:off x="2898129" y="2435142"/>
        <a:ext cx="2399612" cy="720000"/>
      </dsp:txXfrm>
    </dsp:sp>
    <dsp:sp modelId="{0573F792-CE3F-48BC-9164-A74811AAF235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C08C1-75C4-4B20-9403-F1CD8BBD5C6E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Deportes de motor</a:t>
          </a:r>
          <a:endParaRPr lang="en-US" sz="2500" kern="1200" dirty="0"/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 dirty="0">
                <a:solidFill>
                  <a:srgbClr val="D40202"/>
                </a:solidFill>
                <a:latin typeface="Myriad Pro"/>
                <a:cs typeface="Myriad Pro"/>
              </a:rPr>
              <a:t>Ciencia de Datos y Python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208849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b="1" kern="1400" dirty="0">
                <a:solidFill>
                  <a:schemeClr val="bg1"/>
                </a:solidFill>
                <a:latin typeface="Myriad Pro Light"/>
                <a:cs typeface="Myriad Pro Light"/>
              </a:rPr>
              <a:t>Área de Tecnologías</a:t>
            </a:r>
            <a:r>
              <a:rPr lang="es-CL" sz="14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 </a:t>
            </a:r>
            <a:r>
              <a:rPr lang="es-CL" sz="1400" b="1" kern="1400" dirty="0">
                <a:solidFill>
                  <a:schemeClr val="bg1"/>
                </a:solidFill>
                <a:latin typeface="Myriad Pro Light"/>
                <a:cs typeface="Myriad Pro Light"/>
              </a:rPr>
              <a:t>Aplicadas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dirty="0">
                <a:latin typeface="Myriad Pro"/>
                <a:cs typeface="Myriad Pro"/>
              </a:rPr>
              <a:t>Presentado por: Andrés Ibáñez</a:t>
            </a:r>
            <a:endParaRPr lang="es-CL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Freeform 12">
            <a:extLst>
              <a:ext uri="{FF2B5EF4-FFF2-40B4-BE49-F238E27FC236}">
                <a16:creationId xmlns:a16="http://schemas.microsoft.com/office/drawing/2014/main" id="{AA230BF0-3458-8EC3-F75C-89562AC62FFA}"/>
              </a:ext>
            </a:extLst>
          </p:cNvPr>
          <p:cNvSpPr/>
          <p:nvPr/>
        </p:nvSpPr>
        <p:spPr>
          <a:xfrm>
            <a:off x="6968521" y="1"/>
            <a:ext cx="1867758" cy="1879966"/>
          </a:xfrm>
          <a:custGeom>
            <a:avLst/>
            <a:gdLst/>
            <a:ahLst/>
            <a:cxnLst/>
            <a:rect l="l" t="t" r="r" b="b"/>
            <a:pathLst>
              <a:path w="3345992" h="3367862">
                <a:moveTo>
                  <a:pt x="0" y="0"/>
                </a:moveTo>
                <a:lnTo>
                  <a:pt x="3345993" y="0"/>
                </a:lnTo>
                <a:lnTo>
                  <a:pt x="3345993" y="3367862"/>
                </a:lnTo>
                <a:lnTo>
                  <a:pt x="0" y="3367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753756" y="-254580"/>
            <a:ext cx="7634200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5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¿Sus </a:t>
            </a:r>
            <a:r>
              <a:rPr lang="es-CL" sz="45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problemas</a:t>
            </a:r>
            <a:r>
              <a:rPr lang="en-US" sz="45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8A8CC9B-6854-30B6-CC5A-D0F8ADCEC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0" b="-5"/>
          <a:stretch/>
        </p:blipFill>
        <p:spPr>
          <a:xfrm>
            <a:off x="143186" y="2471408"/>
            <a:ext cx="4352493" cy="3890357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70DA61-B513-5AFA-AD1C-439E4F11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300" r="7" b="8"/>
          <a:stretch/>
        </p:blipFill>
        <p:spPr>
          <a:xfrm>
            <a:off x="4789221" y="2434832"/>
            <a:ext cx="4352492" cy="3890357"/>
          </a:xfrm>
          <a:prstGeom prst="rect">
            <a:avLst/>
          </a:prstGeom>
        </p:spPr>
      </p:pic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12" name="Picture 11" descr="A logo of a versus&#10;&#10;Description automatically generated with medium confidence">
            <a:extLst>
              <a:ext uri="{FF2B5EF4-FFF2-40B4-BE49-F238E27FC236}">
                <a16:creationId xmlns:a16="http://schemas.microsoft.com/office/drawing/2014/main" id="{56E7A98C-C4F1-50A6-2D22-3B7173B6B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659" y="3056711"/>
            <a:ext cx="4408808" cy="2939206"/>
          </a:xfrm>
          <a:prstGeom prst="rect">
            <a:avLst/>
          </a:prstGeom>
        </p:spPr>
      </p:pic>
      <p:pic>
        <p:nvPicPr>
          <p:cNvPr id="13" name="Picture 12" descr="A blue and grey logo&#10;&#10;Description automatically generated">
            <a:extLst>
              <a:ext uri="{FF2B5EF4-FFF2-40B4-BE49-F238E27FC236}">
                <a16:creationId xmlns:a16="http://schemas.microsoft.com/office/drawing/2014/main" id="{1A254D9B-5CFF-F888-CE8D-9C8234EB6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946" y="1372128"/>
            <a:ext cx="1250972" cy="969503"/>
          </a:xfrm>
          <a:prstGeom prst="rect">
            <a:avLst/>
          </a:prstGeom>
        </p:spPr>
      </p:pic>
      <p:pic>
        <p:nvPicPr>
          <p:cNvPr id="14" name="Content Placeholder 14" descr="A white bird in a blue circle&#10;&#10;Description automatically generated">
            <a:extLst>
              <a:ext uri="{FF2B5EF4-FFF2-40B4-BE49-F238E27FC236}">
                <a16:creationId xmlns:a16="http://schemas.microsoft.com/office/drawing/2014/main" id="{93264C79-DD20-9D71-4686-7B501A868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412" y="1298826"/>
            <a:ext cx="1116109" cy="11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2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code logo with blue and yellow snake&#10;&#10;Description automatically generated">
            <a:extLst>
              <a:ext uri="{FF2B5EF4-FFF2-40B4-BE49-F238E27FC236}">
                <a16:creationId xmlns:a16="http://schemas.microsoft.com/office/drawing/2014/main" id="{3D2115C1-4EED-AA81-D17A-FA3CD2FD9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6" r="19270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286664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b="1"/>
              <a:t>Python y la ciencia de datos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28A179-25DD-7AA6-F438-A32CE2E3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700" dirty="0"/>
              <a:t>Nació como un Proyecto de hobby de Guido Van Rossum para mantenerse ocupado en sus tiempos libres.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700" dirty="0"/>
              <a:t>Su uso en DS comenzó en 2007. (Nacimiento de pandas)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700" dirty="0"/>
              <a:t>Lidera las encuestas de preferencia en DS, ML y DM.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700" dirty="0"/>
              <a:t>Multiparadigma.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700" dirty="0"/>
              <a:t>Posee múltiples librerías para cualquier tarea que se le quiera dar.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700" dirty="0"/>
              <a:t>Fácil de leer y aprender.</a:t>
            </a:r>
          </a:p>
        </p:txBody>
      </p:sp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297821" y="177363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Las Tres Librerías Más Utilizadas para la Ciencia de Datos</a:t>
            </a:r>
          </a:p>
        </p:txBody>
      </p:sp>
      <p:pic>
        <p:nvPicPr>
          <p:cNvPr id="5" name="Content Placeholder 4" descr="A colorful circular object with a black background&#10;&#10;Description automatically generated">
            <a:extLst>
              <a:ext uri="{FF2B5EF4-FFF2-40B4-BE49-F238E27FC236}">
                <a16:creationId xmlns:a16="http://schemas.microsoft.com/office/drawing/2014/main" id="{42A71AF4-210F-D48F-4D76-C86FAAD91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052" y="2455665"/>
            <a:ext cx="1959743" cy="1959743"/>
          </a:xfr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68905F3-A970-E03A-BF4A-B71E00F8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363" y="2644779"/>
            <a:ext cx="2914854" cy="1568442"/>
          </a:xfrm>
          <a:prstGeom prst="rect">
            <a:avLst/>
          </a:prstGeom>
        </p:spPr>
      </p:pic>
      <p:pic>
        <p:nvPicPr>
          <p:cNvPr id="16" name="Picture 15" descr="A blue and black text&#10;&#10;Description automatically generated">
            <a:extLst>
              <a:ext uri="{FF2B5EF4-FFF2-40B4-BE49-F238E27FC236}">
                <a16:creationId xmlns:a16="http://schemas.microsoft.com/office/drawing/2014/main" id="{6E066438-6516-9DC6-0064-069743823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029" y="3113828"/>
            <a:ext cx="2632283" cy="10642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0FF7B-A703-3731-B925-853D9142ABDB}"/>
              </a:ext>
            </a:extLst>
          </p:cNvPr>
          <p:cNvSpPr txBox="1"/>
          <p:nvPr/>
        </p:nvSpPr>
        <p:spPr>
          <a:xfrm>
            <a:off x="297821" y="4418584"/>
            <a:ext cx="239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err="1"/>
              <a:t>Matplot</a:t>
            </a:r>
            <a:r>
              <a:rPr lang="es-CL" dirty="0"/>
              <a:t> </a:t>
            </a:r>
            <a:r>
              <a:rPr lang="es-CL" dirty="0" err="1"/>
              <a:t>Lib</a:t>
            </a:r>
            <a:endParaRPr lang="es-CL" dirty="0"/>
          </a:p>
          <a:p>
            <a:pPr algn="ctr"/>
            <a:r>
              <a:rPr lang="es-CL" dirty="0"/>
              <a:t>(Visualización de datos)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43D01-535D-0A34-E225-51455EE080D2}"/>
              </a:ext>
            </a:extLst>
          </p:cNvPr>
          <p:cNvSpPr txBox="1"/>
          <p:nvPr/>
        </p:nvSpPr>
        <p:spPr>
          <a:xfrm>
            <a:off x="3196399" y="4415408"/>
            <a:ext cx="275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Entrenamiento de Modelos</a:t>
            </a:r>
          </a:p>
          <a:p>
            <a:pPr algn="ctr"/>
            <a:r>
              <a:rPr lang="es-CL" dirty="0"/>
              <a:t>(Machine </a:t>
            </a:r>
            <a:r>
              <a:rPr lang="es-CL" dirty="0" err="1"/>
              <a:t>Learning</a:t>
            </a:r>
            <a:r>
              <a:rPr lang="es-CL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3DBB3-FDBA-2891-0063-ADC9FC14E0DA}"/>
              </a:ext>
            </a:extLst>
          </p:cNvPr>
          <p:cNvSpPr txBox="1"/>
          <p:nvPr/>
        </p:nvSpPr>
        <p:spPr>
          <a:xfrm>
            <a:off x="6405136" y="4415407"/>
            <a:ext cx="2402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Manipulación de Datos</a:t>
            </a:r>
          </a:p>
          <a:p>
            <a:pPr algn="ctr"/>
            <a:r>
              <a:rPr lang="es-CL" dirty="0"/>
              <a:t>(Data </a:t>
            </a:r>
            <a:r>
              <a:rPr lang="es-CL" dirty="0" err="1"/>
              <a:t>Mining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026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685800" y="541417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Recomendaciones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38529-9DE5-8CBD-FA8C-3A67978E8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418" y="1166018"/>
            <a:ext cx="4525963" cy="4525963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CA8957-215A-E436-491A-108599D54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1226764"/>
            <a:ext cx="4404360" cy="4404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9F081-2B6B-DDCD-CEFB-CCA0EC680B7A}"/>
              </a:ext>
            </a:extLst>
          </p:cNvPr>
          <p:cNvSpPr txBox="1"/>
          <p:nvPr/>
        </p:nvSpPr>
        <p:spPr>
          <a:xfrm>
            <a:off x="1594706" y="550731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Curso DS </a:t>
            </a:r>
            <a:r>
              <a:rPr lang="es-CL" dirty="0" err="1"/>
              <a:t>Kaggle</a:t>
            </a:r>
            <a:endParaRPr lang="es-C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518E2-9D62-D262-E263-63A98C9EAACB}"/>
              </a:ext>
            </a:extLst>
          </p:cNvPr>
          <p:cNvSpPr txBox="1"/>
          <p:nvPr/>
        </p:nvSpPr>
        <p:spPr>
          <a:xfrm>
            <a:off x="5153858" y="5516038"/>
            <a:ext cx="337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Las mejores herramientas para DS</a:t>
            </a:r>
          </a:p>
        </p:txBody>
      </p:sp>
    </p:spTree>
    <p:extLst>
      <p:ext uri="{BB962C8B-B14F-4D97-AF65-F5344CB8AC3E}">
        <p14:creationId xmlns:p14="http://schemas.microsoft.com/office/powerpoint/2010/main" val="50331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685800" y="541417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¡Muchas gracias por su atención!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BC3BD-AE33-6FEC-D56B-479E08D0C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9018" y="1105273"/>
            <a:ext cx="4525963" cy="45259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C2837-B6BD-D108-34DE-11743A7BBF2D}"/>
              </a:ext>
            </a:extLst>
          </p:cNvPr>
          <p:cNvSpPr txBox="1"/>
          <p:nvPr/>
        </p:nvSpPr>
        <p:spPr>
          <a:xfrm>
            <a:off x="1230379" y="5548761"/>
            <a:ext cx="668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¡Conecta conmigo en LinkedIn para conocer mis proyectos actuales y </a:t>
            </a:r>
          </a:p>
          <a:p>
            <a:pPr algn="ctr"/>
            <a:r>
              <a:rPr lang="es-CL" dirty="0"/>
              <a:t>futuros!</a:t>
            </a:r>
          </a:p>
        </p:txBody>
      </p:sp>
    </p:spTree>
    <p:extLst>
      <p:ext uri="{BB962C8B-B14F-4D97-AF65-F5344CB8AC3E}">
        <p14:creationId xmlns:p14="http://schemas.microsoft.com/office/powerpoint/2010/main" val="16246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9233" y="0"/>
            <a:ext cx="78476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333" y="0"/>
            <a:ext cx="4556665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5112324" y="762001"/>
            <a:ext cx="3416010" cy="123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3500" b="1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Quién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Soy?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325EA4-1FA4-B2E5-5253-4D60846DB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24" y="1995948"/>
            <a:ext cx="3416010" cy="424413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Nombre: Andrés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Idiomas</a:t>
            </a:r>
            <a:r>
              <a:rPr lang="en-US" sz="1400" dirty="0"/>
              <a:t>: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Inglés</a:t>
            </a:r>
            <a:r>
              <a:rPr lang="en-US" sz="1400" dirty="0"/>
              <a:t> (C1)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Español</a:t>
            </a:r>
            <a:r>
              <a:rPr lang="en-US" sz="1400" dirty="0"/>
              <a:t> (</a:t>
            </a:r>
            <a:r>
              <a:rPr lang="en-US" sz="1400" dirty="0" err="1"/>
              <a:t>Nativo</a:t>
            </a:r>
            <a:r>
              <a:rPr lang="en-US" sz="1400" dirty="0"/>
              <a:t>)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Portugués</a:t>
            </a:r>
            <a:r>
              <a:rPr lang="en-US" sz="1400" dirty="0"/>
              <a:t> (</a:t>
            </a:r>
            <a:r>
              <a:rPr lang="en-US" sz="1400" dirty="0" err="1"/>
              <a:t>Básico</a:t>
            </a:r>
            <a:r>
              <a:rPr lang="en-US" sz="1400" dirty="0"/>
              <a:t>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Skills</a:t>
            </a:r>
            <a:r>
              <a:rPr lang="en-US" sz="1400" dirty="0"/>
              <a:t>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Python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Data Science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SQL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Linux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Windows y Windows Server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Git y GitHub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Critical Thinking and Problem Solving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IT</a:t>
            </a:r>
            <a:r>
              <a:rPr lang="en-US" sz="1400" dirty="0"/>
              <a:t> </a:t>
            </a:r>
            <a:r>
              <a:rPr lang="en-US" sz="1400" i="1" dirty="0"/>
              <a:t>Desk Support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 </a:t>
            </a:r>
            <a:r>
              <a:rPr lang="es-CL" sz="1400" dirty="0"/>
              <a:t>apasiona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aprendizaje</a:t>
            </a:r>
            <a:r>
              <a:rPr lang="en-US" sz="1400" dirty="0"/>
              <a:t>, la </a:t>
            </a:r>
            <a:r>
              <a:rPr lang="en-US" sz="1400" dirty="0" err="1"/>
              <a:t>informática</a:t>
            </a:r>
            <a:r>
              <a:rPr lang="en-US" sz="1400" dirty="0"/>
              <a:t>,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s-CL" sz="1400" dirty="0"/>
              <a:t>puzles</a:t>
            </a:r>
            <a:r>
              <a:rPr lang="en-US" sz="1400" dirty="0"/>
              <a:t> </a:t>
            </a:r>
            <a:r>
              <a:rPr lang="en-US" sz="1400" dirty="0" err="1"/>
              <a:t>criptográficos</a:t>
            </a:r>
            <a:r>
              <a:rPr lang="en-US" sz="1400" dirty="0"/>
              <a:t>,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deportes</a:t>
            </a:r>
            <a:r>
              <a:rPr lang="en-US" sz="1400" dirty="0"/>
              <a:t> de </a:t>
            </a:r>
            <a:r>
              <a:rPr lang="en-US" sz="1400" dirty="0" err="1"/>
              <a:t>tuerca</a:t>
            </a:r>
            <a:r>
              <a:rPr lang="en-US" sz="1400" dirty="0"/>
              <a:t> y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videojuegos</a:t>
            </a:r>
            <a:r>
              <a:rPr lang="en-US" sz="1400" dirty="0"/>
              <a:t>.</a:t>
            </a:r>
          </a:p>
          <a:p>
            <a:pPr marL="4000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L" sz="1400" dirty="0"/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3" name="Picture 2" descr="A person smiling for a selfie&#10;&#10;Description automatically generated">
            <a:extLst>
              <a:ext uri="{FF2B5EF4-FFF2-40B4-BE49-F238E27FC236}">
                <a16:creationId xmlns:a16="http://schemas.microsoft.com/office/drawing/2014/main" id="{5F6A6FF1-A02A-C012-D446-2FB4E356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8083" y="9832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3767FED2-69AD-72AD-C1A3-DCBE4DEF5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0" r="13849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96E19FD-43BF-956B-19AB-3BE53719E87B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286664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b="1" dirty="0">
                <a:solidFill>
                  <a:srgbClr val="C00000"/>
                </a:solidFill>
              </a:rPr>
              <a:t>¿</a:t>
            </a:r>
            <a:r>
              <a:rPr lang="en-US" sz="3500" b="1" dirty="0" err="1">
                <a:solidFill>
                  <a:srgbClr val="C00000"/>
                </a:solidFill>
              </a:rPr>
              <a:t>Qué</a:t>
            </a:r>
            <a:r>
              <a:rPr lang="en-US" sz="3500" b="1" dirty="0">
                <a:solidFill>
                  <a:srgbClr val="C00000"/>
                </a:solidFill>
              </a:rPr>
              <a:t> es la </a:t>
            </a:r>
            <a:r>
              <a:rPr lang="en-US" sz="3500" b="1" dirty="0" err="1">
                <a:solidFill>
                  <a:srgbClr val="C00000"/>
                </a:solidFill>
              </a:rPr>
              <a:t>ciencia</a:t>
            </a:r>
            <a:r>
              <a:rPr lang="en-US" sz="3500" b="1" dirty="0">
                <a:solidFill>
                  <a:srgbClr val="C00000"/>
                </a:solidFill>
              </a:rPr>
              <a:t> de </a:t>
            </a:r>
            <a:r>
              <a:rPr lang="en-US" sz="3500" b="1" dirty="0" err="1">
                <a:solidFill>
                  <a:srgbClr val="C00000"/>
                </a:solidFill>
              </a:rPr>
              <a:t>datos</a:t>
            </a:r>
            <a:r>
              <a:rPr lang="en-US" sz="35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D45E-77D6-D12E-AED4-83B46E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8" y="2434201"/>
            <a:ext cx="2866641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600" dirty="0"/>
              <a:t>Práctica que consiste en la utilización de volúmenes de datos.</a:t>
            </a:r>
          </a:p>
          <a:p>
            <a:pPr marL="4000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600" dirty="0"/>
              <a:t>Su objetivo es de ayudar a la toma de decisiones. </a:t>
            </a:r>
          </a:p>
          <a:p>
            <a:pPr marL="4000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600" dirty="0"/>
              <a:t>Enfoque multi disciplinario.</a:t>
            </a:r>
          </a:p>
          <a:p>
            <a:pPr marL="4000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600" dirty="0"/>
              <a:t>Es una de las carreras más demandadas en el último periodo.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600" dirty="0"/>
              <a:t>Ayuda a la toma de decisiones estratégica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600" dirty="0"/>
              <a:t>Se utiliza en distintas áreas.</a:t>
            </a:r>
          </a:p>
        </p:txBody>
      </p:sp>
      <p:pic>
        <p:nvPicPr>
          <p:cNvPr id="5" name="Imagen 17" descr="Logo.png">
            <a:extLst>
              <a:ext uri="{FF2B5EF4-FFF2-40B4-BE49-F238E27FC236}">
                <a16:creationId xmlns:a16="http://schemas.microsoft.com/office/drawing/2014/main" id="{3AF44D53-8B4E-CEB3-BD6D-AFD70AA45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4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0BA83-B91A-EF35-3DC4-9DE7A9D0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L" sz="3500" dirty="0">
                <a:solidFill>
                  <a:srgbClr val="FFFFFF"/>
                </a:solidFill>
              </a:rPr>
              <a:t>¿Para qué se utiliza?</a:t>
            </a:r>
          </a:p>
        </p:txBody>
      </p:sp>
      <p:pic>
        <p:nvPicPr>
          <p:cNvPr id="4" name="Imagen 17" descr="Logo.png">
            <a:extLst>
              <a:ext uri="{FF2B5EF4-FFF2-40B4-BE49-F238E27FC236}">
                <a16:creationId xmlns:a16="http://schemas.microsoft.com/office/drawing/2014/main" id="{3A3D3E37-ECB4-9DC6-1A31-333575E6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CCE1E22-BA88-140E-C2F5-97EE4E675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407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14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CAD3-F9FB-62DE-55AD-3EA8FEA5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s-CL" sz="3100" dirty="0">
                <a:solidFill>
                  <a:srgbClr val="D40202"/>
                </a:solidFill>
              </a:rPr>
              <a:t>El caso de Halo 3</a:t>
            </a:r>
          </a:p>
        </p:txBody>
      </p:sp>
      <p:pic>
        <p:nvPicPr>
          <p:cNvPr id="9" name="Picture 8" descr="A group of people in armor holding a flag&#10;&#10;Description automatically generated">
            <a:extLst>
              <a:ext uri="{FF2B5EF4-FFF2-40B4-BE49-F238E27FC236}">
                <a16:creationId xmlns:a16="http://schemas.microsoft.com/office/drawing/2014/main" id="{67F2E494-A4B6-8DEF-5A5D-92E148C6F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6" b="10893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2769-C9C0-FA6D-9271-7FA0DEB2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s-CL" sz="1600" dirty="0"/>
              <a:t>Nacimiento del </a:t>
            </a:r>
            <a:r>
              <a:rPr lang="es-CL" sz="1600" dirty="0" err="1"/>
              <a:t>gaming</a:t>
            </a:r>
            <a:r>
              <a:rPr lang="es-CL" sz="1600" dirty="0"/>
              <a:t> en línea a gran escala.</a:t>
            </a:r>
          </a:p>
          <a:p>
            <a:r>
              <a:rPr lang="es-CL" sz="1600" dirty="0"/>
              <a:t>Problemas y más problemas.</a:t>
            </a:r>
          </a:p>
          <a:p>
            <a:r>
              <a:rPr lang="es-CL" sz="1600" dirty="0"/>
              <a:t>Hizo que el nacimiento de una idea brillante surgiera de las oficinas de Bungie.</a:t>
            </a:r>
          </a:p>
          <a:p>
            <a:endParaRPr lang="es-CL" sz="1600" dirty="0"/>
          </a:p>
          <a:p>
            <a:endParaRPr lang="es-CL" sz="1600" dirty="0"/>
          </a:p>
        </p:txBody>
      </p:sp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DCD08DA6-8DA5-5270-E630-21CB59861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D2DE-B9FE-6961-4FB8-6B6D4DF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3600" dirty="0">
                <a:solidFill>
                  <a:srgbClr val="D40202"/>
                </a:solidFill>
              </a:rPr>
              <a:t>Conociendo Valhalla</a:t>
            </a:r>
          </a:p>
        </p:txBody>
      </p:sp>
      <p:pic>
        <p:nvPicPr>
          <p:cNvPr id="5" name="Content Placeholder 4" descr="A video game map of a river&#10;&#10;Description automatically generated">
            <a:extLst>
              <a:ext uri="{FF2B5EF4-FFF2-40B4-BE49-F238E27FC236}">
                <a16:creationId xmlns:a16="http://schemas.microsoft.com/office/drawing/2014/main" id="{FAD3F73F-EE56-C169-5A42-207F2C692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94" y="1600200"/>
            <a:ext cx="8039011" cy="4525963"/>
          </a:xfrm>
        </p:spPr>
      </p:pic>
      <p:pic>
        <p:nvPicPr>
          <p:cNvPr id="6" name="Imagen 17" descr="Logo.png">
            <a:extLst>
              <a:ext uri="{FF2B5EF4-FFF2-40B4-BE49-F238E27FC236}">
                <a16:creationId xmlns:a16="http://schemas.microsoft.com/office/drawing/2014/main" id="{6F6776F1-8CC8-C8CB-AB48-FE43AAFD7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37AE-6E0A-3797-6AF3-0DE57066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CL" sz="3200" dirty="0">
                <a:solidFill>
                  <a:srgbClr val="D40202"/>
                </a:solidFill>
              </a:rPr>
              <a:t>El uso de </a:t>
            </a:r>
            <a:r>
              <a:rPr lang="es-CL" sz="3200" dirty="0" err="1">
                <a:solidFill>
                  <a:srgbClr val="D40202"/>
                </a:solidFill>
              </a:rPr>
              <a:t>heatmaps</a:t>
            </a:r>
            <a:r>
              <a:rPr lang="es-CL" sz="3200" dirty="0">
                <a:solidFill>
                  <a:srgbClr val="D40202"/>
                </a:solidFill>
              </a:rPr>
              <a:t> para la solución del problema.</a:t>
            </a:r>
          </a:p>
        </p:txBody>
      </p:sp>
      <p:pic>
        <p:nvPicPr>
          <p:cNvPr id="5" name="Content Placeholder 4" descr="A map of a large area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B05E9E6A-823D-1CE5-66AD-BA05937A6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04" y="1533833"/>
            <a:ext cx="8614192" cy="4465714"/>
          </a:xfrm>
        </p:spPr>
      </p:pic>
      <p:pic>
        <p:nvPicPr>
          <p:cNvPr id="6" name="Imagen 17" descr="Logo.png">
            <a:extLst>
              <a:ext uri="{FF2B5EF4-FFF2-40B4-BE49-F238E27FC236}">
                <a16:creationId xmlns:a16="http://schemas.microsoft.com/office/drawing/2014/main" id="{C4A65A4F-BAF1-2BBA-ED67-17172909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computer&#10;&#10;Description automatically generated">
            <a:extLst>
              <a:ext uri="{FF2B5EF4-FFF2-40B4-BE49-F238E27FC236}">
                <a16:creationId xmlns:a16="http://schemas.microsoft.com/office/drawing/2014/main" id="{1D661FC4-C893-9A4D-2EE8-C41C984C9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203" y="1600200"/>
            <a:ext cx="5037593" cy="4525963"/>
          </a:xfrm>
        </p:spPr>
      </p:pic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297821" y="177363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La Triada del Conocimiento de la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191746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7" descr="Logo.png">
            <a:extLst>
              <a:ext uri="{FF2B5EF4-FFF2-40B4-BE49-F238E27FC236}">
                <a16:creationId xmlns:a16="http://schemas.microsoft.com/office/drawing/2014/main" id="{487E1CE4-F4FF-E73D-A869-2C118975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CF89B08-C26C-F078-94A6-6CA2CF8E24B8}"/>
              </a:ext>
            </a:extLst>
          </p:cNvPr>
          <p:cNvSpPr txBox="1">
            <a:spLocks/>
          </p:cNvSpPr>
          <p:nvPr/>
        </p:nvSpPr>
        <p:spPr>
          <a:xfrm>
            <a:off x="297821" y="177363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La Ciencia de Datos Antes de Python</a:t>
            </a:r>
          </a:p>
        </p:txBody>
      </p:sp>
      <p:pic>
        <p:nvPicPr>
          <p:cNvPr id="15" name="Content Placeholder 14" descr="A white bird in a blue circle&#10;&#10;Description automatically generated">
            <a:extLst>
              <a:ext uri="{FF2B5EF4-FFF2-40B4-BE49-F238E27FC236}">
                <a16:creationId xmlns:a16="http://schemas.microsoft.com/office/drawing/2014/main" id="{2E6D47B7-E986-2E6C-C6B5-7F42D208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2478" y="1019907"/>
            <a:ext cx="2706735" cy="2706735"/>
          </a:xfrm>
        </p:spPr>
      </p:pic>
      <p:pic>
        <p:nvPicPr>
          <p:cNvPr id="17" name="Picture 16" descr="A blue and grey logo&#10;&#10;Description automatically generated">
            <a:extLst>
              <a:ext uri="{FF2B5EF4-FFF2-40B4-BE49-F238E27FC236}">
                <a16:creationId xmlns:a16="http://schemas.microsoft.com/office/drawing/2014/main" id="{7FE3C116-1F1D-0321-D0F0-B8989438B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060" y="3883839"/>
            <a:ext cx="3089031" cy="23939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A559AA-ED3C-D753-6015-0D7D5761FED6}"/>
              </a:ext>
            </a:extLst>
          </p:cNvPr>
          <p:cNvSpPr txBox="1"/>
          <p:nvPr/>
        </p:nvSpPr>
        <p:spPr>
          <a:xfrm>
            <a:off x="451104" y="1261950"/>
            <a:ext cx="4964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Weka</a:t>
            </a:r>
            <a:r>
              <a:rPr lang="es-CL" b="1" dirty="0"/>
              <a:t> </a:t>
            </a:r>
            <a:r>
              <a:rPr lang="es-CL" b="1" i="1" dirty="0"/>
              <a:t>(/ˈ</a:t>
            </a:r>
            <a:r>
              <a:rPr lang="es-CL" b="1" i="1" dirty="0" err="1"/>
              <a:t>wɛkə</a:t>
            </a:r>
            <a:r>
              <a:rPr lang="es-CL" b="1" i="1" dirty="0"/>
              <a:t>/)</a:t>
            </a:r>
          </a:p>
          <a:p>
            <a:endParaRPr lang="es-CL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Nace en 1999 como software de minería de datos y aprendizaje automático.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Permite trabajar a través de una interfaz de usuario amigable (</a:t>
            </a:r>
            <a:r>
              <a:rPr lang="es-CL" i="1" dirty="0"/>
              <a:t>para la época</a:t>
            </a:r>
            <a:r>
              <a:rPr lang="es-C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Escrito en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Software libre.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9B100-937D-1F40-2BBE-BDDF490669CD}"/>
              </a:ext>
            </a:extLst>
          </p:cNvPr>
          <p:cNvSpPr txBox="1"/>
          <p:nvPr/>
        </p:nvSpPr>
        <p:spPr>
          <a:xfrm>
            <a:off x="451104" y="3969514"/>
            <a:ext cx="4964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R</a:t>
            </a:r>
          </a:p>
          <a:p>
            <a:endParaRPr lang="es-CL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Nacido en 1993 con la premisa de ser un software de visualización estadística.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Utilizado en </a:t>
            </a:r>
            <a:r>
              <a:rPr lang="es-CL" i="1" dirty="0"/>
              <a:t>machine </a:t>
            </a:r>
            <a:r>
              <a:rPr lang="es-CL" i="1" dirty="0" err="1"/>
              <a:t>learning</a:t>
            </a:r>
            <a:r>
              <a:rPr lang="es-CL" dirty="0"/>
              <a:t>, minería de datos e inferencias estadísticas.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Escrito en C, Fortran y por sí mismo.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Software libre.</a:t>
            </a:r>
          </a:p>
        </p:txBody>
      </p:sp>
    </p:spTree>
    <p:extLst>
      <p:ext uri="{BB962C8B-B14F-4D97-AF65-F5344CB8AC3E}">
        <p14:creationId xmlns:p14="http://schemas.microsoft.com/office/powerpoint/2010/main" val="2368454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