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2"/>
  </p:notesMasterIdLst>
  <p:sldIdLst>
    <p:sldId id="256" r:id="rId2"/>
    <p:sldId id="257" r:id="rId3"/>
    <p:sldId id="261" r:id="rId4"/>
    <p:sldId id="262" r:id="rId5"/>
    <p:sldId id="263" r:id="rId6"/>
    <p:sldId id="264" r:id="rId7"/>
    <p:sldId id="265" r:id="rId8"/>
    <p:sldId id="266" r:id="rId9"/>
    <p:sldId id="267" r:id="rId10"/>
    <p:sldId id="268" r:id="rId11"/>
  </p:sldIdLst>
  <p:sldSz cx="9144000" cy="5143500" type="screen16x9"/>
  <p:notesSz cx="6858000" cy="9144000"/>
  <p:embeddedFontLst>
    <p:embeddedFont>
      <p:font typeface="Bebas Neue" panose="020B0604020202020204" charset="0"/>
      <p:regular r:id="rId13"/>
    </p:embeddedFont>
    <p:embeddedFont>
      <p:font typeface="Comfortaa" pitchFamily="2" charset="0"/>
      <p:regular r:id="rId14"/>
      <p:bold r:id="rId15"/>
    </p:embeddedFont>
    <p:embeddedFont>
      <p:font typeface="Fira Code" panose="020B0809050000020004" pitchFamily="49" charset="0"/>
      <p:regular r:id="rId16"/>
      <p:bold r:id="rId17"/>
    </p:embeddedFont>
    <p:embeddedFont>
      <p:font typeface="Nunito Light" pitchFamily="2" charset="0"/>
      <p:regular r:id="rId18"/>
      <p:italic r:id="rId19"/>
    </p:embeddedFont>
    <p:embeddedFont>
      <p:font typeface="Source Code Pro" panose="020B0509030403020204" pitchFamily="49" charset="0"/>
      <p:regular r:id="rId20"/>
      <p:bold r:id="rId21"/>
      <p:italic r:id="rId22"/>
      <p:boldItalic r:id="rId23"/>
    </p:embeddedFont>
    <p:embeddedFont>
      <p:font typeface="Source Code Pro Medium" panose="020B0509030403020204"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CB21FF-2F94-421D-9831-E7D8C4C882C7}">
  <a:tblStyle styleId="{F6CB21FF-2F94-421D-9831-E7D8C4C882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A2C3685-AE9A-4CE0-BDC6-2DA11CD62B2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26" y="15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084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13be7910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13be7910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162573e21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62573e21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4"/>
          <p:cNvGrpSpPr/>
          <p:nvPr/>
        </p:nvGrpSpPr>
        <p:grpSpPr>
          <a:xfrm>
            <a:off x="8389787" y="179931"/>
            <a:ext cx="486393" cy="125690"/>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1215750"/>
            <a:ext cx="7704000" cy="281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2"/>
        <p:cNvGrpSpPr/>
        <p:nvPr/>
      </p:nvGrpSpPr>
      <p:grpSpPr>
        <a:xfrm>
          <a:off x="0" y="0"/>
          <a:ext cx="0" cy="0"/>
          <a:chOff x="0" y="0"/>
          <a:chExt cx="0" cy="0"/>
        </a:xfrm>
      </p:grpSpPr>
      <p:sp>
        <p:nvSpPr>
          <p:cNvPr id="123" name="Google Shape;123;p18"/>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8389787" y="179931"/>
            <a:ext cx="486393" cy="125690"/>
            <a:chOff x="-890300" y="1406550"/>
            <a:chExt cx="806088" cy="208200"/>
          </a:xfrm>
        </p:grpSpPr>
        <p:sp>
          <p:nvSpPr>
            <p:cNvPr id="125" name="Google Shape;125;p18"/>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8"/>
          <p:cNvSpPr txBox="1">
            <a:spLocks noGrp="1"/>
          </p:cNvSpPr>
          <p:nvPr>
            <p:ph type="subTitle" idx="1"/>
          </p:nvPr>
        </p:nvSpPr>
        <p:spPr>
          <a:xfrm>
            <a:off x="5238851"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8"/>
          <p:cNvSpPr txBox="1">
            <a:spLocks noGrp="1"/>
          </p:cNvSpPr>
          <p:nvPr>
            <p:ph type="subTitle" idx="2"/>
          </p:nvPr>
        </p:nvSpPr>
        <p:spPr>
          <a:xfrm>
            <a:off x="1707675"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8"/>
          <p:cNvSpPr txBox="1">
            <a:spLocks noGrp="1"/>
          </p:cNvSpPr>
          <p:nvPr>
            <p:ph type="subTitle" idx="3"/>
          </p:nvPr>
        </p:nvSpPr>
        <p:spPr>
          <a:xfrm>
            <a:off x="1411701"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18"/>
          <p:cNvSpPr txBox="1">
            <a:spLocks noGrp="1"/>
          </p:cNvSpPr>
          <p:nvPr>
            <p:ph type="subTitle" idx="4"/>
          </p:nvPr>
        </p:nvSpPr>
        <p:spPr>
          <a:xfrm>
            <a:off x="4942882"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2"/>
        <p:cNvGrpSpPr/>
        <p:nvPr/>
      </p:nvGrpSpPr>
      <p:grpSpPr>
        <a:xfrm>
          <a:off x="0" y="0"/>
          <a:ext cx="0" cy="0"/>
          <a:chOff x="0" y="0"/>
          <a:chExt cx="0" cy="0"/>
        </a:xfrm>
      </p:grpSpPr>
      <p:sp>
        <p:nvSpPr>
          <p:cNvPr id="143" name="Google Shape;143;p20"/>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20"/>
          <p:cNvGrpSpPr/>
          <p:nvPr/>
        </p:nvGrpSpPr>
        <p:grpSpPr>
          <a:xfrm>
            <a:off x="8389787" y="179931"/>
            <a:ext cx="486393" cy="125690"/>
            <a:chOff x="-890300" y="1406550"/>
            <a:chExt cx="806088" cy="208200"/>
          </a:xfrm>
        </p:grpSpPr>
        <p:sp>
          <p:nvSpPr>
            <p:cNvPr id="145" name="Google Shape;145;p20"/>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0"/>
          <p:cNvSpPr txBox="1">
            <a:spLocks noGrp="1"/>
          </p:cNvSpPr>
          <p:nvPr>
            <p:ph type="subTitle" idx="1"/>
          </p:nvPr>
        </p:nvSpPr>
        <p:spPr>
          <a:xfrm>
            <a:off x="997700" y="209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0"/>
          <p:cNvSpPr txBox="1">
            <a:spLocks noGrp="1"/>
          </p:cNvSpPr>
          <p:nvPr>
            <p:ph type="subTitle" idx="2"/>
          </p:nvPr>
        </p:nvSpPr>
        <p:spPr>
          <a:xfrm>
            <a:off x="3522987" y="275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0"/>
          <p:cNvSpPr txBox="1">
            <a:spLocks noGrp="1"/>
          </p:cNvSpPr>
          <p:nvPr>
            <p:ph type="subTitle" idx="3"/>
          </p:nvPr>
        </p:nvSpPr>
        <p:spPr>
          <a:xfrm>
            <a:off x="6051233" y="3242600"/>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0"/>
          <p:cNvSpPr txBox="1">
            <a:spLocks noGrp="1"/>
          </p:cNvSpPr>
          <p:nvPr>
            <p:ph type="subTitle" idx="4"/>
          </p:nvPr>
        </p:nvSpPr>
        <p:spPr>
          <a:xfrm>
            <a:off x="720000" y="143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3" name="Google Shape;153;p20"/>
          <p:cNvSpPr txBox="1">
            <a:spLocks noGrp="1"/>
          </p:cNvSpPr>
          <p:nvPr>
            <p:ph type="subTitle" idx="5"/>
          </p:nvPr>
        </p:nvSpPr>
        <p:spPr>
          <a:xfrm>
            <a:off x="3292047" y="209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4" name="Google Shape;154;p20"/>
          <p:cNvSpPr txBox="1">
            <a:spLocks noGrp="1"/>
          </p:cNvSpPr>
          <p:nvPr>
            <p:ph type="subTitle" idx="6"/>
          </p:nvPr>
        </p:nvSpPr>
        <p:spPr>
          <a:xfrm>
            <a:off x="5867044" y="2582600"/>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55"/>
        <p:cNvGrpSpPr/>
        <p:nvPr/>
      </p:nvGrpSpPr>
      <p:grpSpPr>
        <a:xfrm>
          <a:off x="0" y="0"/>
          <a:ext cx="0" cy="0"/>
          <a:chOff x="0" y="0"/>
          <a:chExt cx="0" cy="0"/>
        </a:xfrm>
      </p:grpSpPr>
      <p:sp>
        <p:nvSpPr>
          <p:cNvPr id="156" name="Google Shape;156;p21"/>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21"/>
          <p:cNvGrpSpPr/>
          <p:nvPr/>
        </p:nvGrpSpPr>
        <p:grpSpPr>
          <a:xfrm>
            <a:off x="8389787" y="179931"/>
            <a:ext cx="486393" cy="125690"/>
            <a:chOff x="-890300" y="1406550"/>
            <a:chExt cx="806088" cy="208200"/>
          </a:xfrm>
        </p:grpSpPr>
        <p:sp>
          <p:nvSpPr>
            <p:cNvPr id="158" name="Google Shape;158;p21"/>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 name="Google Shape;162;p21"/>
          <p:cNvSpPr txBox="1">
            <a:spLocks noGrp="1"/>
          </p:cNvSpPr>
          <p:nvPr>
            <p:ph type="subTitle" idx="1"/>
          </p:nvPr>
        </p:nvSpPr>
        <p:spPr>
          <a:xfrm>
            <a:off x="3500600" y="1923775"/>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1"/>
          <p:cNvSpPr txBox="1">
            <a:spLocks noGrp="1"/>
          </p:cNvSpPr>
          <p:nvPr>
            <p:ph type="subTitle" idx="2"/>
          </p:nvPr>
        </p:nvSpPr>
        <p:spPr>
          <a:xfrm>
            <a:off x="6445791" y="1923775"/>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1"/>
          <p:cNvSpPr txBox="1">
            <a:spLocks noGrp="1"/>
          </p:cNvSpPr>
          <p:nvPr>
            <p:ph type="subTitle" idx="3"/>
          </p:nvPr>
        </p:nvSpPr>
        <p:spPr>
          <a:xfrm>
            <a:off x="3500600" y="3566750"/>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1"/>
          <p:cNvSpPr txBox="1">
            <a:spLocks noGrp="1"/>
          </p:cNvSpPr>
          <p:nvPr>
            <p:ph type="subTitle" idx="4"/>
          </p:nvPr>
        </p:nvSpPr>
        <p:spPr>
          <a:xfrm>
            <a:off x="6445791" y="3566750"/>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1"/>
          <p:cNvSpPr txBox="1">
            <a:spLocks noGrp="1"/>
          </p:cNvSpPr>
          <p:nvPr>
            <p:ph type="subTitle" idx="5"/>
          </p:nvPr>
        </p:nvSpPr>
        <p:spPr>
          <a:xfrm>
            <a:off x="3194436" y="14182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7" name="Google Shape;167;p21"/>
          <p:cNvSpPr txBox="1">
            <a:spLocks noGrp="1"/>
          </p:cNvSpPr>
          <p:nvPr>
            <p:ph type="subTitle" idx="6"/>
          </p:nvPr>
        </p:nvSpPr>
        <p:spPr>
          <a:xfrm>
            <a:off x="3194436" y="30612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8" name="Google Shape;168;p21"/>
          <p:cNvSpPr txBox="1">
            <a:spLocks noGrp="1"/>
          </p:cNvSpPr>
          <p:nvPr>
            <p:ph type="subTitle" idx="7"/>
          </p:nvPr>
        </p:nvSpPr>
        <p:spPr>
          <a:xfrm>
            <a:off x="6139611" y="14182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4"/>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9" name="Google Shape;169;p21"/>
          <p:cNvSpPr txBox="1">
            <a:spLocks noGrp="1"/>
          </p:cNvSpPr>
          <p:nvPr>
            <p:ph type="subTitle" idx="8"/>
          </p:nvPr>
        </p:nvSpPr>
        <p:spPr>
          <a:xfrm>
            <a:off x="6139611" y="30612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2" name="Google Shape;172;p22"/>
          <p:cNvSpPr txBox="1">
            <a:spLocks noGrp="1"/>
          </p:cNvSpPr>
          <p:nvPr>
            <p:ph type="subTitle" idx="1"/>
          </p:nvPr>
        </p:nvSpPr>
        <p:spPr>
          <a:xfrm>
            <a:off x="1394900"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2"/>
          <p:cNvSpPr txBox="1">
            <a:spLocks noGrp="1"/>
          </p:cNvSpPr>
          <p:nvPr>
            <p:ph type="subTitle" idx="2"/>
          </p:nvPr>
        </p:nvSpPr>
        <p:spPr>
          <a:xfrm>
            <a:off x="3864750"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2"/>
          <p:cNvSpPr txBox="1">
            <a:spLocks noGrp="1"/>
          </p:cNvSpPr>
          <p:nvPr>
            <p:ph type="subTitle" idx="3"/>
          </p:nvPr>
        </p:nvSpPr>
        <p:spPr>
          <a:xfrm>
            <a:off x="1394900"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2"/>
          <p:cNvSpPr txBox="1">
            <a:spLocks noGrp="1"/>
          </p:cNvSpPr>
          <p:nvPr>
            <p:ph type="subTitle" idx="4"/>
          </p:nvPr>
        </p:nvSpPr>
        <p:spPr>
          <a:xfrm>
            <a:off x="3864750"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2"/>
          <p:cNvSpPr txBox="1">
            <a:spLocks noGrp="1"/>
          </p:cNvSpPr>
          <p:nvPr>
            <p:ph type="subTitle" idx="5"/>
          </p:nvPr>
        </p:nvSpPr>
        <p:spPr>
          <a:xfrm>
            <a:off x="6334599"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2"/>
          <p:cNvSpPr txBox="1">
            <a:spLocks noGrp="1"/>
          </p:cNvSpPr>
          <p:nvPr>
            <p:ph type="subTitle" idx="6"/>
          </p:nvPr>
        </p:nvSpPr>
        <p:spPr>
          <a:xfrm>
            <a:off x="6334599"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2"/>
          <p:cNvSpPr txBox="1">
            <a:spLocks noGrp="1"/>
          </p:cNvSpPr>
          <p:nvPr>
            <p:ph type="subTitle" idx="7"/>
          </p:nvPr>
        </p:nvSpPr>
        <p:spPr>
          <a:xfrm>
            <a:off x="1113052"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9" name="Google Shape;179;p22"/>
          <p:cNvSpPr txBox="1">
            <a:spLocks noGrp="1"/>
          </p:cNvSpPr>
          <p:nvPr>
            <p:ph type="subTitle" idx="8"/>
          </p:nvPr>
        </p:nvSpPr>
        <p:spPr>
          <a:xfrm>
            <a:off x="3582900"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22"/>
          <p:cNvSpPr txBox="1">
            <a:spLocks noGrp="1"/>
          </p:cNvSpPr>
          <p:nvPr>
            <p:ph type="subTitle" idx="9"/>
          </p:nvPr>
        </p:nvSpPr>
        <p:spPr>
          <a:xfrm>
            <a:off x="6052748"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1" name="Google Shape;181;p22"/>
          <p:cNvSpPr txBox="1">
            <a:spLocks noGrp="1"/>
          </p:cNvSpPr>
          <p:nvPr>
            <p:ph type="subTitle" idx="13"/>
          </p:nvPr>
        </p:nvSpPr>
        <p:spPr>
          <a:xfrm>
            <a:off x="1113052"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2" name="Google Shape;182;p22"/>
          <p:cNvSpPr txBox="1">
            <a:spLocks noGrp="1"/>
          </p:cNvSpPr>
          <p:nvPr>
            <p:ph type="subTitle" idx="14"/>
          </p:nvPr>
        </p:nvSpPr>
        <p:spPr>
          <a:xfrm>
            <a:off x="3582900"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3" name="Google Shape;183;p22"/>
          <p:cNvSpPr txBox="1">
            <a:spLocks noGrp="1"/>
          </p:cNvSpPr>
          <p:nvPr>
            <p:ph type="subTitle" idx="15"/>
          </p:nvPr>
        </p:nvSpPr>
        <p:spPr>
          <a:xfrm>
            <a:off x="6052748"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4" r:id="rId5"/>
    <p:sldLayoutId id="2147483665" r:id="rId6"/>
    <p:sldLayoutId id="2147483666" r:id="rId7"/>
    <p:sldLayoutId id="2147483667" r:id="rId8"/>
    <p:sldLayoutId id="2147483668" r:id="rId9"/>
    <p:sldLayoutId id="2147483672" r:id="rId10"/>
    <p:sldLayoutId id="214748367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dirty="0"/>
              <a:t>Lógica de Programación</a:t>
            </a:r>
            <a:endParaRPr dirty="0"/>
          </a:p>
          <a:p>
            <a:pPr marL="0" lvl="0" indent="0" algn="l" rtl="0">
              <a:spcBef>
                <a:spcPts val="0"/>
              </a:spcBef>
              <a:spcAft>
                <a:spcPts val="0"/>
              </a:spcAft>
              <a:buNone/>
            </a:pPr>
            <a:r>
              <a:rPr lang="es-ES" dirty="0">
                <a:solidFill>
                  <a:schemeClr val="accent4"/>
                </a:solidFill>
              </a:rPr>
              <a:t>Python</a:t>
            </a:r>
            <a:endParaRPr dirty="0">
              <a:solidFill>
                <a:schemeClr val="accent4"/>
              </a:solidFill>
            </a:endParaRPr>
          </a:p>
          <a:p>
            <a:pPr marL="0" lvl="0" indent="0" algn="l" rtl="0">
              <a:spcBef>
                <a:spcPts val="0"/>
              </a:spcBef>
              <a:spcAft>
                <a:spcPts val="0"/>
              </a:spcAft>
              <a:buNone/>
            </a:pPr>
            <a:r>
              <a:rPr lang="en" dirty="0"/>
              <a:t>	</a:t>
            </a:r>
            <a:endParaRPr dirty="0"/>
          </a:p>
        </p:txBody>
      </p:sp>
      <p:sp>
        <p:nvSpPr>
          <p:cNvPr id="239" name="Google Shape;239;p31"/>
          <p:cNvSpPr txBox="1">
            <a:spLocks noGrp="1"/>
          </p:cNvSpPr>
          <p:nvPr>
            <p:ph type="subTitle" idx="1"/>
          </p:nvPr>
        </p:nvSpPr>
        <p:spPr>
          <a:xfrm>
            <a:off x="2481263" y="3297650"/>
            <a:ext cx="6051737" cy="44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sz="1400" dirty="0"/>
              <a:t>&lt; </a:t>
            </a:r>
            <a:r>
              <a:rPr lang="en" dirty="0"/>
              <a:t>Rodrigo Vera Cartagena/Analista Programador</a:t>
            </a:r>
            <a:r>
              <a:rPr lang="en" sz="1400" dirty="0"/>
              <a:t>&gt;</a:t>
            </a:r>
            <a:endParaRPr dirty="0"/>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1441000"/>
            <a:ext cx="1958551" cy="3163001"/>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7" name="Picture 4" descr="Logo">
            <a:extLst>
              <a:ext uri="{FF2B5EF4-FFF2-40B4-BE49-F238E27FC236}">
                <a16:creationId xmlns:a16="http://schemas.microsoft.com/office/drawing/2014/main" id="{99A39497-D311-4F4F-BF44-DD07B850E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063" y="75301"/>
            <a:ext cx="1867756" cy="1875646"/>
          </a:xfrm>
          <a:prstGeom prst="rect">
            <a:avLst/>
          </a:prstGeom>
          <a:noFill/>
          <a:extLst>
            <a:ext uri="{909E8E84-426E-40DD-AFC4-6F175D3DCCD1}">
              <a14:hiddenFill xmlns:a14="http://schemas.microsoft.com/office/drawing/2010/main">
                <a:solidFill>
                  <a:srgbClr val="FFFFFF"/>
                </a:solidFill>
              </a14:hiddenFill>
            </a:ext>
          </a:extLst>
        </p:spPr>
      </p:pic>
      <p:pic>
        <p:nvPicPr>
          <p:cNvPr id="59" name="Imagen 58" descr="1.png">
            <a:extLst>
              <a:ext uri="{FF2B5EF4-FFF2-40B4-BE49-F238E27FC236}">
                <a16:creationId xmlns:a16="http://schemas.microsoft.com/office/drawing/2014/main" id="{CECA0715-8871-443A-AF6C-98CAB8BB22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1987" y="4282865"/>
            <a:ext cx="1270076" cy="342346"/>
          </a:xfrm>
          <a:prstGeom prst="rect">
            <a:avLst/>
          </a:prstGeom>
        </p:spPr>
      </p:pic>
      <p:sp>
        <p:nvSpPr>
          <p:cNvPr id="60" name="Rectángulo 59">
            <a:extLst>
              <a:ext uri="{FF2B5EF4-FFF2-40B4-BE49-F238E27FC236}">
                <a16:creationId xmlns:a16="http://schemas.microsoft.com/office/drawing/2014/main" id="{02C2FD0B-2B57-4673-B415-49F0923C6C9D}"/>
              </a:ext>
            </a:extLst>
          </p:cNvPr>
          <p:cNvSpPr/>
          <p:nvPr/>
        </p:nvSpPr>
        <p:spPr>
          <a:xfrm>
            <a:off x="475434" y="1"/>
            <a:ext cx="1287706" cy="1219401"/>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1" name="Título 1">
            <a:extLst>
              <a:ext uri="{FF2B5EF4-FFF2-40B4-BE49-F238E27FC236}">
                <a16:creationId xmlns:a16="http://schemas.microsoft.com/office/drawing/2014/main" id="{150A7D3C-2970-4E24-8197-BB1F673F12DE}"/>
              </a:ext>
            </a:extLst>
          </p:cNvPr>
          <p:cNvSpPr txBox="1">
            <a:spLocks/>
          </p:cNvSpPr>
          <p:nvPr/>
        </p:nvSpPr>
        <p:spPr>
          <a:xfrm>
            <a:off x="469608" y="160081"/>
            <a:ext cx="1301616" cy="371597"/>
          </a:xfrm>
          <a:prstGeom prst="rect">
            <a:avLst/>
          </a:prstGeom>
        </p:spPr>
        <p:txBody>
          <a:bodyPr vert="horz" lIns="91440" tIns="45720" rIns="91440" bIns="45720" rtlCol="0" anchor="ctr">
            <a:normAutofit fontScale="7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L" sz="1600" b="1" kern="1400" dirty="0">
                <a:latin typeface="Source Code Pro" panose="020B0509030403020204" pitchFamily="49" charset="0"/>
                <a:ea typeface="Source Code Pro" panose="020B0509030403020204" pitchFamily="49" charset="0"/>
                <a:cs typeface="Myriad Pro Light"/>
              </a:rPr>
              <a:t>TECNOLOGÍAS APLICADAS</a:t>
            </a:r>
          </a:p>
        </p:txBody>
      </p:sp>
      <p:cxnSp>
        <p:nvCxnSpPr>
          <p:cNvPr id="62" name="Conector recto 61">
            <a:extLst>
              <a:ext uri="{FF2B5EF4-FFF2-40B4-BE49-F238E27FC236}">
                <a16:creationId xmlns:a16="http://schemas.microsoft.com/office/drawing/2014/main" id="{C6C91822-C062-44DD-84FC-28664AC2589B}"/>
              </a:ext>
            </a:extLst>
          </p:cNvPr>
          <p:cNvCxnSpPr>
            <a:cxnSpLocks/>
          </p:cNvCxnSpPr>
          <p:nvPr/>
        </p:nvCxnSpPr>
        <p:spPr>
          <a:xfrm>
            <a:off x="524956" y="687543"/>
            <a:ext cx="1178122" cy="2954"/>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65" name="Imagen 64" descr="1.png">
            <a:extLst>
              <a:ext uri="{FF2B5EF4-FFF2-40B4-BE49-F238E27FC236}">
                <a16:creationId xmlns:a16="http://schemas.microsoft.com/office/drawing/2014/main" id="{F40688AB-A928-4050-8D09-A9BB73D55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223" y="870628"/>
            <a:ext cx="1092730" cy="2682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Python</a:t>
            </a:r>
            <a:endParaRPr dirty="0">
              <a:solidFill>
                <a:schemeClr val="accent4"/>
              </a:solidFill>
            </a:endParaRPr>
          </a:p>
        </p:txBody>
      </p:sp>
      <p:sp>
        <p:nvSpPr>
          <p:cNvPr id="651" name="Google Shape;651;p42"/>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652" name="Google Shape;652;p42"/>
          <p:cNvSpPr txBox="1"/>
          <p:nvPr/>
        </p:nvSpPr>
        <p:spPr>
          <a:xfrm>
            <a:off x="8054810" y="418318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653" name="Google Shape;653;p42"/>
          <p:cNvSpPr txBox="1"/>
          <p:nvPr/>
        </p:nvSpPr>
        <p:spPr>
          <a:xfrm>
            <a:off x="8211638" y="4476550"/>
            <a:ext cx="976200" cy="34982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654" name="Google Shape;654;p42"/>
          <p:cNvSpPr txBox="1"/>
          <p:nvPr/>
        </p:nvSpPr>
        <p:spPr>
          <a:xfrm>
            <a:off x="670663" y="5110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655" name="Google Shape;655;p42"/>
          <p:cNvGrpSpPr/>
          <p:nvPr/>
        </p:nvGrpSpPr>
        <p:grpSpPr>
          <a:xfrm>
            <a:off x="8389787" y="179931"/>
            <a:ext cx="486393" cy="125690"/>
            <a:chOff x="-890300" y="1406550"/>
            <a:chExt cx="806088" cy="208200"/>
          </a:xfrm>
        </p:grpSpPr>
        <p:sp>
          <p:nvSpPr>
            <p:cNvPr id="656" name="Google Shape;656;p42"/>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42"/>
          <p:cNvSpPr txBox="1"/>
          <p:nvPr/>
        </p:nvSpPr>
        <p:spPr>
          <a:xfrm>
            <a:off x="319025" y="40346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pic>
        <p:nvPicPr>
          <p:cNvPr id="52" name="Picture 4" descr="Logo">
            <a:extLst>
              <a:ext uri="{FF2B5EF4-FFF2-40B4-BE49-F238E27FC236}">
                <a16:creationId xmlns:a16="http://schemas.microsoft.com/office/drawing/2014/main" id="{F877E9B1-55AA-4347-B7EE-018D54EF4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091" y="79221"/>
            <a:ext cx="994158" cy="998358"/>
          </a:xfrm>
          <a:prstGeom prst="rect">
            <a:avLst/>
          </a:prstGeom>
          <a:noFill/>
          <a:extLst>
            <a:ext uri="{909E8E84-426E-40DD-AFC4-6F175D3DCCD1}">
              <a14:hiddenFill xmlns:a14="http://schemas.microsoft.com/office/drawing/2010/main">
                <a:solidFill>
                  <a:srgbClr val="FFFFFF"/>
                </a:solidFill>
              </a14:hiddenFill>
            </a:ext>
          </a:extLst>
        </p:spPr>
      </p:pic>
      <p:pic>
        <p:nvPicPr>
          <p:cNvPr id="53" name="Imagen 52" descr="1.png">
            <a:extLst>
              <a:ext uri="{FF2B5EF4-FFF2-40B4-BE49-F238E27FC236}">
                <a16:creationId xmlns:a16="http://schemas.microsoft.com/office/drawing/2014/main" id="{81ECEE28-988A-4A90-8B9A-4B57F5F865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738" y="226452"/>
            <a:ext cx="1270076" cy="342346"/>
          </a:xfrm>
          <a:prstGeom prst="rect">
            <a:avLst/>
          </a:prstGeom>
        </p:spPr>
      </p:pic>
      <p:pic>
        <p:nvPicPr>
          <p:cNvPr id="3" name="Imagen 2" descr="Interfaz de usuario gráfica, Aplicación&#10;&#10;Descripción generada automáticamente">
            <a:extLst>
              <a:ext uri="{FF2B5EF4-FFF2-40B4-BE49-F238E27FC236}">
                <a16:creationId xmlns:a16="http://schemas.microsoft.com/office/drawing/2014/main" id="{7451E916-BD9B-48D6-9E50-DFD7987DC15A}"/>
              </a:ext>
            </a:extLst>
          </p:cNvPr>
          <p:cNvPicPr>
            <a:picLocks noChangeAspect="1"/>
          </p:cNvPicPr>
          <p:nvPr/>
        </p:nvPicPr>
        <p:blipFill>
          <a:blip r:embed="rId5"/>
          <a:stretch>
            <a:fillRect/>
          </a:stretch>
        </p:blipFill>
        <p:spPr>
          <a:xfrm>
            <a:off x="2701341" y="1236298"/>
            <a:ext cx="3741317" cy="3741317"/>
          </a:xfrm>
          <a:prstGeom prst="rect">
            <a:avLst/>
          </a:prstGeom>
        </p:spPr>
      </p:pic>
    </p:spTree>
    <p:extLst>
      <p:ext uri="{BB962C8B-B14F-4D97-AF65-F5344CB8AC3E}">
        <p14:creationId xmlns:p14="http://schemas.microsoft.com/office/powerpoint/2010/main" val="401261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Temario</a:t>
            </a:r>
            <a:endParaRPr dirty="0">
              <a:solidFill>
                <a:schemeClr val="accent4"/>
              </a:solidFill>
            </a:endParaRPr>
          </a:p>
        </p:txBody>
      </p:sp>
      <p:graphicFrame>
        <p:nvGraphicFramePr>
          <p:cNvPr id="299" name="Google Shape;299;p32"/>
          <p:cNvGraphicFramePr/>
          <p:nvPr>
            <p:extLst>
              <p:ext uri="{D42A27DB-BD31-4B8C-83A1-F6EECF244321}">
                <p14:modId xmlns:p14="http://schemas.microsoft.com/office/powerpoint/2010/main" val="2461212860"/>
              </p:ext>
            </p:extLst>
          </p:nvPr>
        </p:nvGraphicFramePr>
        <p:xfrm>
          <a:off x="643014" y="1447955"/>
          <a:ext cx="7857971" cy="2796752"/>
        </p:xfrm>
        <a:graphic>
          <a:graphicData uri="http://schemas.openxmlformats.org/drawingml/2006/table">
            <a:tbl>
              <a:tblPr>
                <a:noFill/>
                <a:tableStyleId>{F6CB21FF-2F94-421D-9831-E7D8C4C882C7}</a:tableStyleId>
              </a:tblPr>
              <a:tblGrid>
                <a:gridCol w="7857971">
                  <a:extLst>
                    <a:ext uri="{9D8B030D-6E8A-4147-A177-3AD203B41FA5}">
                      <a16:colId xmlns:a16="http://schemas.microsoft.com/office/drawing/2014/main" val="20000"/>
                    </a:ext>
                  </a:extLst>
                </a:gridCol>
              </a:tblGrid>
              <a:tr h="440506">
                <a:tc>
                  <a:txBody>
                    <a:bodyPr/>
                    <a:lstStyle/>
                    <a:p>
                      <a:pPr marL="0" lvl="0" indent="0" algn="l" rtl="0">
                        <a:spcBef>
                          <a:spcPts val="0"/>
                        </a:spcBef>
                        <a:spcAft>
                          <a:spcPts val="0"/>
                        </a:spcAft>
                        <a:buNone/>
                      </a:pPr>
                      <a:r>
                        <a:rPr lang="en" sz="1600" dirty="0">
                          <a:solidFill>
                            <a:schemeClr val="dk2"/>
                          </a:solidFill>
                          <a:uFill>
                            <a:noFill/>
                          </a:uFill>
                          <a:latin typeface="Source Code Pro"/>
                          <a:ea typeface="Source Code Pro"/>
                          <a:cs typeface="Source Code Pro"/>
                          <a:sym typeface="Source Code Pro"/>
                        </a:rPr>
                        <a:t>Introducción a la logica de programación.</a:t>
                      </a:r>
                      <a:endParaRPr sz="1600" dirty="0">
                        <a:solidFill>
                          <a:schemeClr val="dk2"/>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0"/>
                  </a:ext>
                </a:extLst>
              </a:tr>
              <a:tr h="594222">
                <a:tc>
                  <a:txBody>
                    <a:bodyPr/>
                    <a:lstStyle/>
                    <a:p>
                      <a:pPr marL="0" lvl="0" indent="0" algn="l" rtl="0">
                        <a:spcBef>
                          <a:spcPts val="0"/>
                        </a:spcBef>
                        <a:spcAft>
                          <a:spcPts val="0"/>
                        </a:spcAft>
                        <a:buNone/>
                      </a:pPr>
                      <a:r>
                        <a:rPr lang="en" sz="1600" dirty="0">
                          <a:solidFill>
                            <a:schemeClr val="accent2"/>
                          </a:solidFill>
                          <a:uFill>
                            <a:noFill/>
                          </a:uFill>
                          <a:latin typeface="Source Code Pro"/>
                          <a:ea typeface="Source Code Pro"/>
                          <a:cs typeface="Source Code Pro"/>
                          <a:sym typeface="Source Code Pro"/>
                        </a:rPr>
                        <a:t>Herramientas Basicas para entender la logica de programación.</a:t>
                      </a:r>
                      <a:endParaRPr sz="1600" dirty="0">
                        <a:solidFill>
                          <a:schemeClr val="accent2"/>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1"/>
                  </a:ext>
                </a:extLst>
              </a:tr>
              <a:tr h="440506">
                <a:tc>
                  <a:txBody>
                    <a:bodyPr/>
                    <a:lstStyle/>
                    <a:p>
                      <a:pPr marL="0" lvl="0" indent="0" algn="l" rtl="0">
                        <a:spcBef>
                          <a:spcPts val="0"/>
                        </a:spcBef>
                        <a:spcAft>
                          <a:spcPts val="0"/>
                        </a:spcAft>
                        <a:buNone/>
                      </a:pPr>
                      <a:r>
                        <a:rPr lang="en" sz="1600" dirty="0">
                          <a:solidFill>
                            <a:schemeClr val="accent4"/>
                          </a:solidFill>
                          <a:uFill>
                            <a:noFill/>
                          </a:uFill>
                          <a:latin typeface="Source Code Pro"/>
                          <a:ea typeface="Source Code Pro"/>
                          <a:cs typeface="Source Code Pro"/>
                          <a:sym typeface="Source Code Pro"/>
                        </a:rPr>
                        <a:t>Pasos para resolver problemas de programación.</a:t>
                      </a:r>
                      <a:endParaRPr sz="1600" dirty="0">
                        <a:solidFill>
                          <a:schemeClr val="accent4"/>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2"/>
                  </a:ext>
                </a:extLst>
              </a:tr>
              <a:tr h="440506">
                <a:tc>
                  <a:txBody>
                    <a:bodyPr/>
                    <a:lstStyle/>
                    <a:p>
                      <a:pPr marL="0" lvl="0" indent="0" algn="l" rtl="0">
                        <a:spcBef>
                          <a:spcPts val="0"/>
                        </a:spcBef>
                        <a:spcAft>
                          <a:spcPts val="0"/>
                        </a:spcAft>
                        <a:buNone/>
                      </a:pPr>
                      <a:r>
                        <a:rPr lang="en" sz="1600" dirty="0">
                          <a:solidFill>
                            <a:schemeClr val="accent5"/>
                          </a:solidFill>
                          <a:uFill>
                            <a:noFill/>
                          </a:uFill>
                          <a:latin typeface="Source Code Pro"/>
                          <a:ea typeface="Source Code Pro"/>
                          <a:cs typeface="Source Code Pro"/>
                          <a:sym typeface="Source Code Pro"/>
                        </a:rPr>
                        <a:t>Practicar y perseverar.</a:t>
                      </a:r>
                      <a:endParaRPr sz="1600" dirty="0">
                        <a:solidFill>
                          <a:schemeClr val="accent5"/>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r h="440506">
                <a:tc>
                  <a:txBody>
                    <a:bodyPr/>
                    <a:lstStyle/>
                    <a:p>
                      <a:pPr marL="0" lvl="0" indent="0" algn="l" rtl="0">
                        <a:spcBef>
                          <a:spcPts val="0"/>
                        </a:spcBef>
                        <a:spcAft>
                          <a:spcPts val="0"/>
                        </a:spcAft>
                        <a:buNone/>
                      </a:pPr>
                      <a:r>
                        <a:rPr lang="en" sz="1600" dirty="0">
                          <a:solidFill>
                            <a:schemeClr val="accent1"/>
                          </a:solidFill>
                          <a:uFill>
                            <a:noFill/>
                          </a:uFill>
                          <a:latin typeface="Source Code Pro"/>
                          <a:ea typeface="Source Code Pro"/>
                          <a:cs typeface="Source Code Pro"/>
                          <a:sym typeface="Source Code Pro"/>
                        </a:rPr>
                        <a:t>Recursos utiles y comunidades de apoyo.</a:t>
                      </a:r>
                      <a:endParaRPr sz="1600" dirty="0">
                        <a:solidFill>
                          <a:schemeClr val="accent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4"/>
                  </a:ext>
                </a:extLst>
              </a:tr>
              <a:tr h="440506">
                <a:tc>
                  <a:txBody>
                    <a:bodyPr/>
                    <a:lstStyle/>
                    <a:p>
                      <a:pPr marL="0" lvl="0" indent="0" algn="l" rtl="0">
                        <a:spcBef>
                          <a:spcPts val="0"/>
                        </a:spcBef>
                        <a:spcAft>
                          <a:spcPts val="0"/>
                        </a:spcAft>
                        <a:buNone/>
                      </a:pPr>
                      <a:r>
                        <a:rPr lang="es-CL" sz="1600" dirty="0">
                          <a:solidFill>
                            <a:schemeClr val="lt2"/>
                          </a:solidFill>
                          <a:latin typeface="Source Code Pro"/>
                          <a:ea typeface="Source Code Pro"/>
                          <a:cs typeface="Source Code Pro"/>
                          <a:sym typeface="Source Code Pro"/>
                        </a:rPr>
                        <a:t>C</a:t>
                      </a:r>
                      <a:r>
                        <a:rPr lang="en" sz="1600" dirty="0">
                          <a:solidFill>
                            <a:schemeClr val="lt2"/>
                          </a:solidFill>
                          <a:latin typeface="Source Code Pro"/>
                          <a:ea typeface="Source Code Pro"/>
                          <a:cs typeface="Source Code Pro"/>
                          <a:sym typeface="Source Code Pro"/>
                        </a:rPr>
                        <a:t>onfianza y paciencia.</a:t>
                      </a:r>
                      <a:endParaRPr sz="1600" dirty="0">
                        <a:solidFill>
                          <a:schemeClr val="lt2"/>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9" name="Imagen 8" descr="1.png">
            <a:extLst>
              <a:ext uri="{FF2B5EF4-FFF2-40B4-BE49-F238E27FC236}">
                <a16:creationId xmlns:a16="http://schemas.microsoft.com/office/drawing/2014/main" id="{0B6045D5-C371-47DF-8628-DB03EA072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070" y="4503764"/>
            <a:ext cx="1270076" cy="342346"/>
          </a:xfrm>
          <a:prstGeom prst="rect">
            <a:avLst/>
          </a:prstGeom>
        </p:spPr>
      </p:pic>
      <p:pic>
        <p:nvPicPr>
          <p:cNvPr id="10" name="Picture 4" descr="Logo">
            <a:extLst>
              <a:ext uri="{FF2B5EF4-FFF2-40B4-BE49-F238E27FC236}">
                <a16:creationId xmlns:a16="http://schemas.microsoft.com/office/drawing/2014/main" id="{3ACC0BED-1109-4557-9297-CE7BBD9490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1828" y="140640"/>
            <a:ext cx="924470" cy="928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350039" y="18643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Introduccion a la Logica de Programacion</a:t>
            </a:r>
            <a:endParaRPr sz="2800" dirty="0">
              <a:solidFill>
                <a:schemeClr val="lt2"/>
              </a:solidFill>
            </a:endParaRPr>
          </a:p>
        </p:txBody>
      </p:sp>
      <p:sp>
        <p:nvSpPr>
          <p:cNvPr id="433" name="Google Shape;433;p36"/>
          <p:cNvSpPr txBox="1">
            <a:spLocks noGrp="1"/>
          </p:cNvSpPr>
          <p:nvPr>
            <p:ph type="subTitle" idx="2"/>
          </p:nvPr>
        </p:nvSpPr>
        <p:spPr>
          <a:xfrm>
            <a:off x="644446" y="2061251"/>
            <a:ext cx="7855107" cy="10209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L" dirty="0"/>
              <a:t>A</a:t>
            </a:r>
            <a:r>
              <a:rPr lang="en" dirty="0"/>
              <a:t> diario nos enfrentamos a situaciones en donde la logica se hace presente, para poder ver el resultado completo de alguna accion previamente se deben de cumplir otros requisitos.</a:t>
            </a:r>
            <a:endParaRPr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Imagen 22" descr="1.png">
            <a:extLst>
              <a:ext uri="{FF2B5EF4-FFF2-40B4-BE49-F238E27FC236}">
                <a16:creationId xmlns:a16="http://schemas.microsoft.com/office/drawing/2014/main" id="{D147888C-AFF4-44B6-BEFB-660D44CFE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722" y="4584139"/>
            <a:ext cx="1270076" cy="342346"/>
          </a:xfrm>
          <a:prstGeom prst="rect">
            <a:avLst/>
          </a:prstGeom>
        </p:spPr>
      </p:pic>
      <p:pic>
        <p:nvPicPr>
          <p:cNvPr id="24" name="Picture 4" descr="Logo">
            <a:extLst>
              <a:ext uri="{FF2B5EF4-FFF2-40B4-BE49-F238E27FC236}">
                <a16:creationId xmlns:a16="http://schemas.microsoft.com/office/drawing/2014/main" id="{68CA2721-F227-43C2-9B82-C2A72EE337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1828" y="140640"/>
            <a:ext cx="924470" cy="928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321967" y="39467"/>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L" dirty="0">
                <a:solidFill>
                  <a:schemeClr val="accent4"/>
                </a:solidFill>
              </a:rPr>
              <a:t>¿C</a:t>
            </a:r>
            <a:r>
              <a:rPr lang="en" dirty="0">
                <a:solidFill>
                  <a:schemeClr val="accent4"/>
                </a:solidFill>
              </a:rPr>
              <a:t>omo se puede representar la logica?</a:t>
            </a:r>
            <a:endParaRPr dirty="0">
              <a:solidFill>
                <a:schemeClr val="accent4"/>
              </a:solidFill>
            </a:endParaRPr>
          </a:p>
        </p:txBody>
      </p:sp>
      <p:sp>
        <p:nvSpPr>
          <p:cNvPr id="455" name="Google Shape;455;p37"/>
          <p:cNvSpPr txBox="1">
            <a:spLocks noGrp="1"/>
          </p:cNvSpPr>
          <p:nvPr>
            <p:ph type="subTitle" idx="1"/>
          </p:nvPr>
        </p:nvSpPr>
        <p:spPr>
          <a:xfrm>
            <a:off x="2098769" y="1111817"/>
            <a:ext cx="6698256" cy="40316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dirty="0"/>
              <a:t>Ir al cine paso a paso:</a:t>
            </a:r>
          </a:p>
          <a:p>
            <a:pPr marL="0" lvl="0" indent="0" algn="l" rtl="0">
              <a:spcBef>
                <a:spcPts val="0"/>
              </a:spcBef>
              <a:spcAft>
                <a:spcPts val="0"/>
              </a:spcAft>
              <a:buClr>
                <a:schemeClr val="dk1"/>
              </a:buClr>
              <a:buSzPts val="1100"/>
              <a:buFont typeface="Arial"/>
              <a:buNone/>
            </a:pPr>
            <a:r>
              <a:rPr lang="es-ES" dirty="0"/>
              <a:t>Inicio</a:t>
            </a:r>
          </a:p>
          <a:p>
            <a:pPr marL="285750" indent="-285750">
              <a:buSzPts val="1100"/>
            </a:pPr>
            <a:r>
              <a:rPr lang="es-ES" dirty="0"/>
              <a:t>Salir de casa</a:t>
            </a:r>
          </a:p>
          <a:p>
            <a:pPr marL="285750" indent="-285750">
              <a:buSzPts val="1100"/>
            </a:pPr>
            <a:r>
              <a:rPr lang="es-ES" dirty="0"/>
              <a:t>Dirigirse al cine</a:t>
            </a:r>
          </a:p>
          <a:p>
            <a:pPr marL="285750" indent="-285750">
              <a:buSzPts val="1100"/>
            </a:pPr>
            <a:r>
              <a:rPr lang="es-ES" dirty="0"/>
              <a:t>Llegar al cine</a:t>
            </a:r>
          </a:p>
          <a:p>
            <a:pPr marL="285750" indent="-285750">
              <a:buSzPts val="1100"/>
            </a:pPr>
            <a:r>
              <a:rPr lang="es-ES" dirty="0"/>
              <a:t>Ver las opciones disponibles en la cartelera</a:t>
            </a:r>
          </a:p>
          <a:p>
            <a:pPr marL="285750" indent="-285750">
              <a:buSzPts val="1100"/>
            </a:pPr>
            <a:r>
              <a:rPr lang="es-ES" dirty="0"/>
              <a:t>Seleccionar la película</a:t>
            </a:r>
          </a:p>
          <a:p>
            <a:pPr marL="285750" indent="-285750">
              <a:buSzPts val="1100"/>
            </a:pPr>
            <a:r>
              <a:rPr lang="es-ES" dirty="0"/>
              <a:t>Comprar las entradas</a:t>
            </a:r>
          </a:p>
          <a:p>
            <a:pPr marL="285750" indent="-285750">
              <a:buSzPts val="1100"/>
            </a:pPr>
            <a:r>
              <a:rPr lang="es-ES" dirty="0"/>
              <a:t>Comprar golosinas y refresco</a:t>
            </a:r>
          </a:p>
          <a:p>
            <a:pPr marL="285750" indent="-285750">
              <a:buSzPts val="1100"/>
            </a:pPr>
            <a:r>
              <a:rPr lang="es-ES" dirty="0"/>
              <a:t>Dirigirse a la sala y hora establecida en la entrada</a:t>
            </a:r>
          </a:p>
          <a:p>
            <a:pPr marL="285750" indent="-285750">
              <a:buSzPts val="1100"/>
            </a:pPr>
            <a:r>
              <a:rPr lang="es-ES" dirty="0"/>
              <a:t>Elegir en donde sentarse</a:t>
            </a:r>
          </a:p>
          <a:p>
            <a:pPr marL="285750" indent="-285750">
              <a:buSzPts val="1100"/>
            </a:pPr>
            <a:r>
              <a:rPr lang="es-ES" dirty="0"/>
              <a:t>Ver la película</a:t>
            </a:r>
          </a:p>
          <a:p>
            <a:pPr marL="285750" indent="-285750">
              <a:buSzPts val="1100"/>
            </a:pPr>
            <a:r>
              <a:rPr lang="es-ES" dirty="0"/>
              <a:t>Salir del cine</a:t>
            </a:r>
          </a:p>
          <a:p>
            <a:pPr marL="285750" indent="-285750">
              <a:buSzPts val="1100"/>
            </a:pPr>
            <a:r>
              <a:rPr lang="es-ES" dirty="0"/>
              <a:t>Volver a casa</a:t>
            </a:r>
          </a:p>
          <a:p>
            <a:pPr marL="285750" indent="-285750">
              <a:buSzPts val="1100"/>
            </a:pPr>
            <a:r>
              <a:rPr lang="es-ES" dirty="0"/>
              <a:t>Llegar a casa</a:t>
            </a:r>
          </a:p>
          <a:p>
            <a:pPr marL="0" lvl="0" indent="0" algn="l" rtl="0">
              <a:spcBef>
                <a:spcPts val="0"/>
              </a:spcBef>
              <a:spcAft>
                <a:spcPts val="0"/>
              </a:spcAft>
              <a:buClr>
                <a:schemeClr val="dk1"/>
              </a:buClr>
              <a:buSzPts val="1100"/>
              <a:buFont typeface="Arial"/>
              <a:buNone/>
            </a:pPr>
            <a:r>
              <a:rPr lang="es-ES" dirty="0"/>
              <a:t>Fin.</a:t>
            </a:r>
          </a:p>
          <a:p>
            <a:pPr marL="0" lvl="0" indent="0" algn="l" rtl="0">
              <a:spcBef>
                <a:spcPts val="0"/>
              </a:spcBef>
              <a:spcAft>
                <a:spcPts val="0"/>
              </a:spcAft>
              <a:buClr>
                <a:schemeClr val="dk1"/>
              </a:buClr>
              <a:buSzPts val="1100"/>
              <a:buFont typeface="Arial"/>
              <a:buNone/>
            </a:pPr>
            <a:endParaRPr dirty="0"/>
          </a:p>
        </p:txBody>
      </p:sp>
      <p:grpSp>
        <p:nvGrpSpPr>
          <p:cNvPr id="456" name="Google Shape;456;p37"/>
          <p:cNvGrpSpPr/>
          <p:nvPr/>
        </p:nvGrpSpPr>
        <p:grpSpPr>
          <a:xfrm>
            <a:off x="321967" y="1337250"/>
            <a:ext cx="1737839"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pic>
        <p:nvPicPr>
          <p:cNvPr id="41" name="Picture 4" descr="Logo">
            <a:extLst>
              <a:ext uri="{FF2B5EF4-FFF2-40B4-BE49-F238E27FC236}">
                <a16:creationId xmlns:a16="http://schemas.microsoft.com/office/drawing/2014/main" id="{BCC53D78-6D1B-451A-929D-1C1A9F745F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8495" y="186906"/>
            <a:ext cx="921020" cy="924911"/>
          </a:xfrm>
          <a:prstGeom prst="rect">
            <a:avLst/>
          </a:prstGeom>
          <a:noFill/>
          <a:extLst>
            <a:ext uri="{909E8E84-426E-40DD-AFC4-6F175D3DCCD1}">
              <a14:hiddenFill xmlns:a14="http://schemas.microsoft.com/office/drawing/2010/main">
                <a:solidFill>
                  <a:srgbClr val="FFFFFF"/>
                </a:solidFill>
              </a14:hiddenFill>
            </a:ext>
          </a:extLst>
        </p:spPr>
      </p:pic>
      <p:pic>
        <p:nvPicPr>
          <p:cNvPr id="42" name="Imagen 41" descr="1.png">
            <a:extLst>
              <a:ext uri="{FF2B5EF4-FFF2-40B4-BE49-F238E27FC236}">
                <a16:creationId xmlns:a16="http://schemas.microsoft.com/office/drawing/2014/main" id="{3536C6DA-9629-4BA4-A6DF-8B6767E682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2393" y="4632837"/>
            <a:ext cx="1270076" cy="3423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8"/>
          <p:cNvSpPr txBox="1">
            <a:spLocks noGrp="1"/>
          </p:cNvSpPr>
          <p:nvPr>
            <p:ph type="title"/>
          </p:nvPr>
        </p:nvSpPr>
        <p:spPr>
          <a:xfrm>
            <a:off x="17549" y="-80659"/>
            <a:ext cx="910890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L" dirty="0">
                <a:solidFill>
                  <a:schemeClr val="accent4"/>
                </a:solidFill>
              </a:rPr>
              <a:t>E</a:t>
            </a:r>
            <a:r>
              <a:rPr lang="en" dirty="0">
                <a:solidFill>
                  <a:schemeClr val="accent4"/>
                </a:solidFill>
              </a:rPr>
              <a:t>ntonces, ¿Para que sirve entender la logica en programacion?</a:t>
            </a:r>
            <a:endParaRPr dirty="0">
              <a:solidFill>
                <a:schemeClr val="accent4"/>
              </a:solidFill>
            </a:endParaRPr>
          </a:p>
        </p:txBody>
      </p:sp>
      <p:sp>
        <p:nvSpPr>
          <p:cNvPr id="498" name="Google Shape;498;p38"/>
          <p:cNvSpPr txBox="1">
            <a:spLocks noGrp="1"/>
          </p:cNvSpPr>
          <p:nvPr>
            <p:ph type="subTitle" idx="1"/>
          </p:nvPr>
        </p:nvSpPr>
        <p:spPr>
          <a:xfrm>
            <a:off x="5361187" y="2100312"/>
            <a:ext cx="3022333" cy="14805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Resolucion de problemas</a:t>
            </a:r>
          </a:p>
          <a:p>
            <a:pPr marL="285750" lvl="0" indent="-285750" algn="l" rtl="0">
              <a:spcBef>
                <a:spcPts val="0"/>
              </a:spcBef>
              <a:spcAft>
                <a:spcPts val="0"/>
              </a:spcAft>
              <a:buFont typeface="Arial" panose="020B0604020202020204" pitchFamily="34" charset="0"/>
              <a:buChar char="•"/>
            </a:pPr>
            <a:r>
              <a:rPr lang="es-CL" dirty="0"/>
              <a:t>D</a:t>
            </a:r>
            <a:r>
              <a:rPr lang="en" dirty="0"/>
              <a:t>iseño de algoritmos</a:t>
            </a:r>
          </a:p>
          <a:p>
            <a:pPr marL="285750" lvl="0" indent="-285750" algn="l" rtl="0">
              <a:spcBef>
                <a:spcPts val="0"/>
              </a:spcBef>
              <a:spcAft>
                <a:spcPts val="0"/>
              </a:spcAft>
              <a:buFont typeface="Arial" panose="020B0604020202020204" pitchFamily="34" charset="0"/>
              <a:buChar char="•"/>
            </a:pPr>
            <a:r>
              <a:rPr lang="es-CL" dirty="0"/>
              <a:t>C</a:t>
            </a:r>
            <a:r>
              <a:rPr lang="en" dirty="0"/>
              <a:t>laridad y organizacion </a:t>
            </a:r>
          </a:p>
          <a:p>
            <a:pPr marL="285750" lvl="0" indent="-285750" algn="l" rtl="0">
              <a:spcBef>
                <a:spcPts val="0"/>
              </a:spcBef>
              <a:spcAft>
                <a:spcPts val="0"/>
              </a:spcAft>
              <a:buFont typeface="Arial" panose="020B0604020202020204" pitchFamily="34" charset="0"/>
              <a:buChar char="•"/>
            </a:pPr>
            <a:r>
              <a:rPr lang="es-CL" dirty="0"/>
              <a:t>R</a:t>
            </a:r>
            <a:r>
              <a:rPr lang="en" dirty="0"/>
              <a:t>educcion de errores</a:t>
            </a:r>
          </a:p>
          <a:p>
            <a:pPr marL="285750" lvl="0" indent="-285750" algn="l" rtl="0">
              <a:spcBef>
                <a:spcPts val="0"/>
              </a:spcBef>
              <a:spcAft>
                <a:spcPts val="0"/>
              </a:spcAft>
              <a:buFont typeface="Arial" panose="020B0604020202020204" pitchFamily="34" charset="0"/>
              <a:buChar char="•"/>
            </a:pPr>
            <a:r>
              <a:rPr lang="es-CL" dirty="0"/>
              <a:t>O</a:t>
            </a:r>
            <a:r>
              <a:rPr lang="en" dirty="0"/>
              <a:t>ptimizacion de recursos</a:t>
            </a:r>
          </a:p>
        </p:txBody>
      </p:sp>
      <p:sp>
        <p:nvSpPr>
          <p:cNvPr id="499" name="Google Shape;499;p38"/>
          <p:cNvSpPr txBox="1">
            <a:spLocks noGrp="1"/>
          </p:cNvSpPr>
          <p:nvPr>
            <p:ph type="subTitle" idx="2"/>
          </p:nvPr>
        </p:nvSpPr>
        <p:spPr>
          <a:xfrm>
            <a:off x="953124" y="1467538"/>
            <a:ext cx="4253378" cy="264082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L" dirty="0"/>
              <a:t>L</a:t>
            </a:r>
            <a:r>
              <a:rPr lang="en" dirty="0"/>
              <a:t>a logica dentro de la programacion sienta las bases para entender como funciona el idioma con el que estamos trabajando y poder comunicarnos con las maquinas, asi estructuramos u organizamos el proceso de resolucion de problemas de manera logica y eficiente. Que funciones o acciones poder hacer si entendemos la logica en programacion  </a:t>
            </a:r>
            <a:endParaRPr dirty="0"/>
          </a:p>
        </p:txBody>
      </p:sp>
      <p:sp>
        <p:nvSpPr>
          <p:cNvPr id="502" name="Google Shape;502;p38"/>
          <p:cNvSpPr txBox="1"/>
          <p:nvPr/>
        </p:nvSpPr>
        <p:spPr>
          <a:xfrm>
            <a:off x="495375" y="137605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503" name="Google Shape;503;p38"/>
          <p:cNvSpPr txBox="1"/>
          <p:nvPr/>
        </p:nvSpPr>
        <p:spPr>
          <a:xfrm>
            <a:off x="8261184" y="3201162"/>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grpSp>
        <p:nvGrpSpPr>
          <p:cNvPr id="504" name="Google Shape;504;p38"/>
          <p:cNvGrpSpPr/>
          <p:nvPr/>
        </p:nvGrpSpPr>
        <p:grpSpPr>
          <a:xfrm>
            <a:off x="215285" y="4065287"/>
            <a:ext cx="2536147" cy="887325"/>
            <a:chOff x="880714" y="3731738"/>
            <a:chExt cx="2536147" cy="887325"/>
          </a:xfrm>
        </p:grpSpPr>
        <p:sp>
          <p:nvSpPr>
            <p:cNvPr id="505" name="Google Shape;505;p38"/>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8"/>
          <p:cNvSpPr txBox="1"/>
          <p:nvPr/>
        </p:nvSpPr>
        <p:spPr>
          <a:xfrm>
            <a:off x="7508950" y="411310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5"/>
                </a:solidFill>
                <a:latin typeface="Comfortaa"/>
                <a:ea typeface="Comfortaa"/>
                <a:cs typeface="Comfortaa"/>
                <a:sym typeface="Comfortaa"/>
              </a:rPr>
              <a:t>*</a:t>
            </a:r>
            <a:endParaRPr sz="9600">
              <a:solidFill>
                <a:schemeClr val="accent5"/>
              </a:solidFill>
              <a:latin typeface="Comfortaa"/>
              <a:ea typeface="Comfortaa"/>
              <a:cs typeface="Comfortaa"/>
              <a:sym typeface="Comfortaa"/>
            </a:endParaRPr>
          </a:p>
        </p:txBody>
      </p:sp>
      <p:pic>
        <p:nvPicPr>
          <p:cNvPr id="28" name="Imagen 27" descr="1.png">
            <a:extLst>
              <a:ext uri="{FF2B5EF4-FFF2-40B4-BE49-F238E27FC236}">
                <a16:creationId xmlns:a16="http://schemas.microsoft.com/office/drawing/2014/main" id="{7B365603-2863-4548-A191-9F58465E7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316" y="4375614"/>
            <a:ext cx="1270076" cy="342346"/>
          </a:xfrm>
          <a:prstGeom prst="rect">
            <a:avLst/>
          </a:prstGeom>
        </p:spPr>
      </p:pic>
      <p:pic>
        <p:nvPicPr>
          <p:cNvPr id="29" name="Picture 4" descr="Logo">
            <a:extLst>
              <a:ext uri="{FF2B5EF4-FFF2-40B4-BE49-F238E27FC236}">
                <a16:creationId xmlns:a16="http://schemas.microsoft.com/office/drawing/2014/main" id="{94A8C85F-887F-46D5-96F7-AA946369C6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0355" y="342137"/>
            <a:ext cx="781658" cy="7849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0" y="-59342"/>
            <a:ext cx="828348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 Que herramientas puedo utilizar para entender la Logica de Programacion?</a:t>
            </a:r>
            <a:endParaRPr dirty="0">
              <a:solidFill>
                <a:schemeClr val="accent4"/>
              </a:solidFill>
            </a:endParaRPr>
          </a:p>
        </p:txBody>
      </p:sp>
      <p:sp>
        <p:nvSpPr>
          <p:cNvPr id="524" name="Google Shape;524;p39"/>
          <p:cNvSpPr txBox="1">
            <a:spLocks noGrp="1"/>
          </p:cNvSpPr>
          <p:nvPr>
            <p:ph type="subTitle" idx="1"/>
          </p:nvPr>
        </p:nvSpPr>
        <p:spPr>
          <a:xfrm>
            <a:off x="677638" y="1607169"/>
            <a:ext cx="8283481" cy="28270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Tomando como referencia mi experiencia con Python lo primero es entender como funciona el lenguaje con el que estas trabajando ya que si bien la gran mayoría de lenguajes funcionan bajo la misma lógica, cada lenguaje tiene su propia sintaxis o funciones propia del sistema.</a:t>
            </a:r>
          </a:p>
          <a:p>
            <a:pPr marL="0" lvl="0" indent="0" algn="l" rtl="0">
              <a:spcBef>
                <a:spcPts val="0"/>
              </a:spcBef>
              <a:spcAft>
                <a:spcPts val="0"/>
              </a:spcAft>
              <a:buNone/>
            </a:pPr>
            <a:r>
              <a:rPr lang="es-ES" dirty="0"/>
              <a:t>Para profundizar mas en el tema existen muchas herramientas que sirven para interactuar tanto con Python como con otros lenguajes, por ejemplo:</a:t>
            </a:r>
          </a:p>
          <a:p>
            <a:pPr marL="285750" lvl="0" indent="-285750" algn="l" rtl="0">
              <a:spcBef>
                <a:spcPts val="0"/>
              </a:spcBef>
              <a:spcAft>
                <a:spcPts val="0"/>
              </a:spcAft>
              <a:buFont typeface="Arial" panose="020B0604020202020204" pitchFamily="34" charset="0"/>
              <a:buChar char="•"/>
            </a:pPr>
            <a:r>
              <a:rPr lang="es-ES" dirty="0"/>
              <a:t>La universidad o ser autodidacta.</a:t>
            </a:r>
          </a:p>
          <a:p>
            <a:pPr marL="285750" lvl="0" indent="-285750" algn="l" rtl="0">
              <a:spcBef>
                <a:spcPts val="0"/>
              </a:spcBef>
              <a:spcAft>
                <a:spcPts val="0"/>
              </a:spcAft>
              <a:buFont typeface="Arial" panose="020B0604020202020204" pitchFamily="34" charset="0"/>
              <a:buChar char="•"/>
            </a:pPr>
            <a:r>
              <a:rPr lang="es-ES" dirty="0"/>
              <a:t>Lenguajes de programación mas amigables como Python.</a:t>
            </a:r>
          </a:p>
          <a:p>
            <a:pPr marL="285750" lvl="0" indent="-285750" algn="l" rtl="0">
              <a:spcBef>
                <a:spcPts val="0"/>
              </a:spcBef>
              <a:spcAft>
                <a:spcPts val="0"/>
              </a:spcAft>
              <a:buFont typeface="Arial" panose="020B0604020202020204" pitchFamily="34" charset="0"/>
              <a:buChar char="•"/>
            </a:pPr>
            <a:r>
              <a:rPr lang="es-ES" dirty="0"/>
              <a:t>Editores de texto o código como Visual Studio Code.</a:t>
            </a:r>
          </a:p>
          <a:p>
            <a:pPr marL="285750" lvl="0" indent="-285750" algn="l" rtl="0">
              <a:spcBef>
                <a:spcPts val="0"/>
              </a:spcBef>
              <a:spcAft>
                <a:spcPts val="0"/>
              </a:spcAft>
              <a:buFont typeface="Arial" panose="020B0604020202020204" pitchFamily="34" charset="0"/>
              <a:buChar char="•"/>
            </a:pPr>
            <a:r>
              <a:rPr lang="es-ES" dirty="0"/>
              <a:t>La documentación oficial del lenguaje.</a:t>
            </a:r>
          </a:p>
          <a:p>
            <a:pPr marL="285750" lvl="0" indent="-285750" algn="l" rtl="0">
              <a:spcBef>
                <a:spcPts val="0"/>
              </a:spcBef>
              <a:spcAft>
                <a:spcPts val="0"/>
              </a:spcAft>
              <a:buFont typeface="Arial" panose="020B0604020202020204" pitchFamily="34" charset="0"/>
              <a:buChar char="•"/>
            </a:pPr>
            <a:r>
              <a:rPr lang="es-ES" dirty="0"/>
              <a:t>Foros o Comunidades.</a:t>
            </a:r>
          </a:p>
          <a:p>
            <a:pPr marL="0" lvl="0" indent="0" algn="l" rtl="0">
              <a:spcBef>
                <a:spcPts val="0"/>
              </a:spcBef>
              <a:spcAft>
                <a:spcPts val="0"/>
              </a:spcAft>
              <a:buNone/>
            </a:pPr>
            <a:endParaRPr dirty="0"/>
          </a:p>
        </p:txBody>
      </p:sp>
      <p:grpSp>
        <p:nvGrpSpPr>
          <p:cNvPr id="530" name="Google Shape;530;p39"/>
          <p:cNvGrpSpPr/>
          <p:nvPr/>
        </p:nvGrpSpPr>
        <p:grpSpPr>
          <a:xfrm>
            <a:off x="163629" y="4417995"/>
            <a:ext cx="2106540" cy="875342"/>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34" name="Picture 4" descr="Logo">
            <a:extLst>
              <a:ext uri="{FF2B5EF4-FFF2-40B4-BE49-F238E27FC236}">
                <a16:creationId xmlns:a16="http://schemas.microsoft.com/office/drawing/2014/main" id="{22EBBA41-01E8-467F-B69F-28BDEA79A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556" y="302246"/>
            <a:ext cx="752965" cy="756146"/>
          </a:xfrm>
          <a:prstGeom prst="rect">
            <a:avLst/>
          </a:prstGeom>
          <a:noFill/>
          <a:extLst>
            <a:ext uri="{909E8E84-426E-40DD-AFC4-6F175D3DCCD1}">
              <a14:hiddenFill xmlns:a14="http://schemas.microsoft.com/office/drawing/2010/main">
                <a:solidFill>
                  <a:srgbClr val="FFFFFF"/>
                </a:solidFill>
              </a14:hiddenFill>
            </a:ext>
          </a:extLst>
        </p:spPr>
      </p:pic>
      <p:pic>
        <p:nvPicPr>
          <p:cNvPr id="35" name="Imagen 34" descr="1.png">
            <a:extLst>
              <a:ext uri="{FF2B5EF4-FFF2-40B4-BE49-F238E27FC236}">
                <a16:creationId xmlns:a16="http://schemas.microsoft.com/office/drawing/2014/main" id="{8A78BE21-6463-4EF0-8EF8-5425E4861C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9000" y="4498908"/>
            <a:ext cx="1270076" cy="3423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0"/>
          <p:cNvSpPr txBox="1">
            <a:spLocks noGrp="1"/>
          </p:cNvSpPr>
          <p:nvPr>
            <p:ph type="title"/>
          </p:nvPr>
        </p:nvSpPr>
        <p:spPr>
          <a:xfrm>
            <a:off x="625019" y="34503"/>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L" dirty="0"/>
              <a:t>P</a:t>
            </a:r>
            <a:r>
              <a:rPr lang="en" dirty="0"/>
              <a:t>asos para resolver problemas en programacion</a:t>
            </a:r>
            <a:endParaRPr dirty="0">
              <a:solidFill>
                <a:schemeClr val="lt2"/>
              </a:solidFill>
            </a:endParaRPr>
          </a:p>
        </p:txBody>
      </p:sp>
      <p:grpSp>
        <p:nvGrpSpPr>
          <p:cNvPr id="550" name="Google Shape;550;p40"/>
          <p:cNvGrpSpPr/>
          <p:nvPr/>
        </p:nvGrpSpPr>
        <p:grpSpPr>
          <a:xfrm>
            <a:off x="542297" y="1549414"/>
            <a:ext cx="2391310" cy="3054560"/>
            <a:chOff x="358925" y="1867675"/>
            <a:chExt cx="2142175" cy="2736325"/>
          </a:xfrm>
        </p:grpSpPr>
        <p:sp>
          <p:nvSpPr>
            <p:cNvPr id="551" name="Google Shape;551;p40"/>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40"/>
          <p:cNvSpPr txBox="1">
            <a:spLocks noGrp="1"/>
          </p:cNvSpPr>
          <p:nvPr>
            <p:ph type="subTitle" idx="1"/>
          </p:nvPr>
        </p:nvSpPr>
        <p:spPr>
          <a:xfrm>
            <a:off x="2995060" y="1795994"/>
            <a:ext cx="5314181" cy="2347424"/>
          </a:xfrm>
          <a:prstGeom prst="rect">
            <a:avLst/>
          </a:prstGeom>
        </p:spPr>
        <p:txBody>
          <a:bodyPr spcFirstLastPara="1" wrap="square" lIns="91425" tIns="91425" rIns="91425" bIns="91425" anchor="t" anchorCtr="0">
            <a:noAutofit/>
          </a:bodyPr>
          <a:lstStyle/>
          <a:p>
            <a:pPr marL="285750" indent="-285750"/>
            <a:r>
              <a:rPr lang="es-ES" dirty="0"/>
              <a:t>Entender el problema</a:t>
            </a:r>
          </a:p>
          <a:p>
            <a:pPr marL="285750" indent="-285750"/>
            <a:r>
              <a:rPr lang="es-ES" dirty="0"/>
              <a:t>Descomponer el problema</a:t>
            </a:r>
          </a:p>
          <a:p>
            <a:pPr marL="285750" indent="-285750"/>
            <a:r>
              <a:rPr lang="es-ES" dirty="0"/>
              <a:t>Planificar soluciones</a:t>
            </a:r>
          </a:p>
          <a:p>
            <a:pPr marL="285750" indent="-285750"/>
            <a:r>
              <a:rPr lang="es-ES" dirty="0"/>
              <a:t>Seleccionar algoritmos y estructuras de datos</a:t>
            </a:r>
          </a:p>
          <a:p>
            <a:pPr marL="285750" indent="-285750"/>
            <a:r>
              <a:rPr lang="es-ES" dirty="0"/>
              <a:t>Codificar </a:t>
            </a:r>
          </a:p>
          <a:p>
            <a:pPr marL="285750" indent="-285750"/>
            <a:r>
              <a:rPr lang="es-ES" dirty="0"/>
              <a:t>Optimización </a:t>
            </a:r>
          </a:p>
          <a:p>
            <a:pPr marL="285750" indent="-285750"/>
            <a:r>
              <a:rPr lang="es-ES" dirty="0"/>
              <a:t>Documentación</a:t>
            </a:r>
          </a:p>
          <a:p>
            <a:pPr marL="285750" indent="-285750"/>
            <a:r>
              <a:rPr lang="es-ES" dirty="0"/>
              <a:t>Revisión y retroalimentación</a:t>
            </a:r>
          </a:p>
          <a:p>
            <a:pPr marL="285750" indent="-285750"/>
            <a:r>
              <a:rPr lang="es-ES" dirty="0"/>
              <a:t>Practica continua </a:t>
            </a:r>
            <a:endParaRPr dirty="0"/>
          </a:p>
        </p:txBody>
      </p:sp>
      <p:sp>
        <p:nvSpPr>
          <p:cNvPr id="583" name="Google Shape;583;p40"/>
          <p:cNvSpPr txBox="1"/>
          <p:nvPr/>
        </p:nvSpPr>
        <p:spPr>
          <a:xfrm>
            <a:off x="8171125" y="39755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pic>
        <p:nvPicPr>
          <p:cNvPr id="37" name="Picture 4" descr="Logo">
            <a:extLst>
              <a:ext uri="{FF2B5EF4-FFF2-40B4-BE49-F238E27FC236}">
                <a16:creationId xmlns:a16="http://schemas.microsoft.com/office/drawing/2014/main" id="{64BA3187-9F48-4574-B609-5106E1168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410" y="374311"/>
            <a:ext cx="721015" cy="724060"/>
          </a:xfrm>
          <a:prstGeom prst="rect">
            <a:avLst/>
          </a:prstGeom>
          <a:noFill/>
          <a:extLst>
            <a:ext uri="{909E8E84-426E-40DD-AFC4-6F175D3DCCD1}">
              <a14:hiddenFill xmlns:a14="http://schemas.microsoft.com/office/drawing/2010/main">
                <a:solidFill>
                  <a:srgbClr val="FFFFFF"/>
                </a:solidFill>
              </a14:hiddenFill>
            </a:ext>
          </a:extLst>
        </p:spPr>
      </p:pic>
      <p:pic>
        <p:nvPicPr>
          <p:cNvPr id="39" name="Imagen 38" descr="1.png">
            <a:extLst>
              <a:ext uri="{FF2B5EF4-FFF2-40B4-BE49-F238E27FC236}">
                <a16:creationId xmlns:a16="http://schemas.microsoft.com/office/drawing/2014/main" id="{143EA5A3-A431-48D5-AAE9-94FC7ACB01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795" y="4322063"/>
            <a:ext cx="1270076" cy="3423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1"/>
          <p:cNvSpPr txBox="1">
            <a:spLocks noGrp="1"/>
          </p:cNvSpPr>
          <p:nvPr>
            <p:ph type="title"/>
          </p:nvPr>
        </p:nvSpPr>
        <p:spPr>
          <a:xfrm>
            <a:off x="405604" y="744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L" dirty="0"/>
              <a:t>L</a:t>
            </a:r>
            <a:r>
              <a:rPr lang="en" dirty="0"/>
              <a:t>a importancia de practicar y la perseverancia </a:t>
            </a:r>
            <a:endParaRPr dirty="0">
              <a:solidFill>
                <a:schemeClr val="accent3"/>
              </a:solidFill>
            </a:endParaRPr>
          </a:p>
        </p:txBody>
      </p:sp>
      <p:sp>
        <p:nvSpPr>
          <p:cNvPr id="589" name="Google Shape;589;p41"/>
          <p:cNvSpPr txBox="1">
            <a:spLocks noGrp="1"/>
          </p:cNvSpPr>
          <p:nvPr>
            <p:ph type="subTitle" idx="1"/>
          </p:nvPr>
        </p:nvSpPr>
        <p:spPr>
          <a:xfrm>
            <a:off x="2521562" y="1443305"/>
            <a:ext cx="5934415" cy="296585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dirty="0"/>
              <a:t>Podemos tener la</a:t>
            </a:r>
            <a:r>
              <a:rPr lang="es-CL" dirty="0"/>
              <a:t> teoría de un lenguaje de programación, pero realmente no  aprendemos en su totalidad si no practicamos codificando. La practica es fundamental para dominar la lógica en programación junto con la perseverancia, no rendirse frente a un problema. Esto genera experiencia.</a:t>
            </a:r>
          </a:p>
          <a:p>
            <a:pPr marL="285750" lvl="0" indent="-285750" algn="just" rtl="0">
              <a:spcBef>
                <a:spcPts val="0"/>
              </a:spcBef>
              <a:spcAft>
                <a:spcPts val="0"/>
              </a:spcAft>
              <a:buFont typeface="Arial" panose="020B0604020202020204" pitchFamily="34" charset="0"/>
              <a:buChar char="•"/>
            </a:pPr>
            <a:r>
              <a:rPr lang="es-CL" dirty="0"/>
              <a:t>Desarrollo de habilidades técnicas</a:t>
            </a:r>
          </a:p>
          <a:p>
            <a:pPr marL="285750" lvl="0" indent="-285750" algn="just" rtl="0">
              <a:spcBef>
                <a:spcPts val="0"/>
              </a:spcBef>
              <a:spcAft>
                <a:spcPts val="0"/>
              </a:spcAft>
              <a:buFont typeface="Arial" panose="020B0604020202020204" pitchFamily="34" charset="0"/>
              <a:buChar char="•"/>
            </a:pPr>
            <a:r>
              <a:rPr lang="es-CL" dirty="0"/>
              <a:t>Mejora en la resolución de problemas</a:t>
            </a:r>
          </a:p>
          <a:p>
            <a:pPr marL="285750" lvl="0" indent="-285750" algn="just" rtl="0">
              <a:spcBef>
                <a:spcPts val="0"/>
              </a:spcBef>
              <a:spcAft>
                <a:spcPts val="0"/>
              </a:spcAft>
              <a:buFont typeface="Arial" panose="020B0604020202020204" pitchFamily="34" charset="0"/>
              <a:buChar char="•"/>
            </a:pPr>
            <a:r>
              <a:rPr lang="es-CL" dirty="0"/>
              <a:t>Optimización y eficiencia</a:t>
            </a:r>
          </a:p>
          <a:p>
            <a:pPr marL="285750" lvl="0" indent="-285750" algn="just" rtl="0">
              <a:spcBef>
                <a:spcPts val="0"/>
              </a:spcBef>
              <a:spcAft>
                <a:spcPts val="0"/>
              </a:spcAft>
              <a:buFont typeface="Arial" panose="020B0604020202020204" pitchFamily="34" charset="0"/>
              <a:buChar char="•"/>
            </a:pPr>
            <a:r>
              <a:rPr lang="es-CL" dirty="0"/>
              <a:t>Construcción de portafolio de proyectos</a:t>
            </a:r>
            <a:endParaRPr dirty="0"/>
          </a:p>
        </p:txBody>
      </p:sp>
      <p:grpSp>
        <p:nvGrpSpPr>
          <p:cNvPr id="597" name="Google Shape;597;p41"/>
          <p:cNvGrpSpPr/>
          <p:nvPr/>
        </p:nvGrpSpPr>
        <p:grpSpPr>
          <a:xfrm>
            <a:off x="394008" y="1479426"/>
            <a:ext cx="2041216" cy="2884728"/>
            <a:chOff x="719992" y="1135488"/>
            <a:chExt cx="2415354" cy="3413475"/>
          </a:xfrm>
        </p:grpSpPr>
        <p:sp>
          <p:nvSpPr>
            <p:cNvPr id="598" name="Google Shape;598;p41"/>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 name="Picture 4" descr="Logo">
            <a:extLst>
              <a:ext uri="{FF2B5EF4-FFF2-40B4-BE49-F238E27FC236}">
                <a16:creationId xmlns:a16="http://schemas.microsoft.com/office/drawing/2014/main" id="{9321EE0A-0B9A-4ABD-8751-BDF0921FC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1283" y="311701"/>
            <a:ext cx="781071" cy="784370"/>
          </a:xfrm>
          <a:prstGeom prst="rect">
            <a:avLst/>
          </a:prstGeom>
          <a:noFill/>
          <a:extLst>
            <a:ext uri="{909E8E84-426E-40DD-AFC4-6F175D3DCCD1}">
              <a14:hiddenFill xmlns:a14="http://schemas.microsoft.com/office/drawing/2010/main">
                <a:solidFill>
                  <a:srgbClr val="FFFFFF"/>
                </a:solidFill>
              </a14:hiddenFill>
            </a:ext>
          </a:extLst>
        </p:spPr>
      </p:pic>
      <p:pic>
        <p:nvPicPr>
          <p:cNvPr id="62" name="Imagen 61" descr="1.png">
            <a:extLst>
              <a:ext uri="{FF2B5EF4-FFF2-40B4-BE49-F238E27FC236}">
                <a16:creationId xmlns:a16="http://schemas.microsoft.com/office/drawing/2014/main" id="{91FA91E1-DBC4-490C-92AB-AED5E78699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781" y="4431459"/>
            <a:ext cx="1270076" cy="3423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Recursos Utiles</a:t>
            </a:r>
            <a:endParaRPr dirty="0">
              <a:solidFill>
                <a:schemeClr val="accent4"/>
              </a:solidFill>
            </a:endParaRPr>
          </a:p>
        </p:txBody>
      </p:sp>
      <p:sp>
        <p:nvSpPr>
          <p:cNvPr id="651" name="Google Shape;651;p42"/>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652" name="Google Shape;652;p42"/>
          <p:cNvSpPr txBox="1"/>
          <p:nvPr/>
        </p:nvSpPr>
        <p:spPr>
          <a:xfrm>
            <a:off x="8054810" y="418318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653" name="Google Shape;653;p42"/>
          <p:cNvSpPr txBox="1"/>
          <p:nvPr/>
        </p:nvSpPr>
        <p:spPr>
          <a:xfrm>
            <a:off x="8211638" y="4476550"/>
            <a:ext cx="976200" cy="34982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654" name="Google Shape;654;p42"/>
          <p:cNvSpPr txBox="1"/>
          <p:nvPr/>
        </p:nvSpPr>
        <p:spPr>
          <a:xfrm>
            <a:off x="670663" y="5110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655" name="Google Shape;655;p42"/>
          <p:cNvGrpSpPr/>
          <p:nvPr/>
        </p:nvGrpSpPr>
        <p:grpSpPr>
          <a:xfrm>
            <a:off x="8389787" y="179931"/>
            <a:ext cx="486393" cy="125690"/>
            <a:chOff x="-890300" y="1406550"/>
            <a:chExt cx="806088" cy="208200"/>
          </a:xfrm>
        </p:grpSpPr>
        <p:sp>
          <p:nvSpPr>
            <p:cNvPr id="656" name="Google Shape;656;p42"/>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42"/>
          <p:cNvSpPr txBox="1"/>
          <p:nvPr/>
        </p:nvSpPr>
        <p:spPr>
          <a:xfrm>
            <a:off x="319025" y="40346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pic>
        <p:nvPicPr>
          <p:cNvPr id="49" name="Marcador de contenido 3" descr="Pantalla de computadora con letras&#10;&#10;Descripción generada automáticamente con confianza media">
            <a:extLst>
              <a:ext uri="{FF2B5EF4-FFF2-40B4-BE49-F238E27FC236}">
                <a16:creationId xmlns:a16="http://schemas.microsoft.com/office/drawing/2014/main" id="{77ED2CF7-5322-40CE-A4AD-F18258C9943B}"/>
              </a:ext>
            </a:extLst>
          </p:cNvPr>
          <p:cNvPicPr>
            <a:picLocks noChangeAspect="1"/>
          </p:cNvPicPr>
          <p:nvPr/>
        </p:nvPicPr>
        <p:blipFill>
          <a:blip r:embed="rId3"/>
          <a:stretch>
            <a:fillRect/>
          </a:stretch>
        </p:blipFill>
        <p:spPr>
          <a:xfrm>
            <a:off x="1355751" y="1272025"/>
            <a:ext cx="2925137" cy="1808685"/>
          </a:xfrm>
          <a:prstGeom prst="rect">
            <a:avLst/>
          </a:prstGeom>
          <a:noFill/>
          <a:ln w="28575" cmpd="sng">
            <a:solidFill>
              <a:schemeClr val="bg1">
                <a:lumMod val="85000"/>
              </a:schemeClr>
            </a:solidFill>
          </a:ln>
          <a:effectLst/>
        </p:spPr>
      </p:pic>
      <p:pic>
        <p:nvPicPr>
          <p:cNvPr id="50" name="Imagen 49" descr="Interfaz de usuario gráfica, Texto, Aplicación&#10;&#10;Descripción generada automáticamente">
            <a:extLst>
              <a:ext uri="{FF2B5EF4-FFF2-40B4-BE49-F238E27FC236}">
                <a16:creationId xmlns:a16="http://schemas.microsoft.com/office/drawing/2014/main" id="{E7366741-AAB3-4601-A298-AA87536D6709}"/>
              </a:ext>
            </a:extLst>
          </p:cNvPr>
          <p:cNvPicPr>
            <a:picLocks noChangeAspect="1"/>
          </p:cNvPicPr>
          <p:nvPr/>
        </p:nvPicPr>
        <p:blipFill>
          <a:blip r:embed="rId4"/>
          <a:stretch>
            <a:fillRect/>
          </a:stretch>
        </p:blipFill>
        <p:spPr>
          <a:xfrm>
            <a:off x="4863113" y="1739095"/>
            <a:ext cx="2900584" cy="2959380"/>
          </a:xfrm>
          <a:prstGeom prst="rect">
            <a:avLst/>
          </a:prstGeom>
        </p:spPr>
      </p:pic>
      <p:pic>
        <p:nvPicPr>
          <p:cNvPr id="51" name="Imagen 50" descr="Forma&#10;&#10;Descripción generada automáticamente">
            <a:extLst>
              <a:ext uri="{FF2B5EF4-FFF2-40B4-BE49-F238E27FC236}">
                <a16:creationId xmlns:a16="http://schemas.microsoft.com/office/drawing/2014/main" id="{53F16D87-2C2D-4D55-A484-22668150EE9D}"/>
              </a:ext>
            </a:extLst>
          </p:cNvPr>
          <p:cNvPicPr>
            <a:picLocks noChangeAspect="1"/>
          </p:cNvPicPr>
          <p:nvPr/>
        </p:nvPicPr>
        <p:blipFill>
          <a:blip r:embed="rId5"/>
          <a:stretch>
            <a:fillRect/>
          </a:stretch>
        </p:blipFill>
        <p:spPr>
          <a:xfrm>
            <a:off x="1355751" y="3194135"/>
            <a:ext cx="2925137" cy="1808685"/>
          </a:xfrm>
          <a:prstGeom prst="rect">
            <a:avLst/>
          </a:prstGeom>
        </p:spPr>
      </p:pic>
      <p:pic>
        <p:nvPicPr>
          <p:cNvPr id="52" name="Picture 4" descr="Logo">
            <a:extLst>
              <a:ext uri="{FF2B5EF4-FFF2-40B4-BE49-F238E27FC236}">
                <a16:creationId xmlns:a16="http://schemas.microsoft.com/office/drawing/2014/main" id="{F877E9B1-55AA-4347-B7EE-018D54EF47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2091" y="79221"/>
            <a:ext cx="994158" cy="998358"/>
          </a:xfrm>
          <a:prstGeom prst="rect">
            <a:avLst/>
          </a:prstGeom>
          <a:noFill/>
          <a:extLst>
            <a:ext uri="{909E8E84-426E-40DD-AFC4-6F175D3DCCD1}">
              <a14:hiddenFill xmlns:a14="http://schemas.microsoft.com/office/drawing/2010/main">
                <a:solidFill>
                  <a:srgbClr val="FFFFFF"/>
                </a:solidFill>
              </a14:hiddenFill>
            </a:ext>
          </a:extLst>
        </p:spPr>
      </p:pic>
      <p:pic>
        <p:nvPicPr>
          <p:cNvPr id="53" name="Imagen 52" descr="1.png">
            <a:extLst>
              <a:ext uri="{FF2B5EF4-FFF2-40B4-BE49-F238E27FC236}">
                <a16:creationId xmlns:a16="http://schemas.microsoft.com/office/drawing/2014/main" id="{81ECEE28-988A-4A90-8B9A-4B57F5F865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738" y="226452"/>
            <a:ext cx="1270076" cy="342346"/>
          </a:xfrm>
          <a:prstGeom prst="rect">
            <a:avLst/>
          </a:prstGeom>
        </p:spPr>
      </p:pic>
    </p:spTree>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494</Words>
  <Application>Microsoft Office PowerPoint</Application>
  <PresentationFormat>Presentación en pantalla (16:9)</PresentationFormat>
  <Paragraphs>83</Paragraphs>
  <Slides>10</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Source Code Pro</vt:lpstr>
      <vt:lpstr>Bebas Neue</vt:lpstr>
      <vt:lpstr>Comfortaa</vt:lpstr>
      <vt:lpstr>Nunito Light</vt:lpstr>
      <vt:lpstr>Fira Code</vt:lpstr>
      <vt:lpstr>Arial</vt:lpstr>
      <vt:lpstr>Source Code Pro Medium</vt:lpstr>
      <vt:lpstr>Introduction to Java Programming for High School by Slidesgo</vt:lpstr>
      <vt:lpstr>Lógica de Programación Python  </vt:lpstr>
      <vt:lpstr>Temario</vt:lpstr>
      <vt:lpstr>Introduccion a la Logica de Programacion</vt:lpstr>
      <vt:lpstr>¿Como se puede representar la logica?</vt:lpstr>
      <vt:lpstr>Entonces, ¿Para que sirve entender la logica en programacion?</vt:lpstr>
      <vt:lpstr>¿ Que herramientas puedo utilizar para entender la Logica de Programacion?</vt:lpstr>
      <vt:lpstr>Pasos para resolver problemas en programacion</vt:lpstr>
      <vt:lpstr>La importancia de practicar y la perseverancia </vt:lpstr>
      <vt:lpstr>Recursos Utiles</vt:lpstr>
      <vt:lpstr>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Lógica de Programación Python</dc:title>
  <dc:creator>Rodrigo Vera Cartagena</dc:creator>
  <cp:lastModifiedBy>RODRIGO ANDRES</cp:lastModifiedBy>
  <cp:revision>19</cp:revision>
  <dcterms:modified xsi:type="dcterms:W3CDTF">2024-06-11T21:00:58Z</dcterms:modified>
</cp:coreProperties>
</file>