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1" r:id="rId3"/>
    <p:sldId id="265" r:id="rId4"/>
    <p:sldId id="266" r:id="rId5"/>
    <p:sldId id="322" r:id="rId6"/>
    <p:sldId id="257" r:id="rId7"/>
    <p:sldId id="280" r:id="rId8"/>
    <p:sldId id="314" r:id="rId9"/>
    <p:sldId id="318" r:id="rId10"/>
    <p:sldId id="319" r:id="rId11"/>
    <p:sldId id="326" r:id="rId12"/>
    <p:sldId id="327" r:id="rId13"/>
    <p:sldId id="328" r:id="rId14"/>
    <p:sldId id="272" r:id="rId15"/>
    <p:sldId id="284" r:id="rId16"/>
    <p:sldId id="285" r:id="rId17"/>
    <p:sldId id="286" r:id="rId18"/>
    <p:sldId id="287" r:id="rId19"/>
    <p:sldId id="288" r:id="rId20"/>
    <p:sldId id="289" r:id="rId21"/>
    <p:sldId id="325" r:id="rId22"/>
    <p:sldId id="316" r:id="rId23"/>
    <p:sldId id="315" r:id="rId24"/>
    <p:sldId id="312" r:id="rId25"/>
    <p:sldId id="313" r:id="rId26"/>
    <p:sldId id="320" r:id="rId27"/>
    <p:sldId id="292" r:id="rId28"/>
    <p:sldId id="293" r:id="rId29"/>
    <p:sldId id="294" r:id="rId30"/>
    <p:sldId id="296" r:id="rId31"/>
    <p:sldId id="297" r:id="rId32"/>
    <p:sldId id="329" r:id="rId33"/>
    <p:sldId id="330" r:id="rId34"/>
    <p:sldId id="304" r:id="rId35"/>
    <p:sldId id="260" r:id="rId36"/>
    <p:sldId id="267" r:id="rId37"/>
    <p:sldId id="323" r:id="rId38"/>
    <p:sldId id="324"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398" autoAdjust="0"/>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B830C-A33B-47B9-AEA1-280F5D6143F9}" type="datetimeFigureOut">
              <a:rPr kumimoji="1" lang="ja-JP" altLang="en-US" smtClean="0"/>
              <a:t>2025/1/25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0E6F7-89E3-4D9C-A4B2-B57C4696CD95}" type="slidenum">
              <a:rPr kumimoji="1" lang="ja-JP" altLang="en-US" smtClean="0"/>
              <a:t>‹#›</a:t>
            </a:fld>
            <a:endParaRPr kumimoji="1" lang="ja-JP" altLang="en-US"/>
          </a:p>
        </p:txBody>
      </p:sp>
    </p:spTree>
    <p:extLst>
      <p:ext uri="{BB962C8B-B14F-4D97-AF65-F5344CB8AC3E}">
        <p14:creationId xmlns:p14="http://schemas.microsoft.com/office/powerpoint/2010/main" val="18948536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人数を増やすために、考慮する必要がああある</a:t>
            </a:r>
            <a:endParaRPr kumimoji="1" lang="en-US" altLang="ja-JP" dirty="0"/>
          </a:p>
          <a:p>
            <a:r>
              <a:rPr kumimoji="1" lang="ja-JP" altLang="en-US"/>
              <a:t>都合のいいように持っていくことが必要ですよね</a:t>
            </a:r>
            <a:endParaRPr kumimoji="1" lang="en-US" altLang="ja-JP" dirty="0"/>
          </a:p>
          <a:p>
            <a:r>
              <a:rPr kumimoji="1" lang="ja-JP" altLang="en-US"/>
              <a:t>介護虐待などの事例の方がいいよね</a:t>
            </a:r>
            <a:endParaRPr kumimoji="1" lang="en-US" altLang="ja-JP" dirty="0"/>
          </a:p>
          <a:p>
            <a:r>
              <a:rPr kumimoji="1" lang="ja-JP" altLang="en-US"/>
              <a:t>自分の考える理論に都合がいい内容を動機として持ってきた方がいいよね</a:t>
            </a:r>
            <a:endParaRPr kumimoji="1" lang="en-US" altLang="ja-JP"/>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610E6F7-89E3-4D9C-A4B2-B57C4696CD95}" type="slidenum">
              <a:rPr kumimoji="1" lang="ja-JP" altLang="en-US" smtClean="0"/>
              <a:t>3</a:t>
            </a:fld>
            <a:endParaRPr kumimoji="1" lang="ja-JP" altLang="en-US"/>
          </a:p>
        </p:txBody>
      </p:sp>
    </p:spTree>
    <p:extLst>
      <p:ext uri="{BB962C8B-B14F-4D97-AF65-F5344CB8AC3E}">
        <p14:creationId xmlns:p14="http://schemas.microsoft.com/office/powerpoint/2010/main" val="186945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ここでは、選択肢</a:t>
            </a:r>
            <a:r>
              <a:rPr kumimoji="1" lang="en-US" altLang="ja-JP" dirty="0">
                <a:solidFill>
                  <a:schemeClr val="tx1"/>
                </a:solidFill>
              </a:rPr>
              <a:t>1</a:t>
            </a:r>
            <a:r>
              <a:rPr kumimoji="1" lang="ja-JP" altLang="en-US" dirty="0">
                <a:solidFill>
                  <a:schemeClr val="tx1"/>
                </a:solidFill>
              </a:rPr>
              <a:t>、</a:t>
            </a:r>
            <a:r>
              <a:rPr kumimoji="1" lang="en-US" altLang="ja-JP" dirty="0">
                <a:solidFill>
                  <a:schemeClr val="tx1"/>
                </a:solidFill>
              </a:rPr>
              <a:t>2</a:t>
            </a:r>
            <a:r>
              <a:rPr kumimoji="1" lang="ja-JP" altLang="en-US" dirty="0">
                <a:solidFill>
                  <a:schemeClr val="tx1"/>
                </a:solidFill>
              </a:rPr>
              <a:t>、</a:t>
            </a:r>
            <a:r>
              <a:rPr kumimoji="1" lang="en-US" altLang="ja-JP" dirty="0">
                <a:solidFill>
                  <a:schemeClr val="tx1"/>
                </a:solidFill>
              </a:rPr>
              <a:t>3</a:t>
            </a:r>
            <a:r>
              <a:rPr kumimoji="1" lang="ja-JP" altLang="en-US" dirty="0">
                <a:solidFill>
                  <a:schemeClr val="tx1"/>
                </a:solidFill>
              </a:rPr>
              <a:t>に対して</a:t>
            </a:r>
            <a:r>
              <a:rPr kumimoji="1" lang="en-US" altLang="ja-JP" dirty="0">
                <a:solidFill>
                  <a:schemeClr val="tx1"/>
                </a:solidFill>
              </a:rPr>
              <a:t>A</a:t>
            </a:r>
            <a:r>
              <a:rPr lang="ja-JP" altLang="en-US" dirty="0">
                <a:solidFill>
                  <a:schemeClr val="tx1"/>
                </a:solidFill>
              </a:rPr>
              <a:t>、</a:t>
            </a:r>
            <a:r>
              <a:rPr lang="en-US" altLang="ja-JP" dirty="0">
                <a:solidFill>
                  <a:schemeClr val="tx1"/>
                </a:solidFill>
              </a:rPr>
              <a:t>B</a:t>
            </a:r>
            <a:r>
              <a:rPr lang="ja-JP" altLang="en-US" dirty="0">
                <a:solidFill>
                  <a:schemeClr val="tx1"/>
                </a:solidFill>
              </a:rPr>
              <a:t>の</a:t>
            </a:r>
            <a:r>
              <a:rPr lang="en-US" altLang="ja-JP" dirty="0">
                <a:solidFill>
                  <a:schemeClr val="tx1"/>
                </a:solidFill>
              </a:rPr>
              <a:t>2</a:t>
            </a:r>
            <a:r>
              <a:rPr lang="ja-JP" altLang="en-US" dirty="0">
                <a:solidFill>
                  <a:schemeClr val="tx1"/>
                </a:solidFill>
              </a:rPr>
              <a:t>人がランキングを表明している状況を考えている。</a:t>
            </a:r>
            <a:endParaRPr kumimoji="1" lang="ja-JP" alt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直感的に「もっとも妥協しやすい」順位を導きやすい</a:t>
            </a:r>
          </a:p>
          <a:p>
            <a:endParaRPr kumimoji="1" lang="ja-JP" altLang="en-US" dirty="0"/>
          </a:p>
        </p:txBody>
      </p:sp>
      <p:sp>
        <p:nvSpPr>
          <p:cNvPr id="4" name="スライド番号プレースホルダー 3"/>
          <p:cNvSpPr>
            <a:spLocks noGrp="1"/>
          </p:cNvSpPr>
          <p:nvPr>
            <p:ph type="sldNum" sz="quarter" idx="5"/>
          </p:nvPr>
        </p:nvSpPr>
        <p:spPr/>
        <p:txBody>
          <a:bodyPr/>
          <a:lstStyle/>
          <a:p>
            <a:fld id="{0610E6F7-89E3-4D9C-A4B2-B57C4696CD95}" type="slidenum">
              <a:rPr kumimoji="1" lang="ja-JP" altLang="en-US" smtClean="0"/>
              <a:t>11</a:t>
            </a:fld>
            <a:endParaRPr kumimoji="1" lang="ja-JP" altLang="en-US"/>
          </a:p>
        </p:txBody>
      </p:sp>
    </p:spTree>
    <p:extLst>
      <p:ext uri="{BB962C8B-B14F-4D97-AF65-F5344CB8AC3E}">
        <p14:creationId xmlns:p14="http://schemas.microsoft.com/office/powerpoint/2010/main" val="28080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en-US" altLang="ja-JP" sz="1200" dirty="0"/>
                  <a:t>1</a:t>
                </a:r>
                <a:r>
                  <a:rPr kumimoji="1" lang="ja-JP" altLang="en-US" sz="1200" dirty="0"/>
                  <a:t>と</a:t>
                </a:r>
                <a:r>
                  <a:rPr lang="en-US" altLang="ja-JP" sz="1200" dirty="0"/>
                  <a:t>3</a:t>
                </a:r>
                <a:r>
                  <a:rPr kumimoji="1" lang="ja-JP" altLang="en-US" sz="1200" dirty="0"/>
                  <a:t>の順だけが逆→矛盾が</a:t>
                </a:r>
                <a:r>
                  <a:rPr kumimoji="1" lang="en-US" altLang="ja-JP" sz="1200" dirty="0"/>
                  <a:t>1</a:t>
                </a:r>
                <a:r>
                  <a:rPr kumimoji="1" lang="ja-JP" altLang="en-US" sz="1200" dirty="0"/>
                  <a:t>つ</a:t>
                </a:r>
                <a:r>
                  <a:rPr kumimoji="1" lang="en-US" altLang="ja-JP" sz="1200" dirty="0"/>
                  <a:t>(</a:t>
                </a:r>
                <a:r>
                  <a:rPr kumimoji="1" lang="ja-JP" altLang="en-US" sz="1200" dirty="0"/>
                  <a:t>不一致が</a:t>
                </a:r>
                <a:r>
                  <a:rPr kumimoji="1" lang="en-US" altLang="ja-JP" sz="1200" dirty="0"/>
                  <a:t>1</a:t>
                </a:r>
                <a:r>
                  <a:rPr kumimoji="1" lang="ja-JP" altLang="en-US" sz="1200" dirty="0"/>
                  <a:t>つ</a:t>
                </a:r>
                <a:r>
                  <a:rPr kumimoji="1" lang="en-US" altLang="ja-JP" sz="1200" dirty="0"/>
                  <a:t>)</a:t>
                </a:r>
                <a:r>
                  <a:rPr lang="ja-JP" altLang="en-US" sz="1200" dirty="0"/>
                  <a:t>だが、、これでは、</a:t>
                </a:r>
                <a:r>
                  <a:rPr lang="en-US" altLang="ja-JP" sz="1200" dirty="0"/>
                  <a:t>2</a:t>
                </a:r>
                <a:r>
                  <a:rPr lang="ja-JP" altLang="en-US" sz="1200" dirty="0"/>
                  <a:t>と</a:t>
                </a:r>
                <a:r>
                  <a:rPr lang="en-US" altLang="ja-JP" sz="1200" dirty="0"/>
                  <a:t>1</a:t>
                </a:r>
                <a:r>
                  <a:rPr lang="ja-JP" altLang="en-US" sz="1200" dirty="0"/>
                  <a:t>とのフィット度の差と</a:t>
                </a:r>
                <a:r>
                  <a:rPr lang="en-US" altLang="ja-JP" sz="1200" dirty="0"/>
                  <a:t>1</a:t>
                </a:r>
                <a:r>
                  <a:rPr lang="ja-JP" altLang="en-US" sz="1200" dirty="0"/>
                  <a:t>と</a:t>
                </a:r>
                <a:r>
                  <a:rPr lang="en-US" altLang="ja-JP" sz="1200" dirty="0"/>
                  <a:t>3</a:t>
                </a:r>
                <a:r>
                  <a:rPr lang="ja-JP" altLang="en-US" sz="1200" dirty="0"/>
                  <a:t>とのフィット度の差とを同じように判断してしまう。</a:t>
                </a:r>
                <a:br>
                  <a:rPr lang="en-US" altLang="ja-JP" sz="1200" dirty="0"/>
                </a:br>
                <a:r>
                  <a:rPr lang="ja-JP" altLang="en-US" sz="1200" dirty="0"/>
                  <a:t>入れ替え回数に、</a:t>
                </a:r>
                <a:r>
                  <a:rPr kumimoji="1" lang="en-US" altLang="ja-JP" sz="1200" b="0" dirty="0"/>
                  <a:t> </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𝑂</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𝑂</m:t>
                        </m:r>
                      </m:e>
                      <m:sub>
                        <m:r>
                          <a:rPr kumimoji="1" lang="en-US" altLang="ja-JP" sz="1200" b="0" i="1" smtClean="0">
                            <a:latin typeface="Cambria Math" panose="02040503050406030204" pitchFamily="18" charset="0"/>
                          </a:rPr>
                          <m:t>2</m:t>
                        </m:r>
                      </m:sub>
                    </m:sSub>
                    <m:r>
                      <a:rPr kumimoji="1" lang="en-US" altLang="ja-JP" sz="1200" b="0" i="1" smtClean="0">
                        <a:latin typeface="Cambria Math" panose="02040503050406030204" pitchFamily="18" charset="0"/>
                      </a:rPr>
                      <m:t>,…</m:t>
                    </m:r>
                  </m:oMath>
                </a14:m>
                <a:r>
                  <a:rPr kumimoji="1" lang="ja-JP" altLang="en-US" sz="1200" dirty="0"/>
                  <a:t>との入れ替えを含める</a:t>
                </a:r>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dirty="0"/>
                  <a:t>1</a:t>
                </a:r>
                <a:r>
                  <a:rPr kumimoji="1" lang="ja-JP" altLang="en-US" sz="1200" dirty="0"/>
                  <a:t>と</a:t>
                </a:r>
                <a:r>
                  <a:rPr lang="en-US" altLang="ja-JP" sz="1200" dirty="0"/>
                  <a:t>3</a:t>
                </a:r>
                <a:r>
                  <a:rPr kumimoji="1" lang="ja-JP" altLang="en-US" sz="1200" dirty="0"/>
                  <a:t>の順だけが逆→矛盾が</a:t>
                </a:r>
                <a:r>
                  <a:rPr kumimoji="1" lang="en-US" altLang="ja-JP" sz="1200" dirty="0"/>
                  <a:t>1</a:t>
                </a:r>
                <a:r>
                  <a:rPr kumimoji="1" lang="ja-JP" altLang="en-US" sz="1200" dirty="0"/>
                  <a:t>つ</a:t>
                </a:r>
                <a:r>
                  <a:rPr kumimoji="1" lang="en-US" altLang="ja-JP" sz="1200" dirty="0"/>
                  <a:t>(</a:t>
                </a:r>
                <a:r>
                  <a:rPr kumimoji="1" lang="ja-JP" altLang="en-US" sz="1200" dirty="0"/>
                  <a:t>不一致が</a:t>
                </a:r>
                <a:r>
                  <a:rPr kumimoji="1" lang="en-US" altLang="ja-JP" sz="1200" dirty="0"/>
                  <a:t>1</a:t>
                </a:r>
                <a:r>
                  <a:rPr kumimoji="1" lang="ja-JP" altLang="en-US" sz="1200" dirty="0"/>
                  <a:t>つ</a:t>
                </a:r>
                <a:r>
                  <a:rPr kumimoji="1" lang="en-US" altLang="ja-JP" sz="1200" dirty="0"/>
                  <a:t>)</a:t>
                </a:r>
                <a:r>
                  <a:rPr lang="ja-JP" altLang="en-US" sz="1200" dirty="0"/>
                  <a:t>だが、、これでは、</a:t>
                </a:r>
                <a:r>
                  <a:rPr lang="en-US" altLang="ja-JP" sz="1200" dirty="0"/>
                  <a:t>2</a:t>
                </a:r>
                <a:r>
                  <a:rPr lang="ja-JP" altLang="en-US" sz="1200" dirty="0"/>
                  <a:t>と</a:t>
                </a:r>
                <a:r>
                  <a:rPr lang="en-US" altLang="ja-JP" sz="1200" dirty="0"/>
                  <a:t>1</a:t>
                </a:r>
                <a:r>
                  <a:rPr lang="ja-JP" altLang="en-US" sz="1200" dirty="0"/>
                  <a:t>とのフィット度の差と</a:t>
                </a:r>
                <a:r>
                  <a:rPr lang="en-US" altLang="ja-JP" sz="1200" dirty="0"/>
                  <a:t>1</a:t>
                </a:r>
                <a:r>
                  <a:rPr lang="ja-JP" altLang="en-US" sz="1200" dirty="0"/>
                  <a:t>と</a:t>
                </a:r>
                <a:r>
                  <a:rPr lang="en-US" altLang="ja-JP" sz="1200" dirty="0"/>
                  <a:t>3</a:t>
                </a:r>
                <a:r>
                  <a:rPr lang="ja-JP" altLang="en-US" sz="1200" dirty="0"/>
                  <a:t>とのフィット度の差とを同じように判断してしまう。</a:t>
                </a:r>
                <a:br>
                  <a:rPr lang="en-US" altLang="ja-JP" sz="1200" dirty="0"/>
                </a:br>
                <a:r>
                  <a:rPr lang="ja-JP" altLang="en-US" sz="1200" dirty="0"/>
                  <a:t>入れ替え回数に、</a:t>
                </a:r>
                <a:r>
                  <a:rPr kumimoji="1" lang="en-US" altLang="ja-JP" sz="1200" b="0" dirty="0"/>
                  <a:t> </a:t>
                </a:r>
                <a:r>
                  <a:rPr kumimoji="1" lang="en-US" altLang="ja-JP" sz="1200" b="0" i="0">
                    <a:latin typeface="Cambria Math" panose="02040503050406030204" pitchFamily="18" charset="0"/>
                  </a:rPr>
                  <a:t>𝑂_1,𝑂_2,…</a:t>
                </a:r>
                <a:r>
                  <a:rPr kumimoji="1" lang="ja-JP" altLang="en-US" sz="1200" dirty="0"/>
                  <a:t>との入れ替えを含める</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0610E6F7-89E3-4D9C-A4B2-B57C4696CD95}" type="slidenum">
              <a:rPr kumimoji="1" lang="ja-JP" altLang="en-US" smtClean="0"/>
              <a:t>18</a:t>
            </a:fld>
            <a:endParaRPr kumimoji="1" lang="ja-JP" altLang="en-US"/>
          </a:p>
        </p:txBody>
      </p:sp>
    </p:spTree>
    <p:extLst>
      <p:ext uri="{BB962C8B-B14F-4D97-AF65-F5344CB8AC3E}">
        <p14:creationId xmlns:p14="http://schemas.microsoft.com/office/powerpoint/2010/main" val="299869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ここでの拡張版</a:t>
            </a:r>
            <a:r>
              <a:rPr kumimoji="1" lang="en-US" altLang="ja-JP" dirty="0"/>
              <a:t>Kemeny</a:t>
            </a:r>
            <a:r>
              <a:rPr kumimoji="1" lang="ja-JP" altLang="en-US" dirty="0"/>
              <a:t>ルールは以下の</a:t>
            </a:r>
            <a:r>
              <a:rPr kumimoji="1" lang="en-US" altLang="ja-JP" dirty="0"/>
              <a:t>2</a:t>
            </a:r>
            <a:r>
              <a:rPr kumimoji="1" lang="ja-JP" altLang="en-US" dirty="0"/>
              <a:t>つの性質を満たします</a:t>
            </a:r>
          </a:p>
        </p:txBody>
      </p:sp>
      <p:sp>
        <p:nvSpPr>
          <p:cNvPr id="4" name="スライド番号プレースホルダー 3"/>
          <p:cNvSpPr>
            <a:spLocks noGrp="1"/>
          </p:cNvSpPr>
          <p:nvPr>
            <p:ph type="sldNum" sz="quarter" idx="5"/>
          </p:nvPr>
        </p:nvSpPr>
        <p:spPr/>
        <p:txBody>
          <a:bodyPr/>
          <a:lstStyle/>
          <a:p>
            <a:fld id="{0610E6F7-89E3-4D9C-A4B2-B57C4696CD95}" type="slidenum">
              <a:rPr kumimoji="1" lang="ja-JP" altLang="en-US" smtClean="0"/>
              <a:t>21</a:t>
            </a:fld>
            <a:endParaRPr kumimoji="1" lang="ja-JP" altLang="en-US"/>
          </a:p>
        </p:txBody>
      </p:sp>
    </p:spTree>
    <p:extLst>
      <p:ext uri="{BB962C8B-B14F-4D97-AF65-F5344CB8AC3E}">
        <p14:creationId xmlns:p14="http://schemas.microsoft.com/office/powerpoint/2010/main" val="336343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C3540-E660-8C68-8C4A-8F21054E04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EAF237-38AD-33C1-5287-8C434D8F2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28F6B3-3C65-714B-6A6A-88F356CD3FCF}"/>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54C3234C-DB8B-EC6D-90B9-A4AB1C1C1F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01F0E1-047F-8719-18A4-292B6FF016F5}"/>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8590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AFCA7-ADC0-8086-AB58-DA66AFD529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0A32C8-D6A5-72C4-C198-DCE863AEE7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FAFA55-D5FF-A2E8-2D48-69E67306CA80}"/>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6561F993-8495-68CB-AD2B-402A60E284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F14CA9-065B-A5C7-61FA-D989A5FFCE1D}"/>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427727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18BBEFB-2171-E0FA-1EFC-E5DF10AED8A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CDF14A-A66A-EC5F-6287-2871E33BB3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FDE5B0-3DFE-DEB1-598F-934845A2BBF3}"/>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434C738A-6DB9-B82C-91D2-16035E422A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389363-FB25-5680-85CA-7CE71C8F5DCB}"/>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4847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028E1-62A3-39A2-4BA4-DB03E70363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B7B38E-1049-1D34-017F-2EBC212FEF9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85EFF-5C93-F2A1-ED26-8F07057AB1E3}"/>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5DBE9623-2317-E5F8-295C-D5C04B6553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9591A8-8A33-41FB-6DEC-86798E61C01C}"/>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205046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14223-A828-D07F-E57B-1C84715E8A5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1AA01D-08A2-7AB4-F6AB-D93150A85B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2150B8-6433-B113-AB51-896E67120434}"/>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8E313488-D793-A3DD-0379-AB16641F2B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0EF711-014D-656E-B1F4-C48EB93E373A}"/>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222421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3A98B-D364-3771-B871-548869D30D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FBB049-C8FD-8014-C90A-6E280EE6CE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2B2AB91-2ED6-7C67-2211-16758F9652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B61161-AE7A-97B9-A12A-3846A9527623}"/>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24BD8300-5479-0E47-7DF0-93A140FFB0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B98903-8811-D3C6-3403-FD985B5C3CA7}"/>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162412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065E8-9EBB-0EC4-F453-1C41655ACD5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EF38D5-EB40-3A81-2682-BFACFB9E3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A12F1D3-5C98-F237-C019-EF591483B50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1BFEBD-B710-CA45-D243-A13A6DBAC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E39E6F-2EF2-3488-9D43-6BA0E9974C0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DAA9875-5C55-653E-E0B2-DB6F6239315A}"/>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8" name="フッター プレースホルダー 7">
            <a:extLst>
              <a:ext uri="{FF2B5EF4-FFF2-40B4-BE49-F238E27FC236}">
                <a16:creationId xmlns:a16="http://schemas.microsoft.com/office/drawing/2014/main" id="{EF3F82F8-6065-F298-291A-A4AC501F642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85991FC-4106-34DB-7441-B462A67EB2EC}"/>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170473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2F0D6-4387-8CFF-7F14-9537145F83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1CCB6DE-C36B-6937-8FE8-746D770BD3A6}"/>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4" name="フッター プレースホルダー 3">
            <a:extLst>
              <a:ext uri="{FF2B5EF4-FFF2-40B4-BE49-F238E27FC236}">
                <a16:creationId xmlns:a16="http://schemas.microsoft.com/office/drawing/2014/main" id="{14F35A3A-B126-70CA-DAD5-E0F3F02364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4ED1DED-1CF3-FB31-1419-A2415CCF6599}"/>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153946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D0499F-D3A4-4952-A82C-29CD0FC9847E}"/>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3" name="フッター プレースホルダー 2">
            <a:extLst>
              <a:ext uri="{FF2B5EF4-FFF2-40B4-BE49-F238E27FC236}">
                <a16:creationId xmlns:a16="http://schemas.microsoft.com/office/drawing/2014/main" id="{E90D2E55-C66F-2040-A27C-4E2F3CAC5AE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961720-1846-8407-7486-63A72636E14C}"/>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153772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74830-9FBA-9242-B9B0-BFBE64B3AF0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DCE57C-AC1A-6069-B885-3C798BE1D7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65510C-7FE4-09E6-9C47-D2A5C3719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188AE8-B009-B6C0-8519-B92ED5A5D772}"/>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27A626AE-D24B-519B-2814-2CAB50FA47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702D1F-16A4-D7FB-8A02-97E20DAE2C63}"/>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202945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819462-AA06-3F9E-A33C-38D3021A18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FCA1065-AB17-F391-2803-934E59CD0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CE82DE0-0A9E-0058-744F-579C69D40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6BD7CF-B623-4B00-60D8-C3D52CB80456}"/>
              </a:ext>
            </a:extLst>
          </p:cNvPr>
          <p:cNvSpPr>
            <a:spLocks noGrp="1"/>
          </p:cNvSpPr>
          <p:nvPr>
            <p:ph type="dt" sz="half" idx="10"/>
          </p:nvPr>
        </p:nvSpPr>
        <p:spPr/>
        <p:txBody>
          <a:bodyPr/>
          <a:lstStyle/>
          <a:p>
            <a:fld id="{AE7B12AE-D681-3440-BAF4-F56FD6DEDC40}" type="datetimeFigureOut">
              <a:rPr kumimoji="1" lang="ja-JP" altLang="en-US" smtClean="0"/>
              <a:t>2025/1/25</a:t>
            </a:fld>
            <a:endParaRPr kumimoji="1" lang="ja-JP" altLang="en-US"/>
          </a:p>
        </p:txBody>
      </p:sp>
      <p:sp>
        <p:nvSpPr>
          <p:cNvPr id="6" name="フッター プレースホルダー 5">
            <a:extLst>
              <a:ext uri="{FF2B5EF4-FFF2-40B4-BE49-F238E27FC236}">
                <a16:creationId xmlns:a16="http://schemas.microsoft.com/office/drawing/2014/main" id="{93EAE72A-C74C-FA5D-0F3F-BD0B8DA2D9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CE0E63-D73F-EE3B-C3BC-5AC876983A09}"/>
              </a:ext>
            </a:extLst>
          </p:cNvPr>
          <p:cNvSpPr>
            <a:spLocks noGrp="1"/>
          </p:cNvSpPr>
          <p:nvPr>
            <p:ph type="sldNum" sz="quarter" idx="12"/>
          </p:nvPr>
        </p:nvSpPr>
        <p:spPr/>
        <p:txBody>
          <a:body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422356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212293-DD38-02DA-8984-28A445909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CFEE28-87A5-E1F0-214D-AA9B6D379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F97D72-B296-8128-32EF-6D01D934F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7B12AE-D681-3440-BAF4-F56FD6DEDC40}" type="datetimeFigureOut">
              <a:rPr kumimoji="1" lang="ja-JP" altLang="en-US" smtClean="0"/>
              <a:t>2025/1/25</a:t>
            </a:fld>
            <a:endParaRPr kumimoji="1" lang="ja-JP" altLang="en-US"/>
          </a:p>
        </p:txBody>
      </p:sp>
      <p:sp>
        <p:nvSpPr>
          <p:cNvPr id="5" name="フッター プレースホルダー 4">
            <a:extLst>
              <a:ext uri="{FF2B5EF4-FFF2-40B4-BE49-F238E27FC236}">
                <a16:creationId xmlns:a16="http://schemas.microsoft.com/office/drawing/2014/main" id="{ED00DAFB-0E51-3C50-1EE3-5A6ECEC3D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FDD5482-2F49-0789-CF35-28279EFC7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5D2E31-57AB-C149-A859-9D2D93C0277F}" type="slidenum">
              <a:rPr kumimoji="1" lang="ja-JP" altLang="en-US" smtClean="0"/>
              <a:t>‹#›</a:t>
            </a:fld>
            <a:endParaRPr kumimoji="1" lang="ja-JP" altLang="en-US"/>
          </a:p>
        </p:txBody>
      </p:sp>
    </p:spTree>
    <p:extLst>
      <p:ext uri="{BB962C8B-B14F-4D97-AF65-F5344CB8AC3E}">
        <p14:creationId xmlns:p14="http://schemas.microsoft.com/office/powerpoint/2010/main" val="322484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2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7.sv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2.png"/><Relationship Id="rId3" Type="http://schemas.openxmlformats.org/officeDocument/2006/relationships/image" Target="../media/image5.svg"/><Relationship Id="rId7" Type="http://schemas.openxmlformats.org/officeDocument/2006/relationships/image" Target="../media/image11.svg"/><Relationship Id="rId12" Type="http://schemas.openxmlformats.org/officeDocument/2006/relationships/image" Target="../media/image31.png"/><Relationship Id="rId2" Type="http://schemas.openxmlformats.org/officeDocument/2006/relationships/image" Target="../media/image4.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0.png"/><Relationship Id="rId5" Type="http://schemas.openxmlformats.org/officeDocument/2006/relationships/image" Target="../media/image9.sv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8.png"/><Relationship Id="rId9" Type="http://schemas.openxmlformats.org/officeDocument/2006/relationships/image" Target="../media/image7.svg"/><Relationship Id="rId14"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9.png"/><Relationship Id="rId3" Type="http://schemas.openxmlformats.org/officeDocument/2006/relationships/image" Target="../media/image5.svg"/><Relationship Id="rId7" Type="http://schemas.openxmlformats.org/officeDocument/2006/relationships/image" Target="../media/image11.svg"/><Relationship Id="rId12" Type="http://schemas.openxmlformats.org/officeDocument/2006/relationships/image" Target="../media/image38.png"/><Relationship Id="rId2" Type="http://schemas.openxmlformats.org/officeDocument/2006/relationships/image" Target="../media/image4.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image" Target="../media/image9.sv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8.png"/><Relationship Id="rId9" Type="http://schemas.openxmlformats.org/officeDocument/2006/relationships/image" Target="../media/image7.svg"/><Relationship Id="rId1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9.png"/><Relationship Id="rId3" Type="http://schemas.openxmlformats.org/officeDocument/2006/relationships/image" Target="../media/image5.svg"/><Relationship Id="rId7" Type="http://schemas.openxmlformats.org/officeDocument/2006/relationships/image" Target="../media/image11.svg"/><Relationship Id="rId12" Type="http://schemas.openxmlformats.org/officeDocument/2006/relationships/image" Target="../media/image38.png"/><Relationship Id="rId2" Type="http://schemas.openxmlformats.org/officeDocument/2006/relationships/image" Target="../media/image4.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image" Target="../media/image9.sv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8.png"/><Relationship Id="rId9" Type="http://schemas.openxmlformats.org/officeDocument/2006/relationships/image" Target="../media/image7.svg"/><Relationship Id="rId14"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9.png"/><Relationship Id="rId3" Type="http://schemas.openxmlformats.org/officeDocument/2006/relationships/image" Target="../media/image5.svg"/><Relationship Id="rId7" Type="http://schemas.openxmlformats.org/officeDocument/2006/relationships/image" Target="../media/image11.svg"/><Relationship Id="rId12" Type="http://schemas.openxmlformats.org/officeDocument/2006/relationships/image" Target="../media/image38.png"/><Relationship Id="rId2" Type="http://schemas.openxmlformats.org/officeDocument/2006/relationships/image" Target="../media/image4.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image" Target="../media/image9.sv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8.png"/><Relationship Id="rId9" Type="http://schemas.openxmlformats.org/officeDocument/2006/relationships/image" Target="../media/image7.svg"/><Relationship Id="rId1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9.png"/><Relationship Id="rId3" Type="http://schemas.openxmlformats.org/officeDocument/2006/relationships/image" Target="../media/image5.svg"/><Relationship Id="rId7" Type="http://schemas.openxmlformats.org/officeDocument/2006/relationships/image" Target="../media/image11.svg"/><Relationship Id="rId12" Type="http://schemas.openxmlformats.org/officeDocument/2006/relationships/image" Target="../media/image38.png"/><Relationship Id="rId2" Type="http://schemas.openxmlformats.org/officeDocument/2006/relationships/image" Target="../media/image4.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image" Target="../media/image9.sv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8.png"/><Relationship Id="rId9" Type="http://schemas.openxmlformats.org/officeDocument/2006/relationships/image" Target="../media/image7.svg"/><Relationship Id="rId14" Type="http://schemas.openxmlformats.org/officeDocument/2006/relationships/image" Target="../media/image40.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9.png"/><Relationship Id="rId3" Type="http://schemas.openxmlformats.org/officeDocument/2006/relationships/image" Target="../media/image5.svg"/><Relationship Id="rId7" Type="http://schemas.openxmlformats.org/officeDocument/2006/relationships/image" Target="../media/image11.svg"/><Relationship Id="rId12" Type="http://schemas.openxmlformats.org/officeDocument/2006/relationships/image" Target="../media/image38.png"/><Relationship Id="rId2" Type="http://schemas.openxmlformats.org/officeDocument/2006/relationships/image" Target="../media/image4.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7.png"/><Relationship Id="rId5" Type="http://schemas.openxmlformats.org/officeDocument/2006/relationships/image" Target="../media/image9.sv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8.png"/><Relationship Id="rId9" Type="http://schemas.openxmlformats.org/officeDocument/2006/relationships/image" Target="../media/image7.svg"/><Relationship Id="rId14"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7.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8286B-8360-AC63-40FD-51190D5A5DE3}"/>
              </a:ext>
            </a:extLst>
          </p:cNvPr>
          <p:cNvSpPr>
            <a:spLocks noGrp="1"/>
          </p:cNvSpPr>
          <p:nvPr>
            <p:ph type="ctrTitle"/>
          </p:nvPr>
        </p:nvSpPr>
        <p:spPr>
          <a:xfrm>
            <a:off x="1131454" y="1124527"/>
            <a:ext cx="9929091" cy="2387600"/>
          </a:xfrm>
        </p:spPr>
        <p:txBody>
          <a:bodyPr>
            <a:normAutofit fontScale="90000"/>
          </a:bodyPr>
          <a:lstStyle/>
          <a:p>
            <a:r>
              <a:rPr kumimoji="1" lang="ja-JP" altLang="en-US" dirty="0"/>
              <a:t>ケアワーカーと被介護者のマッチングアルゴリズムの開発</a:t>
            </a:r>
          </a:p>
        </p:txBody>
      </p:sp>
      <p:sp>
        <p:nvSpPr>
          <p:cNvPr id="3" name="字幕 2">
            <a:extLst>
              <a:ext uri="{FF2B5EF4-FFF2-40B4-BE49-F238E27FC236}">
                <a16:creationId xmlns:a16="http://schemas.microsoft.com/office/drawing/2014/main" id="{498B7398-5F1C-9A78-D2CD-4AB66A81C238}"/>
              </a:ext>
            </a:extLst>
          </p:cNvPr>
          <p:cNvSpPr>
            <a:spLocks noGrp="1"/>
          </p:cNvSpPr>
          <p:nvPr>
            <p:ph type="subTitle" idx="1"/>
          </p:nvPr>
        </p:nvSpPr>
        <p:spPr/>
        <p:txBody>
          <a:bodyPr/>
          <a:lstStyle/>
          <a:p>
            <a:r>
              <a:rPr kumimoji="1" lang="en-US" altLang="ja-JP" dirty="0"/>
              <a:t>211079</a:t>
            </a:r>
            <a:r>
              <a:rPr kumimoji="1" lang="ja-JP" altLang="en-US" dirty="0"/>
              <a:t> 倉持誠</a:t>
            </a:r>
            <a:endParaRPr kumimoji="1" lang="en-US" altLang="ja-JP" dirty="0"/>
          </a:p>
          <a:p>
            <a:endParaRPr kumimoji="1" lang="ja-JP" altLang="en-US" dirty="0"/>
          </a:p>
        </p:txBody>
      </p:sp>
    </p:spTree>
    <p:extLst>
      <p:ext uri="{BB962C8B-B14F-4D97-AF65-F5344CB8AC3E}">
        <p14:creationId xmlns:p14="http://schemas.microsoft.com/office/powerpoint/2010/main" val="178387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53160-77BE-8551-380E-4E0AF471A1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D23200-E5FE-22AF-1CBD-91B27AAAFD20}"/>
              </a:ext>
            </a:extLst>
          </p:cNvPr>
          <p:cNvSpPr>
            <a:spLocks noGrp="1"/>
          </p:cNvSpPr>
          <p:nvPr>
            <p:ph type="title"/>
          </p:nvPr>
        </p:nvSpPr>
        <p:spPr>
          <a:xfrm>
            <a:off x="838200" y="393142"/>
            <a:ext cx="10515600" cy="1325563"/>
          </a:xfrm>
        </p:spPr>
        <p:txBody>
          <a:bodyPr/>
          <a:lstStyle/>
          <a:p>
            <a:r>
              <a:rPr kumimoji="1" lang="ja-JP" altLang="en-US" dirty="0"/>
              <a:t>マッチングプロセス</a:t>
            </a:r>
          </a:p>
        </p:txBody>
      </p:sp>
      <p:sp>
        <p:nvSpPr>
          <p:cNvPr id="3" name="コンテンツ プレースホルダー 2">
            <a:extLst>
              <a:ext uri="{FF2B5EF4-FFF2-40B4-BE49-F238E27FC236}">
                <a16:creationId xmlns:a16="http://schemas.microsoft.com/office/drawing/2014/main" id="{112B5BA8-9ECC-E2F4-33C8-B2D50E2DE684}"/>
              </a:ext>
            </a:extLst>
          </p:cNvPr>
          <p:cNvSpPr>
            <a:spLocks noGrp="1"/>
          </p:cNvSpPr>
          <p:nvPr>
            <p:ph idx="1"/>
          </p:nvPr>
        </p:nvSpPr>
        <p:spPr>
          <a:xfrm>
            <a:off x="1866900" y="1882775"/>
            <a:ext cx="10178796" cy="4351338"/>
          </a:xfrm>
        </p:spPr>
        <p:txBody>
          <a:bodyPr>
            <a:normAutofit fontScale="92500" lnSpcReduction="20000"/>
          </a:bodyPr>
          <a:lstStyle/>
          <a:p>
            <a:pPr marL="0" indent="0">
              <a:buNone/>
            </a:pPr>
            <a:r>
              <a:rPr lang="ja-JP" altLang="en-US" dirty="0">
                <a:solidFill>
                  <a:schemeClr val="bg2">
                    <a:lumMod val="75000"/>
                  </a:schemeClr>
                </a:solidFill>
              </a:rPr>
              <a:t>主観的選好（ケアワーカーの好み）＋客観的フィット度（被介護者の健康状態や介護の必要性） </a:t>
            </a:r>
            <a:endParaRPr lang="en-US" altLang="ja-JP" dirty="0">
              <a:solidFill>
                <a:schemeClr val="bg2">
                  <a:lumMod val="75000"/>
                </a:schemeClr>
              </a:solidFill>
            </a:endParaRPr>
          </a:p>
          <a:p>
            <a:pPr marL="0" indent="0">
              <a:buNone/>
            </a:pPr>
            <a:endParaRPr lang="en-US" altLang="ja-JP" dirty="0"/>
          </a:p>
          <a:p>
            <a:pPr marL="0" indent="0">
              <a:buNone/>
            </a:pPr>
            <a:r>
              <a:rPr lang="ja-JP" altLang="en-US" dirty="0"/>
              <a:t>↓</a:t>
            </a:r>
            <a:r>
              <a:rPr lang="en-US" altLang="ja-JP" dirty="0"/>
              <a:t>(</a:t>
            </a:r>
            <a:r>
              <a:rPr lang="ja-JP" altLang="en-US" dirty="0"/>
              <a:t>拡張版</a:t>
            </a:r>
            <a:r>
              <a:rPr lang="en-US" altLang="ja-JP" dirty="0"/>
              <a:t>Kemeny</a:t>
            </a:r>
            <a:r>
              <a:rPr lang="ja-JP" altLang="en-US" dirty="0"/>
              <a:t>ルール</a:t>
            </a:r>
            <a:r>
              <a:rPr lang="en-US" altLang="ja-JP" dirty="0"/>
              <a:t>)</a:t>
            </a:r>
          </a:p>
          <a:p>
            <a:pPr marL="0" indent="0">
              <a:buNone/>
            </a:pPr>
            <a:endParaRPr lang="en-US" altLang="ja-JP" dirty="0"/>
          </a:p>
          <a:p>
            <a:pPr marL="0" indent="0">
              <a:buNone/>
            </a:pPr>
            <a:r>
              <a:rPr kumimoji="1" lang="ja-JP" altLang="en-US" dirty="0">
                <a:solidFill>
                  <a:schemeClr val="bg2">
                    <a:lumMod val="75000"/>
                  </a:schemeClr>
                </a:solidFill>
              </a:rPr>
              <a:t>被介護者のケアワーカーに対するランキング</a:t>
            </a:r>
            <a:r>
              <a:rPr kumimoji="1" lang="en-US" altLang="ja-JP" dirty="0">
                <a:solidFill>
                  <a:schemeClr val="bg2">
                    <a:lumMod val="75000"/>
                  </a:schemeClr>
                </a:solidFill>
              </a:rPr>
              <a:t>(</a:t>
            </a:r>
            <a:r>
              <a:rPr kumimoji="1" lang="ja-JP" altLang="en-US" dirty="0">
                <a:solidFill>
                  <a:schemeClr val="bg2">
                    <a:lumMod val="75000"/>
                  </a:schemeClr>
                </a:solidFill>
              </a:rPr>
              <a:t>選好</a:t>
            </a:r>
            <a:r>
              <a:rPr kumimoji="1" lang="en-US" altLang="ja-JP" dirty="0">
                <a:solidFill>
                  <a:schemeClr val="bg2">
                    <a:lumMod val="75000"/>
                  </a:schemeClr>
                </a:solidFill>
              </a:rPr>
              <a:t>)</a:t>
            </a:r>
          </a:p>
          <a:p>
            <a:pPr marL="0" indent="0">
              <a:buNone/>
            </a:pPr>
            <a:r>
              <a:rPr kumimoji="1" lang="ja-JP" altLang="en-US" dirty="0">
                <a:solidFill>
                  <a:schemeClr val="bg2">
                    <a:lumMod val="75000"/>
                  </a:schemeClr>
                </a:solidFill>
              </a:rPr>
              <a:t>ケアワーカーの被介護者に対するランキング</a:t>
            </a:r>
            <a:r>
              <a:rPr kumimoji="1" lang="en-US" altLang="ja-JP" dirty="0">
                <a:solidFill>
                  <a:schemeClr val="bg2">
                    <a:lumMod val="75000"/>
                  </a:schemeClr>
                </a:solidFill>
              </a:rPr>
              <a:t>(</a:t>
            </a:r>
            <a:r>
              <a:rPr kumimoji="1" lang="ja-JP" altLang="en-US" dirty="0">
                <a:solidFill>
                  <a:schemeClr val="bg2">
                    <a:lumMod val="75000"/>
                  </a:schemeClr>
                </a:solidFill>
              </a:rPr>
              <a:t>選好</a:t>
            </a:r>
            <a:r>
              <a:rPr kumimoji="1" lang="en-US" altLang="ja-JP" dirty="0">
                <a:solidFill>
                  <a:schemeClr val="bg2">
                    <a:lumMod val="75000"/>
                  </a:schemeClr>
                </a:solidFill>
              </a:rPr>
              <a:t>)</a:t>
            </a:r>
          </a:p>
          <a:p>
            <a:pPr marL="0" indent="0">
              <a:buNone/>
            </a:pPr>
            <a:endParaRPr kumimoji="1" lang="en-US" altLang="ja-JP" dirty="0">
              <a:solidFill>
                <a:schemeClr val="bg2">
                  <a:lumMod val="75000"/>
                </a:schemeClr>
              </a:solidFill>
            </a:endParaRPr>
          </a:p>
          <a:p>
            <a:pPr marL="0" indent="0">
              <a:buNone/>
            </a:pPr>
            <a:r>
              <a:rPr lang="ja-JP" altLang="en-US" dirty="0">
                <a:solidFill>
                  <a:schemeClr val="bg2">
                    <a:lumMod val="75000"/>
                  </a:schemeClr>
                </a:solidFill>
              </a:rPr>
              <a:t>↓</a:t>
            </a:r>
            <a:r>
              <a:rPr lang="en-US" altLang="ja-JP" dirty="0">
                <a:solidFill>
                  <a:schemeClr val="bg2">
                    <a:lumMod val="75000"/>
                  </a:schemeClr>
                </a:solidFill>
              </a:rPr>
              <a:t>(DA</a:t>
            </a:r>
            <a:r>
              <a:rPr lang="ja-JP" altLang="en-US" dirty="0">
                <a:solidFill>
                  <a:schemeClr val="bg2">
                    <a:lumMod val="75000"/>
                  </a:schemeClr>
                </a:solidFill>
              </a:rPr>
              <a:t>アルゴリズム</a:t>
            </a:r>
            <a:r>
              <a:rPr lang="en-US" altLang="ja-JP" dirty="0">
                <a:solidFill>
                  <a:schemeClr val="bg2">
                    <a:lumMod val="75000"/>
                  </a:schemeClr>
                </a:solidFill>
              </a:rPr>
              <a:t>)</a:t>
            </a:r>
          </a:p>
          <a:p>
            <a:pPr marL="0" indent="0">
              <a:buNone/>
            </a:pPr>
            <a:endParaRPr lang="en-US" altLang="ja-JP" dirty="0">
              <a:solidFill>
                <a:schemeClr val="bg2">
                  <a:lumMod val="75000"/>
                </a:schemeClr>
              </a:solidFill>
            </a:endParaRPr>
          </a:p>
          <a:p>
            <a:pPr marL="0" indent="0">
              <a:buNone/>
            </a:pPr>
            <a:r>
              <a:rPr kumimoji="1" lang="ja-JP" altLang="en-US" dirty="0">
                <a:solidFill>
                  <a:schemeClr val="bg2">
                    <a:lumMod val="75000"/>
                  </a:schemeClr>
                </a:solidFill>
              </a:rPr>
              <a:t>マッチング</a:t>
            </a:r>
            <a:r>
              <a:rPr kumimoji="1" lang="en-US" altLang="ja-JP" dirty="0">
                <a:solidFill>
                  <a:schemeClr val="bg2">
                    <a:lumMod val="75000"/>
                  </a:schemeClr>
                </a:solidFill>
              </a:rPr>
              <a:t>(</a:t>
            </a:r>
            <a:r>
              <a:rPr kumimoji="1" lang="ja-JP" altLang="en-US" dirty="0">
                <a:solidFill>
                  <a:schemeClr val="bg2">
                    <a:lumMod val="75000"/>
                  </a:schemeClr>
                </a:solidFill>
              </a:rPr>
              <a:t>被介護者とケアワーカーの組</a:t>
            </a:r>
            <a:r>
              <a:rPr kumimoji="1" lang="en-US" altLang="ja-JP" dirty="0">
                <a:solidFill>
                  <a:schemeClr val="bg2">
                    <a:lumMod val="75000"/>
                  </a:schemeClr>
                </a:solidFill>
              </a:rPr>
              <a:t>)</a:t>
            </a:r>
            <a:endParaRPr kumimoji="1" lang="ja-JP" altLang="en-US" dirty="0">
              <a:solidFill>
                <a:schemeClr val="bg2">
                  <a:lumMod val="75000"/>
                </a:schemeClr>
              </a:solidFill>
            </a:endParaRPr>
          </a:p>
        </p:txBody>
      </p:sp>
      <p:sp>
        <p:nvSpPr>
          <p:cNvPr id="4" name="左中かっこ 3">
            <a:extLst>
              <a:ext uri="{FF2B5EF4-FFF2-40B4-BE49-F238E27FC236}">
                <a16:creationId xmlns:a16="http://schemas.microsoft.com/office/drawing/2014/main" id="{477B0168-6948-6E7C-EAAD-6FA1C9A220B0}"/>
              </a:ext>
            </a:extLst>
          </p:cNvPr>
          <p:cNvSpPr/>
          <p:nvPr/>
        </p:nvSpPr>
        <p:spPr>
          <a:xfrm>
            <a:off x="1562100" y="1923137"/>
            <a:ext cx="403860" cy="2530729"/>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B3140B03-7D54-17B0-7574-55D2669C42FA}"/>
              </a:ext>
            </a:extLst>
          </p:cNvPr>
          <p:cNvSpPr/>
          <p:nvPr/>
        </p:nvSpPr>
        <p:spPr>
          <a:xfrm>
            <a:off x="1261110" y="3757291"/>
            <a:ext cx="403860" cy="2316480"/>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52B9791-5398-90A5-7F4D-72EB7FDB4A3A}"/>
              </a:ext>
            </a:extLst>
          </p:cNvPr>
          <p:cNvSpPr txBox="1"/>
          <p:nvPr/>
        </p:nvSpPr>
        <p:spPr>
          <a:xfrm>
            <a:off x="146304" y="4453866"/>
            <a:ext cx="1231392" cy="923330"/>
          </a:xfrm>
          <a:prstGeom prst="rect">
            <a:avLst/>
          </a:prstGeom>
          <a:noFill/>
        </p:spPr>
        <p:txBody>
          <a:bodyPr wrap="square" rtlCol="0">
            <a:spAutoFit/>
          </a:bodyPr>
          <a:lstStyle/>
          <a:p>
            <a:r>
              <a:rPr kumimoji="1" lang="ja-JP" altLang="en-US">
                <a:solidFill>
                  <a:schemeClr val="bg2">
                    <a:lumMod val="75000"/>
                  </a:schemeClr>
                </a:solidFill>
              </a:rPr>
              <a:t>マッチング理論の活用</a:t>
            </a:r>
          </a:p>
        </p:txBody>
      </p:sp>
      <p:sp>
        <p:nvSpPr>
          <p:cNvPr id="7" name="テキスト ボックス 6">
            <a:extLst>
              <a:ext uri="{FF2B5EF4-FFF2-40B4-BE49-F238E27FC236}">
                <a16:creationId xmlns:a16="http://schemas.microsoft.com/office/drawing/2014/main" id="{74A9E6E6-1A83-B090-192F-31080CE48020}"/>
              </a:ext>
            </a:extLst>
          </p:cNvPr>
          <p:cNvSpPr txBox="1"/>
          <p:nvPr/>
        </p:nvSpPr>
        <p:spPr>
          <a:xfrm>
            <a:off x="249174" y="2763120"/>
            <a:ext cx="1231392" cy="646331"/>
          </a:xfrm>
          <a:prstGeom prst="rect">
            <a:avLst/>
          </a:prstGeom>
          <a:noFill/>
        </p:spPr>
        <p:txBody>
          <a:bodyPr wrap="square" rtlCol="0">
            <a:spAutoFit/>
          </a:bodyPr>
          <a:lstStyle/>
          <a:p>
            <a:r>
              <a:rPr kumimoji="1" lang="ja-JP" altLang="en-US" dirty="0"/>
              <a:t>投票理論の活用</a:t>
            </a:r>
          </a:p>
        </p:txBody>
      </p:sp>
    </p:spTree>
    <p:extLst>
      <p:ext uri="{BB962C8B-B14F-4D97-AF65-F5344CB8AC3E}">
        <p14:creationId xmlns:p14="http://schemas.microsoft.com/office/powerpoint/2010/main" val="253416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BC75A-D210-53CE-F295-15C227061ECB}"/>
              </a:ext>
            </a:extLst>
          </p:cNvPr>
          <p:cNvSpPr>
            <a:spLocks noGrp="1"/>
          </p:cNvSpPr>
          <p:nvPr>
            <p:ph type="title"/>
          </p:nvPr>
        </p:nvSpPr>
        <p:spPr/>
        <p:txBody>
          <a:bodyPr/>
          <a:lstStyle/>
          <a:p>
            <a:r>
              <a:rPr kumimoji="1" lang="en-US" altLang="ja-JP" dirty="0"/>
              <a:t>Kemeny</a:t>
            </a:r>
            <a:r>
              <a:rPr kumimoji="1" lang="ja-JP" altLang="en-US" dirty="0"/>
              <a:t>ルールとは</a:t>
            </a:r>
          </a:p>
        </p:txBody>
      </p:sp>
      <p:sp>
        <p:nvSpPr>
          <p:cNvPr id="3" name="コンテンツ プレースホルダー 2">
            <a:extLst>
              <a:ext uri="{FF2B5EF4-FFF2-40B4-BE49-F238E27FC236}">
                <a16:creationId xmlns:a16="http://schemas.microsoft.com/office/drawing/2014/main" id="{DF39AE2A-E618-DF2C-1290-C0B3E5194161}"/>
              </a:ext>
            </a:extLst>
          </p:cNvPr>
          <p:cNvSpPr>
            <a:spLocks noGrp="1"/>
          </p:cNvSpPr>
          <p:nvPr>
            <p:ph idx="1"/>
          </p:nvPr>
        </p:nvSpPr>
        <p:spPr>
          <a:xfrm>
            <a:off x="838200" y="1825625"/>
            <a:ext cx="10515600" cy="821322"/>
          </a:xfrm>
        </p:spPr>
        <p:txBody>
          <a:bodyPr>
            <a:normAutofit lnSpcReduction="10000"/>
          </a:bodyPr>
          <a:lstStyle/>
          <a:p>
            <a:r>
              <a:rPr lang="ja-JP" altLang="en-US" b="1" dirty="0"/>
              <a:t>できるだけみんなの意見と「矛盾が少ない」ランキング</a:t>
            </a:r>
            <a:r>
              <a:rPr lang="ja-JP" altLang="en-US" dirty="0"/>
              <a:t>を見つける方法</a:t>
            </a:r>
            <a:endParaRPr kumimoji="1" lang="ja-JP" altLang="en-US" dirty="0"/>
          </a:p>
        </p:txBody>
      </p:sp>
      <p:sp>
        <p:nvSpPr>
          <p:cNvPr id="4" name="テキスト ボックス 3">
            <a:extLst>
              <a:ext uri="{FF2B5EF4-FFF2-40B4-BE49-F238E27FC236}">
                <a16:creationId xmlns:a16="http://schemas.microsoft.com/office/drawing/2014/main" id="{5D136812-278A-DD62-7173-C09110959AA1}"/>
              </a:ext>
            </a:extLst>
          </p:cNvPr>
          <p:cNvSpPr txBox="1"/>
          <p:nvPr/>
        </p:nvSpPr>
        <p:spPr>
          <a:xfrm>
            <a:off x="1952287" y="3187823"/>
            <a:ext cx="905204" cy="2677656"/>
          </a:xfrm>
          <a:prstGeom prst="rect">
            <a:avLst/>
          </a:prstGeom>
          <a:noFill/>
        </p:spPr>
        <p:txBody>
          <a:bodyPr wrap="square" rtlCol="0">
            <a:spAutoFit/>
          </a:bodyPr>
          <a:lstStyle/>
          <a:p>
            <a:r>
              <a:rPr kumimoji="1" lang="en-US" altLang="ja-JP" sz="2800" dirty="0"/>
              <a:t>123</a:t>
            </a:r>
          </a:p>
          <a:p>
            <a:r>
              <a:rPr kumimoji="1" lang="en-US" altLang="ja-JP" sz="2800" dirty="0"/>
              <a:t>132</a:t>
            </a:r>
          </a:p>
          <a:p>
            <a:r>
              <a:rPr kumimoji="1" lang="en-US" altLang="ja-JP" sz="2800" dirty="0"/>
              <a:t>213</a:t>
            </a:r>
          </a:p>
          <a:p>
            <a:r>
              <a:rPr kumimoji="1" lang="en-US" altLang="ja-JP" sz="2800" dirty="0"/>
              <a:t>231</a:t>
            </a:r>
          </a:p>
          <a:p>
            <a:r>
              <a:rPr kumimoji="1" lang="en-US" altLang="ja-JP" sz="2800" dirty="0"/>
              <a:t>321</a:t>
            </a:r>
          </a:p>
          <a:p>
            <a:r>
              <a:rPr kumimoji="1" lang="en-US" altLang="ja-JP" sz="2800" dirty="0"/>
              <a:t>312</a:t>
            </a:r>
          </a:p>
        </p:txBody>
      </p:sp>
      <p:sp>
        <p:nvSpPr>
          <p:cNvPr id="5" name="右中かっこ 4">
            <a:extLst>
              <a:ext uri="{FF2B5EF4-FFF2-40B4-BE49-F238E27FC236}">
                <a16:creationId xmlns:a16="http://schemas.microsoft.com/office/drawing/2014/main" id="{78C52CAE-BF2A-7A3C-2F16-4FB0B56C9AEB}"/>
              </a:ext>
            </a:extLst>
          </p:cNvPr>
          <p:cNvSpPr/>
          <p:nvPr/>
        </p:nvSpPr>
        <p:spPr>
          <a:xfrm>
            <a:off x="3148171" y="3287958"/>
            <a:ext cx="191386" cy="2477386"/>
          </a:xfrm>
          <a:prstGeom prst="righ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9D2A3FB2-0D40-A916-F7CB-EAF8CFF74A90}"/>
              </a:ext>
            </a:extLst>
          </p:cNvPr>
          <p:cNvSpPr txBox="1"/>
          <p:nvPr/>
        </p:nvSpPr>
        <p:spPr>
          <a:xfrm>
            <a:off x="5200814" y="4049597"/>
            <a:ext cx="1195854" cy="954107"/>
          </a:xfrm>
          <a:prstGeom prst="rect">
            <a:avLst/>
          </a:prstGeom>
          <a:noFill/>
        </p:spPr>
        <p:txBody>
          <a:bodyPr wrap="square" rtlCol="0">
            <a:spAutoFit/>
          </a:bodyPr>
          <a:lstStyle/>
          <a:p>
            <a:r>
              <a:rPr kumimoji="1" lang="en-US" altLang="ja-JP" sz="2800" dirty="0"/>
              <a:t>A:123</a:t>
            </a:r>
          </a:p>
          <a:p>
            <a:r>
              <a:rPr kumimoji="1" lang="en-US" altLang="ja-JP" sz="2800" dirty="0"/>
              <a:t>B:231</a:t>
            </a:r>
          </a:p>
        </p:txBody>
      </p:sp>
      <p:cxnSp>
        <p:nvCxnSpPr>
          <p:cNvPr id="7" name="直線矢印コネクタ 6">
            <a:extLst>
              <a:ext uri="{FF2B5EF4-FFF2-40B4-BE49-F238E27FC236}">
                <a16:creationId xmlns:a16="http://schemas.microsoft.com/office/drawing/2014/main" id="{3C2B4D03-4861-71FB-7BBC-7C8068352978}"/>
              </a:ext>
            </a:extLst>
          </p:cNvPr>
          <p:cNvCxnSpPr>
            <a:cxnSpLocks/>
          </p:cNvCxnSpPr>
          <p:nvPr/>
        </p:nvCxnSpPr>
        <p:spPr>
          <a:xfrm>
            <a:off x="3663653" y="4526651"/>
            <a:ext cx="1068767"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0" name="吹き出し: 角を丸めた四角形 9">
            <a:extLst>
              <a:ext uri="{FF2B5EF4-FFF2-40B4-BE49-F238E27FC236}">
                <a16:creationId xmlns:a16="http://schemas.microsoft.com/office/drawing/2014/main" id="{5B118465-B096-1D07-C668-7BBBC9E56170}"/>
              </a:ext>
            </a:extLst>
          </p:cNvPr>
          <p:cNvSpPr/>
          <p:nvPr/>
        </p:nvSpPr>
        <p:spPr>
          <a:xfrm>
            <a:off x="6396668" y="2471596"/>
            <a:ext cx="5581067" cy="2971261"/>
          </a:xfrm>
          <a:prstGeom prst="wedgeRoundRectCallout">
            <a:avLst>
              <a:gd name="adj1" fmla="val -50332"/>
              <a:gd name="adj2" fmla="val -56784"/>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kumimoji="1" lang="ja-JP" altLang="en-US" dirty="0">
                <a:solidFill>
                  <a:schemeClr val="tx1"/>
                </a:solidFill>
              </a:rPr>
              <a:t>ランキングの順序の不一致の数が少ない</a:t>
            </a:r>
          </a:p>
        </p:txBody>
      </p:sp>
      <p:sp>
        <p:nvSpPr>
          <p:cNvPr id="11" name="テキスト ボックス 10">
            <a:extLst>
              <a:ext uri="{FF2B5EF4-FFF2-40B4-BE49-F238E27FC236}">
                <a16:creationId xmlns:a16="http://schemas.microsoft.com/office/drawing/2014/main" id="{7F18E7A0-6DFB-19CD-8F90-9351A8FEECCC}"/>
              </a:ext>
            </a:extLst>
          </p:cNvPr>
          <p:cNvSpPr txBox="1"/>
          <p:nvPr/>
        </p:nvSpPr>
        <p:spPr>
          <a:xfrm>
            <a:off x="7493647" y="3448679"/>
            <a:ext cx="905204" cy="523220"/>
          </a:xfrm>
          <a:prstGeom prst="rect">
            <a:avLst/>
          </a:prstGeom>
          <a:noFill/>
        </p:spPr>
        <p:txBody>
          <a:bodyPr wrap="square" rtlCol="0">
            <a:spAutoFit/>
          </a:bodyPr>
          <a:lstStyle/>
          <a:p>
            <a:r>
              <a:rPr kumimoji="1" lang="en-US" altLang="ja-JP" sz="2800" dirty="0"/>
              <a:t>132</a:t>
            </a:r>
          </a:p>
        </p:txBody>
      </p:sp>
      <p:sp>
        <p:nvSpPr>
          <p:cNvPr id="12" name="テキスト ボックス 11">
            <a:extLst>
              <a:ext uri="{FF2B5EF4-FFF2-40B4-BE49-F238E27FC236}">
                <a16:creationId xmlns:a16="http://schemas.microsoft.com/office/drawing/2014/main" id="{8581AD95-41F5-2A10-1B85-D29964C64281}"/>
              </a:ext>
            </a:extLst>
          </p:cNvPr>
          <p:cNvSpPr txBox="1"/>
          <p:nvPr/>
        </p:nvSpPr>
        <p:spPr>
          <a:xfrm>
            <a:off x="9915701" y="3427855"/>
            <a:ext cx="1147174" cy="523220"/>
          </a:xfrm>
          <a:prstGeom prst="rect">
            <a:avLst/>
          </a:prstGeom>
          <a:noFill/>
        </p:spPr>
        <p:txBody>
          <a:bodyPr wrap="square" rtlCol="0">
            <a:spAutoFit/>
          </a:bodyPr>
          <a:lstStyle/>
          <a:p>
            <a:r>
              <a:rPr kumimoji="1" lang="en-US" altLang="ja-JP" sz="2800" dirty="0"/>
              <a:t>A:123</a:t>
            </a:r>
          </a:p>
        </p:txBody>
      </p:sp>
      <p:cxnSp>
        <p:nvCxnSpPr>
          <p:cNvPr id="13" name="直線矢印コネクタ 12">
            <a:extLst>
              <a:ext uri="{FF2B5EF4-FFF2-40B4-BE49-F238E27FC236}">
                <a16:creationId xmlns:a16="http://schemas.microsoft.com/office/drawing/2014/main" id="{2A3D97BD-EAA3-B7E4-7C97-0D77E8CC663E}"/>
              </a:ext>
            </a:extLst>
          </p:cNvPr>
          <p:cNvCxnSpPr>
            <a:cxnSpLocks/>
          </p:cNvCxnSpPr>
          <p:nvPr/>
        </p:nvCxnSpPr>
        <p:spPr>
          <a:xfrm>
            <a:off x="8544176" y="3634815"/>
            <a:ext cx="1068767"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8C40CCAC-42AD-14BD-6898-419FF41F9521}"/>
              </a:ext>
            </a:extLst>
          </p:cNvPr>
          <p:cNvSpPr txBox="1"/>
          <p:nvPr/>
        </p:nvSpPr>
        <p:spPr>
          <a:xfrm>
            <a:off x="8041676" y="4273880"/>
            <a:ext cx="3021199" cy="923330"/>
          </a:xfrm>
          <a:prstGeom prst="rect">
            <a:avLst/>
          </a:prstGeom>
          <a:noFill/>
        </p:spPr>
        <p:txBody>
          <a:bodyPr wrap="square" rtlCol="0">
            <a:spAutoFit/>
          </a:bodyPr>
          <a:lstStyle/>
          <a:p>
            <a:r>
              <a:rPr kumimoji="1" lang="en-US" altLang="ja-JP" dirty="0"/>
              <a:t>2</a:t>
            </a:r>
            <a:r>
              <a:rPr kumimoji="1" lang="ja-JP" altLang="en-US" dirty="0"/>
              <a:t>と３の順だけが逆</a:t>
            </a:r>
            <a:endParaRPr lang="en-US" altLang="ja-JP" dirty="0"/>
          </a:p>
          <a:p>
            <a:r>
              <a:rPr kumimoji="1" lang="ja-JP" altLang="en-US" dirty="0"/>
              <a:t>→矛盾が</a:t>
            </a:r>
            <a:r>
              <a:rPr kumimoji="1" lang="en-US" altLang="ja-JP" dirty="0">
                <a:solidFill>
                  <a:srgbClr val="FF0000"/>
                </a:solidFill>
              </a:rPr>
              <a:t>1</a:t>
            </a:r>
            <a:r>
              <a:rPr kumimoji="1" lang="ja-JP" altLang="en-US" dirty="0">
                <a:solidFill>
                  <a:srgbClr val="FF0000"/>
                </a:solidFill>
              </a:rPr>
              <a:t>つ</a:t>
            </a:r>
            <a:r>
              <a:rPr kumimoji="1" lang="en-US" altLang="ja-JP" dirty="0"/>
              <a:t>(</a:t>
            </a:r>
            <a:r>
              <a:rPr kumimoji="1" lang="ja-JP" altLang="en-US" dirty="0"/>
              <a:t>不一致が</a:t>
            </a:r>
            <a:r>
              <a:rPr kumimoji="1" lang="en-US" altLang="ja-JP" dirty="0">
                <a:solidFill>
                  <a:srgbClr val="FF0000"/>
                </a:solidFill>
              </a:rPr>
              <a:t>1</a:t>
            </a:r>
            <a:r>
              <a:rPr kumimoji="1" lang="ja-JP" altLang="en-US" dirty="0">
                <a:solidFill>
                  <a:srgbClr val="FF0000"/>
                </a:solidFill>
              </a:rPr>
              <a:t>つ</a:t>
            </a:r>
            <a:r>
              <a:rPr kumimoji="1" lang="en-US" altLang="ja-JP" dirty="0"/>
              <a:t>)</a:t>
            </a:r>
          </a:p>
          <a:p>
            <a:r>
              <a:rPr lang="ja-JP" altLang="en-US" dirty="0"/>
              <a:t>→入れ替え回数が</a:t>
            </a:r>
            <a:r>
              <a:rPr lang="en-US" altLang="ja-JP" dirty="0">
                <a:solidFill>
                  <a:srgbClr val="FF0000"/>
                </a:solidFill>
              </a:rPr>
              <a:t>1</a:t>
            </a:r>
            <a:r>
              <a:rPr lang="ja-JP" altLang="en-US" dirty="0">
                <a:solidFill>
                  <a:srgbClr val="FF0000"/>
                </a:solidFill>
              </a:rPr>
              <a:t>回</a:t>
            </a:r>
            <a:endParaRPr kumimoji="1" lang="en-US" altLang="ja-JP" dirty="0">
              <a:solidFill>
                <a:srgbClr val="FF0000"/>
              </a:solidFill>
            </a:endParaRPr>
          </a:p>
        </p:txBody>
      </p:sp>
    </p:spTree>
    <p:extLst>
      <p:ext uri="{BB962C8B-B14F-4D97-AF65-F5344CB8AC3E}">
        <p14:creationId xmlns:p14="http://schemas.microsoft.com/office/powerpoint/2010/main" val="186891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B4D61-75EC-ADB2-EC91-86FF4B98AD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52C5C5-7467-08D0-7831-24D3947F88E9}"/>
              </a:ext>
            </a:extLst>
          </p:cNvPr>
          <p:cNvSpPr>
            <a:spLocks noGrp="1"/>
          </p:cNvSpPr>
          <p:nvPr>
            <p:ph type="title"/>
          </p:nvPr>
        </p:nvSpPr>
        <p:spPr/>
        <p:txBody>
          <a:bodyPr/>
          <a:lstStyle/>
          <a:p>
            <a:r>
              <a:rPr kumimoji="1" lang="en-US" altLang="ja-JP" dirty="0"/>
              <a:t>Kemeny</a:t>
            </a:r>
            <a:r>
              <a:rPr kumimoji="1" lang="ja-JP" altLang="en-US" dirty="0"/>
              <a:t>ルールとは</a:t>
            </a:r>
          </a:p>
        </p:txBody>
      </p:sp>
      <p:sp>
        <p:nvSpPr>
          <p:cNvPr id="4" name="テキスト ボックス 3">
            <a:extLst>
              <a:ext uri="{FF2B5EF4-FFF2-40B4-BE49-F238E27FC236}">
                <a16:creationId xmlns:a16="http://schemas.microsoft.com/office/drawing/2014/main" id="{DCAE533B-86BD-9A3B-76E0-A2EB066E7499}"/>
              </a:ext>
            </a:extLst>
          </p:cNvPr>
          <p:cNvSpPr txBox="1"/>
          <p:nvPr/>
        </p:nvSpPr>
        <p:spPr>
          <a:xfrm>
            <a:off x="1237063" y="2872226"/>
            <a:ext cx="905204" cy="2677656"/>
          </a:xfrm>
          <a:prstGeom prst="rect">
            <a:avLst/>
          </a:prstGeom>
          <a:noFill/>
        </p:spPr>
        <p:txBody>
          <a:bodyPr wrap="square" rtlCol="0">
            <a:spAutoFit/>
          </a:bodyPr>
          <a:lstStyle/>
          <a:p>
            <a:r>
              <a:rPr kumimoji="1" lang="en-US" altLang="ja-JP" sz="2800" dirty="0"/>
              <a:t>123</a:t>
            </a:r>
          </a:p>
          <a:p>
            <a:r>
              <a:rPr kumimoji="1" lang="en-US" altLang="ja-JP" sz="2800" dirty="0"/>
              <a:t>132</a:t>
            </a:r>
          </a:p>
          <a:p>
            <a:r>
              <a:rPr kumimoji="1" lang="en-US" altLang="ja-JP" sz="2800" dirty="0"/>
              <a:t>213</a:t>
            </a:r>
          </a:p>
          <a:p>
            <a:r>
              <a:rPr kumimoji="1" lang="en-US" altLang="ja-JP" sz="2800" dirty="0"/>
              <a:t>231</a:t>
            </a:r>
          </a:p>
          <a:p>
            <a:r>
              <a:rPr kumimoji="1" lang="en-US" altLang="ja-JP" sz="2800" dirty="0"/>
              <a:t>321</a:t>
            </a:r>
          </a:p>
          <a:p>
            <a:r>
              <a:rPr kumimoji="1" lang="en-US" altLang="ja-JP" sz="2800" dirty="0"/>
              <a:t>312</a:t>
            </a:r>
          </a:p>
        </p:txBody>
      </p:sp>
      <p:sp>
        <p:nvSpPr>
          <p:cNvPr id="5" name="右中かっこ 4">
            <a:extLst>
              <a:ext uri="{FF2B5EF4-FFF2-40B4-BE49-F238E27FC236}">
                <a16:creationId xmlns:a16="http://schemas.microsoft.com/office/drawing/2014/main" id="{D7A0A295-8597-4223-F380-015EAEA93DD1}"/>
              </a:ext>
            </a:extLst>
          </p:cNvPr>
          <p:cNvSpPr/>
          <p:nvPr/>
        </p:nvSpPr>
        <p:spPr>
          <a:xfrm>
            <a:off x="2432947" y="2972361"/>
            <a:ext cx="191386" cy="2477386"/>
          </a:xfrm>
          <a:prstGeom prst="righ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cxnSp>
        <p:nvCxnSpPr>
          <p:cNvPr id="7" name="直線矢印コネクタ 6">
            <a:extLst>
              <a:ext uri="{FF2B5EF4-FFF2-40B4-BE49-F238E27FC236}">
                <a16:creationId xmlns:a16="http://schemas.microsoft.com/office/drawing/2014/main" id="{4EA8CCD6-7D34-0300-234A-6579415B2A3B}"/>
              </a:ext>
            </a:extLst>
          </p:cNvPr>
          <p:cNvCxnSpPr>
            <a:cxnSpLocks/>
          </p:cNvCxnSpPr>
          <p:nvPr/>
        </p:nvCxnSpPr>
        <p:spPr>
          <a:xfrm>
            <a:off x="2948429" y="4211054"/>
            <a:ext cx="1068767"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graphicFrame>
        <p:nvGraphicFramePr>
          <p:cNvPr id="8" name="表 7">
            <a:extLst>
              <a:ext uri="{FF2B5EF4-FFF2-40B4-BE49-F238E27FC236}">
                <a16:creationId xmlns:a16="http://schemas.microsoft.com/office/drawing/2014/main" id="{D39A25D1-A457-DA98-F208-896CB512EE41}"/>
              </a:ext>
            </a:extLst>
          </p:cNvPr>
          <p:cNvGraphicFramePr>
            <a:graphicFrameLocks noGrp="1"/>
          </p:cNvGraphicFramePr>
          <p:nvPr>
            <p:extLst>
              <p:ext uri="{D42A27DB-BD31-4B8C-83A1-F6EECF244321}">
                <p14:modId xmlns:p14="http://schemas.microsoft.com/office/powerpoint/2010/main" val="3691097466"/>
              </p:ext>
            </p:extLst>
          </p:nvPr>
        </p:nvGraphicFramePr>
        <p:xfrm>
          <a:off x="6095857" y="3306385"/>
          <a:ext cx="5157600" cy="3186491"/>
        </p:xfrm>
        <a:graphic>
          <a:graphicData uri="http://schemas.openxmlformats.org/drawingml/2006/table">
            <a:tbl>
              <a:tblPr firstRow="1" bandRow="1">
                <a:tableStyleId>{5940675A-B579-460E-94D1-54222C63F5DA}</a:tableStyleId>
              </a:tblPr>
              <a:tblGrid>
                <a:gridCol w="1289400">
                  <a:extLst>
                    <a:ext uri="{9D8B030D-6E8A-4147-A177-3AD203B41FA5}">
                      <a16:colId xmlns:a16="http://schemas.microsoft.com/office/drawing/2014/main" val="961456725"/>
                    </a:ext>
                  </a:extLst>
                </a:gridCol>
                <a:gridCol w="1289400">
                  <a:extLst>
                    <a:ext uri="{9D8B030D-6E8A-4147-A177-3AD203B41FA5}">
                      <a16:colId xmlns:a16="http://schemas.microsoft.com/office/drawing/2014/main" val="1162235693"/>
                    </a:ext>
                  </a:extLst>
                </a:gridCol>
                <a:gridCol w="1289400">
                  <a:extLst>
                    <a:ext uri="{9D8B030D-6E8A-4147-A177-3AD203B41FA5}">
                      <a16:colId xmlns:a16="http://schemas.microsoft.com/office/drawing/2014/main" val="833400558"/>
                    </a:ext>
                  </a:extLst>
                </a:gridCol>
                <a:gridCol w="1289400">
                  <a:extLst>
                    <a:ext uri="{9D8B030D-6E8A-4147-A177-3AD203B41FA5}">
                      <a16:colId xmlns:a16="http://schemas.microsoft.com/office/drawing/2014/main" val="1098107424"/>
                    </a:ext>
                  </a:extLst>
                </a:gridCol>
              </a:tblGrid>
              <a:tr h="455213">
                <a:tc>
                  <a:txBody>
                    <a:bodyPr/>
                    <a:lstStyle/>
                    <a:p>
                      <a:r>
                        <a:rPr kumimoji="1" lang="ja-JP" altLang="en-US" dirty="0"/>
                        <a:t>全並び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A:123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B:312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合計</a:t>
                      </a:r>
                      <a:endParaRPr kumimoji="1" lang="en-US" altLang="ja-JP" sz="1800" dirty="0"/>
                    </a:p>
                  </a:txBody>
                  <a:tcPr/>
                </a:tc>
                <a:extLst>
                  <a:ext uri="{0D108BD9-81ED-4DB2-BD59-A6C34878D82A}">
                    <a16:rowId xmlns:a16="http://schemas.microsoft.com/office/drawing/2014/main" val="1613187063"/>
                  </a:ext>
                </a:extLst>
              </a:tr>
              <a:tr h="455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123</a:t>
                      </a:r>
                    </a:p>
                  </a:txBody>
                  <a:tcPr/>
                </a:tc>
                <a:tc>
                  <a:txBody>
                    <a:bodyPr/>
                    <a:lstStyle/>
                    <a:p>
                      <a:r>
                        <a:rPr kumimoji="1" lang="en-US" altLang="ja-JP" dirty="0"/>
                        <a:t>0</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solidFill>
                            <a:srgbClr val="FF0000"/>
                          </a:solidFill>
                        </a:rPr>
                        <a:t>2</a:t>
                      </a:r>
                      <a:endParaRPr kumimoji="1" lang="ja-JP" altLang="en-US" dirty="0">
                        <a:solidFill>
                          <a:srgbClr val="FF0000"/>
                        </a:solidFill>
                      </a:endParaRPr>
                    </a:p>
                  </a:txBody>
                  <a:tcPr/>
                </a:tc>
                <a:extLst>
                  <a:ext uri="{0D108BD9-81ED-4DB2-BD59-A6C34878D82A}">
                    <a16:rowId xmlns:a16="http://schemas.microsoft.com/office/drawing/2014/main" val="157050766"/>
                  </a:ext>
                </a:extLst>
              </a:tr>
              <a:tr h="455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132</a:t>
                      </a:r>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solidFill>
                            <a:srgbClr val="FF0000"/>
                          </a:solidFill>
                        </a:rPr>
                        <a:t>2</a:t>
                      </a:r>
                      <a:endParaRPr kumimoji="1" lang="ja-JP" altLang="en-US" dirty="0">
                        <a:solidFill>
                          <a:srgbClr val="FF0000"/>
                        </a:solidFill>
                      </a:endParaRPr>
                    </a:p>
                  </a:txBody>
                  <a:tcPr/>
                </a:tc>
                <a:extLst>
                  <a:ext uri="{0D108BD9-81ED-4DB2-BD59-A6C34878D82A}">
                    <a16:rowId xmlns:a16="http://schemas.microsoft.com/office/drawing/2014/main" val="1280772671"/>
                  </a:ext>
                </a:extLst>
              </a:tr>
              <a:tr h="455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213</a:t>
                      </a:r>
                    </a:p>
                  </a:txBody>
                  <a:tcPr/>
                </a:tc>
                <a:tc>
                  <a:txBody>
                    <a:bodyPr/>
                    <a:lstStyle/>
                    <a:p>
                      <a:r>
                        <a:rPr kumimoji="1" lang="en-US" altLang="ja-JP" dirty="0"/>
                        <a:t>1</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2801178452"/>
                  </a:ext>
                </a:extLst>
              </a:tr>
              <a:tr h="455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231</a:t>
                      </a:r>
                    </a:p>
                  </a:txBody>
                  <a:tcPr/>
                </a:tc>
                <a:tc>
                  <a:txBody>
                    <a:bodyPr/>
                    <a:lstStyle/>
                    <a:p>
                      <a:r>
                        <a:rPr kumimoji="1" lang="en-US" altLang="ja-JP" dirty="0"/>
                        <a:t>2</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2167311306"/>
                  </a:ext>
                </a:extLst>
              </a:tr>
              <a:tr h="455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321</a:t>
                      </a:r>
                    </a:p>
                  </a:txBody>
                  <a:tcPr/>
                </a:tc>
                <a:tc>
                  <a:txBody>
                    <a:bodyPr/>
                    <a:lstStyle/>
                    <a:p>
                      <a:r>
                        <a:rPr kumimoji="1" lang="en-US" altLang="ja-JP" dirty="0"/>
                        <a:t>3</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126100869"/>
                  </a:ext>
                </a:extLst>
              </a:tr>
              <a:tr h="455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312</a:t>
                      </a:r>
                    </a:p>
                  </a:txBody>
                  <a:tcPr/>
                </a:tc>
                <a:tc>
                  <a:txBody>
                    <a:bodyPr/>
                    <a:lstStyle/>
                    <a:p>
                      <a:r>
                        <a:rPr kumimoji="1" lang="en-US" altLang="ja-JP" dirty="0"/>
                        <a:t>2</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solidFill>
                            <a:srgbClr val="FF0000"/>
                          </a:solidFill>
                        </a:rPr>
                        <a:t>2</a:t>
                      </a:r>
                      <a:endParaRPr kumimoji="1" lang="ja-JP" altLang="en-US" dirty="0">
                        <a:solidFill>
                          <a:srgbClr val="FF0000"/>
                        </a:solidFill>
                      </a:endParaRPr>
                    </a:p>
                  </a:txBody>
                  <a:tcPr/>
                </a:tc>
                <a:extLst>
                  <a:ext uri="{0D108BD9-81ED-4DB2-BD59-A6C34878D82A}">
                    <a16:rowId xmlns:a16="http://schemas.microsoft.com/office/drawing/2014/main" val="2293196158"/>
                  </a:ext>
                </a:extLst>
              </a:tr>
            </a:tbl>
          </a:graphicData>
        </a:graphic>
      </p:graphicFrame>
      <p:sp>
        <p:nvSpPr>
          <p:cNvPr id="15" name="テキスト ボックス 14">
            <a:extLst>
              <a:ext uri="{FF2B5EF4-FFF2-40B4-BE49-F238E27FC236}">
                <a16:creationId xmlns:a16="http://schemas.microsoft.com/office/drawing/2014/main" id="{805C3530-01ED-4636-75CC-290E4FC1F694}"/>
              </a:ext>
            </a:extLst>
          </p:cNvPr>
          <p:cNvSpPr txBox="1"/>
          <p:nvPr/>
        </p:nvSpPr>
        <p:spPr>
          <a:xfrm>
            <a:off x="4341292" y="3580627"/>
            <a:ext cx="1195854" cy="954107"/>
          </a:xfrm>
          <a:prstGeom prst="rect">
            <a:avLst/>
          </a:prstGeom>
          <a:noFill/>
        </p:spPr>
        <p:txBody>
          <a:bodyPr wrap="square" rtlCol="0">
            <a:spAutoFit/>
          </a:bodyPr>
          <a:lstStyle/>
          <a:p>
            <a:r>
              <a:rPr kumimoji="1" lang="en-US" altLang="ja-JP" sz="2800" dirty="0"/>
              <a:t>A:123</a:t>
            </a:r>
          </a:p>
          <a:p>
            <a:r>
              <a:rPr kumimoji="1" lang="en-US" altLang="ja-JP" sz="2800" dirty="0"/>
              <a:t>B:312</a:t>
            </a:r>
          </a:p>
        </p:txBody>
      </p:sp>
      <p:sp>
        <p:nvSpPr>
          <p:cNvPr id="16" name="吹き出し: 角を丸めた四角形 15">
            <a:extLst>
              <a:ext uri="{FF2B5EF4-FFF2-40B4-BE49-F238E27FC236}">
                <a16:creationId xmlns:a16="http://schemas.microsoft.com/office/drawing/2014/main" id="{2F9E9128-040D-8B96-C5D5-C908544BA075}"/>
              </a:ext>
            </a:extLst>
          </p:cNvPr>
          <p:cNvSpPr/>
          <p:nvPr/>
        </p:nvSpPr>
        <p:spPr>
          <a:xfrm>
            <a:off x="4601071" y="1531159"/>
            <a:ext cx="4726155" cy="1534440"/>
          </a:xfrm>
          <a:prstGeom prst="wedgeRoundRectCallout">
            <a:avLst>
              <a:gd name="adj1" fmla="val 41217"/>
              <a:gd name="adj2" fmla="val 96504"/>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 name="テキスト ボックス 18">
            <a:extLst>
              <a:ext uri="{FF2B5EF4-FFF2-40B4-BE49-F238E27FC236}">
                <a16:creationId xmlns:a16="http://schemas.microsoft.com/office/drawing/2014/main" id="{48D6EFA2-E1D7-C902-8D71-53DBB7A05FD7}"/>
              </a:ext>
            </a:extLst>
          </p:cNvPr>
          <p:cNvSpPr txBox="1"/>
          <p:nvPr/>
        </p:nvSpPr>
        <p:spPr>
          <a:xfrm>
            <a:off x="5302709" y="1711512"/>
            <a:ext cx="905204" cy="523220"/>
          </a:xfrm>
          <a:prstGeom prst="rect">
            <a:avLst/>
          </a:prstGeom>
          <a:noFill/>
        </p:spPr>
        <p:txBody>
          <a:bodyPr wrap="square" rtlCol="0">
            <a:spAutoFit/>
          </a:bodyPr>
          <a:lstStyle/>
          <a:p>
            <a:r>
              <a:rPr kumimoji="1" lang="en-US" altLang="ja-JP" sz="2800" dirty="0"/>
              <a:t>123</a:t>
            </a:r>
          </a:p>
        </p:txBody>
      </p:sp>
      <p:sp>
        <p:nvSpPr>
          <p:cNvPr id="20" name="テキスト ボックス 19">
            <a:extLst>
              <a:ext uri="{FF2B5EF4-FFF2-40B4-BE49-F238E27FC236}">
                <a16:creationId xmlns:a16="http://schemas.microsoft.com/office/drawing/2014/main" id="{A8698276-DBFC-27F1-71F5-B9DFB672711C}"/>
              </a:ext>
            </a:extLst>
          </p:cNvPr>
          <p:cNvSpPr txBox="1"/>
          <p:nvPr/>
        </p:nvSpPr>
        <p:spPr>
          <a:xfrm>
            <a:off x="7724763" y="1690688"/>
            <a:ext cx="1147174" cy="523220"/>
          </a:xfrm>
          <a:prstGeom prst="rect">
            <a:avLst/>
          </a:prstGeom>
          <a:noFill/>
        </p:spPr>
        <p:txBody>
          <a:bodyPr wrap="square" rtlCol="0">
            <a:spAutoFit/>
          </a:bodyPr>
          <a:lstStyle/>
          <a:p>
            <a:r>
              <a:rPr lang="en-US" altLang="ja-JP" sz="2800" dirty="0"/>
              <a:t>B</a:t>
            </a:r>
            <a:r>
              <a:rPr kumimoji="1" lang="en-US" altLang="ja-JP" sz="2800" dirty="0"/>
              <a:t>:</a:t>
            </a:r>
            <a:r>
              <a:rPr lang="en-US" altLang="ja-JP" sz="2800" dirty="0"/>
              <a:t>312</a:t>
            </a:r>
            <a:endParaRPr kumimoji="1" lang="en-US" altLang="ja-JP" sz="2800" dirty="0"/>
          </a:p>
        </p:txBody>
      </p:sp>
      <p:cxnSp>
        <p:nvCxnSpPr>
          <p:cNvPr id="21" name="直線矢印コネクタ 20">
            <a:extLst>
              <a:ext uri="{FF2B5EF4-FFF2-40B4-BE49-F238E27FC236}">
                <a16:creationId xmlns:a16="http://schemas.microsoft.com/office/drawing/2014/main" id="{3591D515-D059-D750-515E-B201666FD036}"/>
              </a:ext>
            </a:extLst>
          </p:cNvPr>
          <p:cNvCxnSpPr>
            <a:cxnSpLocks/>
          </p:cNvCxnSpPr>
          <p:nvPr/>
        </p:nvCxnSpPr>
        <p:spPr>
          <a:xfrm>
            <a:off x="6353238" y="1897648"/>
            <a:ext cx="1068767"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98455E13-5761-5580-D7DC-C7E0EA57A106}"/>
              </a:ext>
            </a:extLst>
          </p:cNvPr>
          <p:cNvSpPr txBox="1"/>
          <p:nvPr/>
        </p:nvSpPr>
        <p:spPr>
          <a:xfrm>
            <a:off x="5633455" y="2398558"/>
            <a:ext cx="3021199" cy="646331"/>
          </a:xfrm>
          <a:prstGeom prst="rect">
            <a:avLst/>
          </a:prstGeom>
          <a:noFill/>
        </p:spPr>
        <p:txBody>
          <a:bodyPr wrap="square" rtlCol="0">
            <a:spAutoFit/>
          </a:bodyPr>
          <a:lstStyle/>
          <a:p>
            <a:r>
              <a:rPr kumimoji="1" lang="en-US" altLang="ja-JP" dirty="0"/>
              <a:t>2</a:t>
            </a:r>
            <a:r>
              <a:rPr kumimoji="1" lang="ja-JP" altLang="en-US" dirty="0"/>
              <a:t>と３の順と</a:t>
            </a:r>
            <a:r>
              <a:rPr kumimoji="1" lang="en-US" altLang="ja-JP" dirty="0"/>
              <a:t>1</a:t>
            </a:r>
            <a:r>
              <a:rPr kumimoji="1" lang="ja-JP" altLang="en-US" dirty="0"/>
              <a:t>と</a:t>
            </a:r>
            <a:r>
              <a:rPr kumimoji="1" lang="en-US" altLang="ja-JP" dirty="0"/>
              <a:t>3</a:t>
            </a:r>
            <a:r>
              <a:rPr kumimoji="1" lang="ja-JP" altLang="en-US" dirty="0"/>
              <a:t>の順が逆</a:t>
            </a:r>
            <a:endParaRPr lang="en-US" altLang="ja-JP" dirty="0"/>
          </a:p>
          <a:p>
            <a:r>
              <a:rPr kumimoji="1" lang="ja-JP" altLang="en-US" dirty="0"/>
              <a:t>→矛盾が</a:t>
            </a:r>
            <a:r>
              <a:rPr lang="en-US" altLang="ja-JP" dirty="0">
                <a:solidFill>
                  <a:srgbClr val="FF0000"/>
                </a:solidFill>
              </a:rPr>
              <a:t>2</a:t>
            </a:r>
            <a:r>
              <a:rPr kumimoji="1" lang="ja-JP" altLang="en-US" dirty="0">
                <a:solidFill>
                  <a:srgbClr val="FF0000"/>
                </a:solidFill>
              </a:rPr>
              <a:t>つ</a:t>
            </a:r>
            <a:r>
              <a:rPr kumimoji="1" lang="en-US" altLang="ja-JP" dirty="0"/>
              <a:t>(</a:t>
            </a:r>
            <a:r>
              <a:rPr kumimoji="1" lang="ja-JP" altLang="en-US" dirty="0"/>
              <a:t>不一致が</a:t>
            </a:r>
            <a:r>
              <a:rPr lang="en-US" altLang="ja-JP" dirty="0">
                <a:solidFill>
                  <a:srgbClr val="FF0000"/>
                </a:solidFill>
              </a:rPr>
              <a:t>2</a:t>
            </a:r>
            <a:r>
              <a:rPr kumimoji="1" lang="ja-JP" altLang="en-US" dirty="0">
                <a:solidFill>
                  <a:srgbClr val="FF0000"/>
                </a:solidFill>
              </a:rPr>
              <a:t>つ</a:t>
            </a:r>
            <a:r>
              <a:rPr kumimoji="1" lang="en-US" altLang="ja-JP" dirty="0"/>
              <a:t>)</a:t>
            </a:r>
          </a:p>
        </p:txBody>
      </p:sp>
    </p:spTree>
    <p:extLst>
      <p:ext uri="{BB962C8B-B14F-4D97-AF65-F5344CB8AC3E}">
        <p14:creationId xmlns:p14="http://schemas.microsoft.com/office/powerpoint/2010/main" val="193561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5CC1F-A443-D362-89DF-0F292D09EA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F48812-3C8D-481C-7616-2C7B5995D518}"/>
              </a:ext>
            </a:extLst>
          </p:cNvPr>
          <p:cNvSpPr>
            <a:spLocks noGrp="1"/>
          </p:cNvSpPr>
          <p:nvPr>
            <p:ph type="title"/>
          </p:nvPr>
        </p:nvSpPr>
        <p:spPr/>
        <p:txBody>
          <a:bodyPr/>
          <a:lstStyle/>
          <a:p>
            <a:r>
              <a:rPr kumimoji="1" lang="ja-JP" altLang="en-US" dirty="0"/>
              <a:t>拡張版</a:t>
            </a:r>
            <a:r>
              <a:rPr kumimoji="1" lang="en-US" altLang="ja-JP" dirty="0"/>
              <a:t>Kemeny</a:t>
            </a:r>
            <a:r>
              <a:rPr kumimoji="1" lang="ja-JP" altLang="en-US" dirty="0"/>
              <a:t>ルールとは</a:t>
            </a:r>
          </a:p>
        </p:txBody>
      </p:sp>
      <p:sp>
        <p:nvSpPr>
          <p:cNvPr id="3" name="コンテンツ プレースホルダー 2">
            <a:extLst>
              <a:ext uri="{FF2B5EF4-FFF2-40B4-BE49-F238E27FC236}">
                <a16:creationId xmlns:a16="http://schemas.microsoft.com/office/drawing/2014/main" id="{9179C4B4-F77B-6419-9D8E-C976DA989D7A}"/>
              </a:ext>
            </a:extLst>
          </p:cNvPr>
          <p:cNvSpPr>
            <a:spLocks noGrp="1"/>
          </p:cNvSpPr>
          <p:nvPr>
            <p:ph idx="1"/>
          </p:nvPr>
        </p:nvSpPr>
        <p:spPr/>
        <p:txBody>
          <a:bodyPr/>
          <a:lstStyle/>
          <a:p>
            <a:r>
              <a:rPr lang="en-US" altLang="ja-JP" dirty="0"/>
              <a:t>Kemeny</a:t>
            </a:r>
            <a:r>
              <a:rPr lang="ja-JP" altLang="en-US" dirty="0"/>
              <a:t>ルールの概念を拡張したもの</a:t>
            </a:r>
            <a:endParaRPr lang="en-US" altLang="ja-JP" dirty="0"/>
          </a:p>
          <a:p>
            <a:endParaRPr lang="en-US" altLang="ja-JP" dirty="0"/>
          </a:p>
          <a:p>
            <a:r>
              <a:rPr lang="ja-JP" altLang="en-US" dirty="0"/>
              <a:t>ランキング同士の集約だけでなく、ランキングと</a:t>
            </a:r>
            <a:r>
              <a:rPr kumimoji="1" lang="ja-JP" altLang="en-US" dirty="0"/>
              <a:t>客観的フィット度の集約を可能にしたもの</a:t>
            </a:r>
            <a:endParaRPr lang="ja-JP" altLang="en-US" dirty="0"/>
          </a:p>
        </p:txBody>
      </p:sp>
    </p:spTree>
    <p:extLst>
      <p:ext uri="{BB962C8B-B14F-4D97-AF65-F5344CB8AC3E}">
        <p14:creationId xmlns:p14="http://schemas.microsoft.com/office/powerpoint/2010/main" val="185354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DFF44-E419-1F36-8A4F-90D7E7B3E341}"/>
              </a:ext>
            </a:extLst>
          </p:cNvPr>
          <p:cNvSpPr>
            <a:spLocks noGrp="1"/>
          </p:cNvSpPr>
          <p:nvPr>
            <p:ph type="title"/>
          </p:nvPr>
        </p:nvSpPr>
        <p:spPr>
          <a:xfrm>
            <a:off x="838200" y="152586"/>
            <a:ext cx="10515600" cy="1325563"/>
          </a:xfrm>
        </p:spPr>
        <p:txBody>
          <a:bodyPr/>
          <a:lstStyle/>
          <a:p>
            <a:r>
              <a:rPr kumimoji="1" lang="ja-JP" altLang="en-US"/>
              <a:t>拡張版</a:t>
            </a:r>
            <a:r>
              <a:rPr lang="en-US" altLang="ja-JP" dirty="0"/>
              <a:t>Kemeny</a:t>
            </a:r>
            <a:r>
              <a:rPr lang="ja-JP" altLang="en-US"/>
              <a:t>ルール</a:t>
            </a:r>
            <a:endParaRPr kumimoji="1" lang="ja-JP" altLang="en-US" dirty="0"/>
          </a:p>
        </p:txBody>
      </p:sp>
      <p:sp>
        <p:nvSpPr>
          <p:cNvPr id="3" name="コンテンツ プレースホルダー 2">
            <a:extLst>
              <a:ext uri="{FF2B5EF4-FFF2-40B4-BE49-F238E27FC236}">
                <a16:creationId xmlns:a16="http://schemas.microsoft.com/office/drawing/2014/main" id="{FB8808B1-330F-F7C6-F116-18634BCAA4E5}"/>
              </a:ext>
            </a:extLst>
          </p:cNvPr>
          <p:cNvSpPr>
            <a:spLocks noGrp="1"/>
          </p:cNvSpPr>
          <p:nvPr>
            <p:ph idx="1"/>
          </p:nvPr>
        </p:nvSpPr>
        <p:spPr>
          <a:xfrm>
            <a:off x="838200" y="1825625"/>
            <a:ext cx="10515600" cy="337643"/>
          </a:xfrm>
        </p:spPr>
        <p:txBody>
          <a:bodyPr>
            <a:normAutofit fontScale="77500" lnSpcReduction="20000"/>
          </a:bodyPr>
          <a:lstStyle/>
          <a:p>
            <a:pPr marL="0" indent="0">
              <a:buNone/>
            </a:pPr>
            <a:r>
              <a:rPr lang="ja-JP" altLang="en-US" dirty="0">
                <a:latin typeface="Cambria Math" panose="02040503050406030204" pitchFamily="18" charset="0"/>
              </a:rPr>
              <a:t>例として被介護者における集約を説明</a:t>
            </a:r>
            <a:endParaRPr lang="en-US" altLang="ja-JP" dirty="0">
              <a:latin typeface="Cambria Math" panose="02040503050406030204" pitchFamily="18" charset="0"/>
            </a:endParaRPr>
          </a:p>
          <a:p>
            <a:endParaRPr lang="en-US" altLang="ja-JP" b="0" i="0" dirty="0">
              <a:latin typeface="Cambria Math" panose="02040503050406030204" pitchFamily="18" charset="0"/>
            </a:endParaRPr>
          </a:p>
          <a:p>
            <a:endParaRPr lang="en-US" altLang="ja-JP" b="0" i="0" dirty="0">
              <a:latin typeface="Cambria Math" panose="02040503050406030204" pitchFamily="18" charset="0"/>
            </a:endParaRPr>
          </a:p>
          <a:p>
            <a:endParaRPr kumimoji="1" lang="ja-JP" altLang="en-US" dirty="0"/>
          </a:p>
        </p:txBody>
      </p:sp>
      <p:pic>
        <p:nvPicPr>
          <p:cNvPr id="6" name="グラフィックス 5">
            <a:extLst>
              <a:ext uri="{FF2B5EF4-FFF2-40B4-BE49-F238E27FC236}">
                <a16:creationId xmlns:a16="http://schemas.microsoft.com/office/drawing/2014/main" id="{5F669593-D927-7894-CA39-D247892AEAB7}"/>
              </a:ext>
            </a:extLst>
          </p:cNvPr>
          <p:cNvPicPr>
            <a:picLocks noChangeAspect="1"/>
          </p:cNvPicPr>
          <p:nvPr/>
        </p:nvPicPr>
        <p:blipFill>
          <a:blip r:embed="rId2">
            <a:extLst>
              <a:ext uri="{96DAC541-7B7A-43D3-8B79-37D633B846F1}">
                <asvg:svgBlip xmlns:asvg="http://schemas.microsoft.com/office/drawing/2016/SVG/main" r:embed="rId3"/>
              </a:ext>
            </a:extLst>
          </a:blip>
          <a:srcRect t="22599" r="39317"/>
          <a:stretch/>
        </p:blipFill>
        <p:spPr>
          <a:xfrm>
            <a:off x="1351620" y="2534393"/>
            <a:ext cx="1081799" cy="178921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D315A4B-6C4A-2C20-22DB-3F6C6F6CC2CF}"/>
                  </a:ext>
                </a:extLst>
              </p:cNvPr>
              <p:cNvSpPr txBox="1"/>
              <p:nvPr/>
            </p:nvSpPr>
            <p:spPr>
              <a:xfrm>
                <a:off x="2937931" y="2957555"/>
                <a:ext cx="3347635" cy="942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 altLang="ja-JP" smtClean="0"/>
                        <m:t>321</m:t>
                      </m:r>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=4,</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b="0" i="1" smtClean="0">
                          <a:latin typeface="Cambria Math" panose="02040503050406030204" pitchFamily="18" charset="0"/>
                        </a:rPr>
                        <m:t>=5,</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3</m:t>
                          </m:r>
                        </m:e>
                      </m:d>
                      <m:r>
                        <a:rPr lang="en-US" altLang="ja-JP" b="0" i="1" smtClean="0">
                          <a:latin typeface="Cambria Math" panose="02040503050406030204" pitchFamily="18" charset="0"/>
                        </a:rPr>
                        <m:t>=1</m:t>
                      </m:r>
                    </m:oMath>
                  </m:oMathPara>
                </a14:m>
                <a:endParaRPr lang="en" altLang="ja-JP" dirty="0"/>
              </a:p>
              <a:p>
                <a:endParaRPr kumimoji="1" lang="ja-JP" altLang="en-US" dirty="0"/>
              </a:p>
            </p:txBody>
          </p:sp>
        </mc:Choice>
        <mc:Fallback xmlns="">
          <p:sp>
            <p:nvSpPr>
              <p:cNvPr id="7" name="テキスト ボックス 6">
                <a:extLst>
                  <a:ext uri="{FF2B5EF4-FFF2-40B4-BE49-F238E27FC236}">
                    <a16:creationId xmlns:a16="http://schemas.microsoft.com/office/drawing/2014/main" id="{3D315A4B-6C4A-2C20-22DB-3F6C6F6CC2CF}"/>
                  </a:ext>
                </a:extLst>
              </p:cNvPr>
              <p:cNvSpPr txBox="1">
                <a:spLocks noRot="1" noChangeAspect="1" noMove="1" noResize="1" noEditPoints="1" noAdjustHandles="1" noChangeArrowheads="1" noChangeShapeType="1" noTextEdit="1"/>
              </p:cNvSpPr>
              <p:nvPr/>
            </p:nvSpPr>
            <p:spPr>
              <a:xfrm>
                <a:off x="2937931" y="2957555"/>
                <a:ext cx="3347635" cy="942887"/>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8C31D41-469E-B524-DCDD-3968A02B8E95}"/>
              </a:ext>
            </a:extLst>
          </p:cNvPr>
          <p:cNvSpPr txBox="1"/>
          <p:nvPr/>
        </p:nvSpPr>
        <p:spPr>
          <a:xfrm>
            <a:off x="1710405" y="2317898"/>
            <a:ext cx="905204" cy="369332"/>
          </a:xfrm>
          <a:prstGeom prst="rect">
            <a:avLst/>
          </a:prstGeom>
          <a:noFill/>
        </p:spPr>
        <p:txBody>
          <a:bodyPr wrap="square" rtlCol="0">
            <a:spAutoFit/>
          </a:bodyPr>
          <a:lstStyle/>
          <a:p>
            <a:r>
              <a:rPr lang="en-US" altLang="ja-JP" dirty="0"/>
              <a:t>6</a:t>
            </a:r>
            <a:endParaRPr kumimoji="1" lang="ja-JP" altLang="en-US"/>
          </a:p>
        </p:txBody>
      </p:sp>
      <p:pic>
        <p:nvPicPr>
          <p:cNvPr id="9" name="グラフィックス 8">
            <a:extLst>
              <a:ext uri="{FF2B5EF4-FFF2-40B4-BE49-F238E27FC236}">
                <a16:creationId xmlns:a16="http://schemas.microsoft.com/office/drawing/2014/main" id="{E90CE7D4-0FA1-63CA-341E-3271EAFBC4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41226" y="3349255"/>
            <a:ext cx="690403" cy="2327644"/>
          </a:xfrm>
          <a:prstGeom prst="rect">
            <a:avLst/>
          </a:prstGeom>
        </p:spPr>
      </p:pic>
      <p:pic>
        <p:nvPicPr>
          <p:cNvPr id="10" name="グラフィックス 9">
            <a:extLst>
              <a:ext uri="{FF2B5EF4-FFF2-40B4-BE49-F238E27FC236}">
                <a16:creationId xmlns:a16="http://schemas.microsoft.com/office/drawing/2014/main" id="{2F7DCB7F-2D20-49B8-142E-8A9B06CABD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3113" y="3429000"/>
            <a:ext cx="603837" cy="2247898"/>
          </a:xfrm>
          <a:prstGeom prst="rect">
            <a:avLst/>
          </a:prstGeom>
        </p:spPr>
      </p:pic>
      <p:pic>
        <p:nvPicPr>
          <p:cNvPr id="11" name="グラフィックス 10">
            <a:extLst>
              <a:ext uri="{FF2B5EF4-FFF2-40B4-BE49-F238E27FC236}">
                <a16:creationId xmlns:a16="http://schemas.microsoft.com/office/drawing/2014/main" id="{2CF767F6-6B1C-C01C-CBA7-DDE124F82C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6880" y="3349255"/>
            <a:ext cx="690403" cy="2327643"/>
          </a:xfrm>
          <a:prstGeom prst="rect">
            <a:avLst/>
          </a:prstGeom>
        </p:spPr>
      </p:pic>
      <p:sp>
        <p:nvSpPr>
          <p:cNvPr id="12" name="テキスト ボックス 11">
            <a:extLst>
              <a:ext uri="{FF2B5EF4-FFF2-40B4-BE49-F238E27FC236}">
                <a16:creationId xmlns:a16="http://schemas.microsoft.com/office/drawing/2014/main" id="{0CBA1153-2DD5-8C27-D41B-36B30C8BEBE8}"/>
              </a:ext>
            </a:extLst>
          </p:cNvPr>
          <p:cNvSpPr txBox="1"/>
          <p:nvPr/>
        </p:nvSpPr>
        <p:spPr>
          <a:xfrm>
            <a:off x="9054278" y="2995319"/>
            <a:ext cx="905204" cy="369332"/>
          </a:xfrm>
          <a:prstGeom prst="rect">
            <a:avLst/>
          </a:prstGeom>
          <a:noFill/>
        </p:spPr>
        <p:txBody>
          <a:bodyPr wrap="square" rtlCol="0">
            <a:spAutoFit/>
          </a:bodyPr>
          <a:lstStyle/>
          <a:p>
            <a:r>
              <a:rPr kumimoji="1" lang="en-US" altLang="ja-JP" dirty="0"/>
              <a:t>2</a:t>
            </a:r>
            <a:endParaRPr kumimoji="1" lang="ja-JP" altLang="en-US"/>
          </a:p>
        </p:txBody>
      </p:sp>
      <p:sp>
        <p:nvSpPr>
          <p:cNvPr id="13" name="テキスト ボックス 12">
            <a:extLst>
              <a:ext uri="{FF2B5EF4-FFF2-40B4-BE49-F238E27FC236}">
                <a16:creationId xmlns:a16="http://schemas.microsoft.com/office/drawing/2014/main" id="{529E8D70-80C4-3F29-A93D-1A13351D6138}"/>
              </a:ext>
            </a:extLst>
          </p:cNvPr>
          <p:cNvSpPr txBox="1"/>
          <p:nvPr/>
        </p:nvSpPr>
        <p:spPr>
          <a:xfrm>
            <a:off x="8324348" y="3010715"/>
            <a:ext cx="905204" cy="369332"/>
          </a:xfrm>
          <a:prstGeom prst="rect">
            <a:avLst/>
          </a:prstGeom>
          <a:noFill/>
        </p:spPr>
        <p:txBody>
          <a:bodyPr wrap="square" rtlCol="0">
            <a:spAutoFit/>
          </a:bodyPr>
          <a:lstStyle/>
          <a:p>
            <a:r>
              <a:rPr lang="en-US" altLang="ja-JP" dirty="0"/>
              <a:t>1</a:t>
            </a:r>
            <a:endParaRPr kumimoji="1" lang="ja-JP" altLang="en-US"/>
          </a:p>
        </p:txBody>
      </p:sp>
      <p:sp>
        <p:nvSpPr>
          <p:cNvPr id="14" name="テキスト ボックス 13">
            <a:extLst>
              <a:ext uri="{FF2B5EF4-FFF2-40B4-BE49-F238E27FC236}">
                <a16:creationId xmlns:a16="http://schemas.microsoft.com/office/drawing/2014/main" id="{65579C1E-024D-8205-50BC-89640A39CD02}"/>
              </a:ext>
            </a:extLst>
          </p:cNvPr>
          <p:cNvSpPr txBox="1"/>
          <p:nvPr/>
        </p:nvSpPr>
        <p:spPr>
          <a:xfrm>
            <a:off x="9655571" y="3003017"/>
            <a:ext cx="905204" cy="369332"/>
          </a:xfrm>
          <a:prstGeom prst="rect">
            <a:avLst/>
          </a:prstGeom>
          <a:noFill/>
        </p:spPr>
        <p:txBody>
          <a:bodyPr wrap="square" rtlCol="0">
            <a:spAutoFit/>
          </a:bodyPr>
          <a:lstStyle/>
          <a:p>
            <a:r>
              <a:rPr lang="en-US" altLang="ja-JP" dirty="0"/>
              <a:t>3</a:t>
            </a:r>
            <a:endParaRPr kumimoji="1" lang="ja-JP" altLang="en-US"/>
          </a:p>
        </p:txBody>
      </p:sp>
      <p:sp>
        <p:nvSpPr>
          <p:cNvPr id="5" name="吹き出し: 円形 4">
            <a:extLst>
              <a:ext uri="{FF2B5EF4-FFF2-40B4-BE49-F238E27FC236}">
                <a16:creationId xmlns:a16="http://schemas.microsoft.com/office/drawing/2014/main" id="{96490421-951C-0822-6353-76036D93B721}"/>
              </a:ext>
            </a:extLst>
          </p:cNvPr>
          <p:cNvSpPr/>
          <p:nvPr/>
        </p:nvSpPr>
        <p:spPr>
          <a:xfrm>
            <a:off x="5024299" y="2172673"/>
            <a:ext cx="4205253" cy="722883"/>
          </a:xfrm>
          <a:prstGeom prst="wedgeEllipseCallout">
            <a:avLst>
              <a:gd name="adj1" fmla="val -49682"/>
              <a:gd name="adj2" fmla="val 612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左から順に、</a:t>
            </a:r>
            <a:r>
              <a:rPr kumimoji="1" lang="en-US" altLang="ja-JP" dirty="0">
                <a:solidFill>
                  <a:schemeClr val="tx1"/>
                </a:solidFill>
              </a:rPr>
              <a:t>1</a:t>
            </a:r>
            <a:r>
              <a:rPr kumimoji="1" lang="ja-JP" altLang="en-US" dirty="0">
                <a:solidFill>
                  <a:schemeClr val="tx1"/>
                </a:solidFill>
              </a:rPr>
              <a:t>位、</a:t>
            </a:r>
            <a:r>
              <a:rPr kumimoji="1" lang="en-US" altLang="ja-JP" dirty="0">
                <a:solidFill>
                  <a:schemeClr val="tx1"/>
                </a:solidFill>
              </a:rPr>
              <a:t>2</a:t>
            </a:r>
            <a:r>
              <a:rPr kumimoji="1" lang="ja-JP" altLang="en-US" dirty="0">
                <a:solidFill>
                  <a:schemeClr val="tx1"/>
                </a:solidFill>
              </a:rPr>
              <a:t>位、</a:t>
            </a:r>
            <a:r>
              <a:rPr lang="en-US" altLang="ja-JP" dirty="0">
                <a:solidFill>
                  <a:schemeClr val="tx1"/>
                </a:solidFill>
              </a:rPr>
              <a:t>…</a:t>
            </a:r>
            <a:endParaRPr kumimoji="1" lang="ja-JP" altLang="en-US" dirty="0">
              <a:solidFill>
                <a:schemeClr val="tx1"/>
              </a:solidFill>
            </a:endParaRPr>
          </a:p>
        </p:txBody>
      </p:sp>
      <mc:AlternateContent xmlns:mc="http://schemas.openxmlformats.org/markup-compatibility/2006" xmlns:a14="http://schemas.microsoft.com/office/drawing/2010/main">
        <mc:Choice Requires="a14">
          <p:sp>
            <p:nvSpPr>
              <p:cNvPr id="15" name="吹き出し: 円形 14">
                <a:extLst>
                  <a:ext uri="{FF2B5EF4-FFF2-40B4-BE49-F238E27FC236}">
                    <a16:creationId xmlns:a16="http://schemas.microsoft.com/office/drawing/2014/main" id="{77A9D029-FF4D-8BB5-A52C-18EC45D94DEA}"/>
                  </a:ext>
                </a:extLst>
              </p:cNvPr>
              <p:cNvSpPr/>
              <p:nvPr/>
            </p:nvSpPr>
            <p:spPr>
              <a:xfrm>
                <a:off x="3341660" y="4049965"/>
                <a:ext cx="4467961" cy="722883"/>
              </a:xfrm>
              <a:prstGeom prst="wedgeEllipseCallout">
                <a:avLst>
                  <a:gd name="adj1" fmla="val -48175"/>
                  <a:gd name="adj2" fmla="val -10156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𝐸</m:t>
                        </m:r>
                      </m:e>
                      <m:sub>
                        <m:r>
                          <a:rPr lang="en-US" altLang="ja-JP" b="0" i="1" smtClean="0">
                            <a:solidFill>
                              <a:schemeClr val="tx1"/>
                            </a:solidFill>
                            <a:latin typeface="Cambria Math" panose="02040503050406030204" pitchFamily="18" charset="0"/>
                          </a:rPr>
                          <m:t>6</m:t>
                        </m:r>
                      </m:sub>
                    </m:sSub>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1</m:t>
                        </m:r>
                      </m:e>
                    </m:d>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4</m:t>
                    </m:r>
                    <m:r>
                      <a:rPr lang="ja-JP" altLang="en-US" i="1" smtClean="0">
                        <a:solidFill>
                          <a:schemeClr val="tx1"/>
                        </a:solidFill>
                        <a:latin typeface="Cambria Math" panose="02040503050406030204" pitchFamily="18" charset="0"/>
                      </a:rPr>
                      <m:t>なら</m:t>
                    </m:r>
                  </m:oMath>
                </a14:m>
                <a:r>
                  <a:rPr lang="ja-JP" altLang="en-US" dirty="0">
                    <a:solidFill>
                      <a:schemeClr val="tx1"/>
                    </a:solidFill>
                  </a:rPr>
                  <a:t>、被介護者</a:t>
                </a:r>
                <a:r>
                  <a:rPr lang="en-US" altLang="ja-JP" dirty="0">
                    <a:solidFill>
                      <a:schemeClr val="tx1"/>
                    </a:solidFill>
                  </a:rPr>
                  <a:t>6</a:t>
                </a:r>
                <a:r>
                  <a:rPr lang="ja-JP" altLang="en-US" dirty="0">
                    <a:solidFill>
                      <a:schemeClr val="tx1"/>
                    </a:solidFill>
                  </a:rPr>
                  <a:t>とケアワーカー</a:t>
                </a:r>
                <a:r>
                  <a:rPr lang="en-US" altLang="ja-JP" dirty="0">
                    <a:solidFill>
                      <a:schemeClr val="tx1"/>
                    </a:solidFill>
                  </a:rPr>
                  <a:t>1</a:t>
                </a:r>
                <a:r>
                  <a:rPr lang="ja-JP" altLang="en-US" dirty="0">
                    <a:solidFill>
                      <a:schemeClr val="tx1"/>
                    </a:solidFill>
                  </a:rPr>
                  <a:t>のフィット度</a:t>
                </a:r>
                <a:endParaRPr lang="en" altLang="ja-JP" dirty="0">
                  <a:solidFill>
                    <a:schemeClr val="tx1"/>
                  </a:solidFill>
                </a:endParaRPr>
              </a:p>
            </p:txBody>
          </p:sp>
        </mc:Choice>
        <mc:Fallback xmlns="">
          <p:sp>
            <p:nvSpPr>
              <p:cNvPr id="15" name="吹き出し: 円形 14">
                <a:extLst>
                  <a:ext uri="{FF2B5EF4-FFF2-40B4-BE49-F238E27FC236}">
                    <a16:creationId xmlns:a16="http://schemas.microsoft.com/office/drawing/2014/main" id="{77A9D029-FF4D-8BB5-A52C-18EC45D94DEA}"/>
                  </a:ext>
                </a:extLst>
              </p:cNvPr>
              <p:cNvSpPr>
                <a:spLocks noRot="1" noChangeAspect="1" noMove="1" noResize="1" noEditPoints="1" noAdjustHandles="1" noChangeArrowheads="1" noChangeShapeType="1" noTextEdit="1"/>
              </p:cNvSpPr>
              <p:nvPr/>
            </p:nvSpPr>
            <p:spPr>
              <a:xfrm>
                <a:off x="3341660" y="4049965"/>
                <a:ext cx="4467961" cy="722883"/>
              </a:xfrm>
              <a:prstGeom prst="wedgeEllipseCallout">
                <a:avLst>
                  <a:gd name="adj1" fmla="val -48175"/>
                  <a:gd name="adj2" fmla="val -101566"/>
                </a:avLst>
              </a:prstGeom>
              <a:blipFill>
                <a:blip r:embed="rId9"/>
                <a:stretch>
                  <a:fillRect b="-31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32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F750D5-9EB6-C989-9D50-884D801BD55F}"/>
              </a:ext>
            </a:extLst>
          </p:cNvPr>
          <p:cNvSpPr>
            <a:spLocks noGrp="1"/>
          </p:cNvSpPr>
          <p:nvPr>
            <p:ph idx="1"/>
          </p:nvPr>
        </p:nvSpPr>
        <p:spPr>
          <a:xfrm>
            <a:off x="838200" y="1825625"/>
            <a:ext cx="10515600" cy="524170"/>
          </a:xfrm>
        </p:spPr>
        <p:txBody>
          <a:bodyPr/>
          <a:lstStyle/>
          <a:p>
            <a:pPr marL="0" indent="0">
              <a:buNone/>
            </a:pPr>
            <a:r>
              <a:rPr kumimoji="1" lang="ja-JP" altLang="en-US"/>
              <a:t>ケアワーカーの全ての可能な並び順</a:t>
            </a:r>
            <a:endParaRPr kumimoji="1" lang="en-US" altLang="ja-JP" dirty="0"/>
          </a:p>
          <a:p>
            <a:endParaRPr lang="en-US" altLang="ja-JP" dirty="0"/>
          </a:p>
        </p:txBody>
      </p:sp>
      <p:pic>
        <p:nvPicPr>
          <p:cNvPr id="4" name="グラフィックス 3">
            <a:extLst>
              <a:ext uri="{FF2B5EF4-FFF2-40B4-BE49-F238E27FC236}">
                <a16:creationId xmlns:a16="http://schemas.microsoft.com/office/drawing/2014/main" id="{FC29F238-3A4F-7E98-97C6-51E91943C3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1226" y="3349255"/>
            <a:ext cx="690403" cy="2327644"/>
          </a:xfrm>
          <a:prstGeom prst="rect">
            <a:avLst/>
          </a:prstGeom>
        </p:spPr>
      </p:pic>
      <p:pic>
        <p:nvPicPr>
          <p:cNvPr id="5" name="グラフィックス 4">
            <a:extLst>
              <a:ext uri="{FF2B5EF4-FFF2-40B4-BE49-F238E27FC236}">
                <a16:creationId xmlns:a16="http://schemas.microsoft.com/office/drawing/2014/main" id="{C7F11A93-3427-5B30-F8C5-313A039869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3113" y="3429000"/>
            <a:ext cx="603837" cy="2247898"/>
          </a:xfrm>
          <a:prstGeom prst="rect">
            <a:avLst/>
          </a:prstGeom>
        </p:spPr>
      </p:pic>
      <p:pic>
        <p:nvPicPr>
          <p:cNvPr id="6" name="グラフィックス 5">
            <a:extLst>
              <a:ext uri="{FF2B5EF4-FFF2-40B4-BE49-F238E27FC236}">
                <a16:creationId xmlns:a16="http://schemas.microsoft.com/office/drawing/2014/main" id="{2F210FF0-CD43-28F6-F5BE-97F79023A8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058" y="3364651"/>
            <a:ext cx="690403" cy="2327643"/>
          </a:xfrm>
          <a:prstGeom prst="rect">
            <a:avLst/>
          </a:prstGeom>
        </p:spPr>
      </p:pic>
      <p:sp>
        <p:nvSpPr>
          <p:cNvPr id="7" name="テキスト ボックス 6">
            <a:extLst>
              <a:ext uri="{FF2B5EF4-FFF2-40B4-BE49-F238E27FC236}">
                <a16:creationId xmlns:a16="http://schemas.microsoft.com/office/drawing/2014/main" id="{E23F11EE-1243-2644-1DA1-13893CC5DC43}"/>
              </a:ext>
            </a:extLst>
          </p:cNvPr>
          <p:cNvSpPr txBox="1"/>
          <p:nvPr/>
        </p:nvSpPr>
        <p:spPr>
          <a:xfrm>
            <a:off x="9054278" y="2995319"/>
            <a:ext cx="90520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1AF5D583-A3E8-FF92-4BAE-C5866BD72856}"/>
              </a:ext>
            </a:extLst>
          </p:cNvPr>
          <p:cNvSpPr txBox="1"/>
          <p:nvPr/>
        </p:nvSpPr>
        <p:spPr>
          <a:xfrm>
            <a:off x="8324348" y="3010715"/>
            <a:ext cx="905204"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5908296D-49F3-A77F-C874-40F26DCEA272}"/>
              </a:ext>
            </a:extLst>
          </p:cNvPr>
          <p:cNvSpPr txBox="1"/>
          <p:nvPr/>
        </p:nvSpPr>
        <p:spPr>
          <a:xfrm>
            <a:off x="7548749" y="3018413"/>
            <a:ext cx="905204" cy="369332"/>
          </a:xfrm>
          <a:prstGeom prst="rect">
            <a:avLst/>
          </a:prstGeom>
          <a:noFill/>
        </p:spPr>
        <p:txBody>
          <a:bodyPr wrap="square" rtlCol="0">
            <a:spAutoFit/>
          </a:bodyPr>
          <a:lstStyle/>
          <a:p>
            <a:r>
              <a:rPr lang="en-US" altLang="ja-JP" dirty="0"/>
              <a:t>3</a:t>
            </a:r>
            <a:endParaRPr kumimoji="1" lang="ja-JP" altLang="en-US"/>
          </a:p>
        </p:txBody>
      </p:sp>
      <p:sp>
        <p:nvSpPr>
          <p:cNvPr id="11" name="テキスト ボックス 10">
            <a:extLst>
              <a:ext uri="{FF2B5EF4-FFF2-40B4-BE49-F238E27FC236}">
                <a16:creationId xmlns:a16="http://schemas.microsoft.com/office/drawing/2014/main" id="{DA996664-276C-67C7-DC36-D6F685420EA3}"/>
              </a:ext>
            </a:extLst>
          </p:cNvPr>
          <p:cNvSpPr txBox="1"/>
          <p:nvPr/>
        </p:nvSpPr>
        <p:spPr>
          <a:xfrm>
            <a:off x="3572540" y="2995318"/>
            <a:ext cx="905204" cy="3108543"/>
          </a:xfrm>
          <a:prstGeom prst="rect">
            <a:avLst/>
          </a:prstGeom>
          <a:noFill/>
        </p:spPr>
        <p:txBody>
          <a:bodyPr wrap="square" rtlCol="0">
            <a:spAutoFit/>
          </a:bodyPr>
          <a:lstStyle/>
          <a:p>
            <a:r>
              <a:rPr kumimoji="1" lang="en-US" altLang="ja-JP" sz="2800" dirty="0"/>
              <a:t>123</a:t>
            </a:r>
          </a:p>
          <a:p>
            <a:r>
              <a:rPr kumimoji="1" lang="en-US" altLang="ja-JP" sz="2800" dirty="0"/>
              <a:t>132</a:t>
            </a:r>
          </a:p>
          <a:p>
            <a:r>
              <a:rPr kumimoji="1" lang="en-US" altLang="ja-JP" sz="2800" dirty="0"/>
              <a:t>213</a:t>
            </a:r>
          </a:p>
          <a:p>
            <a:r>
              <a:rPr kumimoji="1" lang="en-US" altLang="ja-JP" sz="2800" dirty="0"/>
              <a:t>231</a:t>
            </a:r>
          </a:p>
          <a:p>
            <a:r>
              <a:rPr kumimoji="1" lang="en-US" altLang="ja-JP" sz="2800" dirty="0"/>
              <a:t>321</a:t>
            </a:r>
          </a:p>
          <a:p>
            <a:r>
              <a:rPr kumimoji="1" lang="en-US" altLang="ja-JP" sz="2800" dirty="0"/>
              <a:t>312</a:t>
            </a:r>
          </a:p>
          <a:p>
            <a:endParaRPr kumimoji="1" lang="ja-JP" altLang="en-US" sz="2800" dirty="0"/>
          </a:p>
        </p:txBody>
      </p:sp>
      <p:sp>
        <p:nvSpPr>
          <p:cNvPr id="12" name="右中かっこ 11">
            <a:extLst>
              <a:ext uri="{FF2B5EF4-FFF2-40B4-BE49-F238E27FC236}">
                <a16:creationId xmlns:a16="http://schemas.microsoft.com/office/drawing/2014/main" id="{C256CAE8-E5D5-FBC7-1D58-FC52D0649F5B}"/>
              </a:ext>
            </a:extLst>
          </p:cNvPr>
          <p:cNvSpPr/>
          <p:nvPr/>
        </p:nvSpPr>
        <p:spPr>
          <a:xfrm>
            <a:off x="4816549" y="3104707"/>
            <a:ext cx="191386" cy="2477386"/>
          </a:xfrm>
          <a:prstGeom prst="righ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916FBF3-4E3A-4731-30C5-76BDF9A5652F}"/>
              </a:ext>
            </a:extLst>
          </p:cNvPr>
          <p:cNvSpPr txBox="1"/>
          <p:nvPr/>
        </p:nvSpPr>
        <p:spPr>
          <a:xfrm>
            <a:off x="5677786" y="4104167"/>
            <a:ext cx="1626781" cy="523220"/>
          </a:xfrm>
          <a:prstGeom prst="rect">
            <a:avLst/>
          </a:prstGeom>
          <a:noFill/>
        </p:spPr>
        <p:txBody>
          <a:bodyPr wrap="square" rtlCol="0">
            <a:spAutoFit/>
          </a:bodyPr>
          <a:lstStyle/>
          <a:p>
            <a:r>
              <a:rPr kumimoji="1" lang="en-US" altLang="ja-JP" sz="2800" dirty="0"/>
              <a:t>6</a:t>
            </a:r>
            <a:r>
              <a:rPr kumimoji="1" lang="ja-JP" altLang="en-US" sz="2800"/>
              <a:t>通り</a:t>
            </a:r>
          </a:p>
        </p:txBody>
      </p:sp>
      <p:sp>
        <p:nvSpPr>
          <p:cNvPr id="14" name="タイトル 13">
            <a:extLst>
              <a:ext uri="{FF2B5EF4-FFF2-40B4-BE49-F238E27FC236}">
                <a16:creationId xmlns:a16="http://schemas.microsoft.com/office/drawing/2014/main" id="{F483FE15-EB1E-D4C1-1ADF-77033658EC20}"/>
              </a:ext>
            </a:extLst>
          </p:cNvPr>
          <p:cNvSpPr>
            <a:spLocks noGrp="1"/>
          </p:cNvSpPr>
          <p:nvPr>
            <p:ph type="title"/>
          </p:nvPr>
        </p:nvSpPr>
        <p:spPr/>
        <p:txBody>
          <a:bodyPr/>
          <a:lstStyle/>
          <a:p>
            <a:r>
              <a:rPr lang="ja-JP" altLang="en-US"/>
              <a:t>拡張版</a:t>
            </a:r>
            <a:r>
              <a:rPr lang="en-US" altLang="ja-JP" dirty="0"/>
              <a:t>Kemeny</a:t>
            </a:r>
            <a:r>
              <a:rPr lang="ja-JP" altLang="en-US"/>
              <a:t>ルール</a:t>
            </a:r>
          </a:p>
        </p:txBody>
      </p:sp>
    </p:spTree>
    <p:extLst>
      <p:ext uri="{BB962C8B-B14F-4D97-AF65-F5344CB8AC3E}">
        <p14:creationId xmlns:p14="http://schemas.microsoft.com/office/powerpoint/2010/main" val="2538354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DF65EF-5945-74A3-1F9E-BBE39569E9DA}"/>
              </a:ext>
            </a:extLst>
          </p:cNvPr>
          <p:cNvSpPr>
            <a:spLocks noGrp="1"/>
          </p:cNvSpPr>
          <p:nvPr>
            <p:ph type="title"/>
          </p:nvPr>
        </p:nvSpPr>
        <p:spPr/>
        <p:txBody>
          <a:bodyPr/>
          <a:lstStyle/>
          <a:p>
            <a:r>
              <a:rPr lang="ja-JP" altLang="en-US"/>
              <a:t>拡張版</a:t>
            </a:r>
            <a:r>
              <a:rPr lang="en-US" altLang="ja-JP" dirty="0"/>
              <a:t>Kemeny</a:t>
            </a:r>
            <a:r>
              <a:rPr lang="ja-JP" altLang="en-US"/>
              <a:t>ルール</a:t>
            </a:r>
            <a:endParaRPr lang="ja-JP" altLang="en-US" dirty="0"/>
          </a:p>
        </p:txBody>
      </p:sp>
      <p:sp>
        <p:nvSpPr>
          <p:cNvPr id="3" name="コンテンツ プレースホルダー 2">
            <a:extLst>
              <a:ext uri="{FF2B5EF4-FFF2-40B4-BE49-F238E27FC236}">
                <a16:creationId xmlns:a16="http://schemas.microsoft.com/office/drawing/2014/main" id="{8E26C753-CDB3-4F14-EE9F-ED7E6FE40231}"/>
              </a:ext>
            </a:extLst>
          </p:cNvPr>
          <p:cNvSpPr>
            <a:spLocks noGrp="1"/>
          </p:cNvSpPr>
          <p:nvPr>
            <p:ph idx="1"/>
          </p:nvPr>
        </p:nvSpPr>
        <p:spPr>
          <a:xfrm>
            <a:off x="838200" y="1825625"/>
            <a:ext cx="10515600" cy="864412"/>
          </a:xfrm>
        </p:spPr>
        <p:txBody>
          <a:bodyPr>
            <a:normAutofit fontScale="92500" lnSpcReduction="10000"/>
          </a:bodyPr>
          <a:lstStyle/>
          <a:p>
            <a:pPr marL="0" indent="0">
              <a:buNone/>
            </a:pPr>
            <a:r>
              <a:rPr kumimoji="1" lang="ja-JP" altLang="en-US" dirty="0"/>
              <a:t>被介護者</a:t>
            </a:r>
            <a:r>
              <a:rPr kumimoji="1" lang="en-US" altLang="ja-JP" dirty="0"/>
              <a:t>6</a:t>
            </a:r>
            <a:r>
              <a:rPr kumimoji="1" lang="ja-JP" altLang="en-US" dirty="0"/>
              <a:t>の選好と</a:t>
            </a:r>
            <a:r>
              <a:rPr lang="ja-JP" altLang="en-US" dirty="0"/>
              <a:t>フィット度</a:t>
            </a:r>
            <a:r>
              <a:rPr kumimoji="1" lang="ja-JP" altLang="en-US" dirty="0"/>
              <a:t>を全ての可能な並び順と比較</a:t>
            </a:r>
            <a:endParaRPr kumimoji="1" lang="en-US" altLang="ja-JP" dirty="0"/>
          </a:p>
          <a:p>
            <a:pPr marL="0" indent="0">
              <a:buNone/>
            </a:pPr>
            <a:r>
              <a:rPr kumimoji="1" lang="ja-JP" altLang="en-US" sz="2800" dirty="0"/>
              <a:t>ここでは、</a:t>
            </a:r>
            <a:r>
              <a:rPr kumimoji="1" lang="en-US" altLang="ja-JP" sz="2800" dirty="0"/>
              <a:t>231</a:t>
            </a:r>
            <a:r>
              <a:rPr kumimoji="1" lang="ja-JP" altLang="en-US" sz="2800" dirty="0"/>
              <a:t>と比較する例</a:t>
            </a:r>
            <a:endParaRPr kumimoji="1" lang="en-US" altLang="ja-JP" sz="2800" dirty="0"/>
          </a:p>
          <a:p>
            <a:pPr marL="0" indent="0">
              <a:buNone/>
            </a:pPr>
            <a:endParaRPr kumimoji="1" lang="ja-JP" altLang="en-US" dirty="0"/>
          </a:p>
        </p:txBody>
      </p:sp>
      <p:sp>
        <p:nvSpPr>
          <p:cNvPr id="4" name="テキスト ボックス 3">
            <a:extLst>
              <a:ext uri="{FF2B5EF4-FFF2-40B4-BE49-F238E27FC236}">
                <a16:creationId xmlns:a16="http://schemas.microsoft.com/office/drawing/2014/main" id="{2363A2A0-DDAE-9BAD-5440-D7287F68A67C}"/>
              </a:ext>
            </a:extLst>
          </p:cNvPr>
          <p:cNvSpPr txBox="1"/>
          <p:nvPr/>
        </p:nvSpPr>
        <p:spPr>
          <a:xfrm>
            <a:off x="2373853" y="3684451"/>
            <a:ext cx="1244010" cy="523220"/>
          </a:xfrm>
          <a:prstGeom prst="rect">
            <a:avLst/>
          </a:prstGeom>
          <a:noFill/>
        </p:spPr>
        <p:txBody>
          <a:bodyPr wrap="square" rtlCol="0">
            <a:spAutoFit/>
          </a:bodyPr>
          <a:lstStyle/>
          <a:p>
            <a:r>
              <a:rPr kumimoji="1" lang="en-US" altLang="ja-JP" sz="2800" dirty="0"/>
              <a:t>231</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629964F-59D9-4AA2-86F6-F319A06E9883}"/>
                  </a:ext>
                </a:extLst>
              </p:cNvPr>
              <p:cNvSpPr txBox="1"/>
              <p:nvPr/>
            </p:nvSpPr>
            <p:spPr>
              <a:xfrm>
                <a:off x="5209953" y="3253563"/>
                <a:ext cx="5590953" cy="13849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ea typeface="Cambria Math" panose="02040503050406030204" pitchFamily="18" charset="0"/>
                            </a:rPr>
                          </m:ctrlPr>
                        </m:sSubPr>
                        <m:e>
                          <m:r>
                            <a:rPr lang="en" altLang="ja-JP" sz="2800" i="1" smtClean="0">
                              <a:latin typeface="Cambria Math" panose="02040503050406030204" pitchFamily="18" charset="0"/>
                              <a:ea typeface="Cambria Math" panose="02040503050406030204" pitchFamily="18" charset="0"/>
                            </a:rPr>
                            <m:t>≳</m:t>
                          </m:r>
                        </m:e>
                        <m:sub>
                          <m:r>
                            <a:rPr lang="en-US" altLang="ja-JP" sz="2800" b="0" i="1" smtClean="0">
                              <a:latin typeface="Cambria Math" panose="02040503050406030204" pitchFamily="18" charset="0"/>
                              <a:ea typeface="Cambria Math" panose="02040503050406030204" pitchFamily="18" charset="0"/>
                            </a:rPr>
                            <m:t>6</m:t>
                          </m:r>
                        </m:sub>
                      </m:sSub>
                      <m:r>
                        <m:rPr>
                          <m:nor/>
                        </m:rPr>
                        <a:rPr lang="en" altLang="ja-JP" sz="2800"/>
                        <m:t>=321</m:t>
                      </m:r>
                    </m:oMath>
                  </m:oMathPara>
                </a14:m>
                <a:endParaRPr lang="en-US" altLang="ja-JP" sz="2800" dirty="0"/>
              </a:p>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e>
                      </m:d>
                      <m:r>
                        <a:rPr lang="en-US" altLang="ja-JP" sz="2800" b="0" i="1" smtClean="0">
                          <a:latin typeface="Cambria Math" panose="02040503050406030204" pitchFamily="18" charset="0"/>
                        </a:rPr>
                        <m:t>=4,</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2</m:t>
                          </m:r>
                        </m:e>
                      </m:d>
                      <m:r>
                        <a:rPr lang="en-US" altLang="ja-JP" sz="2800" b="0" i="1" smtClean="0">
                          <a:latin typeface="Cambria Math" panose="02040503050406030204" pitchFamily="18" charset="0"/>
                        </a:rPr>
                        <m:t>=5,</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3</m:t>
                          </m:r>
                        </m:e>
                      </m:d>
                      <m:r>
                        <a:rPr lang="en-US" altLang="ja-JP" sz="2800" b="0" i="1" smtClean="0">
                          <a:latin typeface="Cambria Math" panose="02040503050406030204" pitchFamily="18" charset="0"/>
                        </a:rPr>
                        <m:t>=1</m:t>
                      </m:r>
                    </m:oMath>
                  </m:oMathPara>
                </a14:m>
                <a:endParaRPr lang="en" altLang="ja-JP" sz="2800" dirty="0"/>
              </a:p>
              <a:p>
                <a:endParaRPr kumimoji="1" lang="ja-JP" altLang="en-US" sz="2800" dirty="0"/>
              </a:p>
            </p:txBody>
          </p:sp>
        </mc:Choice>
        <mc:Fallback xmlns="">
          <p:sp>
            <p:nvSpPr>
              <p:cNvPr id="6" name="テキスト ボックス 5">
                <a:extLst>
                  <a:ext uri="{FF2B5EF4-FFF2-40B4-BE49-F238E27FC236}">
                    <a16:creationId xmlns:a16="http://schemas.microsoft.com/office/drawing/2014/main" id="{E629964F-59D9-4AA2-86F6-F319A06E9883}"/>
                  </a:ext>
                </a:extLst>
              </p:cNvPr>
              <p:cNvSpPr txBox="1">
                <a:spLocks noRot="1" noChangeAspect="1" noMove="1" noResize="1" noEditPoints="1" noAdjustHandles="1" noChangeArrowheads="1" noChangeShapeType="1" noTextEdit="1"/>
              </p:cNvSpPr>
              <p:nvPr/>
            </p:nvSpPr>
            <p:spPr>
              <a:xfrm>
                <a:off x="5209953" y="3253563"/>
                <a:ext cx="5590953" cy="1384995"/>
              </a:xfrm>
              <a:prstGeom prst="rect">
                <a:avLst/>
              </a:prstGeom>
              <a:blipFill>
                <a:blip r:embed="rId2"/>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9DC456B5-43A3-E0A7-9D2B-F79F91BF37A8}"/>
              </a:ext>
            </a:extLst>
          </p:cNvPr>
          <p:cNvCxnSpPr>
            <a:cxnSpLocks/>
            <a:stCxn id="4" idx="3"/>
            <a:endCxn id="6" idx="1"/>
          </p:cNvCxnSpPr>
          <p:nvPr/>
        </p:nvCxnSpPr>
        <p:spPr>
          <a:xfrm>
            <a:off x="3617863" y="3946061"/>
            <a:ext cx="1592090"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927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72AE7-9E4B-260D-7A55-42BF8D6CD167}"/>
              </a:ext>
            </a:extLst>
          </p:cNvPr>
          <p:cNvSpPr>
            <a:spLocks noGrp="1"/>
          </p:cNvSpPr>
          <p:nvPr>
            <p:ph type="title"/>
          </p:nvPr>
        </p:nvSpPr>
        <p:spPr/>
        <p:txBody>
          <a:bodyPr/>
          <a:lstStyle/>
          <a:p>
            <a:r>
              <a:rPr lang="ja-JP" altLang="en-US"/>
              <a:t>拡張版</a:t>
            </a:r>
            <a:r>
              <a:rPr lang="en-US" altLang="ja-JP" dirty="0"/>
              <a:t>Kemeny</a:t>
            </a:r>
            <a:r>
              <a:rPr lang="ja-JP" altLang="en-US"/>
              <a:t>ルール</a:t>
            </a:r>
            <a:endParaRPr lang="ja-JP" altLang="en-US" dirty="0"/>
          </a:p>
        </p:txBody>
      </p:sp>
      <p:sp>
        <p:nvSpPr>
          <p:cNvPr id="3" name="コンテンツ プレースホルダー 2">
            <a:extLst>
              <a:ext uri="{FF2B5EF4-FFF2-40B4-BE49-F238E27FC236}">
                <a16:creationId xmlns:a16="http://schemas.microsoft.com/office/drawing/2014/main" id="{160F9CAF-2F54-B976-0BC4-E9A68B6E8FA9}"/>
              </a:ext>
            </a:extLst>
          </p:cNvPr>
          <p:cNvSpPr>
            <a:spLocks noGrp="1"/>
          </p:cNvSpPr>
          <p:nvPr>
            <p:ph idx="1"/>
          </p:nvPr>
        </p:nvSpPr>
        <p:spPr>
          <a:xfrm>
            <a:off x="838200" y="1825625"/>
            <a:ext cx="10515600" cy="439110"/>
          </a:xfrm>
        </p:spPr>
        <p:txBody>
          <a:bodyPr>
            <a:normAutofit fontScale="92500" lnSpcReduction="10000"/>
          </a:bodyPr>
          <a:lstStyle/>
          <a:p>
            <a:pPr marL="0" indent="0">
              <a:buNone/>
            </a:pPr>
            <a:r>
              <a:rPr kumimoji="1" lang="en-US" altLang="ja-JP" dirty="0"/>
              <a:t>231</a:t>
            </a:r>
            <a:r>
              <a:rPr kumimoji="1" lang="ja-JP" altLang="en-US" dirty="0"/>
              <a:t>と選好を比較する</a:t>
            </a:r>
            <a:endParaRPr kumimoji="1" lang="en-US" altLang="ja-JP"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1B2B310F-A35B-5A15-7792-A8D4CAA08D71}"/>
              </a:ext>
            </a:extLst>
          </p:cNvPr>
          <p:cNvSpPr txBox="1"/>
          <p:nvPr/>
        </p:nvSpPr>
        <p:spPr>
          <a:xfrm>
            <a:off x="2098802" y="2717641"/>
            <a:ext cx="1244010" cy="523220"/>
          </a:xfrm>
          <a:prstGeom prst="rect">
            <a:avLst/>
          </a:prstGeom>
          <a:noFill/>
        </p:spPr>
        <p:txBody>
          <a:bodyPr wrap="square" rtlCol="0">
            <a:spAutoFit/>
          </a:bodyPr>
          <a:lstStyle/>
          <a:p>
            <a:r>
              <a:rPr kumimoji="1" lang="en-US" altLang="ja-JP" sz="2800" dirty="0"/>
              <a:t>2</a:t>
            </a:r>
            <a:r>
              <a:rPr lang="en-US" altLang="ja-JP" sz="2800" dirty="0"/>
              <a:t>31</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9FF3BD-97CA-8921-99AA-685B04C56C96}"/>
                  </a:ext>
                </a:extLst>
              </p:cNvPr>
              <p:cNvSpPr txBox="1"/>
              <p:nvPr/>
            </p:nvSpPr>
            <p:spPr>
              <a:xfrm>
                <a:off x="7649600" y="2717641"/>
                <a:ext cx="149973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ea typeface="Cambria Math" panose="02040503050406030204" pitchFamily="18" charset="0"/>
                            </a:rPr>
                          </m:ctrlPr>
                        </m:sSubPr>
                        <m:e>
                          <m:r>
                            <a:rPr lang="en" altLang="ja-JP" sz="2800" i="1" smtClean="0">
                              <a:latin typeface="Cambria Math" panose="02040503050406030204" pitchFamily="18" charset="0"/>
                              <a:ea typeface="Cambria Math" panose="02040503050406030204" pitchFamily="18" charset="0"/>
                            </a:rPr>
                            <m:t>≳</m:t>
                          </m:r>
                        </m:e>
                        <m:sub>
                          <m:r>
                            <a:rPr lang="en-US" altLang="ja-JP" sz="2800" b="0" i="1" smtClean="0">
                              <a:latin typeface="Cambria Math" panose="02040503050406030204" pitchFamily="18" charset="0"/>
                              <a:ea typeface="Cambria Math" panose="02040503050406030204" pitchFamily="18" charset="0"/>
                            </a:rPr>
                            <m:t>6</m:t>
                          </m:r>
                        </m:sub>
                      </m:sSub>
                      <m:r>
                        <m:rPr>
                          <m:nor/>
                        </m:rPr>
                        <a:rPr lang="en" altLang="ja-JP" sz="2800"/>
                        <m:t>=321</m:t>
                      </m:r>
                    </m:oMath>
                  </m:oMathPara>
                </a14:m>
                <a:endParaRPr lang="en-US" altLang="ja-JP" sz="2800" dirty="0"/>
              </a:p>
            </p:txBody>
          </p:sp>
        </mc:Choice>
        <mc:Fallback xmlns="">
          <p:sp>
            <p:nvSpPr>
              <p:cNvPr id="6" name="テキスト ボックス 5">
                <a:extLst>
                  <a:ext uri="{FF2B5EF4-FFF2-40B4-BE49-F238E27FC236}">
                    <a16:creationId xmlns:a16="http://schemas.microsoft.com/office/drawing/2014/main" id="{739FF3BD-97CA-8921-99AA-685B04C56C96}"/>
                  </a:ext>
                </a:extLst>
              </p:cNvPr>
              <p:cNvSpPr txBox="1">
                <a:spLocks noRot="1" noChangeAspect="1" noMove="1" noResize="1" noEditPoints="1" noAdjustHandles="1" noChangeArrowheads="1" noChangeShapeType="1" noTextEdit="1"/>
              </p:cNvSpPr>
              <p:nvPr/>
            </p:nvSpPr>
            <p:spPr>
              <a:xfrm>
                <a:off x="7649600" y="2717641"/>
                <a:ext cx="1499734" cy="523220"/>
              </a:xfrm>
              <a:prstGeom prst="rect">
                <a:avLst/>
              </a:prstGeom>
              <a:blipFill>
                <a:blip r:embed="rId2"/>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67727139-B701-BA59-65E6-1CDB0D466443}"/>
              </a:ext>
            </a:extLst>
          </p:cNvPr>
          <p:cNvCxnSpPr>
            <a:cxnSpLocks/>
            <a:stCxn id="5" idx="3"/>
            <a:endCxn id="6" idx="1"/>
          </p:cNvCxnSpPr>
          <p:nvPr/>
        </p:nvCxnSpPr>
        <p:spPr>
          <a:xfrm>
            <a:off x="3342812" y="2979251"/>
            <a:ext cx="4306788"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7EDAC77F-371C-0330-FF74-22AAD3F1E9FE}"/>
              </a:ext>
            </a:extLst>
          </p:cNvPr>
          <p:cNvSpPr txBox="1"/>
          <p:nvPr/>
        </p:nvSpPr>
        <p:spPr>
          <a:xfrm>
            <a:off x="3712959" y="3617140"/>
            <a:ext cx="3936641" cy="1200329"/>
          </a:xfrm>
          <a:prstGeom prst="rect">
            <a:avLst/>
          </a:prstGeom>
          <a:noFill/>
        </p:spPr>
        <p:txBody>
          <a:bodyPr wrap="square" rtlCol="0">
            <a:spAutoFit/>
          </a:bodyPr>
          <a:lstStyle/>
          <a:p>
            <a:r>
              <a:rPr kumimoji="1" lang="en-US" altLang="ja-JP" sz="2400" dirty="0"/>
              <a:t>2</a:t>
            </a:r>
            <a:r>
              <a:rPr kumimoji="1" lang="ja-JP" altLang="en-US" sz="2400" dirty="0"/>
              <a:t>と３の順だけが逆</a:t>
            </a:r>
            <a:endParaRPr lang="en-US" altLang="ja-JP" sz="2400" dirty="0"/>
          </a:p>
          <a:p>
            <a:r>
              <a:rPr kumimoji="1" lang="ja-JP" altLang="en-US" sz="2400" dirty="0"/>
              <a:t>→矛盾が</a:t>
            </a:r>
            <a:r>
              <a:rPr kumimoji="1" lang="en-US" altLang="ja-JP" sz="2400" dirty="0">
                <a:solidFill>
                  <a:srgbClr val="FF0000"/>
                </a:solidFill>
              </a:rPr>
              <a:t>1</a:t>
            </a:r>
            <a:r>
              <a:rPr kumimoji="1" lang="ja-JP" altLang="en-US" sz="2400" dirty="0">
                <a:solidFill>
                  <a:srgbClr val="FF0000"/>
                </a:solidFill>
              </a:rPr>
              <a:t>つ</a:t>
            </a:r>
            <a:r>
              <a:rPr kumimoji="1" lang="en-US" altLang="ja-JP" sz="2400" dirty="0"/>
              <a:t>(</a:t>
            </a:r>
            <a:r>
              <a:rPr kumimoji="1" lang="ja-JP" altLang="en-US" sz="2400" dirty="0"/>
              <a:t>不一致が</a:t>
            </a:r>
            <a:r>
              <a:rPr kumimoji="1" lang="en-US" altLang="ja-JP" sz="2400" dirty="0">
                <a:solidFill>
                  <a:srgbClr val="FF0000"/>
                </a:solidFill>
              </a:rPr>
              <a:t>1</a:t>
            </a:r>
            <a:r>
              <a:rPr kumimoji="1" lang="ja-JP" altLang="en-US" sz="2400" dirty="0">
                <a:solidFill>
                  <a:srgbClr val="FF0000"/>
                </a:solidFill>
              </a:rPr>
              <a:t>つ</a:t>
            </a:r>
            <a:r>
              <a:rPr kumimoji="1" lang="en-US" altLang="ja-JP" sz="2400" dirty="0"/>
              <a:t>)</a:t>
            </a:r>
          </a:p>
          <a:p>
            <a:r>
              <a:rPr lang="ja-JP" altLang="en-US" sz="2400" dirty="0"/>
              <a:t>→入れ替え回数が</a:t>
            </a:r>
            <a:r>
              <a:rPr lang="en-US" altLang="ja-JP" sz="2400" dirty="0">
                <a:solidFill>
                  <a:srgbClr val="FF0000"/>
                </a:solidFill>
              </a:rPr>
              <a:t>1</a:t>
            </a:r>
            <a:r>
              <a:rPr lang="ja-JP" altLang="en-US" sz="2400" dirty="0">
                <a:solidFill>
                  <a:srgbClr val="FF0000"/>
                </a:solidFill>
              </a:rPr>
              <a:t>回</a:t>
            </a:r>
            <a:endParaRPr kumimoji="1" lang="en-US" altLang="ja-JP" sz="2400" dirty="0">
              <a:solidFill>
                <a:srgbClr val="FF0000"/>
              </a:solidFill>
            </a:endParaRPr>
          </a:p>
        </p:txBody>
      </p:sp>
    </p:spTree>
    <p:extLst>
      <p:ext uri="{BB962C8B-B14F-4D97-AF65-F5344CB8AC3E}">
        <p14:creationId xmlns:p14="http://schemas.microsoft.com/office/powerpoint/2010/main" val="262154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6478B-2C48-4C54-3CD9-27656578F6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6A1E513-1F99-16E2-13BB-F0604035B17A}"/>
              </a:ext>
            </a:extLst>
          </p:cNvPr>
          <p:cNvSpPr>
            <a:spLocks noGrp="1"/>
          </p:cNvSpPr>
          <p:nvPr>
            <p:ph type="title"/>
          </p:nvPr>
        </p:nvSpPr>
        <p:spPr/>
        <p:txBody>
          <a:bodyPr/>
          <a:lstStyle/>
          <a:p>
            <a:r>
              <a:rPr lang="ja-JP" altLang="en-US"/>
              <a:t>拡張版</a:t>
            </a:r>
            <a:r>
              <a:rPr lang="en-US" altLang="ja-JP" dirty="0"/>
              <a:t>Kemeny</a:t>
            </a:r>
            <a:r>
              <a:rPr lang="ja-JP" altLang="en-US"/>
              <a:t>ルール</a:t>
            </a:r>
            <a:endParaRPr kumimoji="1" lang="ja-JP" altLang="en-US"/>
          </a:p>
        </p:txBody>
      </p:sp>
      <p:sp>
        <p:nvSpPr>
          <p:cNvPr id="3" name="コンテンツ プレースホルダー 2">
            <a:extLst>
              <a:ext uri="{FF2B5EF4-FFF2-40B4-BE49-F238E27FC236}">
                <a16:creationId xmlns:a16="http://schemas.microsoft.com/office/drawing/2014/main" id="{EDB9B236-7B62-BEA2-D88B-4D3F3725ECEE}"/>
              </a:ext>
            </a:extLst>
          </p:cNvPr>
          <p:cNvSpPr>
            <a:spLocks noGrp="1"/>
          </p:cNvSpPr>
          <p:nvPr>
            <p:ph idx="1"/>
          </p:nvPr>
        </p:nvSpPr>
        <p:spPr>
          <a:xfrm>
            <a:off x="838200" y="1825625"/>
            <a:ext cx="10515600" cy="439110"/>
          </a:xfrm>
        </p:spPr>
        <p:txBody>
          <a:bodyPr>
            <a:normAutofit lnSpcReduction="10000"/>
          </a:bodyPr>
          <a:lstStyle/>
          <a:p>
            <a:pPr marL="0" indent="0">
              <a:buNone/>
            </a:pPr>
            <a:r>
              <a:rPr kumimoji="1" lang="en-US" altLang="ja-JP" sz="2600" dirty="0"/>
              <a:t>231</a:t>
            </a:r>
            <a:r>
              <a:rPr kumimoji="1" lang="ja-JP" altLang="en-US" sz="2600" dirty="0"/>
              <a:t>とフィット度を比較する</a:t>
            </a:r>
            <a:endParaRPr kumimoji="1" lang="en-US" altLang="ja-JP" sz="2600" dirty="0"/>
          </a:p>
          <a:p>
            <a:pPr marL="0" indent="0">
              <a:buNone/>
            </a:pPr>
            <a:endParaRPr kumimoji="1" lang="ja-JP" altLang="en-US" dirty="0"/>
          </a:p>
        </p:txBody>
      </p:sp>
      <p:sp>
        <p:nvSpPr>
          <p:cNvPr id="13" name="テキスト ボックス 12">
            <a:extLst>
              <a:ext uri="{FF2B5EF4-FFF2-40B4-BE49-F238E27FC236}">
                <a16:creationId xmlns:a16="http://schemas.microsoft.com/office/drawing/2014/main" id="{296759E1-6512-B702-B667-D462FF0A5A32}"/>
              </a:ext>
            </a:extLst>
          </p:cNvPr>
          <p:cNvSpPr txBox="1"/>
          <p:nvPr/>
        </p:nvSpPr>
        <p:spPr>
          <a:xfrm>
            <a:off x="1725267" y="2737739"/>
            <a:ext cx="1244010" cy="523220"/>
          </a:xfrm>
          <a:prstGeom prst="rect">
            <a:avLst/>
          </a:prstGeom>
          <a:noFill/>
        </p:spPr>
        <p:txBody>
          <a:bodyPr wrap="square" rtlCol="0">
            <a:spAutoFit/>
          </a:bodyPr>
          <a:lstStyle/>
          <a:p>
            <a:r>
              <a:rPr kumimoji="1" lang="en-US" altLang="ja-JP" sz="2800" dirty="0"/>
              <a:t>231</a:t>
            </a:r>
            <a:endParaRPr kumimoji="1" lang="ja-JP" altLang="en-US" sz="28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246027A-BF1F-006D-FE69-2625E972D3AA}"/>
                  </a:ext>
                </a:extLst>
              </p:cNvPr>
              <p:cNvSpPr txBox="1"/>
              <p:nvPr/>
            </p:nvSpPr>
            <p:spPr>
              <a:xfrm>
                <a:off x="5762847" y="2522295"/>
                <a:ext cx="5590953"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e>
                      </m:d>
                      <m:r>
                        <a:rPr lang="en-US" altLang="ja-JP" sz="2800" b="0" i="1" smtClean="0">
                          <a:latin typeface="Cambria Math" panose="02040503050406030204" pitchFamily="18" charset="0"/>
                        </a:rPr>
                        <m:t>=4,</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2</m:t>
                          </m:r>
                        </m:e>
                      </m:d>
                      <m:r>
                        <a:rPr lang="en-US" altLang="ja-JP" sz="2800" b="0" i="1" smtClean="0">
                          <a:latin typeface="Cambria Math" panose="02040503050406030204" pitchFamily="18" charset="0"/>
                        </a:rPr>
                        <m:t>=5,</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3</m:t>
                          </m:r>
                        </m:e>
                      </m:d>
                      <m:r>
                        <a:rPr lang="en-US" altLang="ja-JP" sz="2800" b="0" i="1" smtClean="0">
                          <a:latin typeface="Cambria Math" panose="02040503050406030204" pitchFamily="18" charset="0"/>
                        </a:rPr>
                        <m:t>=1</m:t>
                      </m:r>
                    </m:oMath>
                  </m:oMathPara>
                </a14:m>
                <a:endParaRPr lang="en" altLang="ja-JP" sz="2800" dirty="0"/>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21</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𝑂</m:t>
                          </m:r>
                        </m:e>
                        <m:sub>
                          <m:r>
                            <a:rPr lang="en-US" altLang="ja-JP" sz="2800" b="0" i="1" smtClean="0">
                              <a:latin typeface="Cambria Math" panose="02040503050406030204" pitchFamily="18" charset="0"/>
                            </a:rPr>
                            <m:t>1</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𝑂</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3</m:t>
                      </m:r>
                    </m:oMath>
                  </m:oMathPara>
                </a14:m>
                <a:endParaRPr lang="en-US" altLang="ja-JP" sz="2800" b="0" dirty="0"/>
              </a:p>
            </p:txBody>
          </p:sp>
        </mc:Choice>
        <mc:Fallback xmlns="">
          <p:sp>
            <p:nvSpPr>
              <p:cNvPr id="14" name="テキスト ボックス 13">
                <a:extLst>
                  <a:ext uri="{FF2B5EF4-FFF2-40B4-BE49-F238E27FC236}">
                    <a16:creationId xmlns:a16="http://schemas.microsoft.com/office/drawing/2014/main" id="{B246027A-BF1F-006D-FE69-2625E972D3AA}"/>
                  </a:ext>
                </a:extLst>
              </p:cNvPr>
              <p:cNvSpPr txBox="1">
                <a:spLocks noRot="1" noChangeAspect="1" noMove="1" noResize="1" noEditPoints="1" noAdjustHandles="1" noChangeArrowheads="1" noChangeShapeType="1" noTextEdit="1"/>
              </p:cNvSpPr>
              <p:nvPr/>
            </p:nvSpPr>
            <p:spPr>
              <a:xfrm>
                <a:off x="5762847" y="2522295"/>
                <a:ext cx="5590953" cy="9541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4263ADD-6313-CC39-374B-B68422C37361}"/>
                  </a:ext>
                </a:extLst>
              </p:cNvPr>
              <p:cNvSpPr txBox="1"/>
              <p:nvPr/>
            </p:nvSpPr>
            <p:spPr>
              <a:xfrm>
                <a:off x="3609656" y="3403295"/>
                <a:ext cx="3120078" cy="26776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rPr>
                        <m:t>21</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3</m:t>
                      </m:r>
                    </m:oMath>
                  </m:oMathPara>
                </a14:m>
                <a:endParaRPr lang="en-US" altLang="ja-JP" sz="2400" b="0" dirty="0"/>
              </a:p>
              <a:p>
                <a:r>
                  <a:rPr kumimoji="1" lang="ja-JP" altLang="en-US" sz="2400" dirty="0"/>
                  <a:t>→</a:t>
                </a:r>
                <a14:m>
                  <m:oMath xmlns:m="http://schemas.openxmlformats.org/officeDocument/2006/math">
                    <m:r>
                      <a:rPr lang="en-US" altLang="ja-JP" sz="2400" b="0" i="1" smtClean="0">
                        <a:latin typeface="Cambria Math" panose="02040503050406030204" pitchFamily="18" charset="0"/>
                      </a:rPr>
                      <m:t>21</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3</m:t>
                    </m:r>
                  </m:oMath>
                </a14:m>
                <a:endParaRPr lang="en-US" altLang="ja-JP" sz="2400" b="0" dirty="0"/>
              </a:p>
              <a:p>
                <a:r>
                  <a:rPr lang="ja-JP" altLang="en-US" sz="2400" b="0" dirty="0"/>
                  <a:t>→</a:t>
                </a:r>
                <a14:m>
                  <m:oMath xmlns:m="http://schemas.openxmlformats.org/officeDocument/2006/math">
                    <m:r>
                      <a:rPr lang="en-US" altLang="ja-JP" sz="2400" b="0" i="1" smtClean="0">
                        <a:latin typeface="Cambria Math" panose="02040503050406030204" pitchFamily="18" charset="0"/>
                      </a:rPr>
                      <m:t>21</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1</m:t>
                        </m:r>
                      </m:sub>
                    </m:sSub>
                    <m:sSub>
                      <m:sSubPr>
                        <m:ctrlPr>
                          <a:rPr lang="en-US" altLang="ja-JP" sz="2400" b="0" i="1" smtClean="0">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3</m:t>
                        </m:r>
                        <m:r>
                          <a:rPr lang="en-US" altLang="ja-JP" sz="2400" b="0" i="1" smtClean="0">
                            <a:solidFill>
                              <a:srgbClr val="FF0000"/>
                            </a:solidFill>
                            <a:latin typeface="Cambria Math" panose="02040503050406030204" pitchFamily="18" charset="0"/>
                          </a:rPr>
                          <m:t>𝑂</m:t>
                        </m:r>
                      </m:e>
                      <m:sub>
                        <m:r>
                          <a:rPr lang="en-US" altLang="ja-JP" sz="2400" b="0" i="1" smtClean="0">
                            <a:solidFill>
                              <a:srgbClr val="FF0000"/>
                            </a:solidFill>
                            <a:latin typeface="Cambria Math" panose="02040503050406030204" pitchFamily="18" charset="0"/>
                          </a:rPr>
                          <m:t>2</m:t>
                        </m:r>
                      </m:sub>
                    </m:sSub>
                  </m:oMath>
                </a14:m>
                <a:endParaRPr lang="en-US" altLang="ja-JP" sz="2400" b="0" dirty="0"/>
              </a:p>
              <a:p>
                <a:r>
                  <a:rPr lang="ja-JP" altLang="en-US" sz="2400" b="0" dirty="0"/>
                  <a:t>→</a:t>
                </a:r>
                <a14:m>
                  <m:oMath xmlns:m="http://schemas.openxmlformats.org/officeDocument/2006/math">
                    <m:r>
                      <a:rPr lang="en-US" altLang="ja-JP" sz="2400" b="0" i="1" smtClean="0">
                        <a:latin typeface="Cambria Math" panose="02040503050406030204" pitchFamily="18" charset="0"/>
                      </a:rPr>
                      <m:t>21</m:t>
                    </m:r>
                    <m:sSub>
                      <m:sSubPr>
                        <m:ctrlPr>
                          <a:rPr lang="en-US" altLang="ja-JP" sz="2400" b="0" i="1" smtClean="0">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3</m:t>
                        </m:r>
                        <m:r>
                          <a:rPr lang="en-US" altLang="ja-JP" sz="2400" b="0" i="1" smtClean="0">
                            <a:solidFill>
                              <a:srgbClr val="FF0000"/>
                            </a:solidFill>
                            <a:latin typeface="Cambria Math" panose="02040503050406030204" pitchFamily="18" charset="0"/>
                          </a:rPr>
                          <m:t>𝑂</m:t>
                        </m:r>
                      </m:e>
                      <m:sub>
                        <m:r>
                          <a:rPr lang="en-US" altLang="ja-JP" sz="2400" b="0" i="1" smtClean="0">
                            <a:solidFill>
                              <a:srgbClr val="FF0000"/>
                            </a:solidFill>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2</m:t>
                        </m:r>
                      </m:sub>
                    </m:sSub>
                  </m:oMath>
                </a14:m>
                <a:endParaRPr lang="en-US" altLang="ja-JP" sz="2400" dirty="0"/>
              </a:p>
              <a:p>
                <a:r>
                  <a:rPr lang="ja-JP" altLang="en-US" sz="2400" b="0" dirty="0"/>
                  <a:t>→</a:t>
                </a:r>
                <a14:m>
                  <m:oMath xmlns:m="http://schemas.openxmlformats.org/officeDocument/2006/math">
                    <m:r>
                      <a:rPr lang="en-US" altLang="ja-JP" sz="2400" b="0" i="1" smtClean="0">
                        <a:latin typeface="Cambria Math" panose="02040503050406030204" pitchFamily="18" charset="0"/>
                      </a:rPr>
                      <m:t>2</m:t>
                    </m:r>
                    <m:r>
                      <a:rPr lang="en-US" altLang="ja-JP" sz="2400" b="0" i="1" smtClean="0">
                        <a:solidFill>
                          <a:srgbClr val="FF0000"/>
                        </a:solidFill>
                        <a:latin typeface="Cambria Math" panose="02040503050406030204" pitchFamily="18" charset="0"/>
                      </a:rPr>
                      <m:t>31</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𝑂</m:t>
                        </m:r>
                      </m:e>
                      <m:sub>
                        <m:r>
                          <a:rPr lang="en-US" altLang="ja-JP" sz="2400" b="0" i="1" smtClean="0">
                            <a:latin typeface="Cambria Math" panose="02040503050406030204" pitchFamily="18" charset="0"/>
                          </a:rPr>
                          <m:t>2</m:t>
                        </m:r>
                      </m:sub>
                    </m:sSub>
                  </m:oMath>
                </a14:m>
                <a:endParaRPr lang="en-US" altLang="ja-JP" sz="2400" dirty="0"/>
              </a:p>
              <a:p>
                <a:r>
                  <a:rPr lang="en-US" altLang="ja-JP" sz="2400" dirty="0"/>
                  <a:t>231</a:t>
                </a:r>
              </a:p>
              <a:p>
                <a:r>
                  <a:rPr lang="ja-JP" altLang="en-US" sz="2400" dirty="0"/>
                  <a:t>→入れ替え回数が</a:t>
                </a:r>
                <a:r>
                  <a:rPr lang="en-US" altLang="ja-JP" sz="2400" dirty="0">
                    <a:solidFill>
                      <a:srgbClr val="FF0000"/>
                    </a:solidFill>
                  </a:rPr>
                  <a:t>3</a:t>
                </a:r>
                <a:r>
                  <a:rPr lang="ja-JP" altLang="en-US" sz="2400" dirty="0">
                    <a:solidFill>
                      <a:srgbClr val="FF0000"/>
                    </a:solidFill>
                  </a:rPr>
                  <a:t>回</a:t>
                </a:r>
                <a:endParaRPr kumimoji="1" lang="en-US" altLang="ja-JP" sz="2400" dirty="0">
                  <a:solidFill>
                    <a:srgbClr val="FF0000"/>
                  </a:solidFill>
                </a:endParaRPr>
              </a:p>
            </p:txBody>
          </p:sp>
        </mc:Choice>
        <mc:Fallback xmlns="">
          <p:sp>
            <p:nvSpPr>
              <p:cNvPr id="17" name="テキスト ボックス 16">
                <a:extLst>
                  <a:ext uri="{FF2B5EF4-FFF2-40B4-BE49-F238E27FC236}">
                    <a16:creationId xmlns:a16="http://schemas.microsoft.com/office/drawing/2014/main" id="{A4263ADD-6313-CC39-374B-B68422C37361}"/>
                  </a:ext>
                </a:extLst>
              </p:cNvPr>
              <p:cNvSpPr txBox="1">
                <a:spLocks noRot="1" noChangeAspect="1" noMove="1" noResize="1" noEditPoints="1" noAdjustHandles="1" noChangeArrowheads="1" noChangeShapeType="1" noTextEdit="1"/>
              </p:cNvSpPr>
              <p:nvPr/>
            </p:nvSpPr>
            <p:spPr>
              <a:xfrm>
                <a:off x="3609656" y="3403295"/>
                <a:ext cx="3120078" cy="2677656"/>
              </a:xfrm>
              <a:prstGeom prst="rect">
                <a:avLst/>
              </a:prstGeom>
              <a:blipFill>
                <a:blip r:embed="rId4"/>
                <a:stretch>
                  <a:fillRect l="-2930" r="-2344" b="-4091"/>
                </a:stretch>
              </a:blipFill>
            </p:spPr>
            <p:txBody>
              <a:bodyPr/>
              <a:lstStyle/>
              <a:p>
                <a:r>
                  <a:rPr lang="ja-JP" altLang="en-US">
                    <a:noFill/>
                  </a:rPr>
                  <a:t> </a:t>
                </a:r>
              </a:p>
            </p:txBody>
          </p:sp>
        </mc:Fallback>
      </mc:AlternateContent>
      <p:cxnSp>
        <p:nvCxnSpPr>
          <p:cNvPr id="4" name="直線矢印コネクタ 3">
            <a:extLst>
              <a:ext uri="{FF2B5EF4-FFF2-40B4-BE49-F238E27FC236}">
                <a16:creationId xmlns:a16="http://schemas.microsoft.com/office/drawing/2014/main" id="{483E9AC1-5CAE-4DAC-82F6-DF57F03F6F80}"/>
              </a:ext>
            </a:extLst>
          </p:cNvPr>
          <p:cNvCxnSpPr>
            <a:cxnSpLocks/>
            <a:stCxn id="13" idx="3"/>
            <a:endCxn id="14" idx="1"/>
          </p:cNvCxnSpPr>
          <p:nvPr/>
        </p:nvCxnSpPr>
        <p:spPr>
          <a:xfrm>
            <a:off x="2969277" y="2999349"/>
            <a:ext cx="2793570"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吹き出し: 角を丸めた四角形 7">
                <a:extLst>
                  <a:ext uri="{FF2B5EF4-FFF2-40B4-BE49-F238E27FC236}">
                    <a16:creationId xmlns:a16="http://schemas.microsoft.com/office/drawing/2014/main" id="{44B29737-3A1E-33D5-B0E7-5F4D6F7BFE98}"/>
                  </a:ext>
                </a:extLst>
              </p:cNvPr>
              <p:cNvSpPr/>
              <p:nvPr/>
            </p:nvSpPr>
            <p:spPr>
              <a:xfrm>
                <a:off x="8386876" y="4152340"/>
                <a:ext cx="3120078" cy="1916523"/>
              </a:xfrm>
              <a:prstGeom prst="wedgeRoundRectCallout">
                <a:avLst>
                  <a:gd name="adj1" fmla="val -39982"/>
                  <a:gd name="adj2" fmla="val -77328"/>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rPr>
                  <a:t>フィット度</a:t>
                </a:r>
                <a:r>
                  <a:rPr kumimoji="1" lang="ja-JP" altLang="en-US" sz="1800" dirty="0">
                    <a:solidFill>
                      <a:schemeClr val="tx1"/>
                    </a:solidFill>
                  </a:rPr>
                  <a:t>として使用されていない値を</a:t>
                </a:r>
                <a14:m>
                  <m:oMath xmlns:m="http://schemas.openxmlformats.org/officeDocument/2006/math">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𝑂</m:t>
                        </m:r>
                      </m:e>
                      <m:sub>
                        <m:r>
                          <a:rPr kumimoji="1" lang="en-US" altLang="ja-JP" sz="1800" b="0" i="1" smtClean="0">
                            <a:solidFill>
                              <a:schemeClr val="tx1"/>
                            </a:solidFill>
                            <a:latin typeface="Cambria Math" panose="02040503050406030204" pitchFamily="18" charset="0"/>
                          </a:rPr>
                          <m:t>1</m:t>
                        </m:r>
                      </m:sub>
                    </m:sSub>
                    <m:r>
                      <a:rPr kumimoji="1" lang="en-US" altLang="ja-JP" sz="1800" b="0" i="1" smtClean="0">
                        <a:solidFill>
                          <a:schemeClr val="tx1"/>
                        </a:solidFill>
                        <a:latin typeface="Cambria Math" panose="02040503050406030204" pitchFamily="18" charset="0"/>
                      </a:rPr>
                      <m:t>,</m:t>
                    </m:r>
                    <m:sSub>
                      <m:sSubPr>
                        <m:ctrlPr>
                          <a:rPr kumimoji="1" lang="en-US" altLang="ja-JP" sz="1800" b="0" i="1" smtClean="0">
                            <a:solidFill>
                              <a:schemeClr val="tx1"/>
                            </a:solidFill>
                            <a:latin typeface="Cambria Math" panose="02040503050406030204" pitchFamily="18" charset="0"/>
                          </a:rPr>
                        </m:ctrlPr>
                      </m:sSubPr>
                      <m:e>
                        <m:r>
                          <a:rPr kumimoji="1" lang="en-US" altLang="ja-JP" sz="1800" b="0" i="1" smtClean="0">
                            <a:solidFill>
                              <a:schemeClr val="tx1"/>
                            </a:solidFill>
                            <a:latin typeface="Cambria Math" panose="02040503050406030204" pitchFamily="18" charset="0"/>
                          </a:rPr>
                          <m:t>𝑂</m:t>
                        </m:r>
                      </m:e>
                      <m:sub>
                        <m:r>
                          <a:rPr kumimoji="1" lang="en-US" altLang="ja-JP" sz="1800" b="0" i="1" smtClean="0">
                            <a:solidFill>
                              <a:schemeClr val="tx1"/>
                            </a:solidFill>
                            <a:latin typeface="Cambria Math" panose="02040503050406030204" pitchFamily="18" charset="0"/>
                          </a:rPr>
                          <m:t>2</m:t>
                        </m:r>
                      </m:sub>
                    </m:sSub>
                    <m:r>
                      <a:rPr kumimoji="1" lang="en-US" altLang="ja-JP" sz="1800" b="0" i="1" smtClean="0">
                        <a:solidFill>
                          <a:schemeClr val="tx1"/>
                        </a:solidFill>
                        <a:latin typeface="Cambria Math" panose="02040503050406030204" pitchFamily="18" charset="0"/>
                      </a:rPr>
                      <m:t>,…</m:t>
                    </m:r>
                  </m:oMath>
                </a14:m>
                <a:r>
                  <a:rPr lang="ja-JP" altLang="en-US" sz="1800" dirty="0">
                    <a:solidFill>
                      <a:schemeClr val="tx1"/>
                    </a:solidFill>
                  </a:rPr>
                  <a:t>などで埋める</a:t>
                </a:r>
                <a:endParaRPr kumimoji="1" lang="en-US" altLang="ja-JP" sz="1800" b="0" dirty="0">
                  <a:solidFill>
                    <a:schemeClr val="tx1"/>
                  </a:solidFill>
                </a:endParaRPr>
              </a:p>
            </p:txBody>
          </p:sp>
        </mc:Choice>
        <mc:Fallback xmlns="">
          <p:sp>
            <p:nvSpPr>
              <p:cNvPr id="8" name="吹き出し: 角を丸めた四角形 7">
                <a:extLst>
                  <a:ext uri="{FF2B5EF4-FFF2-40B4-BE49-F238E27FC236}">
                    <a16:creationId xmlns:a16="http://schemas.microsoft.com/office/drawing/2014/main" id="{44B29737-3A1E-33D5-B0E7-5F4D6F7BFE98}"/>
                  </a:ext>
                </a:extLst>
              </p:cNvPr>
              <p:cNvSpPr>
                <a:spLocks noRot="1" noChangeAspect="1" noMove="1" noResize="1" noEditPoints="1" noAdjustHandles="1" noChangeArrowheads="1" noChangeShapeType="1" noTextEdit="1"/>
              </p:cNvSpPr>
              <p:nvPr/>
            </p:nvSpPr>
            <p:spPr>
              <a:xfrm>
                <a:off x="8386876" y="4152340"/>
                <a:ext cx="3120078" cy="1916523"/>
              </a:xfrm>
              <a:prstGeom prst="wedgeRoundRectCallout">
                <a:avLst>
                  <a:gd name="adj1" fmla="val -39982"/>
                  <a:gd name="adj2" fmla="val -77328"/>
                  <a:gd name="adj3" fmla="val 16667"/>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57857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C8F7D8-A3A6-3A61-3012-F2E5B29B07FD}"/>
              </a:ext>
            </a:extLst>
          </p:cNvPr>
          <p:cNvSpPr>
            <a:spLocks noGrp="1"/>
          </p:cNvSpPr>
          <p:nvPr>
            <p:ph type="title"/>
          </p:nvPr>
        </p:nvSpPr>
        <p:spPr/>
        <p:txBody>
          <a:bodyPr/>
          <a:lstStyle/>
          <a:p>
            <a:r>
              <a:rPr lang="ja-JP" altLang="en-US"/>
              <a:t>拡張版</a:t>
            </a:r>
            <a:r>
              <a:rPr lang="en-US" altLang="ja-JP" dirty="0"/>
              <a:t>Kemeny</a:t>
            </a:r>
            <a:r>
              <a:rPr lang="ja-JP" altLang="en-US"/>
              <a:t>ルール</a:t>
            </a:r>
            <a:endParaRPr kumimoji="1" lang="ja-JP" altLang="en-US"/>
          </a:p>
        </p:txBody>
      </p:sp>
      <p:sp>
        <p:nvSpPr>
          <p:cNvPr id="3" name="コンテンツ プレースホルダー 2">
            <a:extLst>
              <a:ext uri="{FF2B5EF4-FFF2-40B4-BE49-F238E27FC236}">
                <a16:creationId xmlns:a16="http://schemas.microsoft.com/office/drawing/2014/main" id="{98D29FD8-0EF1-157C-4D50-064DACEAC47A}"/>
              </a:ext>
            </a:extLst>
          </p:cNvPr>
          <p:cNvSpPr>
            <a:spLocks noGrp="1"/>
          </p:cNvSpPr>
          <p:nvPr>
            <p:ph idx="1"/>
          </p:nvPr>
        </p:nvSpPr>
        <p:spPr/>
        <p:txBody>
          <a:bodyPr/>
          <a:lstStyle/>
          <a:p>
            <a:pPr marL="0" indent="0">
              <a:buNone/>
            </a:pPr>
            <a:r>
              <a:rPr kumimoji="1" lang="ja-JP" altLang="en-US"/>
              <a:t>そのほかも同様に</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750C57A2-A2EE-5424-7095-49055AA7F3AC}"/>
                  </a:ext>
                </a:extLst>
              </p:cNvPr>
              <p:cNvGraphicFramePr>
                <a:graphicFrameLocks noGrp="1"/>
              </p:cNvGraphicFramePr>
              <p:nvPr>
                <p:extLst>
                  <p:ext uri="{D42A27DB-BD31-4B8C-83A1-F6EECF244321}">
                    <p14:modId xmlns:p14="http://schemas.microsoft.com/office/powerpoint/2010/main" val="4235205172"/>
                  </p:ext>
                </p:extLst>
              </p:nvPr>
            </p:nvGraphicFramePr>
            <p:xfrm>
              <a:off x="2032000" y="2578193"/>
              <a:ext cx="8128000" cy="25958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20455648"/>
                        </a:ext>
                      </a:extLst>
                    </a:gridCol>
                    <a:gridCol w="2032000">
                      <a:extLst>
                        <a:ext uri="{9D8B030D-6E8A-4147-A177-3AD203B41FA5}">
                          <a16:colId xmlns:a16="http://schemas.microsoft.com/office/drawing/2014/main" val="3344827209"/>
                        </a:ext>
                      </a:extLst>
                    </a:gridCol>
                    <a:gridCol w="3421625">
                      <a:extLst>
                        <a:ext uri="{9D8B030D-6E8A-4147-A177-3AD203B41FA5}">
                          <a16:colId xmlns:a16="http://schemas.microsoft.com/office/drawing/2014/main" val="2355927521"/>
                        </a:ext>
                      </a:extLst>
                    </a:gridCol>
                    <a:gridCol w="642375">
                      <a:extLst>
                        <a:ext uri="{9D8B030D-6E8A-4147-A177-3AD203B41FA5}">
                          <a16:colId xmlns:a16="http://schemas.microsoft.com/office/drawing/2014/main" val="218238819"/>
                        </a:ext>
                      </a:extLst>
                    </a:gridCol>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ea typeface="Cambria Math" panose="02040503050406030204" pitchFamily="18" charset="0"/>
                                      </a:rPr>
                                    </m:ctrlPr>
                                  </m:sSubPr>
                                  <m:e>
                                    <m:r>
                                      <a:rPr lang="en" altLang="ja-JP" sz="1800" i="1" smtClean="0">
                                        <a:latin typeface="Cambria Math" panose="02040503050406030204" pitchFamily="18" charset="0"/>
                                        <a:ea typeface="Cambria Math" panose="02040503050406030204" pitchFamily="18" charset="0"/>
                                      </a:rPr>
                                      <m:t>≳</m:t>
                                    </m:r>
                                  </m:e>
                                  <m:sub>
                                    <m:r>
                                      <a:rPr lang="en-US" altLang="ja-JP" sz="1800" b="0" i="1" smtClean="0">
                                        <a:latin typeface="Cambria Math" panose="02040503050406030204" pitchFamily="18" charset="0"/>
                                        <a:ea typeface="Cambria Math" panose="02040503050406030204" pitchFamily="18" charset="0"/>
                                      </a:rPr>
                                      <m:t>6</m:t>
                                    </m:r>
                                  </m:sub>
                                </m:sSub>
                                <m:r>
                                  <m:rPr>
                                    <m:nor/>
                                  </m:rPr>
                                  <a:rPr lang="en" altLang="ja-JP" sz="1800"/>
                                  <m:t>=321</m:t>
                                </m:r>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𝐸</m:t>
                                    </m:r>
                                  </m:e>
                                  <m:sub>
                                    <m:r>
                                      <a:rPr lang="en-US" altLang="ja-JP" sz="1800" b="0" i="1" smtClean="0">
                                        <a:latin typeface="Cambria Math" panose="02040503050406030204" pitchFamily="18" charset="0"/>
                                      </a:rPr>
                                      <m:t>6</m:t>
                                    </m:r>
                                  </m:sub>
                                </m:s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e>
                                </m:d>
                                <m:r>
                                  <a:rPr lang="en-US" altLang="ja-JP" sz="1800" b="0" i="1" smtClean="0">
                                    <a:latin typeface="Cambria Math" panose="02040503050406030204" pitchFamily="18" charset="0"/>
                                  </a:rPr>
                                  <m:t>=4,</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𝐸</m:t>
                                    </m:r>
                                  </m:e>
                                  <m:sub>
                                    <m:r>
                                      <a:rPr lang="en-US" altLang="ja-JP" sz="1800" b="0" i="1" smtClean="0">
                                        <a:latin typeface="Cambria Math" panose="02040503050406030204" pitchFamily="18" charset="0"/>
                                      </a:rPr>
                                      <m:t>6</m:t>
                                    </m:r>
                                  </m:sub>
                                </m:sSub>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en-US" altLang="ja-JP" sz="1800" b="0" i="1" smtClean="0">
                                    <a:latin typeface="Cambria Math" panose="02040503050406030204" pitchFamily="18" charset="0"/>
                                  </a:rPr>
                                  <m:t>=5,</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𝐸</m:t>
                                    </m:r>
                                  </m:e>
                                  <m:sub>
                                    <m:r>
                                      <a:rPr lang="en-US" altLang="ja-JP" sz="1800" b="0" i="1" smtClean="0">
                                        <a:latin typeface="Cambria Math" panose="02040503050406030204" pitchFamily="18" charset="0"/>
                                      </a:rPr>
                                      <m:t>6</m:t>
                                    </m:r>
                                  </m:sub>
                                </m:sSub>
                                <m:d>
                                  <m:dPr>
                                    <m:ctrlPr>
                                      <a:rPr lang="en-US" altLang="ja-JP" sz="1800" i="1">
                                        <a:latin typeface="Cambria Math" panose="02040503050406030204" pitchFamily="18" charset="0"/>
                                      </a:rPr>
                                    </m:ctrlPr>
                                  </m:dPr>
                                  <m:e>
                                    <m:r>
                                      <a:rPr lang="en-US" altLang="ja-JP" sz="1800" i="1">
                                        <a:latin typeface="Cambria Math" panose="02040503050406030204" pitchFamily="18" charset="0"/>
                                      </a:rPr>
                                      <m:t>3</m:t>
                                    </m:r>
                                  </m:e>
                                </m:d>
                                <m:r>
                                  <a:rPr lang="en-US" altLang="ja-JP" sz="1800" b="0" i="1" smtClean="0">
                                    <a:latin typeface="Cambria Math" panose="02040503050406030204" pitchFamily="18" charset="0"/>
                                  </a:rPr>
                                  <m:t>=1</m:t>
                                </m:r>
                              </m:oMath>
                            </m:oMathPara>
                          </a14:m>
                          <a:endParaRPr lang="en" altLang="ja-JP" sz="1800" dirty="0"/>
                        </a:p>
                      </a:txBody>
                      <a:tcPr/>
                    </a:tc>
                    <a:tc>
                      <a:txBody>
                        <a:bodyPr/>
                        <a:lstStyle/>
                        <a:p>
                          <a:r>
                            <a:rPr kumimoji="1" lang="ja-JP" altLang="en-US" dirty="0"/>
                            <a:t>合計</a:t>
                          </a:r>
                        </a:p>
                      </a:txBody>
                      <a:tcPr/>
                    </a:tc>
                    <a:extLst>
                      <a:ext uri="{0D108BD9-81ED-4DB2-BD59-A6C34878D82A}">
                        <a16:rowId xmlns:a16="http://schemas.microsoft.com/office/drawing/2014/main" val="1395526535"/>
                      </a:ext>
                    </a:extLst>
                  </a:tr>
                  <a:tr h="370840">
                    <a:tc>
                      <a:txBody>
                        <a:bodyPr/>
                        <a:lstStyle/>
                        <a:p>
                          <a:pPr algn="ctr"/>
                          <a:r>
                            <a:rPr kumimoji="1" lang="en-US" altLang="ja-JP" dirty="0"/>
                            <a:t>312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1492869348"/>
                      </a:ext>
                    </a:extLst>
                  </a:tr>
                  <a:tr h="370840">
                    <a:tc>
                      <a:txBody>
                        <a:bodyPr/>
                        <a:lstStyle/>
                        <a:p>
                          <a:pPr algn="ctr"/>
                          <a:r>
                            <a:rPr kumimoji="1" lang="en-US" altLang="ja-JP" dirty="0"/>
                            <a:t>321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939534343"/>
                      </a:ext>
                    </a:extLst>
                  </a:tr>
                  <a:tr h="370840">
                    <a:tc>
                      <a:txBody>
                        <a:bodyPr/>
                        <a:lstStyle/>
                        <a:p>
                          <a:pPr algn="ctr"/>
                          <a:r>
                            <a:rPr kumimoji="1" lang="en-US" altLang="ja-JP" dirty="0"/>
                            <a:t>132</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581055454"/>
                      </a:ext>
                    </a:extLst>
                  </a:tr>
                  <a:tr h="370840">
                    <a:tc>
                      <a:txBody>
                        <a:bodyPr/>
                        <a:lstStyle/>
                        <a:p>
                          <a:pPr algn="ctr"/>
                          <a:r>
                            <a:rPr kumimoji="1" lang="en-US" altLang="ja-JP" dirty="0"/>
                            <a:t>123</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113200049"/>
                      </a:ext>
                    </a:extLst>
                  </a:tr>
                  <a:tr h="370840">
                    <a:tc>
                      <a:txBody>
                        <a:bodyPr/>
                        <a:lstStyle/>
                        <a:p>
                          <a:pPr algn="ctr"/>
                          <a:r>
                            <a:rPr kumimoji="1" lang="en-US" altLang="ja-JP" dirty="0"/>
                            <a:t>231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585013247"/>
                      </a:ext>
                    </a:extLst>
                  </a:tr>
                  <a:tr h="370840">
                    <a:tc>
                      <a:txBody>
                        <a:bodyPr/>
                        <a:lstStyle/>
                        <a:p>
                          <a:pPr algn="ctr"/>
                          <a:r>
                            <a:rPr kumimoji="1" lang="en-US" altLang="ja-JP" dirty="0"/>
                            <a:t>213</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solidFill>
                                <a:srgbClr val="FF0000"/>
                              </a:solidFill>
                            </a:rPr>
                            <a:t>2</a:t>
                          </a:r>
                          <a:endParaRPr kumimoji="1" lang="ja-JP" altLang="en-US" dirty="0">
                            <a:solidFill>
                              <a:srgbClr val="FF0000"/>
                            </a:solidFill>
                          </a:endParaRPr>
                        </a:p>
                      </a:txBody>
                      <a:tcPr/>
                    </a:tc>
                    <a:extLst>
                      <a:ext uri="{0D108BD9-81ED-4DB2-BD59-A6C34878D82A}">
                        <a16:rowId xmlns:a16="http://schemas.microsoft.com/office/drawing/2014/main" val="1153903201"/>
                      </a:ext>
                    </a:extLst>
                  </a:tr>
                </a:tbl>
              </a:graphicData>
            </a:graphic>
          </p:graphicFrame>
        </mc:Choice>
        <mc:Fallback xmlns="">
          <p:graphicFrame>
            <p:nvGraphicFramePr>
              <p:cNvPr id="5" name="表 4">
                <a:extLst>
                  <a:ext uri="{FF2B5EF4-FFF2-40B4-BE49-F238E27FC236}">
                    <a16:creationId xmlns:a16="http://schemas.microsoft.com/office/drawing/2014/main" id="{750C57A2-A2EE-5424-7095-49055AA7F3AC}"/>
                  </a:ext>
                </a:extLst>
              </p:cNvPr>
              <p:cNvGraphicFramePr>
                <a:graphicFrameLocks noGrp="1"/>
              </p:cNvGraphicFramePr>
              <p:nvPr>
                <p:extLst>
                  <p:ext uri="{D42A27DB-BD31-4B8C-83A1-F6EECF244321}">
                    <p14:modId xmlns:p14="http://schemas.microsoft.com/office/powerpoint/2010/main" val="4235205172"/>
                  </p:ext>
                </p:extLst>
              </p:nvPr>
            </p:nvGraphicFramePr>
            <p:xfrm>
              <a:off x="2032000" y="2578193"/>
              <a:ext cx="8128000" cy="25958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20455648"/>
                        </a:ext>
                      </a:extLst>
                    </a:gridCol>
                    <a:gridCol w="2032000">
                      <a:extLst>
                        <a:ext uri="{9D8B030D-6E8A-4147-A177-3AD203B41FA5}">
                          <a16:colId xmlns:a16="http://schemas.microsoft.com/office/drawing/2014/main" val="3344827209"/>
                        </a:ext>
                      </a:extLst>
                    </a:gridCol>
                    <a:gridCol w="3421625">
                      <a:extLst>
                        <a:ext uri="{9D8B030D-6E8A-4147-A177-3AD203B41FA5}">
                          <a16:colId xmlns:a16="http://schemas.microsoft.com/office/drawing/2014/main" val="2355927521"/>
                        </a:ext>
                      </a:extLst>
                    </a:gridCol>
                    <a:gridCol w="642375">
                      <a:extLst>
                        <a:ext uri="{9D8B030D-6E8A-4147-A177-3AD203B41FA5}">
                          <a16:colId xmlns:a16="http://schemas.microsoft.com/office/drawing/2014/main" val="218238819"/>
                        </a:ext>
                      </a:extLst>
                    </a:gridCol>
                  </a:tblGrid>
                  <a:tr h="370840">
                    <a:tc>
                      <a:txBody>
                        <a:bodyPr/>
                        <a:lstStyle/>
                        <a:p>
                          <a:endParaRPr kumimoji="1" lang="ja-JP" altLang="en-US" dirty="0"/>
                        </a:p>
                      </a:txBody>
                      <a:tcPr/>
                    </a:tc>
                    <a:tc>
                      <a:txBody>
                        <a:bodyPr/>
                        <a:lstStyle/>
                        <a:p>
                          <a:endParaRPr lang="ja-JP"/>
                        </a:p>
                      </a:txBody>
                      <a:tcPr>
                        <a:blipFill>
                          <a:blip r:embed="rId2"/>
                          <a:stretch>
                            <a:fillRect l="-100601" t="-8197" r="-200901" b="-624590"/>
                          </a:stretch>
                        </a:blipFill>
                      </a:tcPr>
                    </a:tc>
                    <a:tc>
                      <a:txBody>
                        <a:bodyPr/>
                        <a:lstStyle/>
                        <a:p>
                          <a:endParaRPr lang="ja-JP"/>
                        </a:p>
                      </a:txBody>
                      <a:tcPr>
                        <a:blipFill>
                          <a:blip r:embed="rId2"/>
                          <a:stretch>
                            <a:fillRect l="-118861" t="-8197" r="-19039" b="-624590"/>
                          </a:stretch>
                        </a:blipFill>
                      </a:tcPr>
                    </a:tc>
                    <a:tc>
                      <a:txBody>
                        <a:bodyPr/>
                        <a:lstStyle/>
                        <a:p>
                          <a:r>
                            <a:rPr kumimoji="1" lang="ja-JP" altLang="en-US" dirty="0"/>
                            <a:t>合計</a:t>
                          </a:r>
                        </a:p>
                      </a:txBody>
                      <a:tcPr/>
                    </a:tc>
                    <a:extLst>
                      <a:ext uri="{0D108BD9-81ED-4DB2-BD59-A6C34878D82A}">
                        <a16:rowId xmlns:a16="http://schemas.microsoft.com/office/drawing/2014/main" val="1395526535"/>
                      </a:ext>
                    </a:extLst>
                  </a:tr>
                  <a:tr h="370840">
                    <a:tc>
                      <a:txBody>
                        <a:bodyPr/>
                        <a:lstStyle/>
                        <a:p>
                          <a:pPr algn="ctr"/>
                          <a:r>
                            <a:rPr kumimoji="1" lang="en-US" altLang="ja-JP" dirty="0"/>
                            <a:t>312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1492869348"/>
                      </a:ext>
                    </a:extLst>
                  </a:tr>
                  <a:tr h="370840">
                    <a:tc>
                      <a:txBody>
                        <a:bodyPr/>
                        <a:lstStyle/>
                        <a:p>
                          <a:pPr algn="ctr"/>
                          <a:r>
                            <a:rPr kumimoji="1" lang="en-US" altLang="ja-JP" dirty="0"/>
                            <a:t>321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939534343"/>
                      </a:ext>
                    </a:extLst>
                  </a:tr>
                  <a:tr h="370840">
                    <a:tc>
                      <a:txBody>
                        <a:bodyPr/>
                        <a:lstStyle/>
                        <a:p>
                          <a:pPr algn="ctr"/>
                          <a:r>
                            <a:rPr kumimoji="1" lang="en-US" altLang="ja-JP" dirty="0"/>
                            <a:t>132</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581055454"/>
                      </a:ext>
                    </a:extLst>
                  </a:tr>
                  <a:tr h="370840">
                    <a:tc>
                      <a:txBody>
                        <a:bodyPr/>
                        <a:lstStyle/>
                        <a:p>
                          <a:pPr algn="ctr"/>
                          <a:r>
                            <a:rPr kumimoji="1" lang="en-US" altLang="ja-JP" dirty="0"/>
                            <a:t>123</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113200049"/>
                      </a:ext>
                    </a:extLst>
                  </a:tr>
                  <a:tr h="370840">
                    <a:tc>
                      <a:txBody>
                        <a:bodyPr/>
                        <a:lstStyle/>
                        <a:p>
                          <a:pPr algn="ctr"/>
                          <a:r>
                            <a:rPr kumimoji="1" lang="en-US" altLang="ja-JP" dirty="0"/>
                            <a:t>231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585013247"/>
                      </a:ext>
                    </a:extLst>
                  </a:tr>
                  <a:tr h="370840">
                    <a:tc>
                      <a:txBody>
                        <a:bodyPr/>
                        <a:lstStyle/>
                        <a:p>
                          <a:pPr algn="ctr"/>
                          <a:r>
                            <a:rPr kumimoji="1" lang="en-US" altLang="ja-JP" dirty="0"/>
                            <a:t>213</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solidFill>
                                <a:srgbClr val="FF0000"/>
                              </a:solidFill>
                            </a:rPr>
                            <a:t>2</a:t>
                          </a:r>
                          <a:endParaRPr kumimoji="1" lang="ja-JP" altLang="en-US" dirty="0">
                            <a:solidFill>
                              <a:srgbClr val="FF0000"/>
                            </a:solidFill>
                          </a:endParaRPr>
                        </a:p>
                      </a:txBody>
                      <a:tcPr/>
                    </a:tc>
                    <a:extLst>
                      <a:ext uri="{0D108BD9-81ED-4DB2-BD59-A6C34878D82A}">
                        <a16:rowId xmlns:a16="http://schemas.microsoft.com/office/drawing/2014/main" val="1153903201"/>
                      </a:ext>
                    </a:extLst>
                  </a:tr>
                </a:tbl>
              </a:graphicData>
            </a:graphic>
          </p:graphicFrame>
        </mc:Fallback>
      </mc:AlternateContent>
    </p:spTree>
    <p:extLst>
      <p:ext uri="{BB962C8B-B14F-4D97-AF65-F5344CB8AC3E}">
        <p14:creationId xmlns:p14="http://schemas.microsoft.com/office/powerpoint/2010/main" val="229589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E4763-2FBC-A9D8-E2D9-69870F3141F1}"/>
              </a:ext>
            </a:extLst>
          </p:cNvPr>
          <p:cNvSpPr>
            <a:spLocks noGrp="1"/>
          </p:cNvSpPr>
          <p:nvPr>
            <p:ph type="title"/>
          </p:nvPr>
        </p:nvSpPr>
        <p:spPr/>
        <p:txBody>
          <a:bodyPr/>
          <a:lstStyle/>
          <a:p>
            <a:r>
              <a:rPr lang="ja-JP" altLang="en-US"/>
              <a:t>動機</a:t>
            </a:r>
            <a:endParaRPr kumimoji="1" lang="ja-JP" altLang="en-US" dirty="0"/>
          </a:p>
        </p:txBody>
      </p:sp>
      <p:sp>
        <p:nvSpPr>
          <p:cNvPr id="3" name="コンテンツ プレースホルダー 2">
            <a:extLst>
              <a:ext uri="{FF2B5EF4-FFF2-40B4-BE49-F238E27FC236}">
                <a16:creationId xmlns:a16="http://schemas.microsoft.com/office/drawing/2014/main" id="{5399A74B-D3D1-1C38-078C-8B9B7CC24761}"/>
              </a:ext>
            </a:extLst>
          </p:cNvPr>
          <p:cNvSpPr>
            <a:spLocks noGrp="1"/>
          </p:cNvSpPr>
          <p:nvPr>
            <p:ph idx="1"/>
          </p:nvPr>
        </p:nvSpPr>
        <p:spPr/>
        <p:txBody>
          <a:bodyPr/>
          <a:lstStyle/>
          <a:p>
            <a:r>
              <a:rPr kumimoji="1" lang="ja-JP" altLang="en-US" dirty="0"/>
              <a:t>高齢化の進行と介護業界で</a:t>
            </a:r>
            <a:r>
              <a:rPr lang="ja-JP" altLang="en-US" dirty="0"/>
              <a:t>の</a:t>
            </a:r>
            <a:r>
              <a:rPr kumimoji="1" lang="ja-JP" altLang="en-US" dirty="0"/>
              <a:t>ケアワーカー不足</a:t>
            </a:r>
            <a:endParaRPr kumimoji="1" lang="en-US" altLang="ja-JP" dirty="0"/>
          </a:p>
          <a:p>
            <a:endParaRPr lang="en-US" altLang="ja-JP" dirty="0"/>
          </a:p>
          <a:p>
            <a:r>
              <a:rPr kumimoji="1" lang="ja-JP" altLang="en-US" dirty="0"/>
              <a:t>サービスの質向上とケアワーカーの職務満足度向上が求められている</a:t>
            </a:r>
            <a:endParaRPr kumimoji="1" lang="en-US" altLang="ja-JP" dirty="0"/>
          </a:p>
        </p:txBody>
      </p:sp>
    </p:spTree>
    <p:extLst>
      <p:ext uri="{BB962C8B-B14F-4D97-AF65-F5344CB8AC3E}">
        <p14:creationId xmlns:p14="http://schemas.microsoft.com/office/powerpoint/2010/main" val="408142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7E961-A1D8-89F9-83BA-A5E9099B6B45}"/>
              </a:ext>
            </a:extLst>
          </p:cNvPr>
          <p:cNvSpPr>
            <a:spLocks noGrp="1"/>
          </p:cNvSpPr>
          <p:nvPr>
            <p:ph type="title"/>
          </p:nvPr>
        </p:nvSpPr>
        <p:spPr/>
        <p:txBody>
          <a:bodyPr/>
          <a:lstStyle/>
          <a:p>
            <a:r>
              <a:rPr lang="ja-JP" altLang="en-US" dirty="0"/>
              <a:t>拡張版</a:t>
            </a:r>
            <a:r>
              <a:rPr lang="en-US" altLang="ja-JP" dirty="0"/>
              <a:t>Kemeny</a:t>
            </a:r>
            <a:r>
              <a:rPr lang="ja-JP" altLang="en-US" dirty="0"/>
              <a:t>ルール</a:t>
            </a:r>
          </a:p>
        </p:txBody>
      </p:sp>
      <p:sp>
        <p:nvSpPr>
          <p:cNvPr id="3" name="コンテンツ プレースホルダー 2">
            <a:extLst>
              <a:ext uri="{FF2B5EF4-FFF2-40B4-BE49-F238E27FC236}">
                <a16:creationId xmlns:a16="http://schemas.microsoft.com/office/drawing/2014/main" id="{8C350FF7-76FE-0F34-27C9-F914CD101C65}"/>
              </a:ext>
            </a:extLst>
          </p:cNvPr>
          <p:cNvSpPr>
            <a:spLocks noGrp="1"/>
          </p:cNvSpPr>
          <p:nvPr>
            <p:ph idx="1"/>
          </p:nvPr>
        </p:nvSpPr>
        <p:spPr/>
        <p:txBody>
          <a:bodyPr>
            <a:normAutofit fontScale="92500" lnSpcReduction="10000"/>
          </a:bodyPr>
          <a:lstStyle/>
          <a:p>
            <a:pPr marL="0" indent="0">
              <a:buNone/>
            </a:pPr>
            <a:r>
              <a:rPr kumimoji="1" lang="ja-JP" altLang="en-US" dirty="0"/>
              <a:t>ここでは、</a:t>
            </a:r>
            <a:r>
              <a:rPr kumimoji="1" lang="en-US" altLang="ja-JP" b="1" dirty="0"/>
              <a:t>213</a:t>
            </a:r>
            <a:r>
              <a:rPr kumimoji="1" lang="ja-JP" altLang="en-US" dirty="0"/>
              <a:t>が</a:t>
            </a:r>
            <a:r>
              <a:rPr lang="ja-JP" altLang="en-US" dirty="0"/>
              <a:t>最小と</a:t>
            </a:r>
            <a:r>
              <a:rPr kumimoji="1" lang="ja-JP" altLang="en-US" dirty="0"/>
              <a:t>な</a:t>
            </a:r>
            <a:r>
              <a:rPr lang="ja-JP" altLang="en-US" dirty="0"/>
              <a:t>る</a:t>
            </a:r>
            <a:endParaRPr kumimoji="1" lang="en-US" altLang="ja-JP" dirty="0"/>
          </a:p>
          <a:p>
            <a:pPr marL="0" indent="0">
              <a:buNone/>
            </a:pPr>
            <a:endParaRPr lang="en-US" altLang="ja-JP" dirty="0"/>
          </a:p>
          <a:p>
            <a:pPr marL="0" indent="0">
              <a:buNone/>
            </a:pPr>
            <a:r>
              <a:rPr kumimoji="1" lang="ja-JP" altLang="en-US" dirty="0"/>
              <a:t>同率となる場合は、</a:t>
            </a:r>
            <a:r>
              <a:rPr kumimoji="1" lang="ja-JP" altLang="en-US" b="1" dirty="0"/>
              <a:t>主観的選好</a:t>
            </a:r>
            <a:r>
              <a:rPr kumimoji="1" lang="ja-JP" altLang="en-US" dirty="0"/>
              <a:t>との一致を優先して選択することとする</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よって、</a:t>
            </a:r>
            <a:r>
              <a:rPr lang="en-US" altLang="ja-JP" b="1" dirty="0"/>
              <a:t>213</a:t>
            </a:r>
            <a:r>
              <a:rPr lang="ja-JP" altLang="en-US" dirty="0"/>
              <a:t>が</a:t>
            </a:r>
            <a:r>
              <a:rPr kumimoji="1" lang="ja-JP" altLang="en-US" dirty="0"/>
              <a:t>被介護者</a:t>
            </a:r>
            <a:r>
              <a:rPr kumimoji="1" lang="en-US" altLang="ja-JP" dirty="0"/>
              <a:t>6</a:t>
            </a:r>
            <a:r>
              <a:rPr kumimoji="1" lang="ja-JP" altLang="en-US" dirty="0"/>
              <a:t>のマッチングに使用する選好となる</a:t>
            </a:r>
            <a:endParaRPr kumimoji="1" lang="en-US" altLang="ja-JP" dirty="0"/>
          </a:p>
          <a:p>
            <a:pPr marL="0" indent="0">
              <a:buNone/>
            </a:pPr>
            <a:endParaRPr lang="en-US" altLang="ja-JP" dirty="0"/>
          </a:p>
          <a:p>
            <a:pPr marL="0" indent="0">
              <a:buNone/>
            </a:pPr>
            <a:r>
              <a:rPr kumimoji="1" lang="ja-JP" altLang="en-US" dirty="0"/>
              <a:t>他の被介護者やケアワーカーも同様にマッチングに使用する選好を生成する</a:t>
            </a:r>
          </a:p>
        </p:txBody>
      </p:sp>
    </p:spTree>
    <p:extLst>
      <p:ext uri="{BB962C8B-B14F-4D97-AF65-F5344CB8AC3E}">
        <p14:creationId xmlns:p14="http://schemas.microsoft.com/office/powerpoint/2010/main" val="326798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DE91E-9F66-9D89-41E6-FC0F4F2A904B}"/>
              </a:ext>
            </a:extLst>
          </p:cNvPr>
          <p:cNvSpPr>
            <a:spLocks noGrp="1"/>
          </p:cNvSpPr>
          <p:nvPr>
            <p:ph type="title"/>
          </p:nvPr>
        </p:nvSpPr>
        <p:spPr/>
        <p:txBody>
          <a:bodyPr/>
          <a:lstStyle/>
          <a:p>
            <a:r>
              <a:rPr kumimoji="1" lang="ja-JP" altLang="en-US" dirty="0"/>
              <a:t>性質</a:t>
            </a:r>
          </a:p>
        </p:txBody>
      </p:sp>
      <p:sp>
        <p:nvSpPr>
          <p:cNvPr id="3" name="コンテンツ プレースホルダー 2">
            <a:extLst>
              <a:ext uri="{FF2B5EF4-FFF2-40B4-BE49-F238E27FC236}">
                <a16:creationId xmlns:a16="http://schemas.microsoft.com/office/drawing/2014/main" id="{C2F12F8D-F513-3180-A061-A4FFF1307815}"/>
              </a:ext>
            </a:extLst>
          </p:cNvPr>
          <p:cNvSpPr>
            <a:spLocks noGrp="1"/>
          </p:cNvSpPr>
          <p:nvPr>
            <p:ph idx="1"/>
          </p:nvPr>
        </p:nvSpPr>
        <p:spPr/>
        <p:txBody>
          <a:bodyPr/>
          <a:lstStyle/>
          <a:p>
            <a:r>
              <a:rPr kumimoji="1" lang="ja-JP" altLang="en-US" dirty="0"/>
              <a:t>拡張された弱効率性</a:t>
            </a:r>
            <a:endParaRPr kumimoji="1" lang="en-US" altLang="ja-JP" dirty="0"/>
          </a:p>
          <a:p>
            <a:endParaRPr lang="en-US" altLang="ja-JP" dirty="0"/>
          </a:p>
          <a:p>
            <a:r>
              <a:rPr kumimoji="1" lang="ja-JP" altLang="en-US" dirty="0"/>
              <a:t>拡張された弱耐戦略性</a:t>
            </a:r>
          </a:p>
        </p:txBody>
      </p:sp>
    </p:spTree>
    <p:extLst>
      <p:ext uri="{BB962C8B-B14F-4D97-AF65-F5344CB8AC3E}">
        <p14:creationId xmlns:p14="http://schemas.microsoft.com/office/powerpoint/2010/main" val="14464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53F51C-EFE3-56F0-27E4-160B24E53754}"/>
              </a:ext>
            </a:extLst>
          </p:cNvPr>
          <p:cNvSpPr>
            <a:spLocks noGrp="1"/>
          </p:cNvSpPr>
          <p:nvPr>
            <p:ph type="title"/>
          </p:nvPr>
        </p:nvSpPr>
        <p:spPr/>
        <p:txBody>
          <a:bodyPr/>
          <a:lstStyle/>
          <a:p>
            <a:r>
              <a:rPr kumimoji="1" lang="ja-JP" altLang="en-US" dirty="0"/>
              <a:t>拡張された弱効率性</a:t>
            </a:r>
          </a:p>
        </p:txBody>
      </p:sp>
      <p:sp>
        <p:nvSpPr>
          <p:cNvPr id="3" name="コンテンツ プレースホルダー 2">
            <a:extLst>
              <a:ext uri="{FF2B5EF4-FFF2-40B4-BE49-F238E27FC236}">
                <a16:creationId xmlns:a16="http://schemas.microsoft.com/office/drawing/2014/main" id="{A7BC76B8-3F80-45DB-FC14-22C0B447E253}"/>
              </a:ext>
            </a:extLst>
          </p:cNvPr>
          <p:cNvSpPr>
            <a:spLocks noGrp="1"/>
          </p:cNvSpPr>
          <p:nvPr>
            <p:ph idx="1"/>
          </p:nvPr>
        </p:nvSpPr>
        <p:spPr>
          <a:xfrm>
            <a:off x="838200" y="1825625"/>
            <a:ext cx="10515600" cy="890415"/>
          </a:xfrm>
        </p:spPr>
        <p:txBody>
          <a:bodyPr>
            <a:normAutofit/>
          </a:bodyPr>
          <a:lstStyle/>
          <a:p>
            <a:pPr marL="0" indent="0">
              <a:buNone/>
            </a:pPr>
            <a:r>
              <a:rPr lang="ja-JP" altLang="en-US" sz="2600" dirty="0"/>
              <a:t>選好や評価をどれだけ工夫しても、出力されたランキング</a:t>
            </a:r>
            <a:r>
              <a:rPr lang="en-US" altLang="ja-JP" sz="2600" dirty="0"/>
              <a:t>(</a:t>
            </a:r>
            <a:r>
              <a:rPr lang="ja-JP" altLang="en-US" sz="2600" dirty="0"/>
              <a:t>選好</a:t>
            </a:r>
            <a:r>
              <a:rPr lang="en-US" altLang="ja-JP" sz="2600" dirty="0"/>
              <a:t>)</a:t>
            </a:r>
            <a:r>
              <a:rPr lang="ja-JP" altLang="en-US" sz="2600" dirty="0"/>
              <a:t>よりも</a:t>
            </a:r>
            <a:r>
              <a:rPr lang="ja-JP" altLang="en-US" sz="2600" dirty="0">
                <a:solidFill>
                  <a:srgbClr val="FF0000"/>
                </a:solidFill>
              </a:rPr>
              <a:t>良い</a:t>
            </a:r>
            <a:r>
              <a:rPr lang="ja-JP" altLang="en-US" sz="2600" dirty="0"/>
              <a:t>、別のランキング</a:t>
            </a:r>
            <a:r>
              <a:rPr lang="en-US" altLang="ja-JP" sz="2600" dirty="0"/>
              <a:t>(</a:t>
            </a:r>
            <a:r>
              <a:rPr lang="ja-JP" altLang="en-US" sz="2600" dirty="0"/>
              <a:t>選好</a:t>
            </a:r>
            <a:r>
              <a:rPr lang="en-US" altLang="ja-JP" sz="2600" dirty="0"/>
              <a:t>)</a:t>
            </a:r>
            <a:r>
              <a:rPr lang="ja-JP" altLang="en-US" sz="2600" dirty="0"/>
              <a:t>は存在しない</a:t>
            </a:r>
            <a:endParaRPr kumimoji="1" lang="ja-JP" altLang="en-US" sz="2600" dirty="0"/>
          </a:p>
        </p:txBody>
      </p:sp>
      <p:sp>
        <p:nvSpPr>
          <p:cNvPr id="8" name="テキスト ボックス 7">
            <a:extLst>
              <a:ext uri="{FF2B5EF4-FFF2-40B4-BE49-F238E27FC236}">
                <a16:creationId xmlns:a16="http://schemas.microsoft.com/office/drawing/2014/main" id="{B7D27DEA-2C3A-B557-B1EB-552F863BB0B4}"/>
              </a:ext>
            </a:extLst>
          </p:cNvPr>
          <p:cNvSpPr txBox="1"/>
          <p:nvPr/>
        </p:nvSpPr>
        <p:spPr>
          <a:xfrm>
            <a:off x="3344765" y="3881176"/>
            <a:ext cx="783616" cy="523220"/>
          </a:xfrm>
          <a:prstGeom prst="rect">
            <a:avLst/>
          </a:prstGeom>
          <a:noFill/>
        </p:spPr>
        <p:txBody>
          <a:bodyPr wrap="square" rtlCol="0">
            <a:spAutoFit/>
          </a:bodyPr>
          <a:lstStyle/>
          <a:p>
            <a:r>
              <a:rPr kumimoji="1" lang="en-US" altLang="ja-JP" sz="2800" dirty="0"/>
              <a:t>213</a:t>
            </a:r>
          </a:p>
        </p:txBody>
      </p:sp>
      <p:sp>
        <p:nvSpPr>
          <p:cNvPr id="9" name="テキスト ボックス 8">
            <a:extLst>
              <a:ext uri="{FF2B5EF4-FFF2-40B4-BE49-F238E27FC236}">
                <a16:creationId xmlns:a16="http://schemas.microsoft.com/office/drawing/2014/main" id="{4EBECDEA-3C9D-7F19-B5F7-C1941E8ED462}"/>
              </a:ext>
            </a:extLst>
          </p:cNvPr>
          <p:cNvSpPr txBox="1"/>
          <p:nvPr/>
        </p:nvSpPr>
        <p:spPr>
          <a:xfrm>
            <a:off x="7028017" y="3881176"/>
            <a:ext cx="783616" cy="523220"/>
          </a:xfrm>
          <a:prstGeom prst="rect">
            <a:avLst/>
          </a:prstGeom>
          <a:noFill/>
        </p:spPr>
        <p:txBody>
          <a:bodyPr wrap="square" rtlCol="0">
            <a:spAutoFit/>
          </a:bodyPr>
          <a:lstStyle/>
          <a:p>
            <a:r>
              <a:rPr lang="en-US" altLang="ja-JP" sz="2800" dirty="0"/>
              <a:t>312</a:t>
            </a:r>
          </a:p>
        </p:txBody>
      </p:sp>
      <p:cxnSp>
        <p:nvCxnSpPr>
          <p:cNvPr id="11" name="直線矢印コネクタ 10">
            <a:extLst>
              <a:ext uri="{FF2B5EF4-FFF2-40B4-BE49-F238E27FC236}">
                <a16:creationId xmlns:a16="http://schemas.microsoft.com/office/drawing/2014/main" id="{60AA676C-E464-F24E-BAE4-B3D1E661146A}"/>
              </a:ext>
            </a:extLst>
          </p:cNvPr>
          <p:cNvCxnSpPr>
            <a:cxnSpLocks/>
            <a:stCxn id="8" idx="3"/>
            <a:endCxn id="9" idx="1"/>
          </p:cNvCxnSpPr>
          <p:nvPr/>
        </p:nvCxnSpPr>
        <p:spPr>
          <a:xfrm>
            <a:off x="4128381" y="4142786"/>
            <a:ext cx="2899636"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3CD4B1FA-4404-68E7-0761-948CA4EB0EEC}"/>
              </a:ext>
            </a:extLst>
          </p:cNvPr>
          <p:cNvSpPr txBox="1"/>
          <p:nvPr/>
        </p:nvSpPr>
        <p:spPr>
          <a:xfrm>
            <a:off x="5613147" y="4428000"/>
            <a:ext cx="792000" cy="523220"/>
          </a:xfrm>
          <a:prstGeom prst="rect">
            <a:avLst/>
          </a:prstGeom>
          <a:noFill/>
        </p:spPr>
        <p:txBody>
          <a:bodyPr wrap="square" rtlCol="0">
            <a:spAutoFit/>
          </a:bodyPr>
          <a:lstStyle/>
          <a:p>
            <a:r>
              <a:rPr lang="en-US" altLang="ja-JP" sz="2800" dirty="0"/>
              <a:t>132</a:t>
            </a:r>
          </a:p>
        </p:txBody>
      </p:sp>
      <p:sp>
        <p:nvSpPr>
          <p:cNvPr id="16" name="テキスト ボックス 15">
            <a:extLst>
              <a:ext uri="{FF2B5EF4-FFF2-40B4-BE49-F238E27FC236}">
                <a16:creationId xmlns:a16="http://schemas.microsoft.com/office/drawing/2014/main" id="{C0586167-6E9D-68AB-3021-E56B2A5A6977}"/>
              </a:ext>
            </a:extLst>
          </p:cNvPr>
          <p:cNvSpPr txBox="1"/>
          <p:nvPr/>
        </p:nvSpPr>
        <p:spPr>
          <a:xfrm>
            <a:off x="4794583" y="4428000"/>
            <a:ext cx="792000" cy="523220"/>
          </a:xfrm>
          <a:prstGeom prst="rect">
            <a:avLst/>
          </a:prstGeom>
          <a:noFill/>
        </p:spPr>
        <p:txBody>
          <a:bodyPr wrap="square" rtlCol="0">
            <a:spAutoFit/>
          </a:bodyPr>
          <a:lstStyle/>
          <a:p>
            <a:r>
              <a:rPr lang="en-US" altLang="ja-JP" sz="2800" dirty="0"/>
              <a:t>123</a:t>
            </a:r>
          </a:p>
        </p:txBody>
      </p:sp>
      <p:sp>
        <p:nvSpPr>
          <p:cNvPr id="18" name="テキスト ボックス 17">
            <a:extLst>
              <a:ext uri="{FF2B5EF4-FFF2-40B4-BE49-F238E27FC236}">
                <a16:creationId xmlns:a16="http://schemas.microsoft.com/office/drawing/2014/main" id="{F9262FD2-DE56-C1B8-DE2D-AFDD3EB62AFA}"/>
              </a:ext>
            </a:extLst>
          </p:cNvPr>
          <p:cNvSpPr txBox="1"/>
          <p:nvPr/>
        </p:nvSpPr>
        <p:spPr>
          <a:xfrm>
            <a:off x="2406713" y="3429000"/>
            <a:ext cx="2757271" cy="523220"/>
          </a:xfrm>
          <a:prstGeom prst="rect">
            <a:avLst/>
          </a:prstGeom>
          <a:noFill/>
        </p:spPr>
        <p:txBody>
          <a:bodyPr wrap="square" rtlCol="0">
            <a:spAutoFit/>
          </a:bodyPr>
          <a:lstStyle/>
          <a:p>
            <a:r>
              <a:rPr kumimoji="1" lang="ja-JP" altLang="en-US" sz="2800" dirty="0"/>
              <a:t>出力された選好</a:t>
            </a:r>
            <a:endParaRPr kumimoji="1" lang="en-US" altLang="ja-JP" sz="2800" dirty="0"/>
          </a:p>
        </p:txBody>
      </p:sp>
      <p:sp>
        <p:nvSpPr>
          <p:cNvPr id="19" name="テキスト ボックス 18">
            <a:extLst>
              <a:ext uri="{FF2B5EF4-FFF2-40B4-BE49-F238E27FC236}">
                <a16:creationId xmlns:a16="http://schemas.microsoft.com/office/drawing/2014/main" id="{D12051E4-D744-4EDD-2559-F8F192757D2C}"/>
              </a:ext>
            </a:extLst>
          </p:cNvPr>
          <p:cNvSpPr txBox="1"/>
          <p:nvPr/>
        </p:nvSpPr>
        <p:spPr>
          <a:xfrm>
            <a:off x="6419672" y="3429000"/>
            <a:ext cx="2000306" cy="523220"/>
          </a:xfrm>
          <a:prstGeom prst="rect">
            <a:avLst/>
          </a:prstGeom>
          <a:noFill/>
        </p:spPr>
        <p:txBody>
          <a:bodyPr wrap="square" rtlCol="0">
            <a:spAutoFit/>
          </a:bodyPr>
          <a:lstStyle/>
          <a:p>
            <a:r>
              <a:rPr lang="ja-JP" altLang="en-US" sz="2800" dirty="0"/>
              <a:t>とある</a:t>
            </a:r>
            <a:r>
              <a:rPr kumimoji="1" lang="ja-JP" altLang="en-US" sz="2800" dirty="0"/>
              <a:t>選好</a:t>
            </a:r>
            <a:endParaRPr kumimoji="1" lang="en-US" altLang="ja-JP" sz="2800" dirty="0"/>
          </a:p>
        </p:txBody>
      </p:sp>
      <p:sp>
        <p:nvSpPr>
          <p:cNvPr id="22" name="吹き出し: 円形 21">
            <a:extLst>
              <a:ext uri="{FF2B5EF4-FFF2-40B4-BE49-F238E27FC236}">
                <a16:creationId xmlns:a16="http://schemas.microsoft.com/office/drawing/2014/main" id="{A4AF6A70-E5B6-599F-EF23-F2B094376AFD}"/>
              </a:ext>
            </a:extLst>
          </p:cNvPr>
          <p:cNvSpPr/>
          <p:nvPr/>
        </p:nvSpPr>
        <p:spPr>
          <a:xfrm>
            <a:off x="5795238" y="5386812"/>
            <a:ext cx="4498552" cy="1394234"/>
          </a:xfrm>
          <a:prstGeom prst="wedgeEllipseCallout">
            <a:avLst>
              <a:gd name="adj1" fmla="val -46979"/>
              <a:gd name="adj2" fmla="val -7723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出力された</a:t>
            </a:r>
            <a:r>
              <a:rPr kumimoji="1" lang="ja-JP" altLang="en-US" dirty="0">
                <a:solidFill>
                  <a:schemeClr val="tx1"/>
                </a:solidFill>
              </a:rPr>
              <a:t>選好</a:t>
            </a:r>
            <a:r>
              <a:rPr kumimoji="1" lang="en-US" altLang="ja-JP" dirty="0">
                <a:solidFill>
                  <a:schemeClr val="tx1"/>
                </a:solidFill>
              </a:rPr>
              <a:t>(312)</a:t>
            </a:r>
            <a:r>
              <a:rPr kumimoji="1" lang="ja-JP" altLang="en-US" dirty="0">
                <a:solidFill>
                  <a:schemeClr val="tx1"/>
                </a:solidFill>
              </a:rPr>
              <a:t>よりも、</a:t>
            </a:r>
            <a:r>
              <a:rPr kumimoji="1" lang="en-US" altLang="ja-JP" dirty="0">
                <a:solidFill>
                  <a:schemeClr val="tx1"/>
                </a:solidFill>
              </a:rPr>
              <a:t>123</a:t>
            </a:r>
            <a:r>
              <a:rPr lang="ja-JP" altLang="en-US" dirty="0">
                <a:solidFill>
                  <a:schemeClr val="tx1"/>
                </a:solidFill>
              </a:rPr>
              <a:t>、</a:t>
            </a:r>
            <a:r>
              <a:rPr lang="en-US" altLang="ja-JP" dirty="0">
                <a:solidFill>
                  <a:schemeClr val="tx1"/>
                </a:solidFill>
              </a:rPr>
              <a:t>132</a:t>
            </a:r>
            <a:r>
              <a:rPr kumimoji="1" lang="ja-JP" altLang="en-US" dirty="0">
                <a:solidFill>
                  <a:schemeClr val="tx1"/>
                </a:solidFill>
              </a:rPr>
              <a:t>は</a:t>
            </a:r>
            <a:r>
              <a:rPr kumimoji="1" lang="en-US" altLang="ja-JP" dirty="0">
                <a:solidFill>
                  <a:schemeClr val="tx1"/>
                </a:solidFill>
              </a:rPr>
              <a:t>(</a:t>
            </a:r>
            <a:r>
              <a:rPr kumimoji="1" lang="ja-JP" altLang="en-US" dirty="0">
                <a:solidFill>
                  <a:schemeClr val="tx1"/>
                </a:solidFill>
              </a:rPr>
              <a:t>とある選好にとって</a:t>
            </a:r>
            <a:r>
              <a:rPr kumimoji="1" lang="en-US" altLang="ja-JP" dirty="0">
                <a:solidFill>
                  <a:schemeClr val="tx1"/>
                </a:solidFill>
              </a:rPr>
              <a:t>)</a:t>
            </a:r>
            <a:r>
              <a:rPr kumimoji="1" lang="ja-JP" altLang="en-US" dirty="0">
                <a:solidFill>
                  <a:srgbClr val="FF0000"/>
                </a:solidFill>
              </a:rPr>
              <a:t>良い</a:t>
            </a:r>
          </a:p>
        </p:txBody>
      </p:sp>
      <p:sp>
        <p:nvSpPr>
          <p:cNvPr id="23" name="テキスト ボックス 22">
            <a:extLst>
              <a:ext uri="{FF2B5EF4-FFF2-40B4-BE49-F238E27FC236}">
                <a16:creationId xmlns:a16="http://schemas.microsoft.com/office/drawing/2014/main" id="{599706C0-5B05-D796-FE76-EFFB8BA3E866}"/>
              </a:ext>
            </a:extLst>
          </p:cNvPr>
          <p:cNvSpPr txBox="1"/>
          <p:nvPr/>
        </p:nvSpPr>
        <p:spPr>
          <a:xfrm>
            <a:off x="6431711" y="4428000"/>
            <a:ext cx="792000" cy="523220"/>
          </a:xfrm>
          <a:prstGeom prst="rect">
            <a:avLst/>
          </a:prstGeom>
          <a:noFill/>
        </p:spPr>
        <p:txBody>
          <a:bodyPr wrap="square" rtlCol="0">
            <a:spAutoFit/>
          </a:bodyPr>
          <a:lstStyle/>
          <a:p>
            <a:r>
              <a:rPr lang="en-US" altLang="ja-JP" sz="2800" dirty="0"/>
              <a:t>312</a:t>
            </a:r>
          </a:p>
        </p:txBody>
      </p:sp>
      <p:sp>
        <p:nvSpPr>
          <p:cNvPr id="24" name="テキスト ボックス 23">
            <a:extLst>
              <a:ext uri="{FF2B5EF4-FFF2-40B4-BE49-F238E27FC236}">
                <a16:creationId xmlns:a16="http://schemas.microsoft.com/office/drawing/2014/main" id="{1D0F793B-A327-2A6F-ABEB-281BF1EF0A80}"/>
              </a:ext>
            </a:extLst>
          </p:cNvPr>
          <p:cNvSpPr txBox="1"/>
          <p:nvPr/>
        </p:nvSpPr>
        <p:spPr>
          <a:xfrm>
            <a:off x="4043671" y="4428000"/>
            <a:ext cx="792000" cy="523220"/>
          </a:xfrm>
          <a:prstGeom prst="rect">
            <a:avLst/>
          </a:prstGeom>
          <a:noFill/>
        </p:spPr>
        <p:txBody>
          <a:bodyPr wrap="square" rtlCol="0">
            <a:spAutoFit/>
          </a:bodyPr>
          <a:lstStyle/>
          <a:p>
            <a:r>
              <a:rPr kumimoji="1" lang="en-US" altLang="ja-JP" sz="2800" dirty="0"/>
              <a:t>213</a:t>
            </a:r>
          </a:p>
        </p:txBody>
      </p:sp>
    </p:spTree>
    <p:extLst>
      <p:ext uri="{BB962C8B-B14F-4D97-AF65-F5344CB8AC3E}">
        <p14:creationId xmlns:p14="http://schemas.microsoft.com/office/powerpoint/2010/main" val="3717466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EC237-5C03-AFE4-9B94-D31A9BA59F2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D19CE5-A7D1-E77E-4731-3FA70CE595BB}"/>
              </a:ext>
            </a:extLst>
          </p:cNvPr>
          <p:cNvSpPr>
            <a:spLocks noGrp="1"/>
          </p:cNvSpPr>
          <p:nvPr>
            <p:ph type="title"/>
          </p:nvPr>
        </p:nvSpPr>
        <p:spPr/>
        <p:txBody>
          <a:bodyPr/>
          <a:lstStyle/>
          <a:p>
            <a:r>
              <a:rPr kumimoji="1" lang="ja-JP" altLang="en-US"/>
              <a:t>定理 </a:t>
            </a:r>
            <a:r>
              <a:rPr kumimoji="1" lang="en-US" altLang="ja-JP" dirty="0"/>
              <a:t>1</a:t>
            </a:r>
            <a:endParaRPr kumimoji="1" lang="ja-JP" altLang="en-US"/>
          </a:p>
        </p:txBody>
      </p:sp>
      <p:sp>
        <p:nvSpPr>
          <p:cNvPr id="3" name="コンテンツ プレースホルダー 2">
            <a:extLst>
              <a:ext uri="{FF2B5EF4-FFF2-40B4-BE49-F238E27FC236}">
                <a16:creationId xmlns:a16="http://schemas.microsoft.com/office/drawing/2014/main" id="{6B1C5DE4-B956-9CEF-D4FF-307015406CEB}"/>
              </a:ext>
            </a:extLst>
          </p:cNvPr>
          <p:cNvSpPr>
            <a:spLocks noGrp="1"/>
          </p:cNvSpPr>
          <p:nvPr>
            <p:ph idx="1"/>
          </p:nvPr>
        </p:nvSpPr>
        <p:spPr>
          <a:xfrm>
            <a:off x="838200" y="1825625"/>
            <a:ext cx="10515600" cy="473955"/>
          </a:xfrm>
        </p:spPr>
        <p:txBody>
          <a:bodyPr>
            <a:normAutofit lnSpcReduction="10000"/>
          </a:bodyPr>
          <a:lstStyle/>
          <a:p>
            <a:pPr marL="0" indent="0">
              <a:buNone/>
            </a:pPr>
            <a:r>
              <a:rPr kumimoji="1" lang="ja-JP" altLang="en-US" dirty="0"/>
              <a:t>拡張版 </a:t>
            </a:r>
            <a:r>
              <a:rPr kumimoji="1" lang="en" altLang="ja-JP" dirty="0"/>
              <a:t>Kemeny </a:t>
            </a:r>
            <a:r>
              <a:rPr kumimoji="1" lang="ja-JP" altLang="en-US" dirty="0"/>
              <a:t>ルールは拡張された弱効率性を満たす</a:t>
            </a:r>
          </a:p>
        </p:txBody>
      </p:sp>
      <p:pic>
        <p:nvPicPr>
          <p:cNvPr id="4" name="グラフィックス 3">
            <a:extLst>
              <a:ext uri="{FF2B5EF4-FFF2-40B4-BE49-F238E27FC236}">
                <a16:creationId xmlns:a16="http://schemas.microsoft.com/office/drawing/2014/main" id="{0B47CFAB-4B2E-698B-1712-908E78BB117F}"/>
              </a:ext>
            </a:extLst>
          </p:cNvPr>
          <p:cNvPicPr>
            <a:picLocks noChangeAspect="1"/>
          </p:cNvPicPr>
          <p:nvPr/>
        </p:nvPicPr>
        <p:blipFill>
          <a:blip r:embed="rId2">
            <a:extLst>
              <a:ext uri="{96DAC541-7B7A-43D3-8B79-37D633B846F1}">
                <asvg:svgBlip xmlns:asvg="http://schemas.microsoft.com/office/drawing/2016/SVG/main" r:embed="rId3"/>
              </a:ext>
            </a:extLst>
          </a:blip>
          <a:srcRect t="22599" r="39317"/>
          <a:stretch/>
        </p:blipFill>
        <p:spPr>
          <a:xfrm>
            <a:off x="1529376" y="2423849"/>
            <a:ext cx="625028" cy="1033748"/>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AAB6391-56A4-FA7C-ADC0-4500F789ED2C}"/>
                  </a:ext>
                </a:extLst>
              </p:cNvPr>
              <p:cNvSpPr txBox="1"/>
              <p:nvPr/>
            </p:nvSpPr>
            <p:spPr>
              <a:xfrm>
                <a:off x="2177507" y="2514710"/>
                <a:ext cx="3347635" cy="94288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 altLang="ja-JP" smtClean="0"/>
                        <m:t>321</m:t>
                      </m:r>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=4,</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b="0" i="1" smtClean="0">
                          <a:latin typeface="Cambria Math" panose="02040503050406030204" pitchFamily="18" charset="0"/>
                        </a:rPr>
                        <m:t>=5,</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3</m:t>
                          </m:r>
                        </m:e>
                      </m:d>
                      <m:r>
                        <a:rPr lang="en-US" altLang="ja-JP" b="0" i="1" smtClean="0">
                          <a:latin typeface="Cambria Math" panose="02040503050406030204" pitchFamily="18" charset="0"/>
                        </a:rPr>
                        <m:t>=1</m:t>
                      </m:r>
                    </m:oMath>
                  </m:oMathPara>
                </a14:m>
                <a:endParaRPr lang="en"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7AAB6391-56A4-FA7C-ADC0-4500F789ED2C}"/>
                  </a:ext>
                </a:extLst>
              </p:cNvPr>
              <p:cNvSpPr txBox="1">
                <a:spLocks noRot="1" noChangeAspect="1" noMove="1" noResize="1" noEditPoints="1" noAdjustHandles="1" noChangeArrowheads="1" noChangeShapeType="1" noTextEdit="1"/>
              </p:cNvSpPr>
              <p:nvPr/>
            </p:nvSpPr>
            <p:spPr>
              <a:xfrm>
                <a:off x="2177507" y="2514710"/>
                <a:ext cx="3347635" cy="942887"/>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47115C0-E641-F8A5-8EF6-A1BA4CA4BDBC}"/>
              </a:ext>
            </a:extLst>
          </p:cNvPr>
          <p:cNvSpPr txBox="1"/>
          <p:nvPr/>
        </p:nvSpPr>
        <p:spPr>
          <a:xfrm>
            <a:off x="2004910" y="2207353"/>
            <a:ext cx="331683" cy="369332"/>
          </a:xfrm>
          <a:prstGeom prst="rect">
            <a:avLst/>
          </a:prstGeom>
          <a:noFill/>
        </p:spPr>
        <p:txBody>
          <a:bodyPr wrap="square" rtlCol="0">
            <a:spAutoFit/>
          </a:bodyPr>
          <a:lstStyle/>
          <a:p>
            <a:r>
              <a:rPr lang="en-US" altLang="ja-JP" dirty="0"/>
              <a:t>6</a:t>
            </a:r>
            <a:endParaRPr kumimoji="1" lang="ja-JP" altLang="en-US" dirty="0"/>
          </a:p>
        </p:txBody>
      </p:sp>
      <p:sp>
        <p:nvSpPr>
          <p:cNvPr id="17" name="テキスト ボックス 16">
            <a:extLst>
              <a:ext uri="{FF2B5EF4-FFF2-40B4-BE49-F238E27FC236}">
                <a16:creationId xmlns:a16="http://schemas.microsoft.com/office/drawing/2014/main" id="{76C89C79-F674-2E67-86BA-E9819C2CA204}"/>
              </a:ext>
            </a:extLst>
          </p:cNvPr>
          <p:cNvSpPr txBox="1"/>
          <p:nvPr/>
        </p:nvSpPr>
        <p:spPr>
          <a:xfrm>
            <a:off x="2942962" y="4034042"/>
            <a:ext cx="783616" cy="523220"/>
          </a:xfrm>
          <a:prstGeom prst="rect">
            <a:avLst/>
          </a:prstGeom>
          <a:noFill/>
        </p:spPr>
        <p:txBody>
          <a:bodyPr wrap="square" rtlCol="0">
            <a:spAutoFit/>
          </a:bodyPr>
          <a:lstStyle/>
          <a:p>
            <a:r>
              <a:rPr kumimoji="1" lang="en-US" altLang="ja-JP" sz="2800" dirty="0"/>
              <a:t>213</a:t>
            </a:r>
          </a:p>
        </p:txBody>
      </p:sp>
      <p:sp>
        <p:nvSpPr>
          <p:cNvPr id="18" name="テキスト ボックス 17">
            <a:extLst>
              <a:ext uri="{FF2B5EF4-FFF2-40B4-BE49-F238E27FC236}">
                <a16:creationId xmlns:a16="http://schemas.microsoft.com/office/drawing/2014/main" id="{11E080E6-3283-D4FA-2525-0C61D513E91B}"/>
              </a:ext>
            </a:extLst>
          </p:cNvPr>
          <p:cNvSpPr txBox="1"/>
          <p:nvPr/>
        </p:nvSpPr>
        <p:spPr>
          <a:xfrm>
            <a:off x="8076032" y="4034042"/>
            <a:ext cx="783616" cy="523220"/>
          </a:xfrm>
          <a:prstGeom prst="rect">
            <a:avLst/>
          </a:prstGeom>
          <a:noFill/>
        </p:spPr>
        <p:txBody>
          <a:bodyPr wrap="square" rtlCol="0">
            <a:spAutoFit/>
          </a:bodyPr>
          <a:lstStyle/>
          <a:p>
            <a:r>
              <a:rPr lang="en-US" altLang="ja-JP" sz="2800" dirty="0"/>
              <a:t>321</a:t>
            </a:r>
          </a:p>
        </p:txBody>
      </p:sp>
      <p:cxnSp>
        <p:nvCxnSpPr>
          <p:cNvPr id="19" name="直線矢印コネクタ 18">
            <a:extLst>
              <a:ext uri="{FF2B5EF4-FFF2-40B4-BE49-F238E27FC236}">
                <a16:creationId xmlns:a16="http://schemas.microsoft.com/office/drawing/2014/main" id="{9B7D0140-8F02-1AAB-A6A1-38E686A77641}"/>
              </a:ext>
            </a:extLst>
          </p:cNvPr>
          <p:cNvCxnSpPr>
            <a:cxnSpLocks/>
            <a:stCxn id="17" idx="3"/>
            <a:endCxn id="18" idx="1"/>
          </p:cNvCxnSpPr>
          <p:nvPr/>
        </p:nvCxnSpPr>
        <p:spPr>
          <a:xfrm>
            <a:off x="3726578" y="4295652"/>
            <a:ext cx="4349454"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DC19F20E-83B8-75CD-4A1A-68006DA5AE74}"/>
              </a:ext>
            </a:extLst>
          </p:cNvPr>
          <p:cNvSpPr txBox="1"/>
          <p:nvPr/>
        </p:nvSpPr>
        <p:spPr>
          <a:xfrm>
            <a:off x="5712867" y="3727892"/>
            <a:ext cx="783616" cy="523220"/>
          </a:xfrm>
          <a:prstGeom prst="rect">
            <a:avLst/>
          </a:prstGeom>
          <a:noFill/>
        </p:spPr>
        <p:txBody>
          <a:bodyPr wrap="square" rtlCol="0">
            <a:spAutoFit/>
          </a:bodyPr>
          <a:lstStyle/>
          <a:p>
            <a:r>
              <a:rPr lang="en-US" altLang="ja-JP" sz="2800" dirty="0"/>
              <a:t>231</a:t>
            </a:r>
          </a:p>
        </p:txBody>
      </p:sp>
      <p:sp>
        <p:nvSpPr>
          <p:cNvPr id="21" name="テキスト ボックス 20">
            <a:extLst>
              <a:ext uri="{FF2B5EF4-FFF2-40B4-BE49-F238E27FC236}">
                <a16:creationId xmlns:a16="http://schemas.microsoft.com/office/drawing/2014/main" id="{A112A6EB-9180-C816-315C-7FE0AACAAECA}"/>
              </a:ext>
            </a:extLst>
          </p:cNvPr>
          <p:cNvSpPr txBox="1"/>
          <p:nvPr/>
        </p:nvSpPr>
        <p:spPr>
          <a:xfrm>
            <a:off x="4540070" y="5363672"/>
            <a:ext cx="783616" cy="523220"/>
          </a:xfrm>
          <a:prstGeom prst="rect">
            <a:avLst/>
          </a:prstGeom>
          <a:noFill/>
        </p:spPr>
        <p:txBody>
          <a:bodyPr wrap="square" rtlCol="0">
            <a:spAutoFit/>
          </a:bodyPr>
          <a:lstStyle/>
          <a:p>
            <a:r>
              <a:rPr lang="en-US" altLang="ja-JP" sz="2800" dirty="0"/>
              <a:t>213</a:t>
            </a:r>
          </a:p>
        </p:txBody>
      </p:sp>
      <p:sp>
        <p:nvSpPr>
          <p:cNvPr id="22" name="テキスト ボックス 21">
            <a:extLst>
              <a:ext uri="{FF2B5EF4-FFF2-40B4-BE49-F238E27FC236}">
                <a16:creationId xmlns:a16="http://schemas.microsoft.com/office/drawing/2014/main" id="{1AF4C1A4-7B3E-6DC8-A04A-8FEBDB7DF0E6}"/>
              </a:ext>
            </a:extLst>
          </p:cNvPr>
          <p:cNvSpPr txBox="1"/>
          <p:nvPr/>
        </p:nvSpPr>
        <p:spPr>
          <a:xfrm>
            <a:off x="2004910" y="3581866"/>
            <a:ext cx="2757271" cy="523220"/>
          </a:xfrm>
          <a:prstGeom prst="rect">
            <a:avLst/>
          </a:prstGeom>
          <a:noFill/>
        </p:spPr>
        <p:txBody>
          <a:bodyPr wrap="square" rtlCol="0">
            <a:spAutoFit/>
          </a:bodyPr>
          <a:lstStyle/>
          <a:p>
            <a:r>
              <a:rPr kumimoji="1" lang="ja-JP" altLang="en-US" sz="2800" dirty="0"/>
              <a:t>選ばれた選好</a:t>
            </a:r>
            <a:endParaRPr kumimoji="1" lang="en-US" altLang="ja-JP" sz="28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270034-16C3-371B-D37A-1F38105C1759}"/>
                  </a:ext>
                </a:extLst>
              </p:cNvPr>
              <p:cNvSpPr txBox="1"/>
              <p:nvPr/>
            </p:nvSpPr>
            <p:spPr>
              <a:xfrm>
                <a:off x="7769443" y="3581866"/>
                <a:ext cx="1391961" cy="523220"/>
              </a:xfrm>
              <a:prstGeom prst="rect">
                <a:avLst/>
              </a:prstGeom>
              <a:noFill/>
            </p:spPr>
            <p:txBody>
              <a:bodyPr wrap="square" rtlCol="0">
                <a:spAutoFit/>
              </a:bodyPr>
              <a:lstStyle/>
              <a:p>
                <a14:m>
                  <m:oMath xmlns:m="http://schemas.openxmlformats.org/officeDocument/2006/math">
                    <m:sSub>
                      <m:sSubPr>
                        <m:ctrlPr>
                          <a:rPr lang="en-US" altLang="ja-JP" sz="2800" b="0" i="1" smtClean="0">
                            <a:latin typeface="Cambria Math" panose="02040503050406030204" pitchFamily="18" charset="0"/>
                            <a:ea typeface="Cambria Math" panose="02040503050406030204" pitchFamily="18" charset="0"/>
                          </a:rPr>
                        </m:ctrlPr>
                      </m:sSubPr>
                      <m:e>
                        <m:r>
                          <a:rPr lang="en" altLang="ja-JP" sz="2800" i="1" smtClean="0">
                            <a:latin typeface="Cambria Math" panose="02040503050406030204" pitchFamily="18" charset="0"/>
                            <a:ea typeface="Cambria Math" panose="02040503050406030204" pitchFamily="18" charset="0"/>
                          </a:rPr>
                          <m:t>≳</m:t>
                        </m:r>
                      </m:e>
                      <m:sub>
                        <m:r>
                          <a:rPr lang="en-US" altLang="ja-JP" sz="2800" b="0" i="1" smtClean="0">
                            <a:latin typeface="Cambria Math" panose="02040503050406030204" pitchFamily="18" charset="0"/>
                            <a:ea typeface="Cambria Math" panose="02040503050406030204" pitchFamily="18" charset="0"/>
                          </a:rPr>
                          <m:t>6</m:t>
                        </m:r>
                      </m:sub>
                    </m:sSub>
                  </m:oMath>
                </a14:m>
                <a:r>
                  <a:rPr kumimoji="1" lang="ja-JP" altLang="en-US" sz="2800" dirty="0"/>
                  <a:t>選好</a:t>
                </a:r>
                <a:endParaRPr kumimoji="1" lang="en-US" altLang="ja-JP" sz="2800" dirty="0"/>
              </a:p>
            </p:txBody>
          </p:sp>
        </mc:Choice>
        <mc:Fallback xmlns="">
          <p:sp>
            <p:nvSpPr>
              <p:cNvPr id="23" name="テキスト ボックス 22">
                <a:extLst>
                  <a:ext uri="{FF2B5EF4-FFF2-40B4-BE49-F238E27FC236}">
                    <a16:creationId xmlns:a16="http://schemas.microsoft.com/office/drawing/2014/main" id="{FE270034-16C3-371B-D37A-1F38105C1759}"/>
                  </a:ext>
                </a:extLst>
              </p:cNvPr>
              <p:cNvSpPr txBox="1">
                <a:spLocks noRot="1" noChangeAspect="1" noMove="1" noResize="1" noEditPoints="1" noAdjustHandles="1" noChangeArrowheads="1" noChangeShapeType="1" noTextEdit="1"/>
              </p:cNvSpPr>
              <p:nvPr/>
            </p:nvSpPr>
            <p:spPr>
              <a:xfrm>
                <a:off x="7769443" y="3581866"/>
                <a:ext cx="1391961" cy="523220"/>
              </a:xfrm>
              <a:prstGeom prst="rect">
                <a:avLst/>
              </a:prstGeom>
              <a:blipFill>
                <a:blip r:embed="rId5"/>
                <a:stretch>
                  <a:fillRect t="-11765" r="-3947" b="-34118"/>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DC9C756A-C7D5-FDDA-173E-2F101993A767}"/>
              </a:ext>
            </a:extLst>
          </p:cNvPr>
          <p:cNvSpPr txBox="1"/>
          <p:nvPr/>
        </p:nvSpPr>
        <p:spPr>
          <a:xfrm>
            <a:off x="6626214" y="5651124"/>
            <a:ext cx="783616" cy="523220"/>
          </a:xfrm>
          <a:prstGeom prst="rect">
            <a:avLst/>
          </a:prstGeom>
          <a:noFill/>
        </p:spPr>
        <p:txBody>
          <a:bodyPr wrap="square" rtlCol="0">
            <a:spAutoFit/>
          </a:bodyPr>
          <a:lstStyle/>
          <a:p>
            <a:r>
              <a:rPr lang="en-US" altLang="ja-JP" sz="2800" dirty="0"/>
              <a:t>213</a:t>
            </a:r>
          </a:p>
        </p:txBody>
      </p:sp>
      <p:cxnSp>
        <p:nvCxnSpPr>
          <p:cNvPr id="25" name="直線矢印コネクタ 24">
            <a:extLst>
              <a:ext uri="{FF2B5EF4-FFF2-40B4-BE49-F238E27FC236}">
                <a16:creationId xmlns:a16="http://schemas.microsoft.com/office/drawing/2014/main" id="{70C74F5D-CC30-31AB-4D4C-324425FA5243}"/>
              </a:ext>
            </a:extLst>
          </p:cNvPr>
          <p:cNvCxnSpPr>
            <a:cxnSpLocks/>
            <a:stCxn id="17" idx="3"/>
          </p:cNvCxnSpPr>
          <p:nvPr/>
        </p:nvCxnSpPr>
        <p:spPr>
          <a:xfrm>
            <a:off x="3726578" y="4295652"/>
            <a:ext cx="2899636" cy="153761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2E4B5E7-2DCF-2687-8CFE-8F9569343173}"/>
                  </a:ext>
                </a:extLst>
              </p:cNvPr>
              <p:cNvSpPr txBox="1"/>
              <p:nvPr/>
            </p:nvSpPr>
            <p:spPr>
              <a:xfrm>
                <a:off x="6017868" y="5198948"/>
                <a:ext cx="5072627" cy="523220"/>
              </a:xfrm>
              <a:prstGeom prst="rect">
                <a:avLst/>
              </a:prstGeom>
              <a:noFill/>
            </p:spPr>
            <p:txBody>
              <a:bodyPr wrap="squar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6</m:t>
                        </m:r>
                      </m:sub>
                    </m:sSub>
                  </m:oMath>
                </a14:m>
                <a:r>
                  <a:rPr kumimoji="1" lang="ja-JP" altLang="en-US" sz="2800" dirty="0"/>
                  <a:t>レイティング</a:t>
                </a:r>
                <a:endParaRPr kumimoji="1" lang="en-US" altLang="ja-JP" sz="2800" dirty="0"/>
              </a:p>
            </p:txBody>
          </p:sp>
        </mc:Choice>
        <mc:Fallback xmlns="">
          <p:sp>
            <p:nvSpPr>
              <p:cNvPr id="26" name="テキスト ボックス 25">
                <a:extLst>
                  <a:ext uri="{FF2B5EF4-FFF2-40B4-BE49-F238E27FC236}">
                    <a16:creationId xmlns:a16="http://schemas.microsoft.com/office/drawing/2014/main" id="{62E4B5E7-2DCF-2687-8CFE-8F9569343173}"/>
                  </a:ext>
                </a:extLst>
              </p:cNvPr>
              <p:cNvSpPr txBox="1">
                <a:spLocks noRot="1" noChangeAspect="1" noMove="1" noResize="1" noEditPoints="1" noAdjustHandles="1" noChangeArrowheads="1" noChangeShapeType="1" noTextEdit="1"/>
              </p:cNvSpPr>
              <p:nvPr/>
            </p:nvSpPr>
            <p:spPr>
              <a:xfrm>
                <a:off x="6017868" y="5198948"/>
                <a:ext cx="5072627" cy="523220"/>
              </a:xfrm>
              <a:prstGeom prst="rect">
                <a:avLst/>
              </a:prstGeom>
              <a:blipFill>
                <a:blip r:embed="rId6"/>
                <a:stretch>
                  <a:fillRect t="-11628" b="-32558"/>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50474B5A-FF1E-9652-0FB7-1262801F547E}"/>
              </a:ext>
            </a:extLst>
          </p:cNvPr>
          <p:cNvSpPr txBox="1"/>
          <p:nvPr/>
        </p:nvSpPr>
        <p:spPr>
          <a:xfrm>
            <a:off x="6706388" y="3727892"/>
            <a:ext cx="783616" cy="523220"/>
          </a:xfrm>
          <a:prstGeom prst="rect">
            <a:avLst/>
          </a:prstGeom>
          <a:noFill/>
        </p:spPr>
        <p:txBody>
          <a:bodyPr wrap="square" rtlCol="0">
            <a:spAutoFit/>
          </a:bodyPr>
          <a:lstStyle/>
          <a:p>
            <a:r>
              <a:rPr lang="en-US" altLang="ja-JP" sz="2800" dirty="0"/>
              <a:t>321</a:t>
            </a:r>
          </a:p>
        </p:txBody>
      </p:sp>
      <p:sp>
        <p:nvSpPr>
          <p:cNvPr id="30" name="吹き出し: 円形 29">
            <a:extLst>
              <a:ext uri="{FF2B5EF4-FFF2-40B4-BE49-F238E27FC236}">
                <a16:creationId xmlns:a16="http://schemas.microsoft.com/office/drawing/2014/main" id="{77392C94-1330-8966-41AF-A6A554F11F8A}"/>
              </a:ext>
            </a:extLst>
          </p:cNvPr>
          <p:cNvSpPr/>
          <p:nvPr/>
        </p:nvSpPr>
        <p:spPr>
          <a:xfrm>
            <a:off x="900593" y="5492194"/>
            <a:ext cx="3292386" cy="682150"/>
          </a:xfrm>
          <a:prstGeom prst="wedgeEllipseCallout">
            <a:avLst>
              <a:gd name="adj1" fmla="val 44252"/>
              <a:gd name="adj2" fmla="val -15834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より良い選好は存在しない</a:t>
            </a:r>
          </a:p>
        </p:txBody>
      </p:sp>
      <p:sp>
        <p:nvSpPr>
          <p:cNvPr id="31" name="テキスト ボックス 30">
            <a:extLst>
              <a:ext uri="{FF2B5EF4-FFF2-40B4-BE49-F238E27FC236}">
                <a16:creationId xmlns:a16="http://schemas.microsoft.com/office/drawing/2014/main" id="{F451BCDA-E7F7-2207-B868-723D2D1529B7}"/>
              </a:ext>
            </a:extLst>
          </p:cNvPr>
          <p:cNvSpPr txBox="1"/>
          <p:nvPr/>
        </p:nvSpPr>
        <p:spPr>
          <a:xfrm>
            <a:off x="4649812" y="3744259"/>
            <a:ext cx="783616" cy="523220"/>
          </a:xfrm>
          <a:prstGeom prst="rect">
            <a:avLst/>
          </a:prstGeom>
          <a:noFill/>
        </p:spPr>
        <p:txBody>
          <a:bodyPr wrap="square" rtlCol="0">
            <a:spAutoFit/>
          </a:bodyPr>
          <a:lstStyle/>
          <a:p>
            <a:r>
              <a:rPr lang="en-US" altLang="ja-JP" sz="2800" dirty="0"/>
              <a:t>213</a:t>
            </a:r>
          </a:p>
        </p:txBody>
      </p:sp>
      <p:sp>
        <p:nvSpPr>
          <p:cNvPr id="35" name="吹き出し: 円形 34">
            <a:extLst>
              <a:ext uri="{FF2B5EF4-FFF2-40B4-BE49-F238E27FC236}">
                <a16:creationId xmlns:a16="http://schemas.microsoft.com/office/drawing/2014/main" id="{4FCCCBED-4FBC-15B8-7729-51B74A042A90}"/>
              </a:ext>
            </a:extLst>
          </p:cNvPr>
          <p:cNvSpPr/>
          <p:nvPr/>
        </p:nvSpPr>
        <p:spPr>
          <a:xfrm>
            <a:off x="8639797" y="5833269"/>
            <a:ext cx="3292386" cy="682150"/>
          </a:xfrm>
          <a:prstGeom prst="wedgeEllipseCallout">
            <a:avLst>
              <a:gd name="adj1" fmla="val -53917"/>
              <a:gd name="adj2" fmla="val -8003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単純にランキングに変換したもの</a:t>
            </a:r>
          </a:p>
        </p:txBody>
      </p:sp>
    </p:spTree>
    <p:extLst>
      <p:ext uri="{BB962C8B-B14F-4D97-AF65-F5344CB8AC3E}">
        <p14:creationId xmlns:p14="http://schemas.microsoft.com/office/powerpoint/2010/main" val="78924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EC784-8A4C-79B5-3F68-7B2FB235B9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1A8AFB-6A8A-ED69-52CB-6EF49963485A}"/>
              </a:ext>
            </a:extLst>
          </p:cNvPr>
          <p:cNvSpPr>
            <a:spLocks noGrp="1"/>
          </p:cNvSpPr>
          <p:nvPr>
            <p:ph type="title"/>
          </p:nvPr>
        </p:nvSpPr>
        <p:spPr/>
        <p:txBody>
          <a:bodyPr/>
          <a:lstStyle/>
          <a:p>
            <a:r>
              <a:rPr kumimoji="1" lang="ja-JP" altLang="en-US" dirty="0"/>
              <a:t>拡張された弱耐戦略性</a:t>
            </a:r>
          </a:p>
        </p:txBody>
      </p:sp>
      <p:sp>
        <p:nvSpPr>
          <p:cNvPr id="7" name="コンテンツ プレースホルダー 6">
            <a:extLst>
              <a:ext uri="{FF2B5EF4-FFF2-40B4-BE49-F238E27FC236}">
                <a16:creationId xmlns:a16="http://schemas.microsoft.com/office/drawing/2014/main" id="{F74919F3-3BA4-6C10-E9B2-FE6E8A1CB598}"/>
              </a:ext>
            </a:extLst>
          </p:cNvPr>
          <p:cNvSpPr>
            <a:spLocks noGrp="1"/>
          </p:cNvSpPr>
          <p:nvPr>
            <p:ph idx="1"/>
          </p:nvPr>
        </p:nvSpPr>
        <p:spPr>
          <a:xfrm>
            <a:off x="838200" y="1825625"/>
            <a:ext cx="10515600" cy="763666"/>
          </a:xfrm>
        </p:spPr>
        <p:txBody>
          <a:bodyPr>
            <a:normAutofit fontScale="92500" lnSpcReduction="10000"/>
          </a:bodyPr>
          <a:lstStyle/>
          <a:p>
            <a:pPr marL="0" indent="0">
              <a:buNone/>
            </a:pPr>
            <a:r>
              <a:rPr lang="ja-JP" altLang="en-US" dirty="0"/>
              <a:t>うそをついて申告しても、自身の本来の選好に基づく結果より得することができない</a:t>
            </a:r>
          </a:p>
        </p:txBody>
      </p:sp>
    </p:spTree>
    <p:extLst>
      <p:ext uri="{BB962C8B-B14F-4D97-AF65-F5344CB8AC3E}">
        <p14:creationId xmlns:p14="http://schemas.microsoft.com/office/powerpoint/2010/main" val="366011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4F8E5-E73C-A5AD-4313-F6DA7E99A4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D665A6E-76CD-B70D-DEB9-8206780E6CF3}"/>
              </a:ext>
            </a:extLst>
          </p:cNvPr>
          <p:cNvSpPr>
            <a:spLocks noGrp="1"/>
          </p:cNvSpPr>
          <p:nvPr>
            <p:ph type="title"/>
          </p:nvPr>
        </p:nvSpPr>
        <p:spPr/>
        <p:txBody>
          <a:bodyPr/>
          <a:lstStyle/>
          <a:p>
            <a:r>
              <a:rPr kumimoji="1" lang="ja-JP" altLang="en-US"/>
              <a:t>定理 </a:t>
            </a:r>
            <a:r>
              <a:rPr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FF775DDE-7797-6614-B424-A38635F7B07E}"/>
              </a:ext>
            </a:extLst>
          </p:cNvPr>
          <p:cNvSpPr>
            <a:spLocks noGrp="1"/>
          </p:cNvSpPr>
          <p:nvPr>
            <p:ph idx="1"/>
          </p:nvPr>
        </p:nvSpPr>
        <p:spPr>
          <a:xfrm>
            <a:off x="838200" y="1825625"/>
            <a:ext cx="10515600" cy="510169"/>
          </a:xfrm>
        </p:spPr>
        <p:txBody>
          <a:bodyPr>
            <a:normAutofit/>
          </a:bodyPr>
          <a:lstStyle/>
          <a:p>
            <a:pPr marL="0" indent="0">
              <a:buNone/>
            </a:pPr>
            <a:r>
              <a:rPr kumimoji="1" lang="ja-JP" altLang="en-US" dirty="0"/>
              <a:t>拡張版 </a:t>
            </a:r>
            <a:r>
              <a:rPr kumimoji="1" lang="en" altLang="ja-JP" dirty="0"/>
              <a:t>Kemeny </a:t>
            </a:r>
            <a:r>
              <a:rPr kumimoji="1" lang="ja-JP" altLang="en-US" dirty="0"/>
              <a:t>ルールは拡張された</a:t>
            </a:r>
            <a:r>
              <a:rPr lang="ja-JP" altLang="en-US" dirty="0"/>
              <a:t>弱耐戦略性</a:t>
            </a:r>
            <a:r>
              <a:rPr kumimoji="1" lang="ja-JP" altLang="en-US" dirty="0"/>
              <a:t>を満たす</a:t>
            </a:r>
          </a:p>
        </p:txBody>
      </p:sp>
      <p:pic>
        <p:nvPicPr>
          <p:cNvPr id="4" name="グラフィックス 3">
            <a:extLst>
              <a:ext uri="{FF2B5EF4-FFF2-40B4-BE49-F238E27FC236}">
                <a16:creationId xmlns:a16="http://schemas.microsoft.com/office/drawing/2014/main" id="{13B33D91-D847-0363-D0F7-FE6BEA8123A1}"/>
              </a:ext>
            </a:extLst>
          </p:cNvPr>
          <p:cNvPicPr>
            <a:picLocks noChangeAspect="1"/>
          </p:cNvPicPr>
          <p:nvPr/>
        </p:nvPicPr>
        <p:blipFill>
          <a:blip r:embed="rId2">
            <a:extLst>
              <a:ext uri="{96DAC541-7B7A-43D3-8B79-37D633B846F1}">
                <asvg:svgBlip xmlns:asvg="http://schemas.microsoft.com/office/drawing/2016/SVG/main" r:embed="rId3"/>
              </a:ext>
            </a:extLst>
          </a:blip>
          <a:srcRect t="22599" r="39317"/>
          <a:stretch/>
        </p:blipFill>
        <p:spPr>
          <a:xfrm>
            <a:off x="1442155" y="2940723"/>
            <a:ext cx="1081799" cy="1789213"/>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FC076D9-3DB3-E84E-A78A-870F80B48581}"/>
                  </a:ext>
                </a:extLst>
              </p:cNvPr>
              <p:cNvSpPr txBox="1"/>
              <p:nvPr/>
            </p:nvSpPr>
            <p:spPr>
              <a:xfrm>
                <a:off x="3001159" y="2940723"/>
                <a:ext cx="3347635" cy="942887"/>
              </a:xfrm>
              <a:prstGeom prst="rect">
                <a:avLst/>
              </a:prstGeom>
              <a:noFill/>
            </p:spPr>
            <p:txBody>
              <a:bodyPr wrap="square" rtlCol="0">
                <a:spAutoFit/>
              </a:bodyPr>
              <a:lstStyle/>
              <a:p>
                <a:pPr algn="ct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 altLang="ja-JP" smtClean="0"/>
                      <m:t>321</m:t>
                    </m:r>
                  </m:oMath>
                </a14:m>
                <a:r>
                  <a:rPr lang="en-US" altLang="ja-JP" dirty="0"/>
                  <a:t>(</a:t>
                </a:r>
                <a:r>
                  <a:rPr lang="ja-JP" altLang="en-US" dirty="0"/>
                  <a:t>本当</a:t>
                </a:r>
                <a:r>
                  <a:rPr lang="en-US" altLang="ja-JP" dirty="0"/>
                  <a:t>)</a:t>
                </a:r>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=4,</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b="0" i="1" smtClean="0">
                          <a:latin typeface="Cambria Math" panose="02040503050406030204" pitchFamily="18" charset="0"/>
                        </a:rPr>
                        <m:t>=5,</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3</m:t>
                          </m:r>
                        </m:e>
                      </m:d>
                      <m:r>
                        <a:rPr lang="en-US" altLang="ja-JP" b="0" i="1" smtClean="0">
                          <a:latin typeface="Cambria Math" panose="02040503050406030204" pitchFamily="18" charset="0"/>
                        </a:rPr>
                        <m:t>=1</m:t>
                      </m:r>
                    </m:oMath>
                  </m:oMathPara>
                </a14:m>
                <a:endParaRPr lang="en"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0FC076D9-3DB3-E84E-A78A-870F80B48581}"/>
                  </a:ext>
                </a:extLst>
              </p:cNvPr>
              <p:cNvSpPr txBox="1">
                <a:spLocks noRot="1" noChangeAspect="1" noMove="1" noResize="1" noEditPoints="1" noAdjustHandles="1" noChangeArrowheads="1" noChangeShapeType="1" noTextEdit="1"/>
              </p:cNvSpPr>
              <p:nvPr/>
            </p:nvSpPr>
            <p:spPr>
              <a:xfrm>
                <a:off x="3001159" y="2940723"/>
                <a:ext cx="3347635" cy="942887"/>
              </a:xfrm>
              <a:prstGeom prst="rect">
                <a:avLst/>
              </a:prstGeom>
              <a:blipFill>
                <a:blip r:embed="rId4"/>
                <a:stretch>
                  <a:fillRect t="-258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20831A79-1B94-2ACE-BA5B-79B2896A3CFA}"/>
              </a:ext>
            </a:extLst>
          </p:cNvPr>
          <p:cNvSpPr txBox="1"/>
          <p:nvPr/>
        </p:nvSpPr>
        <p:spPr>
          <a:xfrm>
            <a:off x="1800940" y="2724228"/>
            <a:ext cx="905204" cy="369332"/>
          </a:xfrm>
          <a:prstGeom prst="rect">
            <a:avLst/>
          </a:prstGeom>
          <a:noFill/>
        </p:spPr>
        <p:txBody>
          <a:bodyPr wrap="square" rtlCol="0">
            <a:spAutoFit/>
          </a:bodyPr>
          <a:lstStyle/>
          <a:p>
            <a:r>
              <a:rPr lang="en-US" altLang="ja-JP" dirty="0"/>
              <a:t>6</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F08970E-A925-630D-BFD7-CF1FF9759047}"/>
                  </a:ext>
                </a:extLst>
              </p:cNvPr>
              <p:cNvSpPr txBox="1"/>
              <p:nvPr/>
            </p:nvSpPr>
            <p:spPr>
              <a:xfrm>
                <a:off x="3001158" y="3862163"/>
                <a:ext cx="3347635" cy="942887"/>
              </a:xfrm>
              <a:prstGeom prst="rect">
                <a:avLst/>
              </a:prstGeom>
              <a:noFill/>
            </p:spPr>
            <p:txBody>
              <a:bodyPr wrap="square" rtlCol="0">
                <a:spAutoFit/>
              </a:bodyPr>
              <a:lstStyle/>
              <a:p>
                <a:pPr algn="ct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231</m:t>
                    </m:r>
                  </m:oMath>
                </a14:m>
                <a:r>
                  <a:rPr lang="en-US" altLang="ja-JP" dirty="0"/>
                  <a:t>(</a:t>
                </a:r>
                <a:r>
                  <a:rPr lang="ja-JP" altLang="en-US" dirty="0"/>
                  <a:t>うそ</a:t>
                </a:r>
                <a:r>
                  <a:rPr lang="en-US" altLang="ja-JP" dirty="0"/>
                  <a:t>)</a:t>
                </a:r>
              </a:p>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=4,</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b="0" i="1" smtClean="0">
                          <a:latin typeface="Cambria Math" panose="02040503050406030204" pitchFamily="18" charset="0"/>
                        </a:rPr>
                        <m:t>=5,</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6</m:t>
                          </m:r>
                        </m:sub>
                      </m:sSub>
                      <m:d>
                        <m:dPr>
                          <m:ctrlPr>
                            <a:rPr lang="en-US" altLang="ja-JP" i="1">
                              <a:latin typeface="Cambria Math" panose="02040503050406030204" pitchFamily="18" charset="0"/>
                            </a:rPr>
                          </m:ctrlPr>
                        </m:dPr>
                        <m:e>
                          <m:r>
                            <a:rPr lang="en-US" altLang="ja-JP" i="1">
                              <a:latin typeface="Cambria Math" panose="02040503050406030204" pitchFamily="18" charset="0"/>
                            </a:rPr>
                            <m:t>3</m:t>
                          </m:r>
                        </m:e>
                      </m:d>
                      <m:r>
                        <a:rPr lang="en-US" altLang="ja-JP" b="0" i="1" smtClean="0">
                          <a:latin typeface="Cambria Math" panose="02040503050406030204" pitchFamily="18" charset="0"/>
                        </a:rPr>
                        <m:t>=1</m:t>
                      </m:r>
                    </m:oMath>
                  </m:oMathPara>
                </a14:m>
                <a:endParaRPr lang="en" altLang="ja-JP" dirty="0"/>
              </a:p>
              <a:p>
                <a:endParaRPr kumimoji="1" lang="ja-JP" altLang="en-US" dirty="0"/>
              </a:p>
            </p:txBody>
          </p:sp>
        </mc:Choice>
        <mc:Fallback xmlns="">
          <p:sp>
            <p:nvSpPr>
              <p:cNvPr id="7" name="テキスト ボックス 6">
                <a:extLst>
                  <a:ext uri="{FF2B5EF4-FFF2-40B4-BE49-F238E27FC236}">
                    <a16:creationId xmlns:a16="http://schemas.microsoft.com/office/drawing/2014/main" id="{CF08970E-A925-630D-BFD7-CF1FF9759047}"/>
                  </a:ext>
                </a:extLst>
              </p:cNvPr>
              <p:cNvSpPr txBox="1">
                <a:spLocks noRot="1" noChangeAspect="1" noMove="1" noResize="1" noEditPoints="1" noAdjustHandles="1" noChangeArrowheads="1" noChangeShapeType="1" noTextEdit="1"/>
              </p:cNvSpPr>
              <p:nvPr/>
            </p:nvSpPr>
            <p:spPr>
              <a:xfrm>
                <a:off x="3001158" y="3862163"/>
                <a:ext cx="3347635" cy="942887"/>
              </a:xfrm>
              <a:prstGeom prst="rect">
                <a:avLst/>
              </a:prstGeom>
              <a:blipFill>
                <a:blip r:embed="rId5"/>
                <a:stretch>
                  <a:fillRect t="-3247"/>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F7F1D9E-B171-165B-C18A-C53C8C347DA5}"/>
              </a:ext>
            </a:extLst>
          </p:cNvPr>
          <p:cNvSpPr txBox="1"/>
          <p:nvPr/>
        </p:nvSpPr>
        <p:spPr>
          <a:xfrm>
            <a:off x="7269933" y="2940723"/>
            <a:ext cx="3241140" cy="369332"/>
          </a:xfrm>
          <a:prstGeom prst="rect">
            <a:avLst/>
          </a:prstGeom>
          <a:noFill/>
        </p:spPr>
        <p:txBody>
          <a:bodyPr wrap="square" rtlCol="0">
            <a:spAutoFit/>
          </a:bodyPr>
          <a:lstStyle/>
          <a:p>
            <a:r>
              <a:rPr kumimoji="1" lang="ja-JP" altLang="en-US" dirty="0"/>
              <a:t>選ばれた選好　</a:t>
            </a:r>
            <a:r>
              <a:rPr kumimoji="1" lang="en-US" altLang="ja-JP" dirty="0"/>
              <a:t>123</a:t>
            </a:r>
            <a:r>
              <a:rPr kumimoji="1" lang="ja-JP" altLang="en-US" dirty="0"/>
              <a:t>、</a:t>
            </a:r>
            <a:r>
              <a:rPr kumimoji="1" lang="en-US" altLang="ja-JP" b="1" dirty="0"/>
              <a:t>213</a:t>
            </a:r>
            <a:endParaRPr kumimoji="1" lang="ja-JP" altLang="en-US" b="1" dirty="0"/>
          </a:p>
        </p:txBody>
      </p:sp>
      <p:sp>
        <p:nvSpPr>
          <p:cNvPr id="11" name="思考の吹き出し: 雲形 10">
            <a:extLst>
              <a:ext uri="{FF2B5EF4-FFF2-40B4-BE49-F238E27FC236}">
                <a16:creationId xmlns:a16="http://schemas.microsoft.com/office/drawing/2014/main" id="{65D9785C-B828-86FD-8CA2-DF64507E3CC8}"/>
              </a:ext>
            </a:extLst>
          </p:cNvPr>
          <p:cNvSpPr/>
          <p:nvPr/>
        </p:nvSpPr>
        <p:spPr>
          <a:xfrm>
            <a:off x="1813658" y="4946431"/>
            <a:ext cx="3842459" cy="1626385"/>
          </a:xfrm>
          <a:prstGeom prst="cloudCallout">
            <a:avLst>
              <a:gd name="adj1" fmla="val -41241"/>
              <a:gd name="adj2" fmla="val -5366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r>
              <a:rPr lang="ja-JP" altLang="en-US" dirty="0">
                <a:solidFill>
                  <a:schemeClr val="tx1"/>
                </a:solidFill>
              </a:rPr>
              <a:t>の順位を上げたい</a:t>
            </a: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4D938D5D-6BE7-E518-424F-6945AA70F612}"/>
              </a:ext>
            </a:extLst>
          </p:cNvPr>
          <p:cNvSpPr txBox="1"/>
          <p:nvPr/>
        </p:nvSpPr>
        <p:spPr>
          <a:xfrm>
            <a:off x="7269933" y="4055821"/>
            <a:ext cx="3241140" cy="369332"/>
          </a:xfrm>
          <a:prstGeom prst="rect">
            <a:avLst/>
          </a:prstGeom>
          <a:noFill/>
        </p:spPr>
        <p:txBody>
          <a:bodyPr wrap="square" rtlCol="0">
            <a:spAutoFit/>
          </a:bodyPr>
          <a:lstStyle/>
          <a:p>
            <a:r>
              <a:rPr kumimoji="1" lang="ja-JP" altLang="en-US" dirty="0"/>
              <a:t>選ばれた選好　</a:t>
            </a:r>
            <a:r>
              <a:rPr kumimoji="1" lang="en-US" altLang="ja-JP" b="1" dirty="0"/>
              <a:t>123</a:t>
            </a:r>
            <a:r>
              <a:rPr kumimoji="1" lang="ja-JP" altLang="en-US" dirty="0"/>
              <a:t>、</a:t>
            </a:r>
            <a:r>
              <a:rPr kumimoji="1" lang="en-US" altLang="ja-JP" dirty="0"/>
              <a:t>213</a:t>
            </a:r>
            <a:endParaRPr kumimoji="1" lang="ja-JP" altLang="en-US" dirty="0"/>
          </a:p>
        </p:txBody>
      </p:sp>
      <p:pic>
        <p:nvPicPr>
          <p:cNvPr id="13" name="コンテンツ プレースホルダー 4">
            <a:extLst>
              <a:ext uri="{FF2B5EF4-FFF2-40B4-BE49-F238E27FC236}">
                <a16:creationId xmlns:a16="http://schemas.microsoft.com/office/drawing/2014/main" id="{E3791E88-BA1C-F62A-4F9F-998A1513786F}"/>
              </a:ext>
            </a:extLst>
          </p:cNvPr>
          <p:cNvPicPr>
            <a:picLocks noChangeAspect="1"/>
          </p:cNvPicPr>
          <p:nvPr/>
        </p:nvPicPr>
        <p:blipFill>
          <a:blip r:embed="rId6">
            <a:extLst>
              <a:ext uri="{96DAC541-7B7A-43D3-8B79-37D633B846F1}">
                <asvg:svgBlip xmlns:asvg="http://schemas.microsoft.com/office/drawing/2016/SVG/main" r:embed="rId7"/>
              </a:ext>
            </a:extLst>
          </a:blip>
          <a:srcRect l="-1" r="62894" b="66593"/>
          <a:stretch/>
        </p:blipFill>
        <p:spPr>
          <a:xfrm rot="5400000">
            <a:off x="7993597" y="3317684"/>
            <a:ext cx="843330" cy="733462"/>
          </a:xfrm>
          <a:prstGeom prst="rect">
            <a:avLst/>
          </a:prstGeom>
        </p:spPr>
      </p:pic>
      <p:sp>
        <p:nvSpPr>
          <p:cNvPr id="14" name="テキスト ボックス 13">
            <a:extLst>
              <a:ext uri="{FF2B5EF4-FFF2-40B4-BE49-F238E27FC236}">
                <a16:creationId xmlns:a16="http://schemas.microsoft.com/office/drawing/2014/main" id="{00E7A71A-35EF-17A5-1D69-7A7DDBE001F4}"/>
              </a:ext>
            </a:extLst>
          </p:cNvPr>
          <p:cNvSpPr txBox="1"/>
          <p:nvPr/>
        </p:nvSpPr>
        <p:spPr>
          <a:xfrm>
            <a:off x="9297909" y="3494638"/>
            <a:ext cx="1385180" cy="369332"/>
          </a:xfrm>
          <a:prstGeom prst="rect">
            <a:avLst/>
          </a:prstGeom>
          <a:noFill/>
        </p:spPr>
        <p:txBody>
          <a:bodyPr wrap="square" rtlCol="0">
            <a:spAutoFit/>
          </a:bodyPr>
          <a:lstStyle/>
          <a:p>
            <a:r>
              <a:rPr kumimoji="1" lang="ja-JP" altLang="en-US" dirty="0"/>
              <a:t>改善せず</a:t>
            </a:r>
          </a:p>
        </p:txBody>
      </p:sp>
    </p:spTree>
    <p:extLst>
      <p:ext uri="{BB962C8B-B14F-4D97-AF65-F5344CB8AC3E}">
        <p14:creationId xmlns:p14="http://schemas.microsoft.com/office/powerpoint/2010/main" val="2567916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C8E71-0EE6-50FE-0E9C-42C3D6661C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6B798F-4276-1561-1DDF-69F9CA19B7A4}"/>
              </a:ext>
            </a:extLst>
          </p:cNvPr>
          <p:cNvSpPr>
            <a:spLocks noGrp="1"/>
          </p:cNvSpPr>
          <p:nvPr>
            <p:ph type="title"/>
          </p:nvPr>
        </p:nvSpPr>
        <p:spPr>
          <a:xfrm>
            <a:off x="838200" y="426488"/>
            <a:ext cx="10515600" cy="1325563"/>
          </a:xfrm>
        </p:spPr>
        <p:txBody>
          <a:bodyPr/>
          <a:lstStyle/>
          <a:p>
            <a:r>
              <a:rPr kumimoji="1" lang="ja-JP" altLang="en-US" dirty="0"/>
              <a:t>マッチングプロセス</a:t>
            </a:r>
          </a:p>
        </p:txBody>
      </p:sp>
      <p:sp>
        <p:nvSpPr>
          <p:cNvPr id="3" name="コンテンツ プレースホルダー 2">
            <a:extLst>
              <a:ext uri="{FF2B5EF4-FFF2-40B4-BE49-F238E27FC236}">
                <a16:creationId xmlns:a16="http://schemas.microsoft.com/office/drawing/2014/main" id="{413B8E8B-707D-9D1A-862F-9E05F6737E4B}"/>
              </a:ext>
            </a:extLst>
          </p:cNvPr>
          <p:cNvSpPr>
            <a:spLocks noGrp="1"/>
          </p:cNvSpPr>
          <p:nvPr>
            <p:ph idx="1"/>
          </p:nvPr>
        </p:nvSpPr>
        <p:spPr>
          <a:xfrm>
            <a:off x="1866900" y="1882775"/>
            <a:ext cx="10178796" cy="4351338"/>
          </a:xfrm>
        </p:spPr>
        <p:txBody>
          <a:bodyPr>
            <a:normAutofit fontScale="85000" lnSpcReduction="20000"/>
          </a:bodyPr>
          <a:lstStyle/>
          <a:p>
            <a:pPr marL="0" indent="0">
              <a:buNone/>
            </a:pPr>
            <a:r>
              <a:rPr lang="ja-JP" altLang="en-US" dirty="0">
                <a:solidFill>
                  <a:schemeClr val="bg2">
                    <a:lumMod val="75000"/>
                  </a:schemeClr>
                </a:solidFill>
              </a:rPr>
              <a:t>主観的選好（ケアワーカーの好み）＋客観的評価（被介護者の健康状態や介護の必要性） </a:t>
            </a:r>
            <a:endParaRPr lang="en-US" altLang="ja-JP" dirty="0">
              <a:solidFill>
                <a:schemeClr val="bg2">
                  <a:lumMod val="75000"/>
                </a:schemeClr>
              </a:solidFill>
            </a:endParaRPr>
          </a:p>
          <a:p>
            <a:pPr marL="0" indent="0">
              <a:buNone/>
            </a:pPr>
            <a:endParaRPr lang="en-US" altLang="ja-JP" dirty="0">
              <a:solidFill>
                <a:schemeClr val="bg2">
                  <a:lumMod val="75000"/>
                </a:schemeClr>
              </a:solidFill>
            </a:endParaRPr>
          </a:p>
          <a:p>
            <a:pPr marL="0" indent="0">
              <a:buNone/>
            </a:pPr>
            <a:r>
              <a:rPr lang="ja-JP" altLang="en-US" dirty="0">
                <a:solidFill>
                  <a:schemeClr val="bg2">
                    <a:lumMod val="75000"/>
                  </a:schemeClr>
                </a:solidFill>
              </a:rPr>
              <a:t>↓</a:t>
            </a:r>
            <a:r>
              <a:rPr lang="en-US" altLang="ja-JP" dirty="0">
                <a:solidFill>
                  <a:schemeClr val="bg2">
                    <a:lumMod val="75000"/>
                  </a:schemeClr>
                </a:solidFill>
              </a:rPr>
              <a:t>(</a:t>
            </a:r>
            <a:r>
              <a:rPr lang="ja-JP" altLang="en-US" dirty="0">
                <a:solidFill>
                  <a:schemeClr val="bg2">
                    <a:lumMod val="75000"/>
                  </a:schemeClr>
                </a:solidFill>
              </a:rPr>
              <a:t>拡張版</a:t>
            </a:r>
            <a:r>
              <a:rPr lang="en-US" altLang="ja-JP" dirty="0">
                <a:solidFill>
                  <a:schemeClr val="bg2">
                    <a:lumMod val="75000"/>
                  </a:schemeClr>
                </a:solidFill>
              </a:rPr>
              <a:t>Kemeny</a:t>
            </a:r>
            <a:r>
              <a:rPr lang="ja-JP" altLang="en-US" dirty="0">
                <a:solidFill>
                  <a:schemeClr val="bg2">
                    <a:lumMod val="75000"/>
                  </a:schemeClr>
                </a:solidFill>
              </a:rPr>
              <a:t>ルール</a:t>
            </a:r>
            <a:r>
              <a:rPr lang="en-US" altLang="ja-JP" dirty="0">
                <a:solidFill>
                  <a:schemeClr val="bg2">
                    <a:lumMod val="75000"/>
                  </a:schemeClr>
                </a:solidFill>
              </a:rPr>
              <a:t>)</a:t>
            </a:r>
          </a:p>
          <a:p>
            <a:pPr marL="0" indent="0">
              <a:buNone/>
            </a:pPr>
            <a:endParaRPr lang="en-US" altLang="ja-JP" dirty="0">
              <a:solidFill>
                <a:schemeClr val="bg2">
                  <a:lumMod val="75000"/>
                </a:schemeClr>
              </a:solidFill>
            </a:endParaRPr>
          </a:p>
          <a:p>
            <a:pPr marL="0" indent="0">
              <a:buNone/>
            </a:pPr>
            <a:r>
              <a:rPr kumimoji="1" lang="ja-JP" altLang="en-US" dirty="0">
                <a:solidFill>
                  <a:schemeClr val="bg2">
                    <a:lumMod val="75000"/>
                  </a:schemeClr>
                </a:solidFill>
              </a:rPr>
              <a:t>被介護者のケアワーカーに対するランキング</a:t>
            </a:r>
            <a:r>
              <a:rPr kumimoji="1" lang="en-US" altLang="ja-JP" dirty="0">
                <a:solidFill>
                  <a:schemeClr val="bg2">
                    <a:lumMod val="75000"/>
                  </a:schemeClr>
                </a:solidFill>
              </a:rPr>
              <a:t>(</a:t>
            </a:r>
            <a:r>
              <a:rPr kumimoji="1" lang="ja-JP" altLang="en-US" dirty="0">
                <a:solidFill>
                  <a:schemeClr val="bg2">
                    <a:lumMod val="75000"/>
                  </a:schemeClr>
                </a:solidFill>
              </a:rPr>
              <a:t>選好</a:t>
            </a:r>
            <a:r>
              <a:rPr kumimoji="1" lang="en-US" altLang="ja-JP" dirty="0">
                <a:solidFill>
                  <a:schemeClr val="bg2">
                    <a:lumMod val="75000"/>
                  </a:schemeClr>
                </a:solidFill>
              </a:rPr>
              <a:t>)</a:t>
            </a:r>
          </a:p>
          <a:p>
            <a:pPr marL="0" indent="0">
              <a:buNone/>
            </a:pPr>
            <a:r>
              <a:rPr kumimoji="1" lang="ja-JP" altLang="en-US" dirty="0">
                <a:solidFill>
                  <a:schemeClr val="bg2">
                    <a:lumMod val="75000"/>
                  </a:schemeClr>
                </a:solidFill>
              </a:rPr>
              <a:t>ケアワーカーの被介護者に対するランキング</a:t>
            </a:r>
            <a:r>
              <a:rPr kumimoji="1" lang="en-US" altLang="ja-JP" dirty="0">
                <a:solidFill>
                  <a:schemeClr val="bg2">
                    <a:lumMod val="75000"/>
                  </a:schemeClr>
                </a:solidFill>
              </a:rPr>
              <a:t>(</a:t>
            </a:r>
            <a:r>
              <a:rPr kumimoji="1" lang="ja-JP" altLang="en-US" dirty="0">
                <a:solidFill>
                  <a:schemeClr val="bg2">
                    <a:lumMod val="75000"/>
                  </a:schemeClr>
                </a:solidFill>
              </a:rPr>
              <a:t>選好</a:t>
            </a:r>
            <a:r>
              <a:rPr kumimoji="1" lang="en-US" altLang="ja-JP" dirty="0">
                <a:solidFill>
                  <a:schemeClr val="bg2">
                    <a:lumMod val="75000"/>
                  </a:schemeClr>
                </a:solidFill>
              </a:rPr>
              <a:t>)</a:t>
            </a:r>
          </a:p>
          <a:p>
            <a:pPr marL="0" indent="0">
              <a:buNone/>
            </a:pPr>
            <a:endParaRPr kumimoji="1" lang="en-US" altLang="ja-JP" dirty="0"/>
          </a:p>
          <a:p>
            <a:pPr marL="0" indent="0">
              <a:buNone/>
            </a:pPr>
            <a:r>
              <a:rPr lang="ja-JP" altLang="en-US" dirty="0"/>
              <a:t>↓</a:t>
            </a:r>
            <a:r>
              <a:rPr lang="en-US" altLang="ja-JP" dirty="0"/>
              <a:t>(DA</a:t>
            </a:r>
            <a:r>
              <a:rPr lang="ja-JP" altLang="en-US" dirty="0"/>
              <a:t>アルゴリズム</a:t>
            </a:r>
            <a:r>
              <a:rPr lang="en-US" altLang="ja-JP" dirty="0"/>
              <a:t>)</a:t>
            </a:r>
          </a:p>
          <a:p>
            <a:pPr marL="0" indent="0">
              <a:buNone/>
            </a:pPr>
            <a:endParaRPr lang="en-US" altLang="ja-JP" dirty="0"/>
          </a:p>
          <a:p>
            <a:pPr marL="0" indent="0">
              <a:buNone/>
            </a:pPr>
            <a:r>
              <a:rPr kumimoji="1" lang="ja-JP" altLang="en-US" dirty="0">
                <a:solidFill>
                  <a:schemeClr val="bg2">
                    <a:lumMod val="75000"/>
                  </a:schemeClr>
                </a:solidFill>
              </a:rPr>
              <a:t>マッチング</a:t>
            </a:r>
            <a:r>
              <a:rPr kumimoji="1" lang="en-US" altLang="ja-JP" dirty="0">
                <a:solidFill>
                  <a:schemeClr val="bg2">
                    <a:lumMod val="75000"/>
                  </a:schemeClr>
                </a:solidFill>
              </a:rPr>
              <a:t>(</a:t>
            </a:r>
            <a:r>
              <a:rPr kumimoji="1" lang="ja-JP" altLang="en-US" dirty="0">
                <a:solidFill>
                  <a:schemeClr val="bg2">
                    <a:lumMod val="75000"/>
                  </a:schemeClr>
                </a:solidFill>
              </a:rPr>
              <a:t>被介護者とケアワーカーの組</a:t>
            </a:r>
            <a:r>
              <a:rPr kumimoji="1" lang="en-US" altLang="ja-JP" dirty="0">
                <a:solidFill>
                  <a:schemeClr val="bg2">
                    <a:lumMod val="75000"/>
                  </a:schemeClr>
                </a:solidFill>
              </a:rPr>
              <a:t>)</a:t>
            </a:r>
            <a:endParaRPr kumimoji="1" lang="ja-JP" altLang="en-US" dirty="0">
              <a:solidFill>
                <a:schemeClr val="bg2">
                  <a:lumMod val="75000"/>
                </a:schemeClr>
              </a:solidFill>
            </a:endParaRPr>
          </a:p>
        </p:txBody>
      </p:sp>
      <p:sp>
        <p:nvSpPr>
          <p:cNvPr id="4" name="左中かっこ 3">
            <a:extLst>
              <a:ext uri="{FF2B5EF4-FFF2-40B4-BE49-F238E27FC236}">
                <a16:creationId xmlns:a16="http://schemas.microsoft.com/office/drawing/2014/main" id="{90DC636D-E3BD-B7DA-73D9-C607A7835937}"/>
              </a:ext>
            </a:extLst>
          </p:cNvPr>
          <p:cNvSpPr/>
          <p:nvPr/>
        </p:nvSpPr>
        <p:spPr>
          <a:xfrm>
            <a:off x="1562100" y="1923137"/>
            <a:ext cx="403860" cy="2530729"/>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ED8F1223-B16E-6B0E-4A99-8DF28842E781}"/>
              </a:ext>
            </a:extLst>
          </p:cNvPr>
          <p:cNvSpPr/>
          <p:nvPr/>
        </p:nvSpPr>
        <p:spPr>
          <a:xfrm>
            <a:off x="1261110" y="3757291"/>
            <a:ext cx="403860" cy="2316480"/>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D4D675A-B683-BEC9-D030-8087B3BEAE3D}"/>
              </a:ext>
            </a:extLst>
          </p:cNvPr>
          <p:cNvSpPr txBox="1"/>
          <p:nvPr/>
        </p:nvSpPr>
        <p:spPr>
          <a:xfrm>
            <a:off x="146304" y="4453866"/>
            <a:ext cx="1231392" cy="923330"/>
          </a:xfrm>
          <a:prstGeom prst="rect">
            <a:avLst/>
          </a:prstGeom>
          <a:noFill/>
        </p:spPr>
        <p:txBody>
          <a:bodyPr wrap="square" rtlCol="0">
            <a:spAutoFit/>
          </a:bodyPr>
          <a:lstStyle/>
          <a:p>
            <a:r>
              <a:rPr kumimoji="1" lang="ja-JP" altLang="en-US"/>
              <a:t>マッチング理論の活用</a:t>
            </a:r>
          </a:p>
        </p:txBody>
      </p:sp>
      <p:sp>
        <p:nvSpPr>
          <p:cNvPr id="7" name="テキスト ボックス 6">
            <a:extLst>
              <a:ext uri="{FF2B5EF4-FFF2-40B4-BE49-F238E27FC236}">
                <a16:creationId xmlns:a16="http://schemas.microsoft.com/office/drawing/2014/main" id="{7AB5AE0F-B7CC-B1D9-2476-09F6A4C2E71D}"/>
              </a:ext>
            </a:extLst>
          </p:cNvPr>
          <p:cNvSpPr txBox="1"/>
          <p:nvPr/>
        </p:nvSpPr>
        <p:spPr>
          <a:xfrm>
            <a:off x="249174" y="2763120"/>
            <a:ext cx="1231392" cy="646331"/>
          </a:xfrm>
          <a:prstGeom prst="rect">
            <a:avLst/>
          </a:prstGeom>
          <a:noFill/>
        </p:spPr>
        <p:txBody>
          <a:bodyPr wrap="square" rtlCol="0">
            <a:spAutoFit/>
          </a:bodyPr>
          <a:lstStyle/>
          <a:p>
            <a:r>
              <a:rPr kumimoji="1" lang="ja-JP" altLang="en-US">
                <a:solidFill>
                  <a:schemeClr val="bg2">
                    <a:lumMod val="75000"/>
                  </a:schemeClr>
                </a:solidFill>
              </a:rPr>
              <a:t>投票理論の活用</a:t>
            </a:r>
          </a:p>
        </p:txBody>
      </p:sp>
    </p:spTree>
    <p:extLst>
      <p:ext uri="{BB962C8B-B14F-4D97-AF65-F5344CB8AC3E}">
        <p14:creationId xmlns:p14="http://schemas.microsoft.com/office/powerpoint/2010/main" val="337868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1A3A4-A2F6-A07C-E853-4FE1C6EE6406}"/>
              </a:ext>
            </a:extLst>
          </p:cNvPr>
          <p:cNvSpPr>
            <a:spLocks noGrp="1"/>
          </p:cNvSpPr>
          <p:nvPr>
            <p:ph type="title"/>
          </p:nvPr>
        </p:nvSpPr>
        <p:spPr/>
        <p:txBody>
          <a:bodyPr/>
          <a:lstStyle/>
          <a:p>
            <a:r>
              <a:rPr lang="en-US" altLang="ja-JP" dirty="0"/>
              <a:t>DA</a:t>
            </a:r>
            <a:r>
              <a:rPr lang="ja-JP" altLang="en-US" dirty="0"/>
              <a:t>アルゴリズム</a:t>
            </a:r>
            <a:endParaRPr kumimoji="1" lang="ja-JP" altLang="en-US" dirty="0"/>
          </a:p>
        </p:txBody>
      </p:sp>
      <p:sp>
        <p:nvSpPr>
          <p:cNvPr id="3" name="コンテンツ プレースホルダー 2">
            <a:extLst>
              <a:ext uri="{FF2B5EF4-FFF2-40B4-BE49-F238E27FC236}">
                <a16:creationId xmlns:a16="http://schemas.microsoft.com/office/drawing/2014/main" id="{34A6900D-1938-AD31-64C7-F42981EC2598}"/>
              </a:ext>
            </a:extLst>
          </p:cNvPr>
          <p:cNvSpPr>
            <a:spLocks noGrp="1"/>
          </p:cNvSpPr>
          <p:nvPr>
            <p:ph idx="1"/>
          </p:nvPr>
        </p:nvSpPr>
        <p:spPr>
          <a:xfrm>
            <a:off x="838200" y="1825625"/>
            <a:ext cx="10515600" cy="492273"/>
          </a:xfrm>
        </p:spPr>
        <p:txBody>
          <a:bodyPr/>
          <a:lstStyle/>
          <a:p>
            <a:r>
              <a:rPr kumimoji="1" lang="ja-JP" altLang="en-US"/>
              <a:t>引き続きケアワーカーは</a:t>
            </a:r>
            <a:r>
              <a:rPr kumimoji="1" lang="en-US" altLang="ja-JP" dirty="0"/>
              <a:t>3</a:t>
            </a:r>
            <a:r>
              <a:rPr kumimoji="1" lang="ja-JP" altLang="en-US"/>
              <a:t>人、被介護者は</a:t>
            </a:r>
            <a:r>
              <a:rPr kumimoji="1" lang="en-US" altLang="ja-JP" dirty="0"/>
              <a:t>4</a:t>
            </a:r>
            <a:r>
              <a:rPr kumimoji="1" lang="ja-JP" altLang="en-US"/>
              <a:t>人</a:t>
            </a:r>
          </a:p>
        </p:txBody>
      </p:sp>
      <p:pic>
        <p:nvPicPr>
          <p:cNvPr id="4" name="グラフィックス 3">
            <a:extLst>
              <a:ext uri="{FF2B5EF4-FFF2-40B4-BE49-F238E27FC236}">
                <a16:creationId xmlns:a16="http://schemas.microsoft.com/office/drawing/2014/main" id="{1926DCA2-61A5-A809-4472-91235D22C8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1226" y="3349255"/>
            <a:ext cx="690403" cy="2327644"/>
          </a:xfrm>
          <a:prstGeom prst="rect">
            <a:avLst/>
          </a:prstGeom>
        </p:spPr>
      </p:pic>
      <p:pic>
        <p:nvPicPr>
          <p:cNvPr id="5" name="グラフィックス 4">
            <a:extLst>
              <a:ext uri="{FF2B5EF4-FFF2-40B4-BE49-F238E27FC236}">
                <a16:creationId xmlns:a16="http://schemas.microsoft.com/office/drawing/2014/main" id="{6F0CBCC6-DC4B-2934-EF81-76CAA2347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3113" y="3429000"/>
            <a:ext cx="603837" cy="2247898"/>
          </a:xfrm>
          <a:prstGeom prst="rect">
            <a:avLst/>
          </a:prstGeom>
        </p:spPr>
      </p:pic>
      <p:pic>
        <p:nvPicPr>
          <p:cNvPr id="6" name="グラフィックス 5">
            <a:extLst>
              <a:ext uri="{FF2B5EF4-FFF2-40B4-BE49-F238E27FC236}">
                <a16:creationId xmlns:a16="http://schemas.microsoft.com/office/drawing/2014/main" id="{E8DEE59B-E2AE-CA66-DE81-8257A48E94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1156" y="3356953"/>
            <a:ext cx="690403" cy="2327643"/>
          </a:xfrm>
          <a:prstGeom prst="rect">
            <a:avLst/>
          </a:prstGeom>
        </p:spPr>
      </p:pic>
      <p:sp>
        <p:nvSpPr>
          <p:cNvPr id="7" name="テキスト ボックス 6">
            <a:extLst>
              <a:ext uri="{FF2B5EF4-FFF2-40B4-BE49-F238E27FC236}">
                <a16:creationId xmlns:a16="http://schemas.microsoft.com/office/drawing/2014/main" id="{A193BF0D-4E02-9F7E-91A7-81E4313007B5}"/>
              </a:ext>
            </a:extLst>
          </p:cNvPr>
          <p:cNvSpPr txBox="1"/>
          <p:nvPr/>
        </p:nvSpPr>
        <p:spPr>
          <a:xfrm>
            <a:off x="9054278" y="2995319"/>
            <a:ext cx="90520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CE155381-7005-BB6A-960C-7FD081BD5FCE}"/>
              </a:ext>
            </a:extLst>
          </p:cNvPr>
          <p:cNvSpPr txBox="1"/>
          <p:nvPr/>
        </p:nvSpPr>
        <p:spPr>
          <a:xfrm>
            <a:off x="8324348" y="3010715"/>
            <a:ext cx="905204"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5F317DEB-1148-996D-624A-EA0DA7968110}"/>
              </a:ext>
            </a:extLst>
          </p:cNvPr>
          <p:cNvSpPr txBox="1"/>
          <p:nvPr/>
        </p:nvSpPr>
        <p:spPr>
          <a:xfrm>
            <a:off x="9719847" y="3010715"/>
            <a:ext cx="905204"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D32B3239-6039-8EE7-C626-2860E07AB107}"/>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3121956" y="3774558"/>
            <a:ext cx="1279924" cy="2070804"/>
          </a:xfrm>
          <a:prstGeom prst="rect">
            <a:avLst/>
          </a:prstGeom>
        </p:spPr>
      </p:pic>
      <p:pic>
        <p:nvPicPr>
          <p:cNvPr id="11" name="グラフィックス 10">
            <a:extLst>
              <a:ext uri="{FF2B5EF4-FFF2-40B4-BE49-F238E27FC236}">
                <a16:creationId xmlns:a16="http://schemas.microsoft.com/office/drawing/2014/main" id="{6C30AFE7-D0D3-7228-2658-92F187CACAF1}"/>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584526" y="3774558"/>
            <a:ext cx="1278991" cy="2110055"/>
          </a:xfrm>
          <a:prstGeom prst="rect">
            <a:avLst/>
          </a:prstGeom>
        </p:spPr>
      </p:pic>
      <p:pic>
        <p:nvPicPr>
          <p:cNvPr id="12" name="グラフィックス 11">
            <a:extLst>
              <a:ext uri="{FF2B5EF4-FFF2-40B4-BE49-F238E27FC236}">
                <a16:creationId xmlns:a16="http://schemas.microsoft.com/office/drawing/2014/main" id="{BE2CEBAF-2254-AFB5-EE0F-2C1DE17BCE71}"/>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6022939" y="3813809"/>
            <a:ext cx="1279924" cy="2070804"/>
          </a:xfrm>
          <a:prstGeom prst="rect">
            <a:avLst/>
          </a:prstGeom>
        </p:spPr>
      </p:pic>
      <p:pic>
        <p:nvPicPr>
          <p:cNvPr id="13" name="グラフィックス 12">
            <a:extLst>
              <a:ext uri="{FF2B5EF4-FFF2-40B4-BE49-F238E27FC236}">
                <a16:creationId xmlns:a16="http://schemas.microsoft.com/office/drawing/2014/main" id="{BD928001-EF28-FEC4-B6E5-B166E9D39F70}"/>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4485509" y="3813809"/>
            <a:ext cx="1278991" cy="2110055"/>
          </a:xfrm>
          <a:prstGeom prst="rect">
            <a:avLst/>
          </a:prstGeom>
        </p:spPr>
      </p:pic>
      <p:sp>
        <p:nvSpPr>
          <p:cNvPr id="14" name="テキスト ボックス 13">
            <a:extLst>
              <a:ext uri="{FF2B5EF4-FFF2-40B4-BE49-F238E27FC236}">
                <a16:creationId xmlns:a16="http://schemas.microsoft.com/office/drawing/2014/main" id="{0ED3B9E9-2705-8528-F632-F0806E3A38A6}"/>
              </a:ext>
            </a:extLst>
          </p:cNvPr>
          <p:cNvSpPr txBox="1"/>
          <p:nvPr/>
        </p:nvSpPr>
        <p:spPr>
          <a:xfrm>
            <a:off x="3572724" y="3453963"/>
            <a:ext cx="905204"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7829AFDC-9A75-EFDD-0BF6-FB4D4985B197}"/>
              </a:ext>
            </a:extLst>
          </p:cNvPr>
          <p:cNvSpPr txBox="1"/>
          <p:nvPr/>
        </p:nvSpPr>
        <p:spPr>
          <a:xfrm>
            <a:off x="2052422" y="3449456"/>
            <a:ext cx="905204"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63323D9D-3D8E-6004-ED8D-44B43940366F}"/>
              </a:ext>
            </a:extLst>
          </p:cNvPr>
          <p:cNvSpPr txBox="1"/>
          <p:nvPr/>
        </p:nvSpPr>
        <p:spPr>
          <a:xfrm>
            <a:off x="4967418" y="3453963"/>
            <a:ext cx="905204"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A7B3AC42-F4AD-690A-B072-B15A5954ADF8}"/>
              </a:ext>
            </a:extLst>
          </p:cNvPr>
          <p:cNvSpPr txBox="1"/>
          <p:nvPr/>
        </p:nvSpPr>
        <p:spPr>
          <a:xfrm>
            <a:off x="6505781" y="3473015"/>
            <a:ext cx="905204" cy="369332"/>
          </a:xfrm>
          <a:prstGeom prst="rect">
            <a:avLst/>
          </a:prstGeom>
          <a:noFill/>
        </p:spPr>
        <p:txBody>
          <a:bodyPr wrap="square" rtlCol="0">
            <a:spAutoFit/>
          </a:bodyPr>
          <a:lstStyle/>
          <a:p>
            <a:r>
              <a:rPr kumimoji="1" lang="en-US" altLang="ja-JP" dirty="0"/>
              <a:t>7</a:t>
            </a:r>
            <a:endParaRPr kumimoji="1" lang="ja-JP" altLang="en-US"/>
          </a:p>
        </p:txBody>
      </p:sp>
      <p:sp>
        <p:nvSpPr>
          <p:cNvPr id="20" name="テキスト ボックス 19">
            <a:extLst>
              <a:ext uri="{FF2B5EF4-FFF2-40B4-BE49-F238E27FC236}">
                <a16:creationId xmlns:a16="http://schemas.microsoft.com/office/drawing/2014/main" id="{DA928061-C087-6714-E89A-BD0E3102E27B}"/>
              </a:ext>
            </a:extLst>
          </p:cNvPr>
          <p:cNvSpPr txBox="1"/>
          <p:nvPr/>
        </p:nvSpPr>
        <p:spPr>
          <a:xfrm>
            <a:off x="5872621" y="6154109"/>
            <a:ext cx="3181657" cy="369332"/>
          </a:xfrm>
          <a:prstGeom prst="rect">
            <a:avLst/>
          </a:prstGeom>
          <a:noFill/>
        </p:spPr>
        <p:txBody>
          <a:bodyPr wrap="square" rtlCol="0">
            <a:spAutoFit/>
          </a:bodyPr>
          <a:lstStyle/>
          <a:p>
            <a:r>
              <a:rPr kumimoji="1" lang="ja-JP" altLang="en-US"/>
              <a:t>先ほど見てきた被介護者</a:t>
            </a:r>
            <a:r>
              <a:rPr kumimoji="1" lang="en-US" altLang="ja-JP" dirty="0"/>
              <a:t>6</a:t>
            </a:r>
            <a:endParaRPr kumimoji="1" lang="ja-JP" altLang="en-US"/>
          </a:p>
        </p:txBody>
      </p:sp>
      <p:cxnSp>
        <p:nvCxnSpPr>
          <p:cNvPr id="21" name="直線矢印コネクタ 20">
            <a:extLst>
              <a:ext uri="{FF2B5EF4-FFF2-40B4-BE49-F238E27FC236}">
                <a16:creationId xmlns:a16="http://schemas.microsoft.com/office/drawing/2014/main" id="{AC044984-DDC5-1046-A5C0-AD9524828ACE}"/>
              </a:ext>
            </a:extLst>
          </p:cNvPr>
          <p:cNvCxnSpPr>
            <a:cxnSpLocks/>
          </p:cNvCxnSpPr>
          <p:nvPr/>
        </p:nvCxnSpPr>
        <p:spPr>
          <a:xfrm flipV="1">
            <a:off x="5172364" y="5923864"/>
            <a:ext cx="0" cy="72631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0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97208-F5D6-9A4F-3708-52829096E141}"/>
              </a:ext>
            </a:extLst>
          </p:cNvPr>
          <p:cNvSpPr>
            <a:spLocks noGrp="1"/>
          </p:cNvSpPr>
          <p:nvPr>
            <p:ph type="title"/>
          </p:nvPr>
        </p:nvSpPr>
        <p:spPr/>
        <p:txBody>
          <a:bodyPr/>
          <a:lstStyle/>
          <a:p>
            <a:r>
              <a:rPr lang="en-US" altLang="ja-JP" dirty="0"/>
              <a:t>DA</a:t>
            </a:r>
            <a:r>
              <a:rPr lang="ja-JP" altLang="en-US" dirty="0"/>
              <a:t>アルゴリズム</a:t>
            </a:r>
            <a:endParaRPr kumimoji="1" lang="ja-JP" altLang="en-US" dirty="0"/>
          </a:p>
        </p:txBody>
      </p:sp>
      <p:sp>
        <p:nvSpPr>
          <p:cNvPr id="3" name="コンテンツ プレースホルダー 2">
            <a:extLst>
              <a:ext uri="{FF2B5EF4-FFF2-40B4-BE49-F238E27FC236}">
                <a16:creationId xmlns:a16="http://schemas.microsoft.com/office/drawing/2014/main" id="{87EB6DBD-8ADA-730F-1CE0-68616C48B240}"/>
              </a:ext>
            </a:extLst>
          </p:cNvPr>
          <p:cNvSpPr>
            <a:spLocks noGrp="1"/>
          </p:cNvSpPr>
          <p:nvPr>
            <p:ph idx="1"/>
          </p:nvPr>
        </p:nvSpPr>
        <p:spPr>
          <a:xfrm>
            <a:off x="838200" y="1825626"/>
            <a:ext cx="10515600" cy="449742"/>
          </a:xfrm>
        </p:spPr>
        <p:txBody>
          <a:bodyPr>
            <a:normAutofit lnSpcReduction="10000"/>
          </a:bodyPr>
          <a:lstStyle/>
          <a:p>
            <a:pPr marL="0" indent="0">
              <a:buNone/>
            </a:pPr>
            <a:r>
              <a:rPr kumimoji="1" lang="ja-JP" altLang="en-US"/>
              <a:t>前述の方法で出力された選好</a:t>
            </a:r>
          </a:p>
        </p:txBody>
      </p:sp>
      <p:pic>
        <p:nvPicPr>
          <p:cNvPr id="4" name="グラフィックス 3">
            <a:extLst>
              <a:ext uri="{FF2B5EF4-FFF2-40B4-BE49-F238E27FC236}">
                <a16:creationId xmlns:a16="http://schemas.microsoft.com/office/drawing/2014/main" id="{8831E414-6FE7-2151-E49F-DC213E8A4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55550" y="2610736"/>
            <a:ext cx="690403" cy="2327644"/>
          </a:xfrm>
          <a:prstGeom prst="rect">
            <a:avLst/>
          </a:prstGeom>
        </p:spPr>
      </p:pic>
      <p:pic>
        <p:nvPicPr>
          <p:cNvPr id="5" name="グラフィックス 4">
            <a:extLst>
              <a:ext uri="{FF2B5EF4-FFF2-40B4-BE49-F238E27FC236}">
                <a16:creationId xmlns:a16="http://schemas.microsoft.com/office/drawing/2014/main" id="{45E7AAD0-AA37-D79B-D660-AB37E59B36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81155" y="951332"/>
            <a:ext cx="603837" cy="2247898"/>
          </a:xfrm>
          <a:prstGeom prst="rect">
            <a:avLst/>
          </a:prstGeom>
        </p:spPr>
      </p:pic>
      <p:pic>
        <p:nvPicPr>
          <p:cNvPr id="6" name="グラフィックス 5">
            <a:extLst>
              <a:ext uri="{FF2B5EF4-FFF2-40B4-BE49-F238E27FC236}">
                <a16:creationId xmlns:a16="http://schemas.microsoft.com/office/drawing/2014/main" id="{E3517D47-70DC-A4B8-8C3C-102C653B15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3405" y="4181946"/>
            <a:ext cx="690403" cy="2327643"/>
          </a:xfrm>
          <a:prstGeom prst="rect">
            <a:avLst/>
          </a:prstGeom>
        </p:spPr>
      </p:pic>
      <p:sp>
        <p:nvSpPr>
          <p:cNvPr id="7" name="テキスト ボックス 6">
            <a:extLst>
              <a:ext uri="{FF2B5EF4-FFF2-40B4-BE49-F238E27FC236}">
                <a16:creationId xmlns:a16="http://schemas.microsoft.com/office/drawing/2014/main" id="{3DA16924-3502-811A-8239-1C17F980AB95}"/>
              </a:ext>
            </a:extLst>
          </p:cNvPr>
          <p:cNvSpPr txBox="1"/>
          <p:nvPr/>
        </p:nvSpPr>
        <p:spPr>
          <a:xfrm>
            <a:off x="8268602" y="2256800"/>
            <a:ext cx="90520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0D84158C-F18E-A879-F866-EB2F827A8867}"/>
              </a:ext>
            </a:extLst>
          </p:cNvPr>
          <p:cNvSpPr txBox="1"/>
          <p:nvPr/>
        </p:nvSpPr>
        <p:spPr>
          <a:xfrm>
            <a:off x="10732390" y="533047"/>
            <a:ext cx="905204"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72D1236C-1AAE-6035-A68A-D6BD444B0B60}"/>
              </a:ext>
            </a:extLst>
          </p:cNvPr>
          <p:cNvSpPr txBox="1"/>
          <p:nvPr/>
        </p:nvSpPr>
        <p:spPr>
          <a:xfrm>
            <a:off x="10792096" y="3835708"/>
            <a:ext cx="905204"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E592E871-EA50-CDDA-6C81-E1B30F471CCD}"/>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3121956" y="3774558"/>
            <a:ext cx="1279924" cy="2070804"/>
          </a:xfrm>
          <a:prstGeom prst="rect">
            <a:avLst/>
          </a:prstGeom>
        </p:spPr>
      </p:pic>
      <p:pic>
        <p:nvPicPr>
          <p:cNvPr id="11" name="グラフィックス 10">
            <a:extLst>
              <a:ext uri="{FF2B5EF4-FFF2-40B4-BE49-F238E27FC236}">
                <a16:creationId xmlns:a16="http://schemas.microsoft.com/office/drawing/2014/main" id="{C1695739-AC5A-4E4B-34E0-5170646DD1E6}"/>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584526" y="3774558"/>
            <a:ext cx="1278991" cy="2110055"/>
          </a:xfrm>
          <a:prstGeom prst="rect">
            <a:avLst/>
          </a:prstGeom>
        </p:spPr>
      </p:pic>
      <p:pic>
        <p:nvPicPr>
          <p:cNvPr id="12" name="グラフィックス 11">
            <a:extLst>
              <a:ext uri="{FF2B5EF4-FFF2-40B4-BE49-F238E27FC236}">
                <a16:creationId xmlns:a16="http://schemas.microsoft.com/office/drawing/2014/main" id="{294F2269-5E4D-9C2A-4826-DDCD75283B23}"/>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6022939" y="3813809"/>
            <a:ext cx="1279924" cy="2070804"/>
          </a:xfrm>
          <a:prstGeom prst="rect">
            <a:avLst/>
          </a:prstGeom>
        </p:spPr>
      </p:pic>
      <p:pic>
        <p:nvPicPr>
          <p:cNvPr id="13" name="グラフィックス 12">
            <a:extLst>
              <a:ext uri="{FF2B5EF4-FFF2-40B4-BE49-F238E27FC236}">
                <a16:creationId xmlns:a16="http://schemas.microsoft.com/office/drawing/2014/main" id="{DCE29061-B84F-7843-46A2-764017FF9837}"/>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4485509" y="3813809"/>
            <a:ext cx="1278991" cy="2110055"/>
          </a:xfrm>
          <a:prstGeom prst="rect">
            <a:avLst/>
          </a:prstGeom>
        </p:spPr>
      </p:pic>
      <p:sp>
        <p:nvSpPr>
          <p:cNvPr id="14" name="テキスト ボックス 13">
            <a:extLst>
              <a:ext uri="{FF2B5EF4-FFF2-40B4-BE49-F238E27FC236}">
                <a16:creationId xmlns:a16="http://schemas.microsoft.com/office/drawing/2014/main" id="{9B07A29A-448E-D8A2-03F6-0ED406B782F2}"/>
              </a:ext>
            </a:extLst>
          </p:cNvPr>
          <p:cNvSpPr txBox="1"/>
          <p:nvPr/>
        </p:nvSpPr>
        <p:spPr>
          <a:xfrm>
            <a:off x="3572724" y="3453963"/>
            <a:ext cx="905204"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2A6726E8-D025-EBC0-E94F-A6EC17ACC650}"/>
              </a:ext>
            </a:extLst>
          </p:cNvPr>
          <p:cNvSpPr txBox="1"/>
          <p:nvPr/>
        </p:nvSpPr>
        <p:spPr>
          <a:xfrm>
            <a:off x="2052422" y="3449456"/>
            <a:ext cx="905204"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B2B6BFC4-BC5A-B8ED-69C2-2537F518A552}"/>
              </a:ext>
            </a:extLst>
          </p:cNvPr>
          <p:cNvSpPr txBox="1"/>
          <p:nvPr/>
        </p:nvSpPr>
        <p:spPr>
          <a:xfrm>
            <a:off x="4967418" y="3453963"/>
            <a:ext cx="905204"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CD305333-9A08-52D4-76CE-CB7507F9084F}"/>
              </a:ext>
            </a:extLst>
          </p:cNvPr>
          <p:cNvSpPr txBox="1"/>
          <p:nvPr/>
        </p:nvSpPr>
        <p:spPr>
          <a:xfrm>
            <a:off x="6505781" y="3473015"/>
            <a:ext cx="905204" cy="369332"/>
          </a:xfrm>
          <a:prstGeom prst="rect">
            <a:avLst/>
          </a:prstGeom>
          <a:noFill/>
        </p:spPr>
        <p:txBody>
          <a:bodyPr wrap="square" rtlCol="0">
            <a:spAutoFit/>
          </a:bodyPr>
          <a:lstStyle/>
          <a:p>
            <a:r>
              <a:rPr kumimoji="1" lang="en-US" altLang="ja-JP" dirty="0"/>
              <a:t>7</a:t>
            </a: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A069EF6-EC70-84E2-5207-09BF4502DB79}"/>
                  </a:ext>
                </a:extLst>
              </p:cNvPr>
              <p:cNvSpPr txBox="1"/>
              <p:nvPr/>
            </p:nvSpPr>
            <p:spPr>
              <a:xfrm>
                <a:off x="4517455" y="3080871"/>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18" name="テキスト ボックス 17">
                <a:extLst>
                  <a:ext uri="{FF2B5EF4-FFF2-40B4-BE49-F238E27FC236}">
                    <a16:creationId xmlns:a16="http://schemas.microsoft.com/office/drawing/2014/main" id="{DA069EF6-EC70-84E2-5207-09BF4502DB79}"/>
                  </a:ext>
                </a:extLst>
              </p:cNvPr>
              <p:cNvSpPr txBox="1">
                <a:spLocks noRot="1" noChangeAspect="1" noMove="1" noResize="1" noEditPoints="1" noAdjustHandles="1" noChangeArrowheads="1" noChangeShapeType="1" noTextEdit="1"/>
              </p:cNvSpPr>
              <p:nvPr/>
            </p:nvSpPr>
            <p:spPr>
              <a:xfrm>
                <a:off x="4517455" y="3080871"/>
                <a:ext cx="123828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0272258-5E6E-E112-EB45-B1F5994E965D}"/>
                  </a:ext>
                </a:extLst>
              </p:cNvPr>
              <p:cNvSpPr txBox="1"/>
              <p:nvPr/>
            </p:nvSpPr>
            <p:spPr>
              <a:xfrm>
                <a:off x="5953429" y="3077062"/>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7</m:t>
                          </m:r>
                        </m:sub>
                      </m:sSub>
                      <m:r>
                        <m:rPr>
                          <m:nor/>
                        </m:rPr>
                        <a:rPr lang="en" altLang="ja-JP"/>
                        <m:t>=</m:t>
                      </m:r>
                      <m:r>
                        <m:rPr>
                          <m:nor/>
                        </m:rPr>
                        <a:rPr lang="en-US" altLang="ja-JP" b="0" i="0" smtClean="0"/>
                        <m:t>12</m:t>
                      </m:r>
                      <m:r>
                        <a:rPr lang="en-US" altLang="ja-JP" b="0" i="1" smtClean="0">
                          <a:latin typeface="Cambria Math" panose="02040503050406030204" pitchFamily="18" charset="0"/>
                          <a:ea typeface="Cambria Math" panose="02040503050406030204" pitchFamily="18" charset="0"/>
                        </a:rPr>
                        <m:t>3</m:t>
                      </m:r>
                    </m:oMath>
                  </m:oMathPara>
                </a14:m>
                <a:endParaRPr lang="en-US" altLang="ja-JP" b="0" dirty="0"/>
              </a:p>
            </p:txBody>
          </p:sp>
        </mc:Choice>
        <mc:Fallback xmlns="">
          <p:sp>
            <p:nvSpPr>
              <p:cNvPr id="19" name="テキスト ボックス 18">
                <a:extLst>
                  <a:ext uri="{FF2B5EF4-FFF2-40B4-BE49-F238E27FC236}">
                    <a16:creationId xmlns:a16="http://schemas.microsoft.com/office/drawing/2014/main" id="{40272258-5E6E-E112-EB45-B1F5994E965D}"/>
                  </a:ext>
                </a:extLst>
              </p:cNvPr>
              <p:cNvSpPr txBox="1">
                <a:spLocks noRot="1" noChangeAspect="1" noMove="1" noResize="1" noEditPoints="1" noAdjustHandles="1" noChangeArrowheads="1" noChangeShapeType="1" noTextEdit="1"/>
              </p:cNvSpPr>
              <p:nvPr/>
            </p:nvSpPr>
            <p:spPr>
              <a:xfrm>
                <a:off x="5953429" y="3077062"/>
                <a:ext cx="1238288"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ADCC0E1-7B93-D103-7BA4-18F21DC18984}"/>
                  </a:ext>
                </a:extLst>
              </p:cNvPr>
              <p:cNvSpPr txBox="1"/>
              <p:nvPr/>
            </p:nvSpPr>
            <p:spPr>
              <a:xfrm>
                <a:off x="3090949" y="3054649"/>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5</m:t>
                          </m:r>
                        </m:sub>
                      </m:sSub>
                      <m:r>
                        <m:rPr>
                          <m:nor/>
                        </m:rPr>
                        <a:rPr lang="en" altLang="ja-JP"/>
                        <m:t>=</m:t>
                      </m:r>
                      <m:r>
                        <m:rPr>
                          <m:nor/>
                        </m:rPr>
                        <a:rPr lang="en-US" altLang="ja-JP" b="0" i="0" smtClean="0"/>
                        <m:t>3</m:t>
                      </m:r>
                      <m:r>
                        <a:rPr lang="en-US" altLang="ja-JP" b="0" i="1" smtClean="0">
                          <a:latin typeface="Cambria Math" panose="02040503050406030204" pitchFamily="18" charset="0"/>
                          <a:ea typeface="Cambria Math" panose="02040503050406030204" pitchFamily="18" charset="0"/>
                        </a:rPr>
                        <m:t>12</m:t>
                      </m:r>
                    </m:oMath>
                  </m:oMathPara>
                </a14:m>
                <a:endParaRPr lang="en-US" altLang="ja-JP" b="0" dirty="0"/>
              </a:p>
            </p:txBody>
          </p:sp>
        </mc:Choice>
        <mc:Fallback xmlns="">
          <p:sp>
            <p:nvSpPr>
              <p:cNvPr id="20" name="テキスト ボックス 19">
                <a:extLst>
                  <a:ext uri="{FF2B5EF4-FFF2-40B4-BE49-F238E27FC236}">
                    <a16:creationId xmlns:a16="http://schemas.microsoft.com/office/drawing/2014/main" id="{EADCC0E1-7B93-D103-7BA4-18F21DC18984}"/>
                  </a:ext>
                </a:extLst>
              </p:cNvPr>
              <p:cNvSpPr txBox="1">
                <a:spLocks noRot="1" noChangeAspect="1" noMove="1" noResize="1" noEditPoints="1" noAdjustHandles="1" noChangeArrowheads="1" noChangeShapeType="1" noTextEdit="1"/>
              </p:cNvSpPr>
              <p:nvPr/>
            </p:nvSpPr>
            <p:spPr>
              <a:xfrm>
                <a:off x="3090949" y="3054649"/>
                <a:ext cx="1238288"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32EEA1A-47BC-DD33-6580-7E8598CF960B}"/>
                  </a:ext>
                </a:extLst>
              </p:cNvPr>
              <p:cNvSpPr txBox="1"/>
              <p:nvPr/>
            </p:nvSpPr>
            <p:spPr>
              <a:xfrm>
                <a:off x="1659709" y="3074000"/>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4</m:t>
                          </m:r>
                        </m:sub>
                      </m:sSub>
                      <m:r>
                        <m:rPr>
                          <m:nor/>
                        </m:rPr>
                        <a:rPr lang="en" altLang="ja-JP"/>
                        <m:t>=</m:t>
                      </m:r>
                      <m:r>
                        <m:rPr>
                          <m:nor/>
                        </m:rPr>
                        <a:rPr lang="en-US" altLang="ja-JP" b="0" i="0" smtClean="0"/>
                        <m:t>132</m:t>
                      </m:r>
                    </m:oMath>
                  </m:oMathPara>
                </a14:m>
                <a:endParaRPr lang="en-US" altLang="ja-JP" b="0" dirty="0"/>
              </a:p>
            </p:txBody>
          </p:sp>
        </mc:Choice>
        <mc:Fallback xmlns="">
          <p:sp>
            <p:nvSpPr>
              <p:cNvPr id="21" name="テキスト ボックス 20">
                <a:extLst>
                  <a:ext uri="{FF2B5EF4-FFF2-40B4-BE49-F238E27FC236}">
                    <a16:creationId xmlns:a16="http://schemas.microsoft.com/office/drawing/2014/main" id="{932EEA1A-47BC-DD33-6580-7E8598CF960B}"/>
                  </a:ext>
                </a:extLst>
              </p:cNvPr>
              <p:cNvSpPr txBox="1">
                <a:spLocks noRot="1" noChangeAspect="1" noMove="1" noResize="1" noEditPoints="1" noAdjustHandles="1" noChangeArrowheads="1" noChangeShapeType="1" noTextEdit="1"/>
              </p:cNvSpPr>
              <p:nvPr/>
            </p:nvSpPr>
            <p:spPr>
              <a:xfrm>
                <a:off x="1659709" y="3074000"/>
                <a:ext cx="1238288"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A68AFF2-C529-D38A-E568-2EF368B4B0A1}"/>
                  </a:ext>
                </a:extLst>
              </p:cNvPr>
              <p:cNvSpPr txBox="1"/>
              <p:nvPr/>
            </p:nvSpPr>
            <p:spPr>
              <a:xfrm>
                <a:off x="10351402" y="3494375"/>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3</m:t>
                          </m:r>
                        </m:sub>
                      </m:sSub>
                      <m:r>
                        <m:rPr>
                          <m:nor/>
                        </m:rPr>
                        <a:rPr lang="en" altLang="ja-JP"/>
                        <m:t>=</m:t>
                      </m:r>
                      <m:r>
                        <m:rPr>
                          <m:nor/>
                        </m:rPr>
                        <a:rPr lang="en-US" altLang="ja-JP" b="0" i="0" smtClean="0"/>
                        <m:t>5467</m:t>
                      </m:r>
                    </m:oMath>
                  </m:oMathPara>
                </a14:m>
                <a:endParaRPr lang="en-US" altLang="ja-JP" b="0" dirty="0"/>
              </a:p>
            </p:txBody>
          </p:sp>
        </mc:Choice>
        <mc:Fallback xmlns="">
          <p:sp>
            <p:nvSpPr>
              <p:cNvPr id="22" name="テキスト ボックス 21">
                <a:extLst>
                  <a:ext uri="{FF2B5EF4-FFF2-40B4-BE49-F238E27FC236}">
                    <a16:creationId xmlns:a16="http://schemas.microsoft.com/office/drawing/2014/main" id="{AA68AFF2-C529-D38A-E568-2EF368B4B0A1}"/>
                  </a:ext>
                </a:extLst>
              </p:cNvPr>
              <p:cNvSpPr txBox="1">
                <a:spLocks noRot="1" noChangeAspect="1" noMove="1" noResize="1" noEditPoints="1" noAdjustHandles="1" noChangeArrowheads="1" noChangeShapeType="1" noTextEdit="1"/>
              </p:cNvSpPr>
              <p:nvPr/>
            </p:nvSpPr>
            <p:spPr>
              <a:xfrm>
                <a:off x="10351402" y="3494375"/>
                <a:ext cx="1238288"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B47F9C-D147-2106-B6CC-1A479C9D8E27}"/>
                  </a:ext>
                </a:extLst>
              </p:cNvPr>
              <p:cNvSpPr txBox="1"/>
              <p:nvPr/>
            </p:nvSpPr>
            <p:spPr>
              <a:xfrm>
                <a:off x="10282698" y="18228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1</m:t>
                          </m:r>
                        </m:sub>
                      </m:sSub>
                      <m:r>
                        <m:rPr>
                          <m:nor/>
                        </m:rPr>
                        <a:rPr lang="en" altLang="ja-JP"/>
                        <m:t>=</m:t>
                      </m:r>
                      <m:r>
                        <m:rPr>
                          <m:nor/>
                        </m:rPr>
                        <a:rPr lang="en-US" altLang="ja-JP" b="0" i="0" smtClean="0"/>
                        <m:t>745</m:t>
                      </m:r>
                      <m:r>
                        <a:rPr lang="en-US" altLang="ja-JP" b="0" i="1" smtClean="0">
                          <a:latin typeface="Cambria Math" panose="02040503050406030204" pitchFamily="18" charset="0"/>
                          <a:ea typeface="Cambria Math" panose="02040503050406030204" pitchFamily="18" charset="0"/>
                        </a:rPr>
                        <m:t>6</m:t>
                      </m:r>
                    </m:oMath>
                  </m:oMathPara>
                </a14:m>
                <a:endParaRPr lang="en-US" altLang="ja-JP" b="0" dirty="0"/>
              </a:p>
            </p:txBody>
          </p:sp>
        </mc:Choice>
        <mc:Fallback xmlns="">
          <p:sp>
            <p:nvSpPr>
              <p:cNvPr id="23" name="テキスト ボックス 22">
                <a:extLst>
                  <a:ext uri="{FF2B5EF4-FFF2-40B4-BE49-F238E27FC236}">
                    <a16:creationId xmlns:a16="http://schemas.microsoft.com/office/drawing/2014/main" id="{E2B47F9C-D147-2106-B6CC-1A479C9D8E27}"/>
                  </a:ext>
                </a:extLst>
              </p:cNvPr>
              <p:cNvSpPr txBox="1">
                <a:spLocks noRot="1" noChangeAspect="1" noMove="1" noResize="1" noEditPoints="1" noAdjustHandles="1" noChangeArrowheads="1" noChangeShapeType="1" noTextEdit="1"/>
              </p:cNvSpPr>
              <p:nvPr/>
            </p:nvSpPr>
            <p:spPr>
              <a:xfrm>
                <a:off x="10282698" y="182283"/>
                <a:ext cx="1238288"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C41B8CF-13CD-2F08-A5AF-B77415282FC5}"/>
                  </a:ext>
                </a:extLst>
              </p:cNvPr>
              <p:cNvSpPr txBox="1"/>
              <p:nvPr/>
            </p:nvSpPr>
            <p:spPr>
              <a:xfrm>
                <a:off x="7862415" y="2017429"/>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2</m:t>
                          </m:r>
                        </m:sub>
                      </m:sSub>
                      <m:r>
                        <m:rPr>
                          <m:nor/>
                        </m:rPr>
                        <a:rPr lang="en" altLang="ja-JP"/>
                        <m:t>=</m:t>
                      </m:r>
                      <m:r>
                        <m:rPr>
                          <m:nor/>
                        </m:rPr>
                        <a:rPr lang="en-US" altLang="ja-JP" b="0" i="0" smtClean="0"/>
                        <m:t>476</m:t>
                      </m:r>
                      <m:r>
                        <a:rPr lang="en-US" altLang="ja-JP" b="0" i="1" smtClean="0">
                          <a:latin typeface="Cambria Math" panose="02040503050406030204" pitchFamily="18" charset="0"/>
                          <a:ea typeface="Cambria Math" panose="02040503050406030204" pitchFamily="18" charset="0"/>
                        </a:rPr>
                        <m:t>5</m:t>
                      </m:r>
                    </m:oMath>
                  </m:oMathPara>
                </a14:m>
                <a:endParaRPr lang="en-US" altLang="ja-JP" b="0" dirty="0"/>
              </a:p>
            </p:txBody>
          </p:sp>
        </mc:Choice>
        <mc:Fallback xmlns="">
          <p:sp>
            <p:nvSpPr>
              <p:cNvPr id="24" name="テキスト ボックス 23">
                <a:extLst>
                  <a:ext uri="{FF2B5EF4-FFF2-40B4-BE49-F238E27FC236}">
                    <a16:creationId xmlns:a16="http://schemas.microsoft.com/office/drawing/2014/main" id="{4C41B8CF-13CD-2F08-A5AF-B77415282FC5}"/>
                  </a:ext>
                </a:extLst>
              </p:cNvPr>
              <p:cNvSpPr txBox="1">
                <a:spLocks noRot="1" noChangeAspect="1" noMove="1" noResize="1" noEditPoints="1" noAdjustHandles="1" noChangeArrowheads="1" noChangeShapeType="1" noTextEdit="1"/>
              </p:cNvSpPr>
              <p:nvPr/>
            </p:nvSpPr>
            <p:spPr>
              <a:xfrm>
                <a:off x="7862415" y="2017429"/>
                <a:ext cx="1238288" cy="369332"/>
              </a:xfrm>
              <a:prstGeom prst="rect">
                <a:avLst/>
              </a:prstGeom>
              <a:blipFill>
                <a:blip r:embed="rId16"/>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4FDDD2B6-0990-2FB5-8020-E429F90BAADC}"/>
              </a:ext>
            </a:extLst>
          </p:cNvPr>
          <p:cNvSpPr txBox="1"/>
          <p:nvPr/>
        </p:nvSpPr>
        <p:spPr>
          <a:xfrm>
            <a:off x="9367285" y="551615"/>
            <a:ext cx="1248498" cy="369332"/>
          </a:xfrm>
          <a:prstGeom prst="rect">
            <a:avLst/>
          </a:prstGeom>
          <a:noFill/>
        </p:spPr>
        <p:txBody>
          <a:bodyPr wrap="square" rtlCol="0">
            <a:spAutoFit/>
          </a:bodyPr>
          <a:lstStyle/>
          <a:p>
            <a:r>
              <a:rPr kumimoji="1" lang="ja-JP" altLang="en-US" dirty="0"/>
              <a:t>キャパ</a:t>
            </a:r>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B1F5C424-93C7-651C-4065-D8D38134B9E6}"/>
              </a:ext>
            </a:extLst>
          </p:cNvPr>
          <p:cNvSpPr txBox="1"/>
          <p:nvPr/>
        </p:nvSpPr>
        <p:spPr>
          <a:xfrm>
            <a:off x="7020104" y="2367967"/>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7" name="テキスト ボックス 26">
            <a:extLst>
              <a:ext uri="{FF2B5EF4-FFF2-40B4-BE49-F238E27FC236}">
                <a16:creationId xmlns:a16="http://schemas.microsoft.com/office/drawing/2014/main" id="{56E31D63-16B8-8083-BD1B-AA5DCE60362C}"/>
              </a:ext>
            </a:extLst>
          </p:cNvPr>
          <p:cNvSpPr txBox="1"/>
          <p:nvPr/>
        </p:nvSpPr>
        <p:spPr>
          <a:xfrm>
            <a:off x="9543598" y="3974186"/>
            <a:ext cx="1248498" cy="369332"/>
          </a:xfrm>
          <a:prstGeom prst="rect">
            <a:avLst/>
          </a:prstGeom>
          <a:noFill/>
        </p:spPr>
        <p:txBody>
          <a:bodyPr wrap="square" rtlCol="0">
            <a:spAutoFit/>
          </a:bodyPr>
          <a:lstStyle/>
          <a:p>
            <a:r>
              <a:rPr kumimoji="1" lang="ja-JP" altLang="en-US" dirty="0"/>
              <a:t>キャパ</a:t>
            </a:r>
            <a:r>
              <a:rPr lang="en-US" altLang="ja-JP" dirty="0"/>
              <a:t>2</a:t>
            </a:r>
            <a:endParaRPr kumimoji="1" lang="ja-JP" altLang="en-US" dirty="0"/>
          </a:p>
        </p:txBody>
      </p:sp>
    </p:spTree>
    <p:extLst>
      <p:ext uri="{BB962C8B-B14F-4D97-AF65-F5344CB8AC3E}">
        <p14:creationId xmlns:p14="http://schemas.microsoft.com/office/powerpoint/2010/main" val="3877650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3BCC8-93E8-9D66-5BC0-3E3F49B4ECED}"/>
              </a:ext>
            </a:extLst>
          </p:cNvPr>
          <p:cNvSpPr>
            <a:spLocks noGrp="1"/>
          </p:cNvSpPr>
          <p:nvPr>
            <p:ph type="title"/>
          </p:nvPr>
        </p:nvSpPr>
        <p:spPr/>
        <p:txBody>
          <a:bodyPr/>
          <a:lstStyle/>
          <a:p>
            <a:r>
              <a:rPr lang="en-US" altLang="ja-JP" dirty="0"/>
              <a:t>DA</a:t>
            </a:r>
            <a:r>
              <a:rPr lang="ja-JP" altLang="en-US" dirty="0"/>
              <a:t>アルゴリズム</a:t>
            </a:r>
            <a:r>
              <a:rPr lang="en-US" altLang="ja-JP" dirty="0"/>
              <a:t>(</a:t>
            </a:r>
            <a:r>
              <a:rPr lang="ja-JP" altLang="en-US" dirty="0"/>
              <a:t>被介護者側</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C3B4BA0-A7E8-1742-FB44-F96C319F4934}"/>
              </a:ext>
            </a:extLst>
          </p:cNvPr>
          <p:cNvSpPr>
            <a:spLocks noGrp="1"/>
          </p:cNvSpPr>
          <p:nvPr>
            <p:ph idx="1"/>
          </p:nvPr>
        </p:nvSpPr>
        <p:spPr>
          <a:xfrm>
            <a:off x="838200" y="1825625"/>
            <a:ext cx="10515600" cy="460375"/>
          </a:xfrm>
        </p:spPr>
        <p:txBody>
          <a:bodyPr>
            <a:normAutofit lnSpcReduction="10000"/>
          </a:bodyPr>
          <a:lstStyle/>
          <a:p>
            <a:pPr marL="0" indent="0">
              <a:buNone/>
            </a:pPr>
            <a:r>
              <a:rPr lang="ja-JP" altLang="en-US" dirty="0"/>
              <a:t>ステップ</a:t>
            </a:r>
            <a:r>
              <a:rPr lang="en-US" altLang="ja-JP" dirty="0"/>
              <a:t>1</a:t>
            </a:r>
            <a:r>
              <a:rPr lang="ja-JP" altLang="en-US" dirty="0"/>
              <a:t>　被介護者は、</a:t>
            </a:r>
            <a:r>
              <a:rPr lang="en-US" altLang="ja-JP" dirty="0"/>
              <a:t>1</a:t>
            </a:r>
            <a:r>
              <a:rPr lang="ja-JP" altLang="en-US" dirty="0"/>
              <a:t>位のケアワーカーに申請　</a:t>
            </a:r>
            <a:endParaRPr kumimoji="1" lang="ja-JP" altLang="en-US" dirty="0"/>
          </a:p>
        </p:txBody>
      </p:sp>
      <p:pic>
        <p:nvPicPr>
          <p:cNvPr id="4" name="グラフィックス 3">
            <a:extLst>
              <a:ext uri="{FF2B5EF4-FFF2-40B4-BE49-F238E27FC236}">
                <a16:creationId xmlns:a16="http://schemas.microsoft.com/office/drawing/2014/main" id="{B0E8FF8B-3E19-BBF0-BE92-B1F0474850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892" y="3570919"/>
            <a:ext cx="403677" cy="1360968"/>
          </a:xfrm>
          <a:prstGeom prst="rect">
            <a:avLst/>
          </a:prstGeom>
        </p:spPr>
      </p:pic>
      <p:pic>
        <p:nvPicPr>
          <p:cNvPr id="5" name="グラフィックス 4">
            <a:extLst>
              <a:ext uri="{FF2B5EF4-FFF2-40B4-BE49-F238E27FC236}">
                <a16:creationId xmlns:a16="http://schemas.microsoft.com/office/drawing/2014/main" id="{9A8425EE-64E3-5F2A-A245-E578889E30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5112" y="2286000"/>
            <a:ext cx="315090" cy="1172981"/>
          </a:xfrm>
          <a:prstGeom prst="rect">
            <a:avLst/>
          </a:prstGeom>
        </p:spPr>
      </p:pic>
      <p:pic>
        <p:nvPicPr>
          <p:cNvPr id="6" name="グラフィックス 5">
            <a:extLst>
              <a:ext uri="{FF2B5EF4-FFF2-40B4-BE49-F238E27FC236}">
                <a16:creationId xmlns:a16="http://schemas.microsoft.com/office/drawing/2014/main" id="{0335AEE2-8D94-AFE6-E49B-F10EF2F296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7833" y="5094903"/>
            <a:ext cx="425651" cy="1435051"/>
          </a:xfrm>
          <a:prstGeom prst="rect">
            <a:avLst/>
          </a:prstGeom>
        </p:spPr>
      </p:pic>
      <p:sp>
        <p:nvSpPr>
          <p:cNvPr id="7" name="テキスト ボックス 6">
            <a:extLst>
              <a:ext uri="{FF2B5EF4-FFF2-40B4-BE49-F238E27FC236}">
                <a16:creationId xmlns:a16="http://schemas.microsoft.com/office/drawing/2014/main" id="{6FBC5D82-1258-BB17-44C1-1A23B9485572}"/>
              </a:ext>
            </a:extLst>
          </p:cNvPr>
          <p:cNvSpPr txBox="1"/>
          <p:nvPr/>
        </p:nvSpPr>
        <p:spPr>
          <a:xfrm>
            <a:off x="8434287" y="3485049"/>
            <a:ext cx="50993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0B587FF3-0105-2D29-D97A-8A3F1DDBD572}"/>
              </a:ext>
            </a:extLst>
          </p:cNvPr>
          <p:cNvSpPr txBox="1"/>
          <p:nvPr/>
        </p:nvSpPr>
        <p:spPr>
          <a:xfrm>
            <a:off x="8460202" y="2186481"/>
            <a:ext cx="343908"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EFCE78A0-65AA-3646-E26D-6044D764C573}"/>
              </a:ext>
            </a:extLst>
          </p:cNvPr>
          <p:cNvSpPr txBox="1"/>
          <p:nvPr/>
        </p:nvSpPr>
        <p:spPr>
          <a:xfrm>
            <a:off x="8453175" y="4987649"/>
            <a:ext cx="558081"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820B9245-B81F-B448-2057-E8B7588CD88A}"/>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999584" y="3182381"/>
            <a:ext cx="549530" cy="889091"/>
          </a:xfrm>
          <a:prstGeom prst="rect">
            <a:avLst/>
          </a:prstGeom>
        </p:spPr>
      </p:pic>
      <p:pic>
        <p:nvPicPr>
          <p:cNvPr id="11" name="グラフィックス 10">
            <a:extLst>
              <a:ext uri="{FF2B5EF4-FFF2-40B4-BE49-F238E27FC236}">
                <a16:creationId xmlns:a16="http://schemas.microsoft.com/office/drawing/2014/main" id="{9B6B9574-D679-588E-A44A-2DBAB272A716}"/>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2035586" y="2320118"/>
            <a:ext cx="530533" cy="875263"/>
          </a:xfrm>
          <a:prstGeom prst="rect">
            <a:avLst/>
          </a:prstGeom>
        </p:spPr>
      </p:pic>
      <p:pic>
        <p:nvPicPr>
          <p:cNvPr id="12" name="グラフィックス 11">
            <a:extLst>
              <a:ext uri="{FF2B5EF4-FFF2-40B4-BE49-F238E27FC236}">
                <a16:creationId xmlns:a16="http://schemas.microsoft.com/office/drawing/2014/main" id="{E838EA5B-148A-2E5F-03D0-F16D8903D754}"/>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2006553" y="5094903"/>
            <a:ext cx="549530" cy="889091"/>
          </a:xfrm>
          <a:prstGeom prst="rect">
            <a:avLst/>
          </a:prstGeom>
        </p:spPr>
      </p:pic>
      <p:pic>
        <p:nvPicPr>
          <p:cNvPr id="13" name="グラフィックス 12">
            <a:extLst>
              <a:ext uri="{FF2B5EF4-FFF2-40B4-BE49-F238E27FC236}">
                <a16:creationId xmlns:a16="http://schemas.microsoft.com/office/drawing/2014/main" id="{78BDCA24-D077-B4E5-5C7B-9CBA4AFDAFBC}"/>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2015252" y="4087692"/>
            <a:ext cx="571199" cy="942353"/>
          </a:xfrm>
          <a:prstGeom prst="rect">
            <a:avLst/>
          </a:prstGeom>
        </p:spPr>
      </p:pic>
      <p:sp>
        <p:nvSpPr>
          <p:cNvPr id="14" name="テキスト ボックス 13">
            <a:extLst>
              <a:ext uri="{FF2B5EF4-FFF2-40B4-BE49-F238E27FC236}">
                <a16:creationId xmlns:a16="http://schemas.microsoft.com/office/drawing/2014/main" id="{8634B8AF-B69F-CF3E-C37C-DB56BE8591EB}"/>
              </a:ext>
            </a:extLst>
          </p:cNvPr>
          <p:cNvSpPr txBox="1"/>
          <p:nvPr/>
        </p:nvSpPr>
        <p:spPr>
          <a:xfrm>
            <a:off x="2356092" y="3164589"/>
            <a:ext cx="388646"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358214F8-B527-E34C-E816-3A4C47CCC628}"/>
              </a:ext>
            </a:extLst>
          </p:cNvPr>
          <p:cNvSpPr txBox="1"/>
          <p:nvPr/>
        </p:nvSpPr>
        <p:spPr>
          <a:xfrm>
            <a:off x="2356092" y="2259278"/>
            <a:ext cx="362491"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CF793431-B15E-8CCC-353A-4F6CEDDFA3AE}"/>
              </a:ext>
            </a:extLst>
          </p:cNvPr>
          <p:cNvSpPr txBox="1"/>
          <p:nvPr/>
        </p:nvSpPr>
        <p:spPr>
          <a:xfrm>
            <a:off x="2354649" y="4108913"/>
            <a:ext cx="388929"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207BEA41-87F8-5413-BB0C-E07DEB27C4E9}"/>
              </a:ext>
            </a:extLst>
          </p:cNvPr>
          <p:cNvSpPr txBox="1"/>
          <p:nvPr/>
        </p:nvSpPr>
        <p:spPr>
          <a:xfrm>
            <a:off x="2285595" y="4987649"/>
            <a:ext cx="388646" cy="369332"/>
          </a:xfrm>
          <a:prstGeom prst="rect">
            <a:avLst/>
          </a:prstGeom>
          <a:noFill/>
        </p:spPr>
        <p:txBody>
          <a:bodyPr wrap="square" rtlCol="0">
            <a:spAutoFit/>
          </a:bodyPr>
          <a:lstStyle/>
          <a:p>
            <a:r>
              <a:rPr kumimoji="1" lang="en-US" altLang="ja-JP" dirty="0"/>
              <a:t>7</a:t>
            </a:r>
            <a:endParaRPr kumimoji="1" lang="ja-JP" altLang="en-US"/>
          </a:p>
        </p:txBody>
      </p:sp>
      <p:cxnSp>
        <p:nvCxnSpPr>
          <p:cNvPr id="20" name="直線矢印コネクタ 19">
            <a:extLst>
              <a:ext uri="{FF2B5EF4-FFF2-40B4-BE49-F238E27FC236}">
                <a16:creationId xmlns:a16="http://schemas.microsoft.com/office/drawing/2014/main" id="{437B0009-0A9C-A1CA-61D1-8A9C1B4F1708}"/>
              </a:ext>
            </a:extLst>
          </p:cNvPr>
          <p:cNvCxnSpPr>
            <a:cxnSpLocks/>
          </p:cNvCxnSpPr>
          <p:nvPr/>
        </p:nvCxnSpPr>
        <p:spPr>
          <a:xfrm>
            <a:off x="3032299" y="2863702"/>
            <a:ext cx="4717762"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9C6468EE-11E5-C9DE-F366-70CAF5574BD0}"/>
              </a:ext>
            </a:extLst>
          </p:cNvPr>
          <p:cNvCxnSpPr>
            <a:cxnSpLocks/>
          </p:cNvCxnSpPr>
          <p:nvPr/>
        </p:nvCxnSpPr>
        <p:spPr>
          <a:xfrm>
            <a:off x="3083442" y="3836660"/>
            <a:ext cx="4619798" cy="191200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9BF3A69E-DD80-3885-E3F4-387BCE45E66B}"/>
              </a:ext>
            </a:extLst>
          </p:cNvPr>
          <p:cNvCxnSpPr>
            <a:cxnSpLocks/>
          </p:cNvCxnSpPr>
          <p:nvPr/>
        </p:nvCxnSpPr>
        <p:spPr>
          <a:xfrm>
            <a:off x="3032299" y="4628707"/>
            <a:ext cx="4717762"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51F861A5-097F-A191-51DD-0EEBC558AF21}"/>
              </a:ext>
            </a:extLst>
          </p:cNvPr>
          <p:cNvCxnSpPr>
            <a:cxnSpLocks/>
          </p:cNvCxnSpPr>
          <p:nvPr/>
        </p:nvCxnSpPr>
        <p:spPr>
          <a:xfrm flipV="1">
            <a:off x="3115409" y="2945219"/>
            <a:ext cx="4662575" cy="272193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4EFCFC9-CFC5-8C26-CB43-2495B40C6D37}"/>
                  </a:ext>
                </a:extLst>
              </p:cNvPr>
              <p:cNvSpPr txBox="1"/>
              <p:nvPr/>
            </p:nvSpPr>
            <p:spPr>
              <a:xfrm>
                <a:off x="651768" y="4374202"/>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35" name="テキスト ボックス 34">
                <a:extLst>
                  <a:ext uri="{FF2B5EF4-FFF2-40B4-BE49-F238E27FC236}">
                    <a16:creationId xmlns:a16="http://schemas.microsoft.com/office/drawing/2014/main" id="{14EFCFC9-CFC5-8C26-CB43-2495B40C6D37}"/>
                  </a:ext>
                </a:extLst>
              </p:cNvPr>
              <p:cNvSpPr txBox="1">
                <a:spLocks noRot="1" noChangeAspect="1" noMove="1" noResize="1" noEditPoints="1" noAdjustHandles="1" noChangeArrowheads="1" noChangeShapeType="1" noTextEdit="1"/>
              </p:cNvSpPr>
              <p:nvPr/>
            </p:nvSpPr>
            <p:spPr>
              <a:xfrm>
                <a:off x="651768" y="4374202"/>
                <a:ext cx="123828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E8ACF4A-5228-D656-8130-F2CEB30734CC}"/>
                  </a:ext>
                </a:extLst>
              </p:cNvPr>
              <p:cNvSpPr txBox="1"/>
              <p:nvPr/>
            </p:nvSpPr>
            <p:spPr>
              <a:xfrm>
                <a:off x="693521" y="5443096"/>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7</m:t>
                          </m:r>
                        </m:sub>
                      </m:sSub>
                      <m:r>
                        <m:rPr>
                          <m:nor/>
                        </m:rPr>
                        <a:rPr lang="en" altLang="ja-JP"/>
                        <m:t>=</m:t>
                      </m:r>
                      <m:r>
                        <m:rPr>
                          <m:nor/>
                        </m:rPr>
                        <a:rPr lang="en-US" altLang="ja-JP" b="0" i="0" smtClean="0"/>
                        <m:t>12</m:t>
                      </m:r>
                      <m:r>
                        <a:rPr lang="en-US" altLang="ja-JP" b="0" i="1" smtClean="0">
                          <a:latin typeface="Cambria Math" panose="02040503050406030204" pitchFamily="18" charset="0"/>
                          <a:ea typeface="Cambria Math" panose="02040503050406030204" pitchFamily="18" charset="0"/>
                        </a:rPr>
                        <m:t>3</m:t>
                      </m:r>
                    </m:oMath>
                  </m:oMathPara>
                </a14:m>
                <a:endParaRPr lang="en-US" altLang="ja-JP" b="0" dirty="0"/>
              </a:p>
            </p:txBody>
          </p:sp>
        </mc:Choice>
        <mc:Fallback xmlns="">
          <p:sp>
            <p:nvSpPr>
              <p:cNvPr id="36" name="テキスト ボックス 35">
                <a:extLst>
                  <a:ext uri="{FF2B5EF4-FFF2-40B4-BE49-F238E27FC236}">
                    <a16:creationId xmlns:a16="http://schemas.microsoft.com/office/drawing/2014/main" id="{6E8ACF4A-5228-D656-8130-F2CEB30734CC}"/>
                  </a:ext>
                </a:extLst>
              </p:cNvPr>
              <p:cNvSpPr txBox="1">
                <a:spLocks noRot="1" noChangeAspect="1" noMove="1" noResize="1" noEditPoints="1" noAdjustHandles="1" noChangeArrowheads="1" noChangeShapeType="1" noTextEdit="1"/>
              </p:cNvSpPr>
              <p:nvPr/>
            </p:nvSpPr>
            <p:spPr>
              <a:xfrm>
                <a:off x="693521" y="5443096"/>
                <a:ext cx="1238288"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4F1BE0D-2A07-36ED-5FAB-09C07F866A9C}"/>
                  </a:ext>
                </a:extLst>
              </p:cNvPr>
              <p:cNvSpPr txBox="1"/>
              <p:nvPr/>
            </p:nvSpPr>
            <p:spPr>
              <a:xfrm>
                <a:off x="644834" y="343325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5</m:t>
                          </m:r>
                        </m:sub>
                      </m:sSub>
                      <m:r>
                        <m:rPr>
                          <m:nor/>
                        </m:rPr>
                        <a:rPr lang="en" altLang="ja-JP"/>
                        <m:t>=</m:t>
                      </m:r>
                      <m:r>
                        <m:rPr>
                          <m:nor/>
                        </m:rPr>
                        <a:rPr lang="en-US" altLang="ja-JP" b="0" i="0" smtClean="0"/>
                        <m:t>3</m:t>
                      </m:r>
                      <m:r>
                        <a:rPr lang="en-US" altLang="ja-JP" b="0" i="1" smtClean="0">
                          <a:latin typeface="Cambria Math" panose="02040503050406030204" pitchFamily="18" charset="0"/>
                          <a:ea typeface="Cambria Math" panose="02040503050406030204" pitchFamily="18" charset="0"/>
                        </a:rPr>
                        <m:t>12</m:t>
                      </m:r>
                    </m:oMath>
                  </m:oMathPara>
                </a14:m>
                <a:endParaRPr lang="en-US" altLang="ja-JP" b="0" dirty="0"/>
              </a:p>
            </p:txBody>
          </p:sp>
        </mc:Choice>
        <mc:Fallback xmlns="">
          <p:sp>
            <p:nvSpPr>
              <p:cNvPr id="37" name="テキスト ボックス 36">
                <a:extLst>
                  <a:ext uri="{FF2B5EF4-FFF2-40B4-BE49-F238E27FC236}">
                    <a16:creationId xmlns:a16="http://schemas.microsoft.com/office/drawing/2014/main" id="{94F1BE0D-2A07-36ED-5FAB-09C07F866A9C}"/>
                  </a:ext>
                </a:extLst>
              </p:cNvPr>
              <p:cNvSpPr txBox="1">
                <a:spLocks noRot="1" noChangeAspect="1" noMove="1" noResize="1" noEditPoints="1" noAdjustHandles="1" noChangeArrowheads="1" noChangeShapeType="1" noTextEdit="1"/>
              </p:cNvSpPr>
              <p:nvPr/>
            </p:nvSpPr>
            <p:spPr>
              <a:xfrm>
                <a:off x="644834" y="3433253"/>
                <a:ext cx="1238288"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1445699-8C09-9410-788A-2F72D5745503}"/>
                  </a:ext>
                </a:extLst>
              </p:cNvPr>
              <p:cNvSpPr txBox="1"/>
              <p:nvPr/>
            </p:nvSpPr>
            <p:spPr>
              <a:xfrm>
                <a:off x="644834" y="254314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4</m:t>
                          </m:r>
                        </m:sub>
                      </m:sSub>
                      <m:r>
                        <m:rPr>
                          <m:nor/>
                        </m:rPr>
                        <a:rPr lang="en" altLang="ja-JP"/>
                        <m:t>=</m:t>
                      </m:r>
                      <m:r>
                        <m:rPr>
                          <m:nor/>
                        </m:rPr>
                        <a:rPr lang="en-US" altLang="ja-JP" b="0" i="0" smtClean="0"/>
                        <m:t>132</m:t>
                      </m:r>
                    </m:oMath>
                  </m:oMathPara>
                </a14:m>
                <a:endParaRPr lang="en-US" altLang="ja-JP" b="0" dirty="0"/>
              </a:p>
            </p:txBody>
          </p:sp>
        </mc:Choice>
        <mc:Fallback xmlns="">
          <p:sp>
            <p:nvSpPr>
              <p:cNvPr id="38" name="テキスト ボックス 37">
                <a:extLst>
                  <a:ext uri="{FF2B5EF4-FFF2-40B4-BE49-F238E27FC236}">
                    <a16:creationId xmlns:a16="http://schemas.microsoft.com/office/drawing/2014/main" id="{11445699-8C09-9410-788A-2F72D5745503}"/>
                  </a:ext>
                </a:extLst>
              </p:cNvPr>
              <p:cNvSpPr txBox="1">
                <a:spLocks noRot="1" noChangeAspect="1" noMove="1" noResize="1" noEditPoints="1" noAdjustHandles="1" noChangeArrowheads="1" noChangeShapeType="1" noTextEdit="1"/>
              </p:cNvSpPr>
              <p:nvPr/>
            </p:nvSpPr>
            <p:spPr>
              <a:xfrm>
                <a:off x="644834" y="2543144"/>
                <a:ext cx="1238288"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3B69454-0BFC-41DB-CC4B-0E006D4AD149}"/>
                  </a:ext>
                </a:extLst>
              </p:cNvPr>
              <p:cNvSpPr txBox="1"/>
              <p:nvPr/>
            </p:nvSpPr>
            <p:spPr>
              <a:xfrm>
                <a:off x="8804110" y="536627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3</m:t>
                          </m:r>
                        </m:sub>
                      </m:sSub>
                      <m:r>
                        <m:rPr>
                          <m:nor/>
                        </m:rPr>
                        <a:rPr lang="en" altLang="ja-JP"/>
                        <m:t>=</m:t>
                      </m:r>
                      <m:r>
                        <m:rPr>
                          <m:nor/>
                        </m:rPr>
                        <a:rPr lang="en-US" altLang="ja-JP" b="0" i="0" smtClean="0"/>
                        <m:t>5467</m:t>
                      </m:r>
                    </m:oMath>
                  </m:oMathPara>
                </a14:m>
                <a:endParaRPr lang="en-US" altLang="ja-JP" b="0" dirty="0"/>
              </a:p>
            </p:txBody>
          </p:sp>
        </mc:Choice>
        <mc:Fallback xmlns="">
          <p:sp>
            <p:nvSpPr>
              <p:cNvPr id="39" name="テキスト ボックス 38">
                <a:extLst>
                  <a:ext uri="{FF2B5EF4-FFF2-40B4-BE49-F238E27FC236}">
                    <a16:creationId xmlns:a16="http://schemas.microsoft.com/office/drawing/2014/main" id="{83B69454-0BFC-41DB-CC4B-0E006D4AD149}"/>
                  </a:ext>
                </a:extLst>
              </p:cNvPr>
              <p:cNvSpPr txBox="1">
                <a:spLocks noRot="1" noChangeAspect="1" noMove="1" noResize="1" noEditPoints="1" noAdjustHandles="1" noChangeArrowheads="1" noChangeShapeType="1" noTextEdit="1"/>
              </p:cNvSpPr>
              <p:nvPr/>
            </p:nvSpPr>
            <p:spPr>
              <a:xfrm>
                <a:off x="8804110" y="5366274"/>
                <a:ext cx="1238288"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266EEE8-8312-21EE-7B8C-6C26B7805CAC}"/>
                  </a:ext>
                </a:extLst>
              </p:cNvPr>
              <p:cNvSpPr txBox="1"/>
              <p:nvPr/>
            </p:nvSpPr>
            <p:spPr>
              <a:xfrm>
                <a:off x="8689254" y="266671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1</m:t>
                          </m:r>
                        </m:sub>
                      </m:sSub>
                      <m:r>
                        <m:rPr>
                          <m:nor/>
                        </m:rPr>
                        <a:rPr lang="en" altLang="ja-JP"/>
                        <m:t>=</m:t>
                      </m:r>
                      <m:r>
                        <m:rPr>
                          <m:nor/>
                        </m:rPr>
                        <a:rPr lang="en-US" altLang="ja-JP" b="0" i="0" smtClean="0"/>
                        <m:t>745</m:t>
                      </m:r>
                      <m:r>
                        <a:rPr lang="en-US" altLang="ja-JP" b="0" i="1" smtClean="0">
                          <a:latin typeface="Cambria Math" panose="02040503050406030204" pitchFamily="18" charset="0"/>
                          <a:ea typeface="Cambria Math" panose="02040503050406030204" pitchFamily="18" charset="0"/>
                        </a:rPr>
                        <m:t>6</m:t>
                      </m:r>
                    </m:oMath>
                  </m:oMathPara>
                </a14:m>
                <a:endParaRPr lang="en-US" altLang="ja-JP" b="0" dirty="0"/>
              </a:p>
            </p:txBody>
          </p:sp>
        </mc:Choice>
        <mc:Fallback xmlns="">
          <p:sp>
            <p:nvSpPr>
              <p:cNvPr id="40" name="テキスト ボックス 39">
                <a:extLst>
                  <a:ext uri="{FF2B5EF4-FFF2-40B4-BE49-F238E27FC236}">
                    <a16:creationId xmlns:a16="http://schemas.microsoft.com/office/drawing/2014/main" id="{A266EEE8-8312-21EE-7B8C-6C26B7805CAC}"/>
                  </a:ext>
                </a:extLst>
              </p:cNvPr>
              <p:cNvSpPr txBox="1">
                <a:spLocks noRot="1" noChangeAspect="1" noMove="1" noResize="1" noEditPoints="1" noAdjustHandles="1" noChangeArrowheads="1" noChangeShapeType="1" noTextEdit="1"/>
              </p:cNvSpPr>
              <p:nvPr/>
            </p:nvSpPr>
            <p:spPr>
              <a:xfrm>
                <a:off x="8689254" y="2666713"/>
                <a:ext cx="1238288"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8867E1F-B147-F73A-4A8B-B86C3007F982}"/>
                  </a:ext>
                </a:extLst>
              </p:cNvPr>
              <p:cNvSpPr txBox="1"/>
              <p:nvPr/>
            </p:nvSpPr>
            <p:spPr>
              <a:xfrm>
                <a:off x="8732215" y="3802585"/>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2</m:t>
                          </m:r>
                        </m:sub>
                      </m:sSub>
                      <m:r>
                        <m:rPr>
                          <m:nor/>
                        </m:rPr>
                        <a:rPr lang="en" altLang="ja-JP"/>
                        <m:t>=</m:t>
                      </m:r>
                      <m:r>
                        <m:rPr>
                          <m:nor/>
                        </m:rPr>
                        <a:rPr lang="en-US" altLang="ja-JP" b="0" i="0" smtClean="0"/>
                        <m:t>476</m:t>
                      </m:r>
                      <m:r>
                        <a:rPr lang="en-US" altLang="ja-JP" b="0" i="1" smtClean="0">
                          <a:latin typeface="Cambria Math" panose="02040503050406030204" pitchFamily="18" charset="0"/>
                          <a:ea typeface="Cambria Math" panose="02040503050406030204" pitchFamily="18" charset="0"/>
                        </a:rPr>
                        <m:t>5</m:t>
                      </m:r>
                    </m:oMath>
                  </m:oMathPara>
                </a14:m>
                <a:endParaRPr lang="en-US" altLang="ja-JP" b="0" dirty="0"/>
              </a:p>
            </p:txBody>
          </p:sp>
        </mc:Choice>
        <mc:Fallback xmlns="">
          <p:sp>
            <p:nvSpPr>
              <p:cNvPr id="41" name="テキスト ボックス 40">
                <a:extLst>
                  <a:ext uri="{FF2B5EF4-FFF2-40B4-BE49-F238E27FC236}">
                    <a16:creationId xmlns:a16="http://schemas.microsoft.com/office/drawing/2014/main" id="{38867E1F-B147-F73A-4A8B-B86C3007F982}"/>
                  </a:ext>
                </a:extLst>
              </p:cNvPr>
              <p:cNvSpPr txBox="1">
                <a:spLocks noRot="1" noChangeAspect="1" noMove="1" noResize="1" noEditPoints="1" noAdjustHandles="1" noChangeArrowheads="1" noChangeShapeType="1" noTextEdit="1"/>
              </p:cNvSpPr>
              <p:nvPr/>
            </p:nvSpPr>
            <p:spPr>
              <a:xfrm>
                <a:off x="8732215" y="3802585"/>
                <a:ext cx="1238288" cy="369332"/>
              </a:xfrm>
              <a:prstGeom prst="rect">
                <a:avLst/>
              </a:prstGeom>
              <a:blipFill>
                <a:blip r:embed="rId16"/>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23B10A49-3BCB-DAFA-F918-B70B373C7337}"/>
              </a:ext>
            </a:extLst>
          </p:cNvPr>
          <p:cNvSpPr txBox="1"/>
          <p:nvPr/>
        </p:nvSpPr>
        <p:spPr>
          <a:xfrm>
            <a:off x="8804110" y="3115717"/>
            <a:ext cx="1248498" cy="369332"/>
          </a:xfrm>
          <a:prstGeom prst="rect">
            <a:avLst/>
          </a:prstGeom>
          <a:noFill/>
        </p:spPr>
        <p:txBody>
          <a:bodyPr wrap="square" rtlCol="0">
            <a:spAutoFit/>
          </a:bodyPr>
          <a:lstStyle/>
          <a:p>
            <a:r>
              <a:rPr kumimoji="1" lang="ja-JP" altLang="en-US" dirty="0"/>
              <a:t>キャパ</a:t>
            </a:r>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4EC80098-D478-ACAC-BEA4-EEE4DC787663}"/>
              </a:ext>
            </a:extLst>
          </p:cNvPr>
          <p:cNvSpPr txBox="1"/>
          <p:nvPr/>
        </p:nvSpPr>
        <p:spPr>
          <a:xfrm>
            <a:off x="8793900" y="4217951"/>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44" name="テキスト ボックス 43">
            <a:extLst>
              <a:ext uri="{FF2B5EF4-FFF2-40B4-BE49-F238E27FC236}">
                <a16:creationId xmlns:a16="http://schemas.microsoft.com/office/drawing/2014/main" id="{75CFAB67-246A-7208-B6E5-AD77847EF3FD}"/>
              </a:ext>
            </a:extLst>
          </p:cNvPr>
          <p:cNvSpPr txBox="1"/>
          <p:nvPr/>
        </p:nvSpPr>
        <p:spPr>
          <a:xfrm>
            <a:off x="8804110" y="5803381"/>
            <a:ext cx="1248498" cy="369332"/>
          </a:xfrm>
          <a:prstGeom prst="rect">
            <a:avLst/>
          </a:prstGeom>
          <a:noFill/>
        </p:spPr>
        <p:txBody>
          <a:bodyPr wrap="square" rtlCol="0">
            <a:spAutoFit/>
          </a:bodyPr>
          <a:lstStyle/>
          <a:p>
            <a:r>
              <a:rPr kumimoji="1" lang="ja-JP" altLang="en-US" dirty="0"/>
              <a:t>キャパ</a:t>
            </a:r>
            <a:r>
              <a:rPr lang="en-US" altLang="ja-JP" dirty="0"/>
              <a:t>2</a:t>
            </a:r>
            <a:endParaRPr kumimoji="1" lang="ja-JP" altLang="en-US" dirty="0"/>
          </a:p>
        </p:txBody>
      </p:sp>
    </p:spTree>
    <p:extLst>
      <p:ext uri="{BB962C8B-B14F-4D97-AF65-F5344CB8AC3E}">
        <p14:creationId xmlns:p14="http://schemas.microsoft.com/office/powerpoint/2010/main" val="376011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6A71B-B1A0-07DC-811B-8A736760E972}"/>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630C409-4575-F460-EBBB-2EF346BDC46C}"/>
              </a:ext>
            </a:extLst>
          </p:cNvPr>
          <p:cNvSpPr>
            <a:spLocks noGrp="1"/>
          </p:cNvSpPr>
          <p:nvPr>
            <p:ph idx="1"/>
          </p:nvPr>
        </p:nvSpPr>
        <p:spPr>
          <a:xfrm>
            <a:off x="838200" y="386969"/>
            <a:ext cx="10515600" cy="4351338"/>
          </a:xfrm>
        </p:spPr>
        <p:txBody>
          <a:bodyPr/>
          <a:lstStyle/>
          <a:p>
            <a:r>
              <a:rPr kumimoji="1" lang="ja-JP" altLang="en-US" dirty="0"/>
              <a:t>高齢化が進行し、介護業界では</a:t>
            </a:r>
            <a:r>
              <a:rPr kumimoji="1" lang="en-US" altLang="ja-JP" dirty="0"/>
              <a:t>57</a:t>
            </a:r>
            <a:r>
              <a:rPr kumimoji="1" lang="ja-JP" altLang="en-US" dirty="0"/>
              <a:t>万人のケアワーカー不足が予測されている</a:t>
            </a:r>
            <a:endParaRPr kumimoji="1" lang="en-US" altLang="ja-JP" dirty="0"/>
          </a:p>
          <a:p>
            <a:endParaRPr kumimoji="1" lang="en-US" altLang="ja-JP" dirty="0"/>
          </a:p>
        </p:txBody>
      </p:sp>
      <p:pic>
        <p:nvPicPr>
          <p:cNvPr id="7" name="コンテンツ プレースホルダー 6">
            <a:extLst>
              <a:ext uri="{FF2B5EF4-FFF2-40B4-BE49-F238E27FC236}">
                <a16:creationId xmlns:a16="http://schemas.microsoft.com/office/drawing/2014/main" id="{5F47D2AF-FCCC-D399-9A4A-21305F52B694}"/>
              </a:ext>
            </a:extLst>
          </p:cNvPr>
          <p:cNvPicPr>
            <a:picLocks noChangeAspect="1"/>
          </p:cNvPicPr>
          <p:nvPr/>
        </p:nvPicPr>
        <p:blipFill>
          <a:blip r:embed="rId3"/>
          <a:stretch>
            <a:fillRect/>
          </a:stretch>
        </p:blipFill>
        <p:spPr>
          <a:xfrm>
            <a:off x="3413760" y="969429"/>
            <a:ext cx="8610078" cy="5888571"/>
          </a:xfrm>
          <a:prstGeom prst="rect">
            <a:avLst/>
          </a:prstGeom>
        </p:spPr>
      </p:pic>
    </p:spTree>
    <p:extLst>
      <p:ext uri="{BB962C8B-B14F-4D97-AF65-F5344CB8AC3E}">
        <p14:creationId xmlns:p14="http://schemas.microsoft.com/office/powerpoint/2010/main" val="416939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4E075-C4BF-BCB2-1B65-971D9AC47D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20B608-61DF-B593-294C-A4A474B83F39}"/>
              </a:ext>
            </a:extLst>
          </p:cNvPr>
          <p:cNvSpPr>
            <a:spLocks noGrp="1"/>
          </p:cNvSpPr>
          <p:nvPr>
            <p:ph type="title"/>
          </p:nvPr>
        </p:nvSpPr>
        <p:spPr/>
        <p:txBody>
          <a:bodyPr/>
          <a:lstStyle/>
          <a:p>
            <a:r>
              <a:rPr lang="en-US" altLang="ja-JP" dirty="0"/>
              <a:t>DA</a:t>
            </a:r>
            <a:r>
              <a:rPr lang="ja-JP" altLang="en-US" dirty="0"/>
              <a:t>アルゴリズム</a:t>
            </a:r>
            <a:r>
              <a:rPr lang="en-US" altLang="ja-JP" dirty="0"/>
              <a:t>(</a:t>
            </a:r>
            <a:r>
              <a:rPr lang="ja-JP" altLang="en-US" dirty="0"/>
              <a:t>被介護者側</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8DEF54C-CD00-49F2-25BF-8FE7B9EC713F}"/>
              </a:ext>
            </a:extLst>
          </p:cNvPr>
          <p:cNvSpPr>
            <a:spLocks noGrp="1"/>
          </p:cNvSpPr>
          <p:nvPr>
            <p:ph idx="1"/>
          </p:nvPr>
        </p:nvSpPr>
        <p:spPr>
          <a:xfrm>
            <a:off x="838200" y="1675536"/>
            <a:ext cx="10515600" cy="460375"/>
          </a:xfrm>
        </p:spPr>
        <p:txBody>
          <a:bodyPr>
            <a:normAutofit fontScale="92500"/>
          </a:bodyPr>
          <a:lstStyle/>
          <a:p>
            <a:pPr marL="0" indent="0">
              <a:buNone/>
            </a:pPr>
            <a:r>
              <a:rPr lang="ja-JP" altLang="en-US" dirty="0"/>
              <a:t>ステップ</a:t>
            </a:r>
            <a:r>
              <a:rPr lang="en-US" altLang="ja-JP" dirty="0"/>
              <a:t>2</a:t>
            </a:r>
            <a:r>
              <a:rPr lang="ja-JP" altLang="en-US" dirty="0"/>
              <a:t>　ケアワーカーは、申請の中から一番の被介護者を仮受入</a:t>
            </a:r>
            <a:endParaRPr kumimoji="1" lang="ja-JP" altLang="en-US" dirty="0"/>
          </a:p>
        </p:txBody>
      </p:sp>
      <p:pic>
        <p:nvPicPr>
          <p:cNvPr id="4" name="グラフィックス 3">
            <a:extLst>
              <a:ext uri="{FF2B5EF4-FFF2-40B4-BE49-F238E27FC236}">
                <a16:creationId xmlns:a16="http://schemas.microsoft.com/office/drawing/2014/main" id="{AABDD935-0029-B679-7C83-A2C6A7D2A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892" y="3570919"/>
            <a:ext cx="403677" cy="1360968"/>
          </a:xfrm>
          <a:prstGeom prst="rect">
            <a:avLst/>
          </a:prstGeom>
        </p:spPr>
      </p:pic>
      <p:pic>
        <p:nvPicPr>
          <p:cNvPr id="5" name="グラフィックス 4">
            <a:extLst>
              <a:ext uri="{FF2B5EF4-FFF2-40B4-BE49-F238E27FC236}">
                <a16:creationId xmlns:a16="http://schemas.microsoft.com/office/drawing/2014/main" id="{182BAAA1-6906-5BE7-F0AE-5BA437096F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5112" y="2286000"/>
            <a:ext cx="315090" cy="1172981"/>
          </a:xfrm>
          <a:prstGeom prst="rect">
            <a:avLst/>
          </a:prstGeom>
        </p:spPr>
      </p:pic>
      <p:pic>
        <p:nvPicPr>
          <p:cNvPr id="6" name="グラフィックス 5">
            <a:extLst>
              <a:ext uri="{FF2B5EF4-FFF2-40B4-BE49-F238E27FC236}">
                <a16:creationId xmlns:a16="http://schemas.microsoft.com/office/drawing/2014/main" id="{9F51CFDE-8F5C-1E95-5C4F-2748588737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7833" y="5094903"/>
            <a:ext cx="425651" cy="1435051"/>
          </a:xfrm>
          <a:prstGeom prst="rect">
            <a:avLst/>
          </a:prstGeom>
        </p:spPr>
      </p:pic>
      <p:sp>
        <p:nvSpPr>
          <p:cNvPr id="7" name="テキスト ボックス 6">
            <a:extLst>
              <a:ext uri="{FF2B5EF4-FFF2-40B4-BE49-F238E27FC236}">
                <a16:creationId xmlns:a16="http://schemas.microsoft.com/office/drawing/2014/main" id="{85AF49EA-A24D-767B-26A8-9BC67EFDBE87}"/>
              </a:ext>
            </a:extLst>
          </p:cNvPr>
          <p:cNvSpPr txBox="1"/>
          <p:nvPr/>
        </p:nvSpPr>
        <p:spPr>
          <a:xfrm>
            <a:off x="8434287" y="3485049"/>
            <a:ext cx="50993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5F5CA0E6-BD4E-685E-5001-4BC2600E09A9}"/>
              </a:ext>
            </a:extLst>
          </p:cNvPr>
          <p:cNvSpPr txBox="1"/>
          <p:nvPr/>
        </p:nvSpPr>
        <p:spPr>
          <a:xfrm>
            <a:off x="8460202" y="2186481"/>
            <a:ext cx="343908"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9619B485-8442-5DDA-9740-C1B50653F95C}"/>
              </a:ext>
            </a:extLst>
          </p:cNvPr>
          <p:cNvSpPr txBox="1"/>
          <p:nvPr/>
        </p:nvSpPr>
        <p:spPr>
          <a:xfrm>
            <a:off x="8453175" y="4987649"/>
            <a:ext cx="558081"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9A385756-8742-9C5A-EDF0-EC4ED3BCF0BE}"/>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601577" y="5222607"/>
            <a:ext cx="549530" cy="889091"/>
          </a:xfrm>
          <a:prstGeom prst="rect">
            <a:avLst/>
          </a:prstGeom>
        </p:spPr>
      </p:pic>
      <p:pic>
        <p:nvPicPr>
          <p:cNvPr id="11" name="グラフィックス 10">
            <a:extLst>
              <a:ext uri="{FF2B5EF4-FFF2-40B4-BE49-F238E27FC236}">
                <a16:creationId xmlns:a16="http://schemas.microsoft.com/office/drawing/2014/main" id="{1E2B3049-3A19-3E67-6D34-CC0868EAEC7A}"/>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2035586" y="2320118"/>
            <a:ext cx="530533" cy="875263"/>
          </a:xfrm>
          <a:prstGeom prst="rect">
            <a:avLst/>
          </a:prstGeom>
        </p:spPr>
      </p:pic>
      <p:pic>
        <p:nvPicPr>
          <p:cNvPr id="12" name="グラフィックス 11">
            <a:extLst>
              <a:ext uri="{FF2B5EF4-FFF2-40B4-BE49-F238E27FC236}">
                <a16:creationId xmlns:a16="http://schemas.microsoft.com/office/drawing/2014/main" id="{55B49ADC-0312-9F80-50F7-881E9B350EFD}"/>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546658" y="2236018"/>
            <a:ext cx="549530" cy="889091"/>
          </a:xfrm>
          <a:prstGeom prst="rect">
            <a:avLst/>
          </a:prstGeom>
        </p:spPr>
      </p:pic>
      <p:pic>
        <p:nvPicPr>
          <p:cNvPr id="13" name="グラフィックス 12">
            <a:extLst>
              <a:ext uri="{FF2B5EF4-FFF2-40B4-BE49-F238E27FC236}">
                <a16:creationId xmlns:a16="http://schemas.microsoft.com/office/drawing/2014/main" id="{CC0C5564-46C0-F892-67CE-CB7C0B186227}"/>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0560446" y="3570919"/>
            <a:ext cx="571199" cy="942353"/>
          </a:xfrm>
          <a:prstGeom prst="rect">
            <a:avLst/>
          </a:prstGeom>
        </p:spPr>
      </p:pic>
      <p:sp>
        <p:nvSpPr>
          <p:cNvPr id="14" name="テキスト ボックス 13">
            <a:extLst>
              <a:ext uri="{FF2B5EF4-FFF2-40B4-BE49-F238E27FC236}">
                <a16:creationId xmlns:a16="http://schemas.microsoft.com/office/drawing/2014/main" id="{5B58BF2C-051F-4D27-3A37-9A5117E90C2E}"/>
              </a:ext>
            </a:extLst>
          </p:cNvPr>
          <p:cNvSpPr txBox="1"/>
          <p:nvPr/>
        </p:nvSpPr>
        <p:spPr>
          <a:xfrm>
            <a:off x="10958085" y="5204815"/>
            <a:ext cx="388646"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38D0F7E1-776A-0A88-C409-4C070CD627A8}"/>
              </a:ext>
            </a:extLst>
          </p:cNvPr>
          <p:cNvSpPr txBox="1"/>
          <p:nvPr/>
        </p:nvSpPr>
        <p:spPr>
          <a:xfrm>
            <a:off x="2356092" y="2259278"/>
            <a:ext cx="362491"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85C22709-6846-9147-9596-54603886B582}"/>
              </a:ext>
            </a:extLst>
          </p:cNvPr>
          <p:cNvSpPr txBox="1"/>
          <p:nvPr/>
        </p:nvSpPr>
        <p:spPr>
          <a:xfrm>
            <a:off x="10899843" y="3592140"/>
            <a:ext cx="388929"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7EA696B2-DDA6-54CD-BFEF-6E57F5A909F6}"/>
              </a:ext>
            </a:extLst>
          </p:cNvPr>
          <p:cNvSpPr txBox="1"/>
          <p:nvPr/>
        </p:nvSpPr>
        <p:spPr>
          <a:xfrm>
            <a:off x="10825700" y="2128764"/>
            <a:ext cx="388646" cy="369332"/>
          </a:xfrm>
          <a:prstGeom prst="rect">
            <a:avLst/>
          </a:prstGeom>
          <a:noFill/>
        </p:spPr>
        <p:txBody>
          <a:bodyPr wrap="square" rtlCol="0">
            <a:spAutoFit/>
          </a:bodyPr>
          <a:lstStyle/>
          <a:p>
            <a:r>
              <a:rPr kumimoji="1" lang="en-US" altLang="ja-JP" dirty="0"/>
              <a:t>7</a:t>
            </a:r>
            <a:endParaRPr kumimoji="1" lang="ja-JP" altLang="en-US"/>
          </a:p>
        </p:txBody>
      </p:sp>
      <p:cxnSp>
        <p:nvCxnSpPr>
          <p:cNvPr id="20" name="直線矢印コネクタ 19">
            <a:extLst>
              <a:ext uri="{FF2B5EF4-FFF2-40B4-BE49-F238E27FC236}">
                <a16:creationId xmlns:a16="http://schemas.microsoft.com/office/drawing/2014/main" id="{A605DB40-9330-98D7-2D77-97CABF446495}"/>
              </a:ext>
            </a:extLst>
          </p:cNvPr>
          <p:cNvCxnSpPr>
            <a:cxnSpLocks/>
          </p:cNvCxnSpPr>
          <p:nvPr/>
        </p:nvCxnSpPr>
        <p:spPr>
          <a:xfrm>
            <a:off x="3032299" y="2863702"/>
            <a:ext cx="4717762"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4293512F-8765-D67C-8E0C-CA6117CE45F4}"/>
              </a:ext>
            </a:extLst>
          </p:cNvPr>
          <p:cNvCxnSpPr>
            <a:cxnSpLocks/>
          </p:cNvCxnSpPr>
          <p:nvPr/>
        </p:nvCxnSpPr>
        <p:spPr>
          <a:xfrm>
            <a:off x="3083442" y="3836660"/>
            <a:ext cx="4619798" cy="191200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C9C63110-E342-068E-0679-5DF44E827D86}"/>
              </a:ext>
            </a:extLst>
          </p:cNvPr>
          <p:cNvCxnSpPr>
            <a:cxnSpLocks/>
          </p:cNvCxnSpPr>
          <p:nvPr/>
        </p:nvCxnSpPr>
        <p:spPr>
          <a:xfrm>
            <a:off x="3032299" y="4628707"/>
            <a:ext cx="4717762"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0E87C274-BAB9-EEDA-521F-4CBDF3F5D5E8}"/>
              </a:ext>
            </a:extLst>
          </p:cNvPr>
          <p:cNvCxnSpPr>
            <a:cxnSpLocks/>
          </p:cNvCxnSpPr>
          <p:nvPr/>
        </p:nvCxnSpPr>
        <p:spPr>
          <a:xfrm flipV="1">
            <a:off x="3115409" y="2945219"/>
            <a:ext cx="4662575" cy="272193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D10CADE8-63C1-265E-E398-5CAB52C88F65}"/>
                  </a:ext>
                </a:extLst>
              </p:cNvPr>
              <p:cNvSpPr txBox="1"/>
              <p:nvPr/>
            </p:nvSpPr>
            <p:spPr>
              <a:xfrm>
                <a:off x="651768" y="4374202"/>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35" name="テキスト ボックス 34">
                <a:extLst>
                  <a:ext uri="{FF2B5EF4-FFF2-40B4-BE49-F238E27FC236}">
                    <a16:creationId xmlns:a16="http://schemas.microsoft.com/office/drawing/2014/main" id="{D10CADE8-63C1-265E-E398-5CAB52C88F65}"/>
                  </a:ext>
                </a:extLst>
              </p:cNvPr>
              <p:cNvSpPr txBox="1">
                <a:spLocks noRot="1" noChangeAspect="1" noMove="1" noResize="1" noEditPoints="1" noAdjustHandles="1" noChangeArrowheads="1" noChangeShapeType="1" noTextEdit="1"/>
              </p:cNvSpPr>
              <p:nvPr/>
            </p:nvSpPr>
            <p:spPr>
              <a:xfrm>
                <a:off x="651768" y="4374202"/>
                <a:ext cx="123828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6806B37-936C-CFCD-8327-F0F491DC6728}"/>
                  </a:ext>
                </a:extLst>
              </p:cNvPr>
              <p:cNvSpPr txBox="1"/>
              <p:nvPr/>
            </p:nvSpPr>
            <p:spPr>
              <a:xfrm>
                <a:off x="693521" y="5443096"/>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7</m:t>
                          </m:r>
                        </m:sub>
                      </m:sSub>
                      <m:r>
                        <m:rPr>
                          <m:nor/>
                        </m:rPr>
                        <a:rPr lang="en" altLang="ja-JP"/>
                        <m:t>=</m:t>
                      </m:r>
                      <m:r>
                        <m:rPr>
                          <m:nor/>
                        </m:rPr>
                        <a:rPr lang="en-US" altLang="ja-JP" b="0" i="0" smtClean="0"/>
                        <m:t>12</m:t>
                      </m:r>
                      <m:r>
                        <a:rPr lang="en-US" altLang="ja-JP" b="0" i="1" smtClean="0">
                          <a:latin typeface="Cambria Math" panose="02040503050406030204" pitchFamily="18" charset="0"/>
                          <a:ea typeface="Cambria Math" panose="02040503050406030204" pitchFamily="18" charset="0"/>
                        </a:rPr>
                        <m:t>3</m:t>
                      </m:r>
                    </m:oMath>
                  </m:oMathPara>
                </a14:m>
                <a:endParaRPr lang="en-US" altLang="ja-JP" b="0" dirty="0"/>
              </a:p>
            </p:txBody>
          </p:sp>
        </mc:Choice>
        <mc:Fallback xmlns="">
          <p:sp>
            <p:nvSpPr>
              <p:cNvPr id="36" name="テキスト ボックス 35">
                <a:extLst>
                  <a:ext uri="{FF2B5EF4-FFF2-40B4-BE49-F238E27FC236}">
                    <a16:creationId xmlns:a16="http://schemas.microsoft.com/office/drawing/2014/main" id="{56806B37-936C-CFCD-8327-F0F491DC6728}"/>
                  </a:ext>
                </a:extLst>
              </p:cNvPr>
              <p:cNvSpPr txBox="1">
                <a:spLocks noRot="1" noChangeAspect="1" noMove="1" noResize="1" noEditPoints="1" noAdjustHandles="1" noChangeArrowheads="1" noChangeShapeType="1" noTextEdit="1"/>
              </p:cNvSpPr>
              <p:nvPr/>
            </p:nvSpPr>
            <p:spPr>
              <a:xfrm>
                <a:off x="693521" y="5443096"/>
                <a:ext cx="1238288"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2B177F6F-9E15-D014-637D-163F6CE4CEF5}"/>
                  </a:ext>
                </a:extLst>
              </p:cNvPr>
              <p:cNvSpPr txBox="1"/>
              <p:nvPr/>
            </p:nvSpPr>
            <p:spPr>
              <a:xfrm>
                <a:off x="644834" y="343325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5</m:t>
                          </m:r>
                        </m:sub>
                      </m:sSub>
                      <m:r>
                        <m:rPr>
                          <m:nor/>
                        </m:rPr>
                        <a:rPr lang="en" altLang="ja-JP"/>
                        <m:t>=</m:t>
                      </m:r>
                      <m:r>
                        <m:rPr>
                          <m:nor/>
                        </m:rPr>
                        <a:rPr lang="en-US" altLang="ja-JP" b="0" i="0" smtClean="0"/>
                        <m:t>3</m:t>
                      </m:r>
                      <m:r>
                        <a:rPr lang="en-US" altLang="ja-JP" b="0" i="1" smtClean="0">
                          <a:latin typeface="Cambria Math" panose="02040503050406030204" pitchFamily="18" charset="0"/>
                          <a:ea typeface="Cambria Math" panose="02040503050406030204" pitchFamily="18" charset="0"/>
                        </a:rPr>
                        <m:t>12</m:t>
                      </m:r>
                    </m:oMath>
                  </m:oMathPara>
                </a14:m>
                <a:endParaRPr lang="en-US" altLang="ja-JP" b="0" dirty="0"/>
              </a:p>
            </p:txBody>
          </p:sp>
        </mc:Choice>
        <mc:Fallback xmlns="">
          <p:sp>
            <p:nvSpPr>
              <p:cNvPr id="37" name="テキスト ボックス 36">
                <a:extLst>
                  <a:ext uri="{FF2B5EF4-FFF2-40B4-BE49-F238E27FC236}">
                    <a16:creationId xmlns:a16="http://schemas.microsoft.com/office/drawing/2014/main" id="{2B177F6F-9E15-D014-637D-163F6CE4CEF5}"/>
                  </a:ext>
                </a:extLst>
              </p:cNvPr>
              <p:cNvSpPr txBox="1">
                <a:spLocks noRot="1" noChangeAspect="1" noMove="1" noResize="1" noEditPoints="1" noAdjustHandles="1" noChangeArrowheads="1" noChangeShapeType="1" noTextEdit="1"/>
              </p:cNvSpPr>
              <p:nvPr/>
            </p:nvSpPr>
            <p:spPr>
              <a:xfrm>
                <a:off x="644834" y="3433253"/>
                <a:ext cx="1238288"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892B5081-911E-EAEF-7488-886CFFEAD018}"/>
                  </a:ext>
                </a:extLst>
              </p:cNvPr>
              <p:cNvSpPr txBox="1"/>
              <p:nvPr/>
            </p:nvSpPr>
            <p:spPr>
              <a:xfrm>
                <a:off x="644834" y="254314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4</m:t>
                          </m:r>
                        </m:sub>
                      </m:sSub>
                      <m:r>
                        <m:rPr>
                          <m:nor/>
                        </m:rPr>
                        <a:rPr lang="en" altLang="ja-JP"/>
                        <m:t>=</m:t>
                      </m:r>
                      <m:r>
                        <m:rPr>
                          <m:nor/>
                        </m:rPr>
                        <a:rPr lang="en-US" altLang="ja-JP" b="0" i="0" smtClean="0"/>
                        <m:t>132</m:t>
                      </m:r>
                    </m:oMath>
                  </m:oMathPara>
                </a14:m>
                <a:endParaRPr lang="en-US" altLang="ja-JP" b="0" dirty="0"/>
              </a:p>
            </p:txBody>
          </p:sp>
        </mc:Choice>
        <mc:Fallback xmlns="">
          <p:sp>
            <p:nvSpPr>
              <p:cNvPr id="38" name="テキスト ボックス 37">
                <a:extLst>
                  <a:ext uri="{FF2B5EF4-FFF2-40B4-BE49-F238E27FC236}">
                    <a16:creationId xmlns:a16="http://schemas.microsoft.com/office/drawing/2014/main" id="{892B5081-911E-EAEF-7488-886CFFEAD018}"/>
                  </a:ext>
                </a:extLst>
              </p:cNvPr>
              <p:cNvSpPr txBox="1">
                <a:spLocks noRot="1" noChangeAspect="1" noMove="1" noResize="1" noEditPoints="1" noAdjustHandles="1" noChangeArrowheads="1" noChangeShapeType="1" noTextEdit="1"/>
              </p:cNvSpPr>
              <p:nvPr/>
            </p:nvSpPr>
            <p:spPr>
              <a:xfrm>
                <a:off x="644834" y="2543144"/>
                <a:ext cx="1238288"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C14FBCC-612A-D245-6616-8E82537B1F6C}"/>
                  </a:ext>
                </a:extLst>
              </p:cNvPr>
              <p:cNvSpPr txBox="1"/>
              <p:nvPr/>
            </p:nvSpPr>
            <p:spPr>
              <a:xfrm>
                <a:off x="8804110" y="536627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3</m:t>
                          </m:r>
                        </m:sub>
                      </m:sSub>
                      <m:r>
                        <m:rPr>
                          <m:nor/>
                        </m:rPr>
                        <a:rPr lang="en" altLang="ja-JP"/>
                        <m:t>=</m:t>
                      </m:r>
                      <m:r>
                        <m:rPr>
                          <m:nor/>
                        </m:rPr>
                        <a:rPr lang="en-US" altLang="ja-JP" b="0" i="0" smtClean="0"/>
                        <m:t>5467</m:t>
                      </m:r>
                    </m:oMath>
                  </m:oMathPara>
                </a14:m>
                <a:endParaRPr lang="en-US" altLang="ja-JP" b="0" dirty="0"/>
              </a:p>
            </p:txBody>
          </p:sp>
        </mc:Choice>
        <mc:Fallback xmlns="">
          <p:sp>
            <p:nvSpPr>
              <p:cNvPr id="39" name="テキスト ボックス 38">
                <a:extLst>
                  <a:ext uri="{FF2B5EF4-FFF2-40B4-BE49-F238E27FC236}">
                    <a16:creationId xmlns:a16="http://schemas.microsoft.com/office/drawing/2014/main" id="{3C14FBCC-612A-D245-6616-8E82537B1F6C}"/>
                  </a:ext>
                </a:extLst>
              </p:cNvPr>
              <p:cNvSpPr txBox="1">
                <a:spLocks noRot="1" noChangeAspect="1" noMove="1" noResize="1" noEditPoints="1" noAdjustHandles="1" noChangeArrowheads="1" noChangeShapeType="1" noTextEdit="1"/>
              </p:cNvSpPr>
              <p:nvPr/>
            </p:nvSpPr>
            <p:spPr>
              <a:xfrm>
                <a:off x="8804110" y="5366274"/>
                <a:ext cx="1238288"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921CE90-A234-4C45-B3AB-0EB3B556D07F}"/>
                  </a:ext>
                </a:extLst>
              </p:cNvPr>
              <p:cNvSpPr txBox="1"/>
              <p:nvPr/>
            </p:nvSpPr>
            <p:spPr>
              <a:xfrm>
                <a:off x="8689254" y="266671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1</m:t>
                          </m:r>
                        </m:sub>
                      </m:sSub>
                      <m:r>
                        <m:rPr>
                          <m:nor/>
                        </m:rPr>
                        <a:rPr lang="en" altLang="ja-JP"/>
                        <m:t>=</m:t>
                      </m:r>
                      <m:r>
                        <m:rPr>
                          <m:nor/>
                        </m:rPr>
                        <a:rPr lang="en-US" altLang="ja-JP" b="0" i="0" smtClean="0"/>
                        <m:t>745</m:t>
                      </m:r>
                      <m:r>
                        <a:rPr lang="en-US" altLang="ja-JP" b="0" i="1" smtClean="0">
                          <a:latin typeface="Cambria Math" panose="02040503050406030204" pitchFamily="18" charset="0"/>
                          <a:ea typeface="Cambria Math" panose="02040503050406030204" pitchFamily="18" charset="0"/>
                        </a:rPr>
                        <m:t>6</m:t>
                      </m:r>
                    </m:oMath>
                  </m:oMathPara>
                </a14:m>
                <a:endParaRPr lang="en-US" altLang="ja-JP" b="0" dirty="0"/>
              </a:p>
            </p:txBody>
          </p:sp>
        </mc:Choice>
        <mc:Fallback xmlns="">
          <p:sp>
            <p:nvSpPr>
              <p:cNvPr id="40" name="テキスト ボックス 39">
                <a:extLst>
                  <a:ext uri="{FF2B5EF4-FFF2-40B4-BE49-F238E27FC236}">
                    <a16:creationId xmlns:a16="http://schemas.microsoft.com/office/drawing/2014/main" id="{4921CE90-A234-4C45-B3AB-0EB3B556D07F}"/>
                  </a:ext>
                </a:extLst>
              </p:cNvPr>
              <p:cNvSpPr txBox="1">
                <a:spLocks noRot="1" noChangeAspect="1" noMove="1" noResize="1" noEditPoints="1" noAdjustHandles="1" noChangeArrowheads="1" noChangeShapeType="1" noTextEdit="1"/>
              </p:cNvSpPr>
              <p:nvPr/>
            </p:nvSpPr>
            <p:spPr>
              <a:xfrm>
                <a:off x="8689254" y="2666713"/>
                <a:ext cx="1238288"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8BFE956-6ED6-F6E6-CB45-2B2F68107A03}"/>
                  </a:ext>
                </a:extLst>
              </p:cNvPr>
              <p:cNvSpPr txBox="1"/>
              <p:nvPr/>
            </p:nvSpPr>
            <p:spPr>
              <a:xfrm>
                <a:off x="8732215" y="3802585"/>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2</m:t>
                          </m:r>
                        </m:sub>
                      </m:sSub>
                      <m:r>
                        <m:rPr>
                          <m:nor/>
                        </m:rPr>
                        <a:rPr lang="en" altLang="ja-JP"/>
                        <m:t>=</m:t>
                      </m:r>
                      <m:r>
                        <m:rPr>
                          <m:nor/>
                        </m:rPr>
                        <a:rPr lang="en-US" altLang="ja-JP" b="0" i="0" smtClean="0"/>
                        <m:t>476</m:t>
                      </m:r>
                      <m:r>
                        <a:rPr lang="en-US" altLang="ja-JP" b="0" i="1" smtClean="0">
                          <a:latin typeface="Cambria Math" panose="02040503050406030204" pitchFamily="18" charset="0"/>
                          <a:ea typeface="Cambria Math" panose="02040503050406030204" pitchFamily="18" charset="0"/>
                        </a:rPr>
                        <m:t>5</m:t>
                      </m:r>
                    </m:oMath>
                  </m:oMathPara>
                </a14:m>
                <a:endParaRPr lang="en-US" altLang="ja-JP" b="0" dirty="0"/>
              </a:p>
            </p:txBody>
          </p:sp>
        </mc:Choice>
        <mc:Fallback xmlns="">
          <p:sp>
            <p:nvSpPr>
              <p:cNvPr id="41" name="テキスト ボックス 40">
                <a:extLst>
                  <a:ext uri="{FF2B5EF4-FFF2-40B4-BE49-F238E27FC236}">
                    <a16:creationId xmlns:a16="http://schemas.microsoft.com/office/drawing/2014/main" id="{F8BFE956-6ED6-F6E6-CB45-2B2F68107A03}"/>
                  </a:ext>
                </a:extLst>
              </p:cNvPr>
              <p:cNvSpPr txBox="1">
                <a:spLocks noRot="1" noChangeAspect="1" noMove="1" noResize="1" noEditPoints="1" noAdjustHandles="1" noChangeArrowheads="1" noChangeShapeType="1" noTextEdit="1"/>
              </p:cNvSpPr>
              <p:nvPr/>
            </p:nvSpPr>
            <p:spPr>
              <a:xfrm>
                <a:off x="8732215" y="3802585"/>
                <a:ext cx="1238288" cy="369332"/>
              </a:xfrm>
              <a:prstGeom prst="rect">
                <a:avLst/>
              </a:prstGeom>
              <a:blipFill>
                <a:blip r:embed="rId16"/>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70CC0D5B-8F2E-700A-DE74-BFD6C2F5651D}"/>
              </a:ext>
            </a:extLst>
          </p:cNvPr>
          <p:cNvSpPr txBox="1"/>
          <p:nvPr/>
        </p:nvSpPr>
        <p:spPr>
          <a:xfrm>
            <a:off x="8804110" y="3115717"/>
            <a:ext cx="1248498" cy="369332"/>
          </a:xfrm>
          <a:prstGeom prst="rect">
            <a:avLst/>
          </a:prstGeom>
          <a:noFill/>
        </p:spPr>
        <p:txBody>
          <a:bodyPr wrap="square" rtlCol="0">
            <a:spAutoFit/>
          </a:bodyPr>
          <a:lstStyle/>
          <a:p>
            <a:r>
              <a:rPr kumimoji="1" lang="ja-JP" altLang="en-US" dirty="0"/>
              <a:t>キャパ</a:t>
            </a:r>
            <a:r>
              <a:rPr kumimoji="1" lang="en-US" altLang="ja-JP" dirty="0"/>
              <a:t>1</a:t>
            </a:r>
            <a:endParaRPr kumimoji="1" lang="ja-JP" altLang="en-US" dirty="0"/>
          </a:p>
        </p:txBody>
      </p:sp>
      <p:sp>
        <p:nvSpPr>
          <p:cNvPr id="19" name="テキスト ボックス 18">
            <a:extLst>
              <a:ext uri="{FF2B5EF4-FFF2-40B4-BE49-F238E27FC236}">
                <a16:creationId xmlns:a16="http://schemas.microsoft.com/office/drawing/2014/main" id="{55F70BAE-7FEC-00A4-E7D4-F69D5CD8B886}"/>
              </a:ext>
            </a:extLst>
          </p:cNvPr>
          <p:cNvSpPr txBox="1"/>
          <p:nvPr/>
        </p:nvSpPr>
        <p:spPr>
          <a:xfrm>
            <a:off x="8793900" y="4217951"/>
            <a:ext cx="1248498" cy="369332"/>
          </a:xfrm>
          <a:prstGeom prst="rect">
            <a:avLst/>
          </a:prstGeom>
          <a:noFill/>
        </p:spPr>
        <p:txBody>
          <a:bodyPr wrap="square" rtlCol="0">
            <a:spAutoFit/>
          </a:bodyPr>
          <a:lstStyle/>
          <a:p>
            <a:r>
              <a:rPr kumimoji="1" lang="ja-JP" altLang="en-US" dirty="0"/>
              <a:t>キャパ</a:t>
            </a:r>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763B6BDC-B03F-A0F3-16A7-AB171D1A349F}"/>
              </a:ext>
            </a:extLst>
          </p:cNvPr>
          <p:cNvSpPr txBox="1"/>
          <p:nvPr/>
        </p:nvSpPr>
        <p:spPr>
          <a:xfrm>
            <a:off x="8804110" y="5803381"/>
            <a:ext cx="1248498" cy="369332"/>
          </a:xfrm>
          <a:prstGeom prst="rect">
            <a:avLst/>
          </a:prstGeom>
          <a:noFill/>
        </p:spPr>
        <p:txBody>
          <a:bodyPr wrap="square" rtlCol="0">
            <a:spAutoFit/>
          </a:bodyPr>
          <a:lstStyle/>
          <a:p>
            <a:r>
              <a:rPr kumimoji="1" lang="ja-JP" altLang="en-US" dirty="0"/>
              <a:t>キャパ</a:t>
            </a:r>
            <a:r>
              <a:rPr lang="en-US" altLang="ja-JP" dirty="0"/>
              <a:t>2</a:t>
            </a:r>
            <a:endParaRPr kumimoji="1" lang="ja-JP" altLang="en-US" dirty="0"/>
          </a:p>
        </p:txBody>
      </p:sp>
    </p:spTree>
    <p:extLst>
      <p:ext uri="{BB962C8B-B14F-4D97-AF65-F5344CB8AC3E}">
        <p14:creationId xmlns:p14="http://schemas.microsoft.com/office/powerpoint/2010/main" val="1332018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2D5FA-45E3-1CBD-7638-26DE2F46CC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897C8C-2007-76A5-5981-ADEF1BD4CC57}"/>
              </a:ext>
            </a:extLst>
          </p:cNvPr>
          <p:cNvSpPr>
            <a:spLocks noGrp="1"/>
          </p:cNvSpPr>
          <p:nvPr>
            <p:ph type="title"/>
          </p:nvPr>
        </p:nvSpPr>
        <p:spPr/>
        <p:txBody>
          <a:bodyPr/>
          <a:lstStyle/>
          <a:p>
            <a:r>
              <a:rPr lang="en-US" altLang="ja-JP" dirty="0"/>
              <a:t>DA</a:t>
            </a:r>
            <a:r>
              <a:rPr lang="ja-JP" altLang="en-US" dirty="0"/>
              <a:t>アルゴリズム</a:t>
            </a:r>
            <a:endParaRPr kumimoji="1" lang="ja-JP" altLang="en-US" dirty="0"/>
          </a:p>
        </p:txBody>
      </p:sp>
      <p:sp>
        <p:nvSpPr>
          <p:cNvPr id="3" name="コンテンツ プレースホルダー 2">
            <a:extLst>
              <a:ext uri="{FF2B5EF4-FFF2-40B4-BE49-F238E27FC236}">
                <a16:creationId xmlns:a16="http://schemas.microsoft.com/office/drawing/2014/main" id="{AF49E70D-979A-D9A7-A7FC-BC648A12034F}"/>
              </a:ext>
            </a:extLst>
          </p:cNvPr>
          <p:cNvSpPr>
            <a:spLocks noGrp="1"/>
          </p:cNvSpPr>
          <p:nvPr>
            <p:ph idx="1"/>
          </p:nvPr>
        </p:nvSpPr>
        <p:spPr>
          <a:xfrm>
            <a:off x="779729" y="1798903"/>
            <a:ext cx="10632541" cy="460375"/>
          </a:xfrm>
        </p:spPr>
        <p:txBody>
          <a:bodyPr>
            <a:normAutofit lnSpcReduction="10000"/>
          </a:bodyPr>
          <a:lstStyle/>
          <a:p>
            <a:pPr marL="0" indent="0">
              <a:buNone/>
            </a:pPr>
            <a:r>
              <a:rPr lang="ja-JP" altLang="en-US" dirty="0"/>
              <a:t>ステップ</a:t>
            </a:r>
            <a:r>
              <a:rPr lang="en-US" altLang="ja-JP" dirty="0"/>
              <a:t>3</a:t>
            </a:r>
            <a:r>
              <a:rPr lang="ja-JP" altLang="en-US" dirty="0"/>
              <a:t>　拒否された、被介護者は、</a:t>
            </a:r>
            <a:r>
              <a:rPr lang="en-US" altLang="ja-JP" dirty="0"/>
              <a:t>2</a:t>
            </a:r>
            <a:r>
              <a:rPr lang="ja-JP" altLang="en-US" dirty="0"/>
              <a:t>位のケアワーカーへ申請</a:t>
            </a:r>
            <a:endParaRPr kumimoji="1" lang="ja-JP" altLang="en-US" dirty="0"/>
          </a:p>
        </p:txBody>
      </p:sp>
      <p:pic>
        <p:nvPicPr>
          <p:cNvPr id="4" name="グラフィックス 3">
            <a:extLst>
              <a:ext uri="{FF2B5EF4-FFF2-40B4-BE49-F238E27FC236}">
                <a16:creationId xmlns:a16="http://schemas.microsoft.com/office/drawing/2014/main" id="{12077FE7-C3BC-3836-C5C9-9C1CCA605F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892" y="3570919"/>
            <a:ext cx="403677" cy="1360968"/>
          </a:xfrm>
          <a:prstGeom prst="rect">
            <a:avLst/>
          </a:prstGeom>
        </p:spPr>
      </p:pic>
      <p:pic>
        <p:nvPicPr>
          <p:cNvPr id="5" name="グラフィックス 4">
            <a:extLst>
              <a:ext uri="{FF2B5EF4-FFF2-40B4-BE49-F238E27FC236}">
                <a16:creationId xmlns:a16="http://schemas.microsoft.com/office/drawing/2014/main" id="{CAC804EA-8C22-14E5-5EB0-FA6A4ED1EC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5112" y="2286000"/>
            <a:ext cx="315090" cy="1172981"/>
          </a:xfrm>
          <a:prstGeom prst="rect">
            <a:avLst/>
          </a:prstGeom>
        </p:spPr>
      </p:pic>
      <p:pic>
        <p:nvPicPr>
          <p:cNvPr id="6" name="グラフィックス 5">
            <a:extLst>
              <a:ext uri="{FF2B5EF4-FFF2-40B4-BE49-F238E27FC236}">
                <a16:creationId xmlns:a16="http://schemas.microsoft.com/office/drawing/2014/main" id="{FC964AC5-7374-3468-9838-84E951724B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7833" y="5094903"/>
            <a:ext cx="425651" cy="1435051"/>
          </a:xfrm>
          <a:prstGeom prst="rect">
            <a:avLst/>
          </a:prstGeom>
        </p:spPr>
      </p:pic>
      <p:sp>
        <p:nvSpPr>
          <p:cNvPr id="7" name="テキスト ボックス 6">
            <a:extLst>
              <a:ext uri="{FF2B5EF4-FFF2-40B4-BE49-F238E27FC236}">
                <a16:creationId xmlns:a16="http://schemas.microsoft.com/office/drawing/2014/main" id="{049DDDC4-B653-BA31-E045-0D0A37CD30FC}"/>
              </a:ext>
            </a:extLst>
          </p:cNvPr>
          <p:cNvSpPr txBox="1"/>
          <p:nvPr/>
        </p:nvSpPr>
        <p:spPr>
          <a:xfrm>
            <a:off x="8434287" y="3485049"/>
            <a:ext cx="50993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57738BFA-8745-6067-A6A0-03ED3E9C520B}"/>
              </a:ext>
            </a:extLst>
          </p:cNvPr>
          <p:cNvSpPr txBox="1"/>
          <p:nvPr/>
        </p:nvSpPr>
        <p:spPr>
          <a:xfrm>
            <a:off x="8460202" y="2186481"/>
            <a:ext cx="343908"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5E681ED3-F7FC-EA2F-035A-E271C86E8FDC}"/>
              </a:ext>
            </a:extLst>
          </p:cNvPr>
          <p:cNvSpPr txBox="1"/>
          <p:nvPr/>
        </p:nvSpPr>
        <p:spPr>
          <a:xfrm>
            <a:off x="8453175" y="4987649"/>
            <a:ext cx="558081"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DF7D4B69-E41B-5534-2F3F-84EDD63DC1C0}"/>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601577" y="5222607"/>
            <a:ext cx="549530" cy="889091"/>
          </a:xfrm>
          <a:prstGeom prst="rect">
            <a:avLst/>
          </a:prstGeom>
        </p:spPr>
      </p:pic>
      <p:pic>
        <p:nvPicPr>
          <p:cNvPr id="11" name="グラフィックス 10">
            <a:extLst>
              <a:ext uri="{FF2B5EF4-FFF2-40B4-BE49-F238E27FC236}">
                <a16:creationId xmlns:a16="http://schemas.microsoft.com/office/drawing/2014/main" id="{2D245EF8-2119-FB74-EDAF-CC47BEF12C9D}"/>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2035586" y="2320118"/>
            <a:ext cx="530533" cy="875263"/>
          </a:xfrm>
          <a:prstGeom prst="rect">
            <a:avLst/>
          </a:prstGeom>
        </p:spPr>
      </p:pic>
      <p:pic>
        <p:nvPicPr>
          <p:cNvPr id="12" name="グラフィックス 11">
            <a:extLst>
              <a:ext uri="{FF2B5EF4-FFF2-40B4-BE49-F238E27FC236}">
                <a16:creationId xmlns:a16="http://schemas.microsoft.com/office/drawing/2014/main" id="{47892496-C125-1920-ACCA-00A01F81AB19}"/>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546658" y="2236018"/>
            <a:ext cx="549530" cy="889091"/>
          </a:xfrm>
          <a:prstGeom prst="rect">
            <a:avLst/>
          </a:prstGeom>
        </p:spPr>
      </p:pic>
      <p:pic>
        <p:nvPicPr>
          <p:cNvPr id="13" name="グラフィックス 12">
            <a:extLst>
              <a:ext uri="{FF2B5EF4-FFF2-40B4-BE49-F238E27FC236}">
                <a16:creationId xmlns:a16="http://schemas.microsoft.com/office/drawing/2014/main" id="{8AE92E97-9867-44B7-B912-0F8FAECEF5E6}"/>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0560446" y="3570919"/>
            <a:ext cx="571199" cy="942353"/>
          </a:xfrm>
          <a:prstGeom prst="rect">
            <a:avLst/>
          </a:prstGeom>
        </p:spPr>
      </p:pic>
      <p:sp>
        <p:nvSpPr>
          <p:cNvPr id="14" name="テキスト ボックス 13">
            <a:extLst>
              <a:ext uri="{FF2B5EF4-FFF2-40B4-BE49-F238E27FC236}">
                <a16:creationId xmlns:a16="http://schemas.microsoft.com/office/drawing/2014/main" id="{E1E936CD-92BF-AC5A-8981-C2FD34EC5CA4}"/>
              </a:ext>
            </a:extLst>
          </p:cNvPr>
          <p:cNvSpPr txBox="1"/>
          <p:nvPr/>
        </p:nvSpPr>
        <p:spPr>
          <a:xfrm>
            <a:off x="10958085" y="5204815"/>
            <a:ext cx="388646"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B8F69CEC-68A5-52D6-9A13-F37CD39FA8C3}"/>
              </a:ext>
            </a:extLst>
          </p:cNvPr>
          <p:cNvSpPr txBox="1"/>
          <p:nvPr/>
        </p:nvSpPr>
        <p:spPr>
          <a:xfrm>
            <a:off x="2356092" y="2259278"/>
            <a:ext cx="362491"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1E7AD9A9-A301-541E-1394-C132ED83B8DB}"/>
              </a:ext>
            </a:extLst>
          </p:cNvPr>
          <p:cNvSpPr txBox="1"/>
          <p:nvPr/>
        </p:nvSpPr>
        <p:spPr>
          <a:xfrm>
            <a:off x="10899843" y="3592140"/>
            <a:ext cx="388929"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F4A2DBFF-F354-2A6A-77C7-2FAF484EA315}"/>
              </a:ext>
            </a:extLst>
          </p:cNvPr>
          <p:cNvSpPr txBox="1"/>
          <p:nvPr/>
        </p:nvSpPr>
        <p:spPr>
          <a:xfrm>
            <a:off x="10825700" y="2128764"/>
            <a:ext cx="388646" cy="369332"/>
          </a:xfrm>
          <a:prstGeom prst="rect">
            <a:avLst/>
          </a:prstGeom>
          <a:noFill/>
        </p:spPr>
        <p:txBody>
          <a:bodyPr wrap="square" rtlCol="0">
            <a:spAutoFit/>
          </a:bodyPr>
          <a:lstStyle/>
          <a:p>
            <a:r>
              <a:rPr kumimoji="1" lang="en-US" altLang="ja-JP" dirty="0"/>
              <a:t>7</a:t>
            </a:r>
            <a:endParaRPr kumimoji="1" lang="ja-JP" altLang="en-US"/>
          </a:p>
        </p:txBody>
      </p:sp>
      <p:cxnSp>
        <p:nvCxnSpPr>
          <p:cNvPr id="20" name="直線矢印コネクタ 19">
            <a:extLst>
              <a:ext uri="{FF2B5EF4-FFF2-40B4-BE49-F238E27FC236}">
                <a16:creationId xmlns:a16="http://schemas.microsoft.com/office/drawing/2014/main" id="{E7416A0F-ABE9-9480-DDDF-B45B4A920FDA}"/>
              </a:ext>
            </a:extLst>
          </p:cNvPr>
          <p:cNvCxnSpPr>
            <a:cxnSpLocks/>
          </p:cNvCxnSpPr>
          <p:nvPr/>
        </p:nvCxnSpPr>
        <p:spPr>
          <a:xfrm>
            <a:off x="3032299" y="2863702"/>
            <a:ext cx="4482077" cy="280376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E0D7425-A7AB-F1FB-E7E2-869C34FD67E3}"/>
                  </a:ext>
                </a:extLst>
              </p:cNvPr>
              <p:cNvSpPr txBox="1"/>
              <p:nvPr/>
            </p:nvSpPr>
            <p:spPr>
              <a:xfrm>
                <a:off x="651768" y="4374202"/>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35" name="テキスト ボックス 34">
                <a:extLst>
                  <a:ext uri="{FF2B5EF4-FFF2-40B4-BE49-F238E27FC236}">
                    <a16:creationId xmlns:a16="http://schemas.microsoft.com/office/drawing/2014/main" id="{0E0D7425-A7AB-F1FB-E7E2-869C34FD67E3}"/>
                  </a:ext>
                </a:extLst>
              </p:cNvPr>
              <p:cNvSpPr txBox="1">
                <a:spLocks noRot="1" noChangeAspect="1" noMove="1" noResize="1" noEditPoints="1" noAdjustHandles="1" noChangeArrowheads="1" noChangeShapeType="1" noTextEdit="1"/>
              </p:cNvSpPr>
              <p:nvPr/>
            </p:nvSpPr>
            <p:spPr>
              <a:xfrm>
                <a:off x="651768" y="4374202"/>
                <a:ext cx="123828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BE9F5778-E7C7-4937-A98D-F0C841D55B16}"/>
                  </a:ext>
                </a:extLst>
              </p:cNvPr>
              <p:cNvSpPr txBox="1"/>
              <p:nvPr/>
            </p:nvSpPr>
            <p:spPr>
              <a:xfrm>
                <a:off x="693521" y="5443096"/>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7</m:t>
                          </m:r>
                        </m:sub>
                      </m:sSub>
                      <m:r>
                        <m:rPr>
                          <m:nor/>
                        </m:rPr>
                        <a:rPr lang="en" altLang="ja-JP"/>
                        <m:t>=</m:t>
                      </m:r>
                      <m:r>
                        <m:rPr>
                          <m:nor/>
                        </m:rPr>
                        <a:rPr lang="en-US" altLang="ja-JP" b="0" i="0" smtClean="0"/>
                        <m:t>12</m:t>
                      </m:r>
                      <m:r>
                        <a:rPr lang="en-US" altLang="ja-JP" b="0" i="1" smtClean="0">
                          <a:latin typeface="Cambria Math" panose="02040503050406030204" pitchFamily="18" charset="0"/>
                          <a:ea typeface="Cambria Math" panose="02040503050406030204" pitchFamily="18" charset="0"/>
                        </a:rPr>
                        <m:t>3</m:t>
                      </m:r>
                    </m:oMath>
                  </m:oMathPara>
                </a14:m>
                <a:endParaRPr lang="en-US" altLang="ja-JP" b="0" dirty="0"/>
              </a:p>
            </p:txBody>
          </p:sp>
        </mc:Choice>
        <mc:Fallback xmlns="">
          <p:sp>
            <p:nvSpPr>
              <p:cNvPr id="36" name="テキスト ボックス 35">
                <a:extLst>
                  <a:ext uri="{FF2B5EF4-FFF2-40B4-BE49-F238E27FC236}">
                    <a16:creationId xmlns:a16="http://schemas.microsoft.com/office/drawing/2014/main" id="{BE9F5778-E7C7-4937-A98D-F0C841D55B16}"/>
                  </a:ext>
                </a:extLst>
              </p:cNvPr>
              <p:cNvSpPr txBox="1">
                <a:spLocks noRot="1" noChangeAspect="1" noMove="1" noResize="1" noEditPoints="1" noAdjustHandles="1" noChangeArrowheads="1" noChangeShapeType="1" noTextEdit="1"/>
              </p:cNvSpPr>
              <p:nvPr/>
            </p:nvSpPr>
            <p:spPr>
              <a:xfrm>
                <a:off x="693521" y="5443096"/>
                <a:ext cx="1238288"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2961F6FF-914A-B46C-31F3-4EA13ACA080C}"/>
                  </a:ext>
                </a:extLst>
              </p:cNvPr>
              <p:cNvSpPr txBox="1"/>
              <p:nvPr/>
            </p:nvSpPr>
            <p:spPr>
              <a:xfrm>
                <a:off x="644834" y="343325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5</m:t>
                          </m:r>
                        </m:sub>
                      </m:sSub>
                      <m:r>
                        <m:rPr>
                          <m:nor/>
                        </m:rPr>
                        <a:rPr lang="en" altLang="ja-JP"/>
                        <m:t>=</m:t>
                      </m:r>
                      <m:r>
                        <m:rPr>
                          <m:nor/>
                        </m:rPr>
                        <a:rPr lang="en-US" altLang="ja-JP" b="0" i="0" smtClean="0"/>
                        <m:t>3</m:t>
                      </m:r>
                      <m:r>
                        <a:rPr lang="en-US" altLang="ja-JP" b="0" i="1" smtClean="0">
                          <a:latin typeface="Cambria Math" panose="02040503050406030204" pitchFamily="18" charset="0"/>
                          <a:ea typeface="Cambria Math" panose="02040503050406030204" pitchFamily="18" charset="0"/>
                        </a:rPr>
                        <m:t>12</m:t>
                      </m:r>
                    </m:oMath>
                  </m:oMathPara>
                </a14:m>
                <a:endParaRPr lang="en-US" altLang="ja-JP" b="0" dirty="0"/>
              </a:p>
            </p:txBody>
          </p:sp>
        </mc:Choice>
        <mc:Fallback xmlns="">
          <p:sp>
            <p:nvSpPr>
              <p:cNvPr id="37" name="テキスト ボックス 36">
                <a:extLst>
                  <a:ext uri="{FF2B5EF4-FFF2-40B4-BE49-F238E27FC236}">
                    <a16:creationId xmlns:a16="http://schemas.microsoft.com/office/drawing/2014/main" id="{2961F6FF-914A-B46C-31F3-4EA13ACA080C}"/>
                  </a:ext>
                </a:extLst>
              </p:cNvPr>
              <p:cNvSpPr txBox="1">
                <a:spLocks noRot="1" noChangeAspect="1" noMove="1" noResize="1" noEditPoints="1" noAdjustHandles="1" noChangeArrowheads="1" noChangeShapeType="1" noTextEdit="1"/>
              </p:cNvSpPr>
              <p:nvPr/>
            </p:nvSpPr>
            <p:spPr>
              <a:xfrm>
                <a:off x="644834" y="3433253"/>
                <a:ext cx="1238288"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D54B72E-1877-5B4F-CBE1-60D24B4D34E8}"/>
                  </a:ext>
                </a:extLst>
              </p:cNvPr>
              <p:cNvSpPr txBox="1"/>
              <p:nvPr/>
            </p:nvSpPr>
            <p:spPr>
              <a:xfrm>
                <a:off x="644834" y="254314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4</m:t>
                          </m:r>
                        </m:sub>
                      </m:sSub>
                      <m:r>
                        <m:rPr>
                          <m:nor/>
                        </m:rPr>
                        <a:rPr lang="en" altLang="ja-JP"/>
                        <m:t>=</m:t>
                      </m:r>
                      <m:r>
                        <m:rPr>
                          <m:nor/>
                        </m:rPr>
                        <a:rPr lang="en-US" altLang="ja-JP" b="0" i="0" smtClean="0"/>
                        <m:t>132</m:t>
                      </m:r>
                    </m:oMath>
                  </m:oMathPara>
                </a14:m>
                <a:endParaRPr lang="en-US" altLang="ja-JP" b="0" dirty="0"/>
              </a:p>
            </p:txBody>
          </p:sp>
        </mc:Choice>
        <mc:Fallback xmlns="">
          <p:sp>
            <p:nvSpPr>
              <p:cNvPr id="38" name="テキスト ボックス 37">
                <a:extLst>
                  <a:ext uri="{FF2B5EF4-FFF2-40B4-BE49-F238E27FC236}">
                    <a16:creationId xmlns:a16="http://schemas.microsoft.com/office/drawing/2014/main" id="{2D54B72E-1877-5B4F-CBE1-60D24B4D34E8}"/>
                  </a:ext>
                </a:extLst>
              </p:cNvPr>
              <p:cNvSpPr txBox="1">
                <a:spLocks noRot="1" noChangeAspect="1" noMove="1" noResize="1" noEditPoints="1" noAdjustHandles="1" noChangeArrowheads="1" noChangeShapeType="1" noTextEdit="1"/>
              </p:cNvSpPr>
              <p:nvPr/>
            </p:nvSpPr>
            <p:spPr>
              <a:xfrm>
                <a:off x="644834" y="2543144"/>
                <a:ext cx="1238288"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C7B52B3-8B1C-965B-00BB-2601267CA937}"/>
                  </a:ext>
                </a:extLst>
              </p:cNvPr>
              <p:cNvSpPr txBox="1"/>
              <p:nvPr/>
            </p:nvSpPr>
            <p:spPr>
              <a:xfrm>
                <a:off x="8804110" y="536627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3</m:t>
                          </m:r>
                        </m:sub>
                      </m:sSub>
                      <m:r>
                        <m:rPr>
                          <m:nor/>
                        </m:rPr>
                        <a:rPr lang="en" altLang="ja-JP"/>
                        <m:t>=</m:t>
                      </m:r>
                      <m:r>
                        <m:rPr>
                          <m:nor/>
                        </m:rPr>
                        <a:rPr lang="en-US" altLang="ja-JP" b="0" i="0" smtClean="0"/>
                        <m:t>5467</m:t>
                      </m:r>
                    </m:oMath>
                  </m:oMathPara>
                </a14:m>
                <a:endParaRPr lang="en-US" altLang="ja-JP" b="0" dirty="0"/>
              </a:p>
            </p:txBody>
          </p:sp>
        </mc:Choice>
        <mc:Fallback xmlns="">
          <p:sp>
            <p:nvSpPr>
              <p:cNvPr id="39" name="テキスト ボックス 38">
                <a:extLst>
                  <a:ext uri="{FF2B5EF4-FFF2-40B4-BE49-F238E27FC236}">
                    <a16:creationId xmlns:a16="http://schemas.microsoft.com/office/drawing/2014/main" id="{3C7B52B3-8B1C-965B-00BB-2601267CA937}"/>
                  </a:ext>
                </a:extLst>
              </p:cNvPr>
              <p:cNvSpPr txBox="1">
                <a:spLocks noRot="1" noChangeAspect="1" noMove="1" noResize="1" noEditPoints="1" noAdjustHandles="1" noChangeArrowheads="1" noChangeShapeType="1" noTextEdit="1"/>
              </p:cNvSpPr>
              <p:nvPr/>
            </p:nvSpPr>
            <p:spPr>
              <a:xfrm>
                <a:off x="8804110" y="5366274"/>
                <a:ext cx="1238288"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ED0B0D2B-656F-5F3F-E476-63DE1FF0EFD5}"/>
                  </a:ext>
                </a:extLst>
              </p:cNvPr>
              <p:cNvSpPr txBox="1"/>
              <p:nvPr/>
            </p:nvSpPr>
            <p:spPr>
              <a:xfrm>
                <a:off x="8689254" y="266671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1</m:t>
                          </m:r>
                        </m:sub>
                      </m:sSub>
                      <m:r>
                        <m:rPr>
                          <m:nor/>
                        </m:rPr>
                        <a:rPr lang="en" altLang="ja-JP"/>
                        <m:t>=</m:t>
                      </m:r>
                      <m:r>
                        <m:rPr>
                          <m:nor/>
                        </m:rPr>
                        <a:rPr lang="en-US" altLang="ja-JP" b="0" i="0" smtClean="0"/>
                        <m:t>745</m:t>
                      </m:r>
                      <m:r>
                        <a:rPr lang="en-US" altLang="ja-JP" b="0" i="1" smtClean="0">
                          <a:latin typeface="Cambria Math" panose="02040503050406030204" pitchFamily="18" charset="0"/>
                          <a:ea typeface="Cambria Math" panose="02040503050406030204" pitchFamily="18" charset="0"/>
                        </a:rPr>
                        <m:t>6</m:t>
                      </m:r>
                    </m:oMath>
                  </m:oMathPara>
                </a14:m>
                <a:endParaRPr lang="en-US" altLang="ja-JP" b="0" dirty="0"/>
              </a:p>
            </p:txBody>
          </p:sp>
        </mc:Choice>
        <mc:Fallback xmlns="">
          <p:sp>
            <p:nvSpPr>
              <p:cNvPr id="40" name="テキスト ボックス 39">
                <a:extLst>
                  <a:ext uri="{FF2B5EF4-FFF2-40B4-BE49-F238E27FC236}">
                    <a16:creationId xmlns:a16="http://schemas.microsoft.com/office/drawing/2014/main" id="{ED0B0D2B-656F-5F3F-E476-63DE1FF0EFD5}"/>
                  </a:ext>
                </a:extLst>
              </p:cNvPr>
              <p:cNvSpPr txBox="1">
                <a:spLocks noRot="1" noChangeAspect="1" noMove="1" noResize="1" noEditPoints="1" noAdjustHandles="1" noChangeArrowheads="1" noChangeShapeType="1" noTextEdit="1"/>
              </p:cNvSpPr>
              <p:nvPr/>
            </p:nvSpPr>
            <p:spPr>
              <a:xfrm>
                <a:off x="8689254" y="2666713"/>
                <a:ext cx="1238288"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B1DBF55-3A70-9485-E1AA-8DAED3FAC3F7}"/>
                  </a:ext>
                </a:extLst>
              </p:cNvPr>
              <p:cNvSpPr txBox="1"/>
              <p:nvPr/>
            </p:nvSpPr>
            <p:spPr>
              <a:xfrm>
                <a:off x="8732215" y="3802585"/>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2</m:t>
                          </m:r>
                        </m:sub>
                      </m:sSub>
                      <m:r>
                        <m:rPr>
                          <m:nor/>
                        </m:rPr>
                        <a:rPr lang="en" altLang="ja-JP"/>
                        <m:t>=</m:t>
                      </m:r>
                      <m:r>
                        <m:rPr>
                          <m:nor/>
                        </m:rPr>
                        <a:rPr lang="en-US" altLang="ja-JP" b="0" i="0" smtClean="0"/>
                        <m:t>476</m:t>
                      </m:r>
                      <m:r>
                        <a:rPr lang="en-US" altLang="ja-JP" b="0" i="1" smtClean="0">
                          <a:latin typeface="Cambria Math" panose="02040503050406030204" pitchFamily="18" charset="0"/>
                          <a:ea typeface="Cambria Math" panose="02040503050406030204" pitchFamily="18" charset="0"/>
                        </a:rPr>
                        <m:t>5</m:t>
                      </m:r>
                    </m:oMath>
                  </m:oMathPara>
                </a14:m>
                <a:endParaRPr lang="en-US" altLang="ja-JP" b="0" dirty="0"/>
              </a:p>
            </p:txBody>
          </p:sp>
        </mc:Choice>
        <mc:Fallback xmlns="">
          <p:sp>
            <p:nvSpPr>
              <p:cNvPr id="41" name="テキスト ボックス 40">
                <a:extLst>
                  <a:ext uri="{FF2B5EF4-FFF2-40B4-BE49-F238E27FC236}">
                    <a16:creationId xmlns:a16="http://schemas.microsoft.com/office/drawing/2014/main" id="{6B1DBF55-3A70-9485-E1AA-8DAED3FAC3F7}"/>
                  </a:ext>
                </a:extLst>
              </p:cNvPr>
              <p:cNvSpPr txBox="1">
                <a:spLocks noRot="1" noChangeAspect="1" noMove="1" noResize="1" noEditPoints="1" noAdjustHandles="1" noChangeArrowheads="1" noChangeShapeType="1" noTextEdit="1"/>
              </p:cNvSpPr>
              <p:nvPr/>
            </p:nvSpPr>
            <p:spPr>
              <a:xfrm>
                <a:off x="8732215" y="3802585"/>
                <a:ext cx="1238288" cy="369332"/>
              </a:xfrm>
              <a:prstGeom prst="rect">
                <a:avLst/>
              </a:prstGeom>
              <a:blipFill>
                <a:blip r:embed="rId1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D8E3CED8-5453-674D-BEC2-E67C999E3DBF}"/>
              </a:ext>
            </a:extLst>
          </p:cNvPr>
          <p:cNvSpPr txBox="1"/>
          <p:nvPr/>
        </p:nvSpPr>
        <p:spPr>
          <a:xfrm>
            <a:off x="8804110" y="3115717"/>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1" name="テキスト ボックス 20">
            <a:extLst>
              <a:ext uri="{FF2B5EF4-FFF2-40B4-BE49-F238E27FC236}">
                <a16:creationId xmlns:a16="http://schemas.microsoft.com/office/drawing/2014/main" id="{CA5CFCEE-1B16-08AE-0D77-C683B1393058}"/>
              </a:ext>
            </a:extLst>
          </p:cNvPr>
          <p:cNvSpPr txBox="1"/>
          <p:nvPr/>
        </p:nvSpPr>
        <p:spPr>
          <a:xfrm>
            <a:off x="8793900" y="4217951"/>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3" name="テキスト ボックス 22">
            <a:extLst>
              <a:ext uri="{FF2B5EF4-FFF2-40B4-BE49-F238E27FC236}">
                <a16:creationId xmlns:a16="http://schemas.microsoft.com/office/drawing/2014/main" id="{1D42655C-C963-E0C1-8902-C2324A0B8BD9}"/>
              </a:ext>
            </a:extLst>
          </p:cNvPr>
          <p:cNvSpPr txBox="1"/>
          <p:nvPr/>
        </p:nvSpPr>
        <p:spPr>
          <a:xfrm>
            <a:off x="8804110" y="5803381"/>
            <a:ext cx="1248498" cy="369332"/>
          </a:xfrm>
          <a:prstGeom prst="rect">
            <a:avLst/>
          </a:prstGeom>
          <a:noFill/>
        </p:spPr>
        <p:txBody>
          <a:bodyPr wrap="square" rtlCol="0">
            <a:spAutoFit/>
          </a:bodyPr>
          <a:lstStyle/>
          <a:p>
            <a:r>
              <a:rPr kumimoji="1" lang="ja-JP" altLang="en-US"/>
              <a:t>キャパ</a:t>
            </a:r>
            <a:r>
              <a:rPr lang="en-US" altLang="ja-JP" dirty="0"/>
              <a:t>2</a:t>
            </a:r>
            <a:endParaRPr kumimoji="1" lang="ja-JP" altLang="en-US"/>
          </a:p>
        </p:txBody>
      </p:sp>
    </p:spTree>
    <p:extLst>
      <p:ext uri="{BB962C8B-B14F-4D97-AF65-F5344CB8AC3E}">
        <p14:creationId xmlns:p14="http://schemas.microsoft.com/office/powerpoint/2010/main" val="87829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A0276-65B8-8AF5-E82D-0C80A5271A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477FE2B-7C7E-2900-EB22-2A80EC4840D8}"/>
              </a:ext>
            </a:extLst>
          </p:cNvPr>
          <p:cNvSpPr>
            <a:spLocks noGrp="1"/>
          </p:cNvSpPr>
          <p:nvPr>
            <p:ph type="title"/>
          </p:nvPr>
        </p:nvSpPr>
        <p:spPr/>
        <p:txBody>
          <a:bodyPr/>
          <a:lstStyle/>
          <a:p>
            <a:r>
              <a:rPr lang="en-US" altLang="ja-JP" dirty="0"/>
              <a:t>DA</a:t>
            </a:r>
            <a:r>
              <a:rPr lang="ja-JP" altLang="en-US" dirty="0"/>
              <a:t>アルゴリズム</a:t>
            </a:r>
            <a:r>
              <a:rPr lang="en-US" altLang="ja-JP" dirty="0"/>
              <a:t>(</a:t>
            </a:r>
            <a:r>
              <a:rPr lang="ja-JP" altLang="en-US" dirty="0"/>
              <a:t>被介護者側</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A8908FB-9147-0604-F0F8-690C170CCAA8}"/>
              </a:ext>
            </a:extLst>
          </p:cNvPr>
          <p:cNvSpPr>
            <a:spLocks noGrp="1"/>
          </p:cNvSpPr>
          <p:nvPr>
            <p:ph idx="1"/>
          </p:nvPr>
        </p:nvSpPr>
        <p:spPr>
          <a:xfrm>
            <a:off x="838200" y="1825625"/>
            <a:ext cx="10515600" cy="460375"/>
          </a:xfrm>
        </p:spPr>
        <p:txBody>
          <a:bodyPr>
            <a:normAutofit lnSpcReduction="10000"/>
          </a:bodyPr>
          <a:lstStyle/>
          <a:p>
            <a:pPr marL="0" indent="0">
              <a:buNone/>
            </a:pPr>
            <a:r>
              <a:rPr lang="ja-JP" altLang="en-US" dirty="0"/>
              <a:t>ステップ</a:t>
            </a:r>
            <a:r>
              <a:rPr lang="en-US" altLang="ja-JP" dirty="0"/>
              <a:t>4</a:t>
            </a:r>
            <a:r>
              <a:rPr lang="ja-JP" altLang="en-US" dirty="0"/>
              <a:t>　ケアワーカーは、キャパ内で受入</a:t>
            </a:r>
            <a:endParaRPr kumimoji="1" lang="ja-JP" altLang="en-US" dirty="0"/>
          </a:p>
        </p:txBody>
      </p:sp>
      <p:pic>
        <p:nvPicPr>
          <p:cNvPr id="4" name="グラフィックス 3">
            <a:extLst>
              <a:ext uri="{FF2B5EF4-FFF2-40B4-BE49-F238E27FC236}">
                <a16:creationId xmlns:a16="http://schemas.microsoft.com/office/drawing/2014/main" id="{77F7C79A-B569-D760-B2B6-E3B5B9DCAD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892" y="3570919"/>
            <a:ext cx="403677" cy="1360968"/>
          </a:xfrm>
          <a:prstGeom prst="rect">
            <a:avLst/>
          </a:prstGeom>
        </p:spPr>
      </p:pic>
      <p:pic>
        <p:nvPicPr>
          <p:cNvPr id="5" name="グラフィックス 4">
            <a:extLst>
              <a:ext uri="{FF2B5EF4-FFF2-40B4-BE49-F238E27FC236}">
                <a16:creationId xmlns:a16="http://schemas.microsoft.com/office/drawing/2014/main" id="{6A495451-35FB-D877-8687-6743FA358C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5112" y="2286000"/>
            <a:ext cx="315090" cy="1172981"/>
          </a:xfrm>
          <a:prstGeom prst="rect">
            <a:avLst/>
          </a:prstGeom>
        </p:spPr>
      </p:pic>
      <p:pic>
        <p:nvPicPr>
          <p:cNvPr id="6" name="グラフィックス 5">
            <a:extLst>
              <a:ext uri="{FF2B5EF4-FFF2-40B4-BE49-F238E27FC236}">
                <a16:creationId xmlns:a16="http://schemas.microsoft.com/office/drawing/2014/main" id="{CF6C09D7-C1C8-AD2D-6AD8-6730B6D1B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7833" y="5094903"/>
            <a:ext cx="425651" cy="1435051"/>
          </a:xfrm>
          <a:prstGeom prst="rect">
            <a:avLst/>
          </a:prstGeom>
        </p:spPr>
      </p:pic>
      <p:sp>
        <p:nvSpPr>
          <p:cNvPr id="7" name="テキスト ボックス 6">
            <a:extLst>
              <a:ext uri="{FF2B5EF4-FFF2-40B4-BE49-F238E27FC236}">
                <a16:creationId xmlns:a16="http://schemas.microsoft.com/office/drawing/2014/main" id="{8F4F550B-14EE-FF3C-9FDF-0153576AE1CA}"/>
              </a:ext>
            </a:extLst>
          </p:cNvPr>
          <p:cNvSpPr txBox="1"/>
          <p:nvPr/>
        </p:nvSpPr>
        <p:spPr>
          <a:xfrm>
            <a:off x="8434287" y="3485049"/>
            <a:ext cx="50993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BA7EAB4B-FEDC-266B-53CC-31741118BB82}"/>
              </a:ext>
            </a:extLst>
          </p:cNvPr>
          <p:cNvSpPr txBox="1"/>
          <p:nvPr/>
        </p:nvSpPr>
        <p:spPr>
          <a:xfrm>
            <a:off x="8460202" y="2186481"/>
            <a:ext cx="343908"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5267BA5F-2553-DBA1-8F96-AEC093667FAD}"/>
              </a:ext>
            </a:extLst>
          </p:cNvPr>
          <p:cNvSpPr txBox="1"/>
          <p:nvPr/>
        </p:nvSpPr>
        <p:spPr>
          <a:xfrm>
            <a:off x="8453175" y="4987649"/>
            <a:ext cx="558081"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986B7EBA-1358-C577-C6A3-22E87B83CAAF}"/>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601577" y="5222607"/>
            <a:ext cx="549530" cy="889091"/>
          </a:xfrm>
          <a:prstGeom prst="rect">
            <a:avLst/>
          </a:prstGeom>
        </p:spPr>
      </p:pic>
      <p:pic>
        <p:nvPicPr>
          <p:cNvPr id="11" name="グラフィックス 10">
            <a:extLst>
              <a:ext uri="{FF2B5EF4-FFF2-40B4-BE49-F238E27FC236}">
                <a16:creationId xmlns:a16="http://schemas.microsoft.com/office/drawing/2014/main" id="{AF7C259A-9224-5332-BD4C-146A8EBEA40A}"/>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1299425" y="5281022"/>
            <a:ext cx="530533" cy="875263"/>
          </a:xfrm>
          <a:prstGeom prst="rect">
            <a:avLst/>
          </a:prstGeom>
        </p:spPr>
      </p:pic>
      <p:pic>
        <p:nvPicPr>
          <p:cNvPr id="12" name="グラフィックス 11">
            <a:extLst>
              <a:ext uri="{FF2B5EF4-FFF2-40B4-BE49-F238E27FC236}">
                <a16:creationId xmlns:a16="http://schemas.microsoft.com/office/drawing/2014/main" id="{DA20930B-D7BC-8742-E711-2D917431C4C8}"/>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546658" y="2236018"/>
            <a:ext cx="549530" cy="889091"/>
          </a:xfrm>
          <a:prstGeom prst="rect">
            <a:avLst/>
          </a:prstGeom>
        </p:spPr>
      </p:pic>
      <p:pic>
        <p:nvPicPr>
          <p:cNvPr id="13" name="グラフィックス 12">
            <a:extLst>
              <a:ext uri="{FF2B5EF4-FFF2-40B4-BE49-F238E27FC236}">
                <a16:creationId xmlns:a16="http://schemas.microsoft.com/office/drawing/2014/main" id="{A225A639-60C0-BB77-0D94-0D441535C7FF}"/>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0560446" y="3570919"/>
            <a:ext cx="571199" cy="942353"/>
          </a:xfrm>
          <a:prstGeom prst="rect">
            <a:avLst/>
          </a:prstGeom>
        </p:spPr>
      </p:pic>
      <p:sp>
        <p:nvSpPr>
          <p:cNvPr id="14" name="テキスト ボックス 13">
            <a:extLst>
              <a:ext uri="{FF2B5EF4-FFF2-40B4-BE49-F238E27FC236}">
                <a16:creationId xmlns:a16="http://schemas.microsoft.com/office/drawing/2014/main" id="{45B8C0B6-CEDA-D36F-8212-0913FAA35EB2}"/>
              </a:ext>
            </a:extLst>
          </p:cNvPr>
          <p:cNvSpPr txBox="1"/>
          <p:nvPr/>
        </p:nvSpPr>
        <p:spPr>
          <a:xfrm>
            <a:off x="10958085" y="5204815"/>
            <a:ext cx="388646"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09E1DFD4-DCFF-A3D0-B84B-43B22C047416}"/>
              </a:ext>
            </a:extLst>
          </p:cNvPr>
          <p:cNvSpPr txBox="1"/>
          <p:nvPr/>
        </p:nvSpPr>
        <p:spPr>
          <a:xfrm>
            <a:off x="11619931" y="5220182"/>
            <a:ext cx="362491"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82DC3702-9A34-0613-999E-6C44FCA3A45B}"/>
              </a:ext>
            </a:extLst>
          </p:cNvPr>
          <p:cNvSpPr txBox="1"/>
          <p:nvPr/>
        </p:nvSpPr>
        <p:spPr>
          <a:xfrm>
            <a:off x="10899843" y="3592140"/>
            <a:ext cx="388929"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04B3C2AE-2072-C76A-8578-4B88AC84F13D}"/>
              </a:ext>
            </a:extLst>
          </p:cNvPr>
          <p:cNvSpPr txBox="1"/>
          <p:nvPr/>
        </p:nvSpPr>
        <p:spPr>
          <a:xfrm>
            <a:off x="10825700" y="2128764"/>
            <a:ext cx="388646" cy="369332"/>
          </a:xfrm>
          <a:prstGeom prst="rect">
            <a:avLst/>
          </a:prstGeom>
          <a:noFill/>
        </p:spPr>
        <p:txBody>
          <a:bodyPr wrap="square" rtlCol="0">
            <a:spAutoFit/>
          </a:bodyPr>
          <a:lstStyle/>
          <a:p>
            <a:r>
              <a:rPr kumimoji="1" lang="en-US" altLang="ja-JP" dirty="0"/>
              <a:t>7</a:t>
            </a:r>
            <a:endParaRPr kumimoji="1" lang="ja-JP" altLang="en-US"/>
          </a:p>
        </p:txBody>
      </p:sp>
      <p:cxnSp>
        <p:nvCxnSpPr>
          <p:cNvPr id="20" name="直線矢印コネクタ 19">
            <a:extLst>
              <a:ext uri="{FF2B5EF4-FFF2-40B4-BE49-F238E27FC236}">
                <a16:creationId xmlns:a16="http://schemas.microsoft.com/office/drawing/2014/main" id="{91C668F6-BF65-B321-BF1B-40791FB60556}"/>
              </a:ext>
            </a:extLst>
          </p:cNvPr>
          <p:cNvCxnSpPr>
            <a:cxnSpLocks/>
          </p:cNvCxnSpPr>
          <p:nvPr/>
        </p:nvCxnSpPr>
        <p:spPr>
          <a:xfrm>
            <a:off x="3032299" y="2863702"/>
            <a:ext cx="4482077" cy="280376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DEBB6696-C129-C837-B5E9-95A740240D3D}"/>
                  </a:ext>
                </a:extLst>
              </p:cNvPr>
              <p:cNvSpPr txBox="1"/>
              <p:nvPr/>
            </p:nvSpPr>
            <p:spPr>
              <a:xfrm>
                <a:off x="651768" y="4374202"/>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35" name="テキスト ボックス 34">
                <a:extLst>
                  <a:ext uri="{FF2B5EF4-FFF2-40B4-BE49-F238E27FC236}">
                    <a16:creationId xmlns:a16="http://schemas.microsoft.com/office/drawing/2014/main" id="{DEBB6696-C129-C837-B5E9-95A740240D3D}"/>
                  </a:ext>
                </a:extLst>
              </p:cNvPr>
              <p:cNvSpPr txBox="1">
                <a:spLocks noRot="1" noChangeAspect="1" noMove="1" noResize="1" noEditPoints="1" noAdjustHandles="1" noChangeArrowheads="1" noChangeShapeType="1" noTextEdit="1"/>
              </p:cNvSpPr>
              <p:nvPr/>
            </p:nvSpPr>
            <p:spPr>
              <a:xfrm>
                <a:off x="651768" y="4374202"/>
                <a:ext cx="123828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ABBC738-EF72-D3AF-D588-F75968A218A8}"/>
                  </a:ext>
                </a:extLst>
              </p:cNvPr>
              <p:cNvSpPr txBox="1"/>
              <p:nvPr/>
            </p:nvSpPr>
            <p:spPr>
              <a:xfrm>
                <a:off x="693521" y="5443096"/>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7</m:t>
                          </m:r>
                        </m:sub>
                      </m:sSub>
                      <m:r>
                        <m:rPr>
                          <m:nor/>
                        </m:rPr>
                        <a:rPr lang="en" altLang="ja-JP"/>
                        <m:t>=</m:t>
                      </m:r>
                      <m:r>
                        <m:rPr>
                          <m:nor/>
                        </m:rPr>
                        <a:rPr lang="en-US" altLang="ja-JP" b="0" i="0" smtClean="0"/>
                        <m:t>12</m:t>
                      </m:r>
                      <m:r>
                        <a:rPr lang="en-US" altLang="ja-JP" b="0" i="1" smtClean="0">
                          <a:latin typeface="Cambria Math" panose="02040503050406030204" pitchFamily="18" charset="0"/>
                          <a:ea typeface="Cambria Math" panose="02040503050406030204" pitchFamily="18" charset="0"/>
                        </a:rPr>
                        <m:t>3</m:t>
                      </m:r>
                    </m:oMath>
                  </m:oMathPara>
                </a14:m>
                <a:endParaRPr lang="en-US" altLang="ja-JP" b="0" dirty="0"/>
              </a:p>
            </p:txBody>
          </p:sp>
        </mc:Choice>
        <mc:Fallback xmlns="">
          <p:sp>
            <p:nvSpPr>
              <p:cNvPr id="36" name="テキスト ボックス 35">
                <a:extLst>
                  <a:ext uri="{FF2B5EF4-FFF2-40B4-BE49-F238E27FC236}">
                    <a16:creationId xmlns:a16="http://schemas.microsoft.com/office/drawing/2014/main" id="{FABBC738-EF72-D3AF-D588-F75968A218A8}"/>
                  </a:ext>
                </a:extLst>
              </p:cNvPr>
              <p:cNvSpPr txBox="1">
                <a:spLocks noRot="1" noChangeAspect="1" noMove="1" noResize="1" noEditPoints="1" noAdjustHandles="1" noChangeArrowheads="1" noChangeShapeType="1" noTextEdit="1"/>
              </p:cNvSpPr>
              <p:nvPr/>
            </p:nvSpPr>
            <p:spPr>
              <a:xfrm>
                <a:off x="693521" y="5443096"/>
                <a:ext cx="1238288"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A03137E-D592-F955-9C67-3007F0BA2992}"/>
                  </a:ext>
                </a:extLst>
              </p:cNvPr>
              <p:cNvSpPr txBox="1"/>
              <p:nvPr/>
            </p:nvSpPr>
            <p:spPr>
              <a:xfrm>
                <a:off x="644834" y="343325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5</m:t>
                          </m:r>
                        </m:sub>
                      </m:sSub>
                      <m:r>
                        <m:rPr>
                          <m:nor/>
                        </m:rPr>
                        <a:rPr lang="en" altLang="ja-JP"/>
                        <m:t>=</m:t>
                      </m:r>
                      <m:r>
                        <m:rPr>
                          <m:nor/>
                        </m:rPr>
                        <a:rPr lang="en-US" altLang="ja-JP" b="0" i="0" smtClean="0"/>
                        <m:t>3</m:t>
                      </m:r>
                      <m:r>
                        <a:rPr lang="en-US" altLang="ja-JP" b="0" i="1" smtClean="0">
                          <a:latin typeface="Cambria Math" panose="02040503050406030204" pitchFamily="18" charset="0"/>
                          <a:ea typeface="Cambria Math" panose="02040503050406030204" pitchFamily="18" charset="0"/>
                        </a:rPr>
                        <m:t>12</m:t>
                      </m:r>
                    </m:oMath>
                  </m:oMathPara>
                </a14:m>
                <a:endParaRPr lang="en-US" altLang="ja-JP" b="0" dirty="0"/>
              </a:p>
            </p:txBody>
          </p:sp>
        </mc:Choice>
        <mc:Fallback xmlns="">
          <p:sp>
            <p:nvSpPr>
              <p:cNvPr id="37" name="テキスト ボックス 36">
                <a:extLst>
                  <a:ext uri="{FF2B5EF4-FFF2-40B4-BE49-F238E27FC236}">
                    <a16:creationId xmlns:a16="http://schemas.microsoft.com/office/drawing/2014/main" id="{9A03137E-D592-F955-9C67-3007F0BA2992}"/>
                  </a:ext>
                </a:extLst>
              </p:cNvPr>
              <p:cNvSpPr txBox="1">
                <a:spLocks noRot="1" noChangeAspect="1" noMove="1" noResize="1" noEditPoints="1" noAdjustHandles="1" noChangeArrowheads="1" noChangeShapeType="1" noTextEdit="1"/>
              </p:cNvSpPr>
              <p:nvPr/>
            </p:nvSpPr>
            <p:spPr>
              <a:xfrm>
                <a:off x="644834" y="3433253"/>
                <a:ext cx="1238288"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8CFFA234-8E1B-AD27-29F6-D3713CEE6C01}"/>
                  </a:ext>
                </a:extLst>
              </p:cNvPr>
              <p:cNvSpPr txBox="1"/>
              <p:nvPr/>
            </p:nvSpPr>
            <p:spPr>
              <a:xfrm>
                <a:off x="644834" y="254314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4</m:t>
                          </m:r>
                        </m:sub>
                      </m:sSub>
                      <m:r>
                        <m:rPr>
                          <m:nor/>
                        </m:rPr>
                        <a:rPr lang="en" altLang="ja-JP"/>
                        <m:t>=</m:t>
                      </m:r>
                      <m:r>
                        <m:rPr>
                          <m:nor/>
                        </m:rPr>
                        <a:rPr lang="en-US" altLang="ja-JP" b="0" i="0" smtClean="0"/>
                        <m:t>132</m:t>
                      </m:r>
                    </m:oMath>
                  </m:oMathPara>
                </a14:m>
                <a:endParaRPr lang="en-US" altLang="ja-JP" b="0" dirty="0"/>
              </a:p>
            </p:txBody>
          </p:sp>
        </mc:Choice>
        <mc:Fallback xmlns="">
          <p:sp>
            <p:nvSpPr>
              <p:cNvPr id="38" name="テキスト ボックス 37">
                <a:extLst>
                  <a:ext uri="{FF2B5EF4-FFF2-40B4-BE49-F238E27FC236}">
                    <a16:creationId xmlns:a16="http://schemas.microsoft.com/office/drawing/2014/main" id="{8CFFA234-8E1B-AD27-29F6-D3713CEE6C01}"/>
                  </a:ext>
                </a:extLst>
              </p:cNvPr>
              <p:cNvSpPr txBox="1">
                <a:spLocks noRot="1" noChangeAspect="1" noMove="1" noResize="1" noEditPoints="1" noAdjustHandles="1" noChangeArrowheads="1" noChangeShapeType="1" noTextEdit="1"/>
              </p:cNvSpPr>
              <p:nvPr/>
            </p:nvSpPr>
            <p:spPr>
              <a:xfrm>
                <a:off x="644834" y="2543144"/>
                <a:ext cx="1238288"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23EEFE6-9CDF-D80B-7DE1-B9B13A1945EB}"/>
                  </a:ext>
                </a:extLst>
              </p:cNvPr>
              <p:cNvSpPr txBox="1"/>
              <p:nvPr/>
            </p:nvSpPr>
            <p:spPr>
              <a:xfrm>
                <a:off x="8804110" y="536627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3</m:t>
                          </m:r>
                        </m:sub>
                      </m:sSub>
                      <m:r>
                        <m:rPr>
                          <m:nor/>
                        </m:rPr>
                        <a:rPr lang="en" altLang="ja-JP"/>
                        <m:t>=</m:t>
                      </m:r>
                      <m:r>
                        <m:rPr>
                          <m:nor/>
                        </m:rPr>
                        <a:rPr lang="en-US" altLang="ja-JP" b="0" i="0" smtClean="0"/>
                        <m:t>5467</m:t>
                      </m:r>
                    </m:oMath>
                  </m:oMathPara>
                </a14:m>
                <a:endParaRPr lang="en-US" altLang="ja-JP" b="0" dirty="0"/>
              </a:p>
            </p:txBody>
          </p:sp>
        </mc:Choice>
        <mc:Fallback xmlns="">
          <p:sp>
            <p:nvSpPr>
              <p:cNvPr id="39" name="テキスト ボックス 38">
                <a:extLst>
                  <a:ext uri="{FF2B5EF4-FFF2-40B4-BE49-F238E27FC236}">
                    <a16:creationId xmlns:a16="http://schemas.microsoft.com/office/drawing/2014/main" id="{923EEFE6-9CDF-D80B-7DE1-B9B13A1945EB}"/>
                  </a:ext>
                </a:extLst>
              </p:cNvPr>
              <p:cNvSpPr txBox="1">
                <a:spLocks noRot="1" noChangeAspect="1" noMove="1" noResize="1" noEditPoints="1" noAdjustHandles="1" noChangeArrowheads="1" noChangeShapeType="1" noTextEdit="1"/>
              </p:cNvSpPr>
              <p:nvPr/>
            </p:nvSpPr>
            <p:spPr>
              <a:xfrm>
                <a:off x="8804110" y="5366274"/>
                <a:ext cx="1238288"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719E153-96BC-EAF4-D1BE-D80C977DBF03}"/>
                  </a:ext>
                </a:extLst>
              </p:cNvPr>
              <p:cNvSpPr txBox="1"/>
              <p:nvPr/>
            </p:nvSpPr>
            <p:spPr>
              <a:xfrm>
                <a:off x="8689254" y="266671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1</m:t>
                          </m:r>
                        </m:sub>
                      </m:sSub>
                      <m:r>
                        <m:rPr>
                          <m:nor/>
                        </m:rPr>
                        <a:rPr lang="en" altLang="ja-JP"/>
                        <m:t>=</m:t>
                      </m:r>
                      <m:r>
                        <m:rPr>
                          <m:nor/>
                        </m:rPr>
                        <a:rPr lang="en-US" altLang="ja-JP" b="0" i="0" smtClean="0"/>
                        <m:t>745</m:t>
                      </m:r>
                      <m:r>
                        <a:rPr lang="en-US" altLang="ja-JP" b="0" i="1" smtClean="0">
                          <a:latin typeface="Cambria Math" panose="02040503050406030204" pitchFamily="18" charset="0"/>
                          <a:ea typeface="Cambria Math" panose="02040503050406030204" pitchFamily="18" charset="0"/>
                        </a:rPr>
                        <m:t>6</m:t>
                      </m:r>
                    </m:oMath>
                  </m:oMathPara>
                </a14:m>
                <a:endParaRPr lang="en-US" altLang="ja-JP" b="0" dirty="0"/>
              </a:p>
            </p:txBody>
          </p:sp>
        </mc:Choice>
        <mc:Fallback xmlns="">
          <p:sp>
            <p:nvSpPr>
              <p:cNvPr id="40" name="テキスト ボックス 39">
                <a:extLst>
                  <a:ext uri="{FF2B5EF4-FFF2-40B4-BE49-F238E27FC236}">
                    <a16:creationId xmlns:a16="http://schemas.microsoft.com/office/drawing/2014/main" id="{2719E153-96BC-EAF4-D1BE-D80C977DBF03}"/>
                  </a:ext>
                </a:extLst>
              </p:cNvPr>
              <p:cNvSpPr txBox="1">
                <a:spLocks noRot="1" noChangeAspect="1" noMove="1" noResize="1" noEditPoints="1" noAdjustHandles="1" noChangeArrowheads="1" noChangeShapeType="1" noTextEdit="1"/>
              </p:cNvSpPr>
              <p:nvPr/>
            </p:nvSpPr>
            <p:spPr>
              <a:xfrm>
                <a:off x="8689254" y="2666713"/>
                <a:ext cx="1238288"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545E3B7-7B7D-A409-5628-C144C2116D69}"/>
                  </a:ext>
                </a:extLst>
              </p:cNvPr>
              <p:cNvSpPr txBox="1"/>
              <p:nvPr/>
            </p:nvSpPr>
            <p:spPr>
              <a:xfrm>
                <a:off x="8732215" y="3802585"/>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2</m:t>
                          </m:r>
                        </m:sub>
                      </m:sSub>
                      <m:r>
                        <m:rPr>
                          <m:nor/>
                        </m:rPr>
                        <a:rPr lang="en" altLang="ja-JP"/>
                        <m:t>=</m:t>
                      </m:r>
                      <m:r>
                        <m:rPr>
                          <m:nor/>
                        </m:rPr>
                        <a:rPr lang="en-US" altLang="ja-JP" b="0" i="0" smtClean="0"/>
                        <m:t>476</m:t>
                      </m:r>
                      <m:r>
                        <a:rPr lang="en-US" altLang="ja-JP" b="0" i="1" smtClean="0">
                          <a:latin typeface="Cambria Math" panose="02040503050406030204" pitchFamily="18" charset="0"/>
                          <a:ea typeface="Cambria Math" panose="02040503050406030204" pitchFamily="18" charset="0"/>
                        </a:rPr>
                        <m:t>5</m:t>
                      </m:r>
                    </m:oMath>
                  </m:oMathPara>
                </a14:m>
                <a:endParaRPr lang="en-US" altLang="ja-JP" b="0" dirty="0"/>
              </a:p>
            </p:txBody>
          </p:sp>
        </mc:Choice>
        <mc:Fallback xmlns="">
          <p:sp>
            <p:nvSpPr>
              <p:cNvPr id="41" name="テキスト ボックス 40">
                <a:extLst>
                  <a:ext uri="{FF2B5EF4-FFF2-40B4-BE49-F238E27FC236}">
                    <a16:creationId xmlns:a16="http://schemas.microsoft.com/office/drawing/2014/main" id="{E545E3B7-7B7D-A409-5628-C144C2116D69}"/>
                  </a:ext>
                </a:extLst>
              </p:cNvPr>
              <p:cNvSpPr txBox="1">
                <a:spLocks noRot="1" noChangeAspect="1" noMove="1" noResize="1" noEditPoints="1" noAdjustHandles="1" noChangeArrowheads="1" noChangeShapeType="1" noTextEdit="1"/>
              </p:cNvSpPr>
              <p:nvPr/>
            </p:nvSpPr>
            <p:spPr>
              <a:xfrm>
                <a:off x="8732215" y="3802585"/>
                <a:ext cx="1238288" cy="369332"/>
              </a:xfrm>
              <a:prstGeom prst="rect">
                <a:avLst/>
              </a:prstGeom>
              <a:blipFill>
                <a:blip r:embed="rId1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21005875-1B73-A7E5-50B6-E11943F48B13}"/>
              </a:ext>
            </a:extLst>
          </p:cNvPr>
          <p:cNvSpPr txBox="1"/>
          <p:nvPr/>
        </p:nvSpPr>
        <p:spPr>
          <a:xfrm>
            <a:off x="8804110" y="3115717"/>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1" name="テキスト ボックス 20">
            <a:extLst>
              <a:ext uri="{FF2B5EF4-FFF2-40B4-BE49-F238E27FC236}">
                <a16:creationId xmlns:a16="http://schemas.microsoft.com/office/drawing/2014/main" id="{541D6856-12EC-6C57-826A-DCFC5C708DED}"/>
              </a:ext>
            </a:extLst>
          </p:cNvPr>
          <p:cNvSpPr txBox="1"/>
          <p:nvPr/>
        </p:nvSpPr>
        <p:spPr>
          <a:xfrm>
            <a:off x="8793900" y="4217951"/>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3" name="テキスト ボックス 22">
            <a:extLst>
              <a:ext uri="{FF2B5EF4-FFF2-40B4-BE49-F238E27FC236}">
                <a16:creationId xmlns:a16="http://schemas.microsoft.com/office/drawing/2014/main" id="{CDDA3A1C-01E4-12D5-C6A5-8C00EBA51920}"/>
              </a:ext>
            </a:extLst>
          </p:cNvPr>
          <p:cNvSpPr txBox="1"/>
          <p:nvPr/>
        </p:nvSpPr>
        <p:spPr>
          <a:xfrm>
            <a:off x="8804110" y="5803381"/>
            <a:ext cx="1248498" cy="369332"/>
          </a:xfrm>
          <a:prstGeom prst="rect">
            <a:avLst/>
          </a:prstGeom>
          <a:noFill/>
        </p:spPr>
        <p:txBody>
          <a:bodyPr wrap="square" rtlCol="0">
            <a:spAutoFit/>
          </a:bodyPr>
          <a:lstStyle/>
          <a:p>
            <a:r>
              <a:rPr kumimoji="1" lang="ja-JP" altLang="en-US"/>
              <a:t>キャパ</a:t>
            </a:r>
            <a:r>
              <a:rPr lang="en-US" altLang="ja-JP" dirty="0"/>
              <a:t>2</a:t>
            </a:r>
            <a:endParaRPr kumimoji="1" lang="ja-JP" altLang="en-US"/>
          </a:p>
        </p:txBody>
      </p:sp>
    </p:spTree>
    <p:extLst>
      <p:ext uri="{BB962C8B-B14F-4D97-AF65-F5344CB8AC3E}">
        <p14:creationId xmlns:p14="http://schemas.microsoft.com/office/powerpoint/2010/main" val="102864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FE33-C7A3-81AA-DA90-202CD8498F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F105413-5B49-B5CB-C046-7C50CA54DE03}"/>
              </a:ext>
            </a:extLst>
          </p:cNvPr>
          <p:cNvSpPr>
            <a:spLocks noGrp="1"/>
          </p:cNvSpPr>
          <p:nvPr>
            <p:ph type="title"/>
          </p:nvPr>
        </p:nvSpPr>
        <p:spPr/>
        <p:txBody>
          <a:bodyPr/>
          <a:lstStyle/>
          <a:p>
            <a:r>
              <a:rPr lang="en-US" altLang="ja-JP" dirty="0"/>
              <a:t>DA</a:t>
            </a:r>
            <a:r>
              <a:rPr lang="ja-JP" altLang="en-US" dirty="0"/>
              <a:t>アルゴリズム</a:t>
            </a:r>
            <a:r>
              <a:rPr lang="en-US" altLang="ja-JP" dirty="0"/>
              <a:t>(</a:t>
            </a:r>
            <a:r>
              <a:rPr lang="ja-JP" altLang="en-US" dirty="0"/>
              <a:t>被介護者側</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5834438-AEC9-2EF1-2FF2-05E264C5179A}"/>
              </a:ext>
            </a:extLst>
          </p:cNvPr>
          <p:cNvSpPr>
            <a:spLocks noGrp="1"/>
          </p:cNvSpPr>
          <p:nvPr>
            <p:ph idx="1"/>
          </p:nvPr>
        </p:nvSpPr>
        <p:spPr>
          <a:xfrm>
            <a:off x="838200" y="1825625"/>
            <a:ext cx="10515600" cy="460375"/>
          </a:xfrm>
        </p:spPr>
        <p:txBody>
          <a:bodyPr>
            <a:normAutofit lnSpcReduction="10000"/>
          </a:bodyPr>
          <a:lstStyle/>
          <a:p>
            <a:pPr marL="0" indent="0">
              <a:buNone/>
            </a:pPr>
            <a:r>
              <a:rPr kumimoji="1" lang="ja-JP" altLang="en-US" dirty="0"/>
              <a:t>これ以上マッチングができないため終了</a:t>
            </a:r>
          </a:p>
        </p:txBody>
      </p:sp>
      <p:pic>
        <p:nvPicPr>
          <p:cNvPr id="4" name="グラフィックス 3">
            <a:extLst>
              <a:ext uri="{FF2B5EF4-FFF2-40B4-BE49-F238E27FC236}">
                <a16:creationId xmlns:a16="http://schemas.microsoft.com/office/drawing/2014/main" id="{DB7D0687-DE8F-52CE-36CA-F70E4688E2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892" y="3570919"/>
            <a:ext cx="403677" cy="1360968"/>
          </a:xfrm>
          <a:prstGeom prst="rect">
            <a:avLst/>
          </a:prstGeom>
        </p:spPr>
      </p:pic>
      <p:pic>
        <p:nvPicPr>
          <p:cNvPr id="5" name="グラフィックス 4">
            <a:extLst>
              <a:ext uri="{FF2B5EF4-FFF2-40B4-BE49-F238E27FC236}">
                <a16:creationId xmlns:a16="http://schemas.microsoft.com/office/drawing/2014/main" id="{0EF7BF9A-F4A0-86C0-C569-0C42927BA9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5112" y="2286000"/>
            <a:ext cx="315090" cy="1172981"/>
          </a:xfrm>
          <a:prstGeom prst="rect">
            <a:avLst/>
          </a:prstGeom>
        </p:spPr>
      </p:pic>
      <p:pic>
        <p:nvPicPr>
          <p:cNvPr id="6" name="グラフィックス 5">
            <a:extLst>
              <a:ext uri="{FF2B5EF4-FFF2-40B4-BE49-F238E27FC236}">
                <a16:creationId xmlns:a16="http://schemas.microsoft.com/office/drawing/2014/main" id="{5FEA24AC-69DD-274A-3FD0-84BAB9678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7833" y="5094903"/>
            <a:ext cx="425651" cy="1435051"/>
          </a:xfrm>
          <a:prstGeom prst="rect">
            <a:avLst/>
          </a:prstGeom>
        </p:spPr>
      </p:pic>
      <p:sp>
        <p:nvSpPr>
          <p:cNvPr id="7" name="テキスト ボックス 6">
            <a:extLst>
              <a:ext uri="{FF2B5EF4-FFF2-40B4-BE49-F238E27FC236}">
                <a16:creationId xmlns:a16="http://schemas.microsoft.com/office/drawing/2014/main" id="{68E4424B-AB8B-72D6-2F55-67B3BDD223A7}"/>
              </a:ext>
            </a:extLst>
          </p:cNvPr>
          <p:cNvSpPr txBox="1"/>
          <p:nvPr/>
        </p:nvSpPr>
        <p:spPr>
          <a:xfrm>
            <a:off x="8434287" y="3485049"/>
            <a:ext cx="50993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D664E475-FE68-AAD7-ABC4-5E3407FF72EF}"/>
              </a:ext>
            </a:extLst>
          </p:cNvPr>
          <p:cNvSpPr txBox="1"/>
          <p:nvPr/>
        </p:nvSpPr>
        <p:spPr>
          <a:xfrm>
            <a:off x="8460202" y="2186481"/>
            <a:ext cx="343908"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221CA402-9246-2CDA-A89F-F6B0E4E15A6B}"/>
              </a:ext>
            </a:extLst>
          </p:cNvPr>
          <p:cNvSpPr txBox="1"/>
          <p:nvPr/>
        </p:nvSpPr>
        <p:spPr>
          <a:xfrm>
            <a:off x="8453175" y="4987649"/>
            <a:ext cx="558081"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4F9089C6-49BF-2D8F-E9E6-A7BDD3FC4AA0}"/>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601577" y="5222607"/>
            <a:ext cx="549530" cy="889091"/>
          </a:xfrm>
          <a:prstGeom prst="rect">
            <a:avLst/>
          </a:prstGeom>
        </p:spPr>
      </p:pic>
      <p:pic>
        <p:nvPicPr>
          <p:cNvPr id="11" name="グラフィックス 10">
            <a:extLst>
              <a:ext uri="{FF2B5EF4-FFF2-40B4-BE49-F238E27FC236}">
                <a16:creationId xmlns:a16="http://schemas.microsoft.com/office/drawing/2014/main" id="{E1730E5C-8E3E-D693-A500-B938656C7182}"/>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1299425" y="5281022"/>
            <a:ext cx="530533" cy="875263"/>
          </a:xfrm>
          <a:prstGeom prst="rect">
            <a:avLst/>
          </a:prstGeom>
        </p:spPr>
      </p:pic>
      <p:pic>
        <p:nvPicPr>
          <p:cNvPr id="12" name="グラフィックス 11">
            <a:extLst>
              <a:ext uri="{FF2B5EF4-FFF2-40B4-BE49-F238E27FC236}">
                <a16:creationId xmlns:a16="http://schemas.microsoft.com/office/drawing/2014/main" id="{819C3E94-654B-9D36-4231-AD8D1DAAA247}"/>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0546658" y="2236018"/>
            <a:ext cx="549530" cy="889091"/>
          </a:xfrm>
          <a:prstGeom prst="rect">
            <a:avLst/>
          </a:prstGeom>
        </p:spPr>
      </p:pic>
      <p:pic>
        <p:nvPicPr>
          <p:cNvPr id="13" name="グラフィックス 12">
            <a:extLst>
              <a:ext uri="{FF2B5EF4-FFF2-40B4-BE49-F238E27FC236}">
                <a16:creationId xmlns:a16="http://schemas.microsoft.com/office/drawing/2014/main" id="{B8512A97-03E3-F54C-4689-BF8B92AD4961}"/>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0560446" y="3570919"/>
            <a:ext cx="571199" cy="942353"/>
          </a:xfrm>
          <a:prstGeom prst="rect">
            <a:avLst/>
          </a:prstGeom>
        </p:spPr>
      </p:pic>
      <p:sp>
        <p:nvSpPr>
          <p:cNvPr id="14" name="テキスト ボックス 13">
            <a:extLst>
              <a:ext uri="{FF2B5EF4-FFF2-40B4-BE49-F238E27FC236}">
                <a16:creationId xmlns:a16="http://schemas.microsoft.com/office/drawing/2014/main" id="{72BF8827-EC5B-069E-BA96-334AF32ADE58}"/>
              </a:ext>
            </a:extLst>
          </p:cNvPr>
          <p:cNvSpPr txBox="1"/>
          <p:nvPr/>
        </p:nvSpPr>
        <p:spPr>
          <a:xfrm>
            <a:off x="10958085" y="5204815"/>
            <a:ext cx="388646"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D2F9EFEF-5A0E-C9F3-71F6-0A3A151EA11A}"/>
              </a:ext>
            </a:extLst>
          </p:cNvPr>
          <p:cNvSpPr txBox="1"/>
          <p:nvPr/>
        </p:nvSpPr>
        <p:spPr>
          <a:xfrm>
            <a:off x="11619931" y="5220182"/>
            <a:ext cx="362491" cy="369332"/>
          </a:xfrm>
          <a:prstGeom prst="rect">
            <a:avLst/>
          </a:prstGeom>
          <a:noFill/>
        </p:spPr>
        <p:txBody>
          <a:bodyPr wrap="square" rtlCol="0">
            <a:spAutoFit/>
          </a:bodyPr>
          <a:lstStyle/>
          <a:p>
            <a:r>
              <a:rPr lang="en-US" altLang="ja-JP" dirty="0"/>
              <a:t>4</a:t>
            </a:r>
            <a:endParaRPr kumimoji="1" lang="ja-JP" altLang="en-US"/>
          </a:p>
        </p:txBody>
      </p:sp>
      <p:sp>
        <p:nvSpPr>
          <p:cNvPr id="16" name="テキスト ボックス 15">
            <a:extLst>
              <a:ext uri="{FF2B5EF4-FFF2-40B4-BE49-F238E27FC236}">
                <a16:creationId xmlns:a16="http://schemas.microsoft.com/office/drawing/2014/main" id="{ED46329D-4455-5E3F-33CE-47DCA71A6EB9}"/>
              </a:ext>
            </a:extLst>
          </p:cNvPr>
          <p:cNvSpPr txBox="1"/>
          <p:nvPr/>
        </p:nvSpPr>
        <p:spPr>
          <a:xfrm>
            <a:off x="10899843" y="3592140"/>
            <a:ext cx="388929" cy="369332"/>
          </a:xfrm>
          <a:prstGeom prst="rect">
            <a:avLst/>
          </a:prstGeom>
          <a:noFill/>
        </p:spPr>
        <p:txBody>
          <a:bodyPr wrap="square" rtlCol="0">
            <a:spAutoFit/>
          </a:bodyPr>
          <a:lstStyle/>
          <a:p>
            <a:r>
              <a:rPr lang="en-US" altLang="ja-JP" dirty="0"/>
              <a:t>6</a:t>
            </a:r>
            <a:endParaRPr kumimoji="1" lang="ja-JP" altLang="en-US"/>
          </a:p>
        </p:txBody>
      </p:sp>
      <p:sp>
        <p:nvSpPr>
          <p:cNvPr id="17" name="テキスト ボックス 16">
            <a:extLst>
              <a:ext uri="{FF2B5EF4-FFF2-40B4-BE49-F238E27FC236}">
                <a16:creationId xmlns:a16="http://schemas.microsoft.com/office/drawing/2014/main" id="{408344DE-B665-EEAD-B659-94F813CD9868}"/>
              </a:ext>
            </a:extLst>
          </p:cNvPr>
          <p:cNvSpPr txBox="1"/>
          <p:nvPr/>
        </p:nvSpPr>
        <p:spPr>
          <a:xfrm>
            <a:off x="10825700" y="2128764"/>
            <a:ext cx="388646" cy="369332"/>
          </a:xfrm>
          <a:prstGeom prst="rect">
            <a:avLst/>
          </a:prstGeom>
          <a:noFill/>
        </p:spPr>
        <p:txBody>
          <a:bodyPr wrap="square" rtlCol="0">
            <a:spAutoFit/>
          </a:bodyPr>
          <a:lstStyle/>
          <a:p>
            <a:r>
              <a:rPr kumimoji="1" lang="en-US" altLang="ja-JP" dirty="0"/>
              <a:t>7</a:t>
            </a:r>
            <a:endParaRPr kumimoji="1" lang="ja-JP" altLang="en-US"/>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9062DCC9-602D-83CF-8AAA-B7EF6D66D9DF}"/>
                  </a:ext>
                </a:extLst>
              </p:cNvPr>
              <p:cNvSpPr txBox="1"/>
              <p:nvPr/>
            </p:nvSpPr>
            <p:spPr>
              <a:xfrm>
                <a:off x="651768" y="4374202"/>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35" name="テキスト ボックス 34">
                <a:extLst>
                  <a:ext uri="{FF2B5EF4-FFF2-40B4-BE49-F238E27FC236}">
                    <a16:creationId xmlns:a16="http://schemas.microsoft.com/office/drawing/2014/main" id="{9062DCC9-602D-83CF-8AAA-B7EF6D66D9DF}"/>
                  </a:ext>
                </a:extLst>
              </p:cNvPr>
              <p:cNvSpPr txBox="1">
                <a:spLocks noRot="1" noChangeAspect="1" noMove="1" noResize="1" noEditPoints="1" noAdjustHandles="1" noChangeArrowheads="1" noChangeShapeType="1" noTextEdit="1"/>
              </p:cNvSpPr>
              <p:nvPr/>
            </p:nvSpPr>
            <p:spPr>
              <a:xfrm>
                <a:off x="651768" y="4374202"/>
                <a:ext cx="123828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FE3937F-EEDD-C1CA-7A53-0D9D43352B3A}"/>
                  </a:ext>
                </a:extLst>
              </p:cNvPr>
              <p:cNvSpPr txBox="1"/>
              <p:nvPr/>
            </p:nvSpPr>
            <p:spPr>
              <a:xfrm>
                <a:off x="693521" y="5443096"/>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7</m:t>
                          </m:r>
                        </m:sub>
                      </m:sSub>
                      <m:r>
                        <m:rPr>
                          <m:nor/>
                        </m:rPr>
                        <a:rPr lang="en" altLang="ja-JP"/>
                        <m:t>=</m:t>
                      </m:r>
                      <m:r>
                        <m:rPr>
                          <m:nor/>
                        </m:rPr>
                        <a:rPr lang="en-US" altLang="ja-JP" b="0" i="0" smtClean="0"/>
                        <m:t>12</m:t>
                      </m:r>
                      <m:r>
                        <a:rPr lang="en-US" altLang="ja-JP" b="0" i="1" smtClean="0">
                          <a:latin typeface="Cambria Math" panose="02040503050406030204" pitchFamily="18" charset="0"/>
                          <a:ea typeface="Cambria Math" panose="02040503050406030204" pitchFamily="18" charset="0"/>
                        </a:rPr>
                        <m:t>3</m:t>
                      </m:r>
                    </m:oMath>
                  </m:oMathPara>
                </a14:m>
                <a:endParaRPr lang="en-US" altLang="ja-JP" b="0" dirty="0"/>
              </a:p>
            </p:txBody>
          </p:sp>
        </mc:Choice>
        <mc:Fallback xmlns="">
          <p:sp>
            <p:nvSpPr>
              <p:cNvPr id="36" name="テキスト ボックス 35">
                <a:extLst>
                  <a:ext uri="{FF2B5EF4-FFF2-40B4-BE49-F238E27FC236}">
                    <a16:creationId xmlns:a16="http://schemas.microsoft.com/office/drawing/2014/main" id="{AFE3937F-EEDD-C1CA-7A53-0D9D43352B3A}"/>
                  </a:ext>
                </a:extLst>
              </p:cNvPr>
              <p:cNvSpPr txBox="1">
                <a:spLocks noRot="1" noChangeAspect="1" noMove="1" noResize="1" noEditPoints="1" noAdjustHandles="1" noChangeArrowheads="1" noChangeShapeType="1" noTextEdit="1"/>
              </p:cNvSpPr>
              <p:nvPr/>
            </p:nvSpPr>
            <p:spPr>
              <a:xfrm>
                <a:off x="693521" y="5443096"/>
                <a:ext cx="1238288"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D5CB1BA-453A-AC6C-2591-C4C1B7AC4F47}"/>
                  </a:ext>
                </a:extLst>
              </p:cNvPr>
              <p:cNvSpPr txBox="1"/>
              <p:nvPr/>
            </p:nvSpPr>
            <p:spPr>
              <a:xfrm>
                <a:off x="644834" y="343325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5</m:t>
                          </m:r>
                        </m:sub>
                      </m:sSub>
                      <m:r>
                        <m:rPr>
                          <m:nor/>
                        </m:rPr>
                        <a:rPr lang="en" altLang="ja-JP"/>
                        <m:t>=</m:t>
                      </m:r>
                      <m:r>
                        <m:rPr>
                          <m:nor/>
                        </m:rPr>
                        <a:rPr lang="en-US" altLang="ja-JP" b="0" i="0" smtClean="0"/>
                        <m:t>3</m:t>
                      </m:r>
                      <m:r>
                        <a:rPr lang="en-US" altLang="ja-JP" b="0" i="1" smtClean="0">
                          <a:latin typeface="Cambria Math" panose="02040503050406030204" pitchFamily="18" charset="0"/>
                          <a:ea typeface="Cambria Math" panose="02040503050406030204" pitchFamily="18" charset="0"/>
                        </a:rPr>
                        <m:t>12</m:t>
                      </m:r>
                    </m:oMath>
                  </m:oMathPara>
                </a14:m>
                <a:endParaRPr lang="en-US" altLang="ja-JP" b="0" dirty="0"/>
              </a:p>
            </p:txBody>
          </p:sp>
        </mc:Choice>
        <mc:Fallback xmlns="">
          <p:sp>
            <p:nvSpPr>
              <p:cNvPr id="37" name="テキスト ボックス 36">
                <a:extLst>
                  <a:ext uri="{FF2B5EF4-FFF2-40B4-BE49-F238E27FC236}">
                    <a16:creationId xmlns:a16="http://schemas.microsoft.com/office/drawing/2014/main" id="{7D5CB1BA-453A-AC6C-2591-C4C1B7AC4F47}"/>
                  </a:ext>
                </a:extLst>
              </p:cNvPr>
              <p:cNvSpPr txBox="1">
                <a:spLocks noRot="1" noChangeAspect="1" noMove="1" noResize="1" noEditPoints="1" noAdjustHandles="1" noChangeArrowheads="1" noChangeShapeType="1" noTextEdit="1"/>
              </p:cNvSpPr>
              <p:nvPr/>
            </p:nvSpPr>
            <p:spPr>
              <a:xfrm>
                <a:off x="644834" y="3433253"/>
                <a:ext cx="1238288"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7AB607E-1D18-22D7-3E73-7952B96F667F}"/>
                  </a:ext>
                </a:extLst>
              </p:cNvPr>
              <p:cNvSpPr txBox="1"/>
              <p:nvPr/>
            </p:nvSpPr>
            <p:spPr>
              <a:xfrm>
                <a:off x="644834" y="254314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4</m:t>
                          </m:r>
                        </m:sub>
                      </m:sSub>
                      <m:r>
                        <m:rPr>
                          <m:nor/>
                        </m:rPr>
                        <a:rPr lang="en" altLang="ja-JP"/>
                        <m:t>=</m:t>
                      </m:r>
                      <m:r>
                        <m:rPr>
                          <m:nor/>
                        </m:rPr>
                        <a:rPr lang="en-US" altLang="ja-JP" b="0" i="0" smtClean="0"/>
                        <m:t>132</m:t>
                      </m:r>
                    </m:oMath>
                  </m:oMathPara>
                </a14:m>
                <a:endParaRPr lang="en-US" altLang="ja-JP" b="0" dirty="0"/>
              </a:p>
            </p:txBody>
          </p:sp>
        </mc:Choice>
        <mc:Fallback xmlns="">
          <p:sp>
            <p:nvSpPr>
              <p:cNvPr id="38" name="テキスト ボックス 37">
                <a:extLst>
                  <a:ext uri="{FF2B5EF4-FFF2-40B4-BE49-F238E27FC236}">
                    <a16:creationId xmlns:a16="http://schemas.microsoft.com/office/drawing/2014/main" id="{07AB607E-1D18-22D7-3E73-7952B96F667F}"/>
                  </a:ext>
                </a:extLst>
              </p:cNvPr>
              <p:cNvSpPr txBox="1">
                <a:spLocks noRot="1" noChangeAspect="1" noMove="1" noResize="1" noEditPoints="1" noAdjustHandles="1" noChangeArrowheads="1" noChangeShapeType="1" noTextEdit="1"/>
              </p:cNvSpPr>
              <p:nvPr/>
            </p:nvSpPr>
            <p:spPr>
              <a:xfrm>
                <a:off x="644834" y="2543144"/>
                <a:ext cx="1238288"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26293992-D597-F020-79DB-ECC2FF8C0FB8}"/>
                  </a:ext>
                </a:extLst>
              </p:cNvPr>
              <p:cNvSpPr txBox="1"/>
              <p:nvPr/>
            </p:nvSpPr>
            <p:spPr>
              <a:xfrm>
                <a:off x="8804110" y="5366274"/>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3</m:t>
                          </m:r>
                        </m:sub>
                      </m:sSub>
                      <m:r>
                        <m:rPr>
                          <m:nor/>
                        </m:rPr>
                        <a:rPr lang="en" altLang="ja-JP"/>
                        <m:t>=</m:t>
                      </m:r>
                      <m:r>
                        <m:rPr>
                          <m:nor/>
                        </m:rPr>
                        <a:rPr lang="en-US" altLang="ja-JP" b="0" i="0" smtClean="0"/>
                        <m:t>5467</m:t>
                      </m:r>
                    </m:oMath>
                  </m:oMathPara>
                </a14:m>
                <a:endParaRPr lang="en-US" altLang="ja-JP" b="0" dirty="0"/>
              </a:p>
            </p:txBody>
          </p:sp>
        </mc:Choice>
        <mc:Fallback xmlns="">
          <p:sp>
            <p:nvSpPr>
              <p:cNvPr id="39" name="テキスト ボックス 38">
                <a:extLst>
                  <a:ext uri="{FF2B5EF4-FFF2-40B4-BE49-F238E27FC236}">
                    <a16:creationId xmlns:a16="http://schemas.microsoft.com/office/drawing/2014/main" id="{26293992-D597-F020-79DB-ECC2FF8C0FB8}"/>
                  </a:ext>
                </a:extLst>
              </p:cNvPr>
              <p:cNvSpPr txBox="1">
                <a:spLocks noRot="1" noChangeAspect="1" noMove="1" noResize="1" noEditPoints="1" noAdjustHandles="1" noChangeArrowheads="1" noChangeShapeType="1" noTextEdit="1"/>
              </p:cNvSpPr>
              <p:nvPr/>
            </p:nvSpPr>
            <p:spPr>
              <a:xfrm>
                <a:off x="8804110" y="5366274"/>
                <a:ext cx="1238288"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38FBA98-BBCC-36C3-D83A-A5F49B4509C4}"/>
                  </a:ext>
                </a:extLst>
              </p:cNvPr>
              <p:cNvSpPr txBox="1"/>
              <p:nvPr/>
            </p:nvSpPr>
            <p:spPr>
              <a:xfrm>
                <a:off x="8689254" y="2666713"/>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1</m:t>
                          </m:r>
                        </m:sub>
                      </m:sSub>
                      <m:r>
                        <m:rPr>
                          <m:nor/>
                        </m:rPr>
                        <a:rPr lang="en" altLang="ja-JP"/>
                        <m:t>=</m:t>
                      </m:r>
                      <m:r>
                        <m:rPr>
                          <m:nor/>
                        </m:rPr>
                        <a:rPr lang="en-US" altLang="ja-JP" b="0" i="0" smtClean="0"/>
                        <m:t>745</m:t>
                      </m:r>
                      <m:r>
                        <a:rPr lang="en-US" altLang="ja-JP" b="0" i="1" smtClean="0">
                          <a:latin typeface="Cambria Math" panose="02040503050406030204" pitchFamily="18" charset="0"/>
                          <a:ea typeface="Cambria Math" panose="02040503050406030204" pitchFamily="18" charset="0"/>
                        </a:rPr>
                        <m:t>6</m:t>
                      </m:r>
                    </m:oMath>
                  </m:oMathPara>
                </a14:m>
                <a:endParaRPr lang="en-US" altLang="ja-JP" b="0" dirty="0"/>
              </a:p>
            </p:txBody>
          </p:sp>
        </mc:Choice>
        <mc:Fallback xmlns="">
          <p:sp>
            <p:nvSpPr>
              <p:cNvPr id="40" name="テキスト ボックス 39">
                <a:extLst>
                  <a:ext uri="{FF2B5EF4-FFF2-40B4-BE49-F238E27FC236}">
                    <a16:creationId xmlns:a16="http://schemas.microsoft.com/office/drawing/2014/main" id="{838FBA98-BBCC-36C3-D83A-A5F49B4509C4}"/>
                  </a:ext>
                </a:extLst>
              </p:cNvPr>
              <p:cNvSpPr txBox="1">
                <a:spLocks noRot="1" noChangeAspect="1" noMove="1" noResize="1" noEditPoints="1" noAdjustHandles="1" noChangeArrowheads="1" noChangeShapeType="1" noTextEdit="1"/>
              </p:cNvSpPr>
              <p:nvPr/>
            </p:nvSpPr>
            <p:spPr>
              <a:xfrm>
                <a:off x="8689254" y="2666713"/>
                <a:ext cx="1238288"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51EB0776-4533-9729-A4FF-DC16F1348B9E}"/>
                  </a:ext>
                </a:extLst>
              </p:cNvPr>
              <p:cNvSpPr txBox="1"/>
              <p:nvPr/>
            </p:nvSpPr>
            <p:spPr>
              <a:xfrm>
                <a:off x="8732215" y="3802585"/>
                <a:ext cx="12382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2</m:t>
                          </m:r>
                        </m:sub>
                      </m:sSub>
                      <m:r>
                        <m:rPr>
                          <m:nor/>
                        </m:rPr>
                        <a:rPr lang="en" altLang="ja-JP"/>
                        <m:t>=</m:t>
                      </m:r>
                      <m:r>
                        <m:rPr>
                          <m:nor/>
                        </m:rPr>
                        <a:rPr lang="en-US" altLang="ja-JP" b="0" i="0" smtClean="0"/>
                        <m:t>476</m:t>
                      </m:r>
                      <m:r>
                        <a:rPr lang="en-US" altLang="ja-JP" b="0" i="1" smtClean="0">
                          <a:latin typeface="Cambria Math" panose="02040503050406030204" pitchFamily="18" charset="0"/>
                          <a:ea typeface="Cambria Math" panose="02040503050406030204" pitchFamily="18" charset="0"/>
                        </a:rPr>
                        <m:t>5</m:t>
                      </m:r>
                    </m:oMath>
                  </m:oMathPara>
                </a14:m>
                <a:endParaRPr lang="en-US" altLang="ja-JP" b="0" dirty="0"/>
              </a:p>
            </p:txBody>
          </p:sp>
        </mc:Choice>
        <mc:Fallback xmlns="">
          <p:sp>
            <p:nvSpPr>
              <p:cNvPr id="41" name="テキスト ボックス 40">
                <a:extLst>
                  <a:ext uri="{FF2B5EF4-FFF2-40B4-BE49-F238E27FC236}">
                    <a16:creationId xmlns:a16="http://schemas.microsoft.com/office/drawing/2014/main" id="{51EB0776-4533-9729-A4FF-DC16F1348B9E}"/>
                  </a:ext>
                </a:extLst>
              </p:cNvPr>
              <p:cNvSpPr txBox="1">
                <a:spLocks noRot="1" noChangeAspect="1" noMove="1" noResize="1" noEditPoints="1" noAdjustHandles="1" noChangeArrowheads="1" noChangeShapeType="1" noTextEdit="1"/>
              </p:cNvSpPr>
              <p:nvPr/>
            </p:nvSpPr>
            <p:spPr>
              <a:xfrm>
                <a:off x="8732215" y="3802585"/>
                <a:ext cx="1238288" cy="369332"/>
              </a:xfrm>
              <a:prstGeom prst="rect">
                <a:avLst/>
              </a:prstGeom>
              <a:blipFill>
                <a:blip r:embed="rId16"/>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D25623FD-60AF-E925-5B57-BE32164E5F20}"/>
              </a:ext>
            </a:extLst>
          </p:cNvPr>
          <p:cNvSpPr txBox="1"/>
          <p:nvPr/>
        </p:nvSpPr>
        <p:spPr>
          <a:xfrm>
            <a:off x="8804110" y="3115717"/>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1" name="テキスト ボックス 20">
            <a:extLst>
              <a:ext uri="{FF2B5EF4-FFF2-40B4-BE49-F238E27FC236}">
                <a16:creationId xmlns:a16="http://schemas.microsoft.com/office/drawing/2014/main" id="{5753EA06-C5E6-4B55-0908-2F8C368FCDA2}"/>
              </a:ext>
            </a:extLst>
          </p:cNvPr>
          <p:cNvSpPr txBox="1"/>
          <p:nvPr/>
        </p:nvSpPr>
        <p:spPr>
          <a:xfrm>
            <a:off x="8793900" y="4217951"/>
            <a:ext cx="1248498" cy="369332"/>
          </a:xfrm>
          <a:prstGeom prst="rect">
            <a:avLst/>
          </a:prstGeom>
          <a:noFill/>
        </p:spPr>
        <p:txBody>
          <a:bodyPr wrap="square" rtlCol="0">
            <a:spAutoFit/>
          </a:bodyPr>
          <a:lstStyle/>
          <a:p>
            <a:r>
              <a:rPr kumimoji="1" lang="ja-JP" altLang="en-US"/>
              <a:t>キャパ</a:t>
            </a:r>
            <a:r>
              <a:rPr kumimoji="1" lang="en-US" altLang="ja-JP" dirty="0"/>
              <a:t>1</a:t>
            </a:r>
            <a:endParaRPr kumimoji="1" lang="ja-JP" altLang="en-US"/>
          </a:p>
        </p:txBody>
      </p:sp>
      <p:sp>
        <p:nvSpPr>
          <p:cNvPr id="23" name="テキスト ボックス 22">
            <a:extLst>
              <a:ext uri="{FF2B5EF4-FFF2-40B4-BE49-F238E27FC236}">
                <a16:creationId xmlns:a16="http://schemas.microsoft.com/office/drawing/2014/main" id="{4484D971-6287-AE9C-49DC-896B041CE216}"/>
              </a:ext>
            </a:extLst>
          </p:cNvPr>
          <p:cNvSpPr txBox="1"/>
          <p:nvPr/>
        </p:nvSpPr>
        <p:spPr>
          <a:xfrm>
            <a:off x="8804110" y="5803381"/>
            <a:ext cx="1248498" cy="369332"/>
          </a:xfrm>
          <a:prstGeom prst="rect">
            <a:avLst/>
          </a:prstGeom>
          <a:noFill/>
        </p:spPr>
        <p:txBody>
          <a:bodyPr wrap="square" rtlCol="0">
            <a:spAutoFit/>
          </a:bodyPr>
          <a:lstStyle/>
          <a:p>
            <a:r>
              <a:rPr kumimoji="1" lang="ja-JP" altLang="en-US"/>
              <a:t>キャパ</a:t>
            </a:r>
            <a:r>
              <a:rPr lang="en-US" altLang="ja-JP" dirty="0"/>
              <a:t>2</a:t>
            </a:r>
            <a:endParaRPr kumimoji="1" lang="ja-JP" altLang="en-US"/>
          </a:p>
        </p:txBody>
      </p:sp>
    </p:spTree>
    <p:extLst>
      <p:ext uri="{BB962C8B-B14F-4D97-AF65-F5344CB8AC3E}">
        <p14:creationId xmlns:p14="http://schemas.microsoft.com/office/powerpoint/2010/main" val="2425737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B5B3-9956-6769-AFCB-82CE7E4DE74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4E63DC4-39A4-89FF-543E-9BC624326430}"/>
              </a:ext>
            </a:extLst>
          </p:cNvPr>
          <p:cNvSpPr>
            <a:spLocks noGrp="1"/>
          </p:cNvSpPr>
          <p:nvPr>
            <p:ph type="title"/>
          </p:nvPr>
        </p:nvSpPr>
        <p:spPr/>
        <p:txBody>
          <a:bodyPr/>
          <a:lstStyle/>
          <a:p>
            <a:r>
              <a:rPr lang="en-US" altLang="ja-JP" dirty="0"/>
              <a:t>DA</a:t>
            </a:r>
            <a:r>
              <a:rPr lang="ja-JP" altLang="en-US" dirty="0"/>
              <a:t>アルゴリズム</a:t>
            </a:r>
            <a:r>
              <a:rPr lang="en-US" altLang="ja-JP" dirty="0"/>
              <a:t>(</a:t>
            </a:r>
            <a:r>
              <a:rPr lang="ja-JP" altLang="en-US" dirty="0"/>
              <a:t>被介護者側</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D33EF1B-0E1B-509D-CEF3-641AD944457B}"/>
              </a:ext>
            </a:extLst>
          </p:cNvPr>
          <p:cNvSpPr>
            <a:spLocks noGrp="1"/>
          </p:cNvSpPr>
          <p:nvPr>
            <p:ph idx="1"/>
          </p:nvPr>
        </p:nvSpPr>
        <p:spPr>
          <a:xfrm>
            <a:off x="838200" y="1825625"/>
            <a:ext cx="10515600" cy="460375"/>
          </a:xfrm>
        </p:spPr>
        <p:txBody>
          <a:bodyPr>
            <a:normAutofit lnSpcReduction="10000"/>
          </a:bodyPr>
          <a:lstStyle/>
          <a:p>
            <a:pPr marL="0" indent="0">
              <a:buNone/>
            </a:pPr>
            <a:r>
              <a:rPr kumimoji="1" lang="ja-JP" altLang="en-US"/>
              <a:t>マッチング　結果</a:t>
            </a:r>
          </a:p>
        </p:txBody>
      </p:sp>
      <p:pic>
        <p:nvPicPr>
          <p:cNvPr id="4" name="グラフィックス 3">
            <a:extLst>
              <a:ext uri="{FF2B5EF4-FFF2-40B4-BE49-F238E27FC236}">
                <a16:creationId xmlns:a16="http://schemas.microsoft.com/office/drawing/2014/main" id="{8832D085-D350-EFB4-99E8-DC07481A5E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0254" y="3453961"/>
            <a:ext cx="403677" cy="1360968"/>
          </a:xfrm>
          <a:prstGeom prst="rect">
            <a:avLst/>
          </a:prstGeom>
        </p:spPr>
      </p:pic>
      <p:pic>
        <p:nvPicPr>
          <p:cNvPr id="5" name="グラフィックス 4">
            <a:extLst>
              <a:ext uri="{FF2B5EF4-FFF2-40B4-BE49-F238E27FC236}">
                <a16:creationId xmlns:a16="http://schemas.microsoft.com/office/drawing/2014/main" id="{3909A26A-A4DD-8457-3F72-F0F672DDEA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83474" y="2169042"/>
            <a:ext cx="315090" cy="1172981"/>
          </a:xfrm>
          <a:prstGeom prst="rect">
            <a:avLst/>
          </a:prstGeom>
        </p:spPr>
      </p:pic>
      <p:pic>
        <p:nvPicPr>
          <p:cNvPr id="6" name="グラフィックス 5">
            <a:extLst>
              <a:ext uri="{FF2B5EF4-FFF2-40B4-BE49-F238E27FC236}">
                <a16:creationId xmlns:a16="http://schemas.microsoft.com/office/drawing/2014/main" id="{18F1D54B-04FA-DB3B-36D0-21946E2495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06195" y="4977945"/>
            <a:ext cx="425651" cy="1435051"/>
          </a:xfrm>
          <a:prstGeom prst="rect">
            <a:avLst/>
          </a:prstGeom>
        </p:spPr>
      </p:pic>
      <p:sp>
        <p:nvSpPr>
          <p:cNvPr id="7" name="テキスト ボックス 6">
            <a:extLst>
              <a:ext uri="{FF2B5EF4-FFF2-40B4-BE49-F238E27FC236}">
                <a16:creationId xmlns:a16="http://schemas.microsoft.com/office/drawing/2014/main" id="{F735BAC4-C0C7-2302-8846-EFA2EF7761E8}"/>
              </a:ext>
            </a:extLst>
          </p:cNvPr>
          <p:cNvSpPr txBox="1"/>
          <p:nvPr/>
        </p:nvSpPr>
        <p:spPr>
          <a:xfrm>
            <a:off x="4372649" y="3368091"/>
            <a:ext cx="509934" cy="369332"/>
          </a:xfrm>
          <a:prstGeom prst="rect">
            <a:avLst/>
          </a:prstGeom>
          <a:noFill/>
        </p:spPr>
        <p:txBody>
          <a:bodyPr wrap="square" rtlCol="0">
            <a:spAutoFit/>
          </a:bodyPr>
          <a:lstStyle/>
          <a:p>
            <a:r>
              <a:rPr kumimoji="1" lang="en-US" altLang="ja-JP" dirty="0"/>
              <a:t>2</a:t>
            </a:r>
            <a:endParaRPr kumimoji="1" lang="ja-JP" altLang="en-US"/>
          </a:p>
        </p:txBody>
      </p:sp>
      <p:sp>
        <p:nvSpPr>
          <p:cNvPr id="8" name="テキスト ボックス 7">
            <a:extLst>
              <a:ext uri="{FF2B5EF4-FFF2-40B4-BE49-F238E27FC236}">
                <a16:creationId xmlns:a16="http://schemas.microsoft.com/office/drawing/2014/main" id="{9FAFA3F7-90C7-B916-2FC3-E6EAB986201A}"/>
              </a:ext>
            </a:extLst>
          </p:cNvPr>
          <p:cNvSpPr txBox="1"/>
          <p:nvPr/>
        </p:nvSpPr>
        <p:spPr>
          <a:xfrm>
            <a:off x="4398564" y="2069523"/>
            <a:ext cx="343908" cy="369332"/>
          </a:xfrm>
          <a:prstGeom prst="rect">
            <a:avLst/>
          </a:prstGeom>
          <a:noFill/>
        </p:spPr>
        <p:txBody>
          <a:bodyPr wrap="square" rtlCol="0">
            <a:spAutoFit/>
          </a:bodyPr>
          <a:lstStyle/>
          <a:p>
            <a:r>
              <a:rPr lang="en-US" altLang="ja-JP" dirty="0"/>
              <a:t>1</a:t>
            </a:r>
            <a:endParaRPr kumimoji="1" lang="ja-JP" altLang="en-US"/>
          </a:p>
        </p:txBody>
      </p:sp>
      <p:sp>
        <p:nvSpPr>
          <p:cNvPr id="9" name="テキスト ボックス 8">
            <a:extLst>
              <a:ext uri="{FF2B5EF4-FFF2-40B4-BE49-F238E27FC236}">
                <a16:creationId xmlns:a16="http://schemas.microsoft.com/office/drawing/2014/main" id="{F2C17395-2CEE-C5C0-19C1-CF73AE42B82B}"/>
              </a:ext>
            </a:extLst>
          </p:cNvPr>
          <p:cNvSpPr txBox="1"/>
          <p:nvPr/>
        </p:nvSpPr>
        <p:spPr>
          <a:xfrm>
            <a:off x="4391537" y="4870691"/>
            <a:ext cx="558081" cy="369332"/>
          </a:xfrm>
          <a:prstGeom prst="rect">
            <a:avLst/>
          </a:prstGeom>
          <a:noFill/>
        </p:spPr>
        <p:txBody>
          <a:bodyPr wrap="square" rtlCol="0">
            <a:spAutoFit/>
          </a:bodyPr>
          <a:lstStyle/>
          <a:p>
            <a:r>
              <a:rPr lang="en-US" altLang="ja-JP" dirty="0"/>
              <a:t>3</a:t>
            </a:r>
            <a:endParaRPr kumimoji="1" lang="ja-JP" altLang="en-US"/>
          </a:p>
        </p:txBody>
      </p:sp>
      <p:pic>
        <p:nvPicPr>
          <p:cNvPr id="10" name="グラフィックス 9">
            <a:extLst>
              <a:ext uri="{FF2B5EF4-FFF2-40B4-BE49-F238E27FC236}">
                <a16:creationId xmlns:a16="http://schemas.microsoft.com/office/drawing/2014/main" id="{438CFD76-79E1-586C-713C-40BCAF11766D}"/>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6508119" y="4589793"/>
            <a:ext cx="549530" cy="889091"/>
          </a:xfrm>
          <a:prstGeom prst="rect">
            <a:avLst/>
          </a:prstGeom>
        </p:spPr>
      </p:pic>
      <p:pic>
        <p:nvPicPr>
          <p:cNvPr id="11" name="グラフィックス 10">
            <a:extLst>
              <a:ext uri="{FF2B5EF4-FFF2-40B4-BE49-F238E27FC236}">
                <a16:creationId xmlns:a16="http://schemas.microsoft.com/office/drawing/2014/main" id="{66176494-AC26-7C90-D227-A27DA87A4701}"/>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6495429" y="3472139"/>
            <a:ext cx="530533" cy="875263"/>
          </a:xfrm>
          <a:prstGeom prst="rect">
            <a:avLst/>
          </a:prstGeom>
        </p:spPr>
      </p:pic>
      <p:pic>
        <p:nvPicPr>
          <p:cNvPr id="12" name="グラフィックス 11">
            <a:extLst>
              <a:ext uri="{FF2B5EF4-FFF2-40B4-BE49-F238E27FC236}">
                <a16:creationId xmlns:a16="http://schemas.microsoft.com/office/drawing/2014/main" id="{151B8631-D944-0C0F-2235-AC51A7D70222}"/>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6485020" y="2119060"/>
            <a:ext cx="549530" cy="889091"/>
          </a:xfrm>
          <a:prstGeom prst="rect">
            <a:avLst/>
          </a:prstGeom>
        </p:spPr>
      </p:pic>
      <p:pic>
        <p:nvPicPr>
          <p:cNvPr id="13" name="グラフィックス 12">
            <a:extLst>
              <a:ext uri="{FF2B5EF4-FFF2-40B4-BE49-F238E27FC236}">
                <a16:creationId xmlns:a16="http://schemas.microsoft.com/office/drawing/2014/main" id="{7C5CB04B-D855-AF8C-5679-64B891CBB48C}"/>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6495429" y="5595455"/>
            <a:ext cx="571199" cy="942353"/>
          </a:xfrm>
          <a:prstGeom prst="rect">
            <a:avLst/>
          </a:prstGeom>
        </p:spPr>
      </p:pic>
      <p:sp>
        <p:nvSpPr>
          <p:cNvPr id="14" name="テキスト ボックス 13">
            <a:extLst>
              <a:ext uri="{FF2B5EF4-FFF2-40B4-BE49-F238E27FC236}">
                <a16:creationId xmlns:a16="http://schemas.microsoft.com/office/drawing/2014/main" id="{B6AE4B3B-DC92-29F5-5C01-6B70A8C8DA37}"/>
              </a:ext>
            </a:extLst>
          </p:cNvPr>
          <p:cNvSpPr txBox="1"/>
          <p:nvPr/>
        </p:nvSpPr>
        <p:spPr>
          <a:xfrm>
            <a:off x="6864627" y="4572001"/>
            <a:ext cx="388646" cy="369332"/>
          </a:xfrm>
          <a:prstGeom prst="rect">
            <a:avLst/>
          </a:prstGeom>
          <a:noFill/>
        </p:spPr>
        <p:txBody>
          <a:bodyPr wrap="square" rtlCol="0">
            <a:spAutoFit/>
          </a:bodyPr>
          <a:lstStyle/>
          <a:p>
            <a:r>
              <a:rPr kumimoji="1" lang="en-US" altLang="ja-JP" dirty="0"/>
              <a:t>5</a:t>
            </a:r>
            <a:endParaRPr kumimoji="1" lang="ja-JP" altLang="en-US"/>
          </a:p>
        </p:txBody>
      </p:sp>
      <p:sp>
        <p:nvSpPr>
          <p:cNvPr id="15" name="テキスト ボックス 14">
            <a:extLst>
              <a:ext uri="{FF2B5EF4-FFF2-40B4-BE49-F238E27FC236}">
                <a16:creationId xmlns:a16="http://schemas.microsoft.com/office/drawing/2014/main" id="{0801C3EA-FEEB-99B7-B83D-F5A745AD1421}"/>
              </a:ext>
            </a:extLst>
          </p:cNvPr>
          <p:cNvSpPr txBox="1"/>
          <p:nvPr/>
        </p:nvSpPr>
        <p:spPr>
          <a:xfrm>
            <a:off x="6815935" y="3411299"/>
            <a:ext cx="362491" cy="369332"/>
          </a:xfrm>
          <a:prstGeom prst="rect">
            <a:avLst/>
          </a:prstGeom>
          <a:noFill/>
        </p:spPr>
        <p:txBody>
          <a:bodyPr wrap="square" rtlCol="0">
            <a:spAutoFit/>
          </a:bodyPr>
          <a:lstStyle/>
          <a:p>
            <a:r>
              <a:rPr kumimoji="1" lang="en-US" altLang="ja-JP" dirty="0"/>
              <a:t>6</a:t>
            </a:r>
            <a:endParaRPr kumimoji="1" lang="ja-JP" altLang="en-US" dirty="0"/>
          </a:p>
        </p:txBody>
      </p:sp>
      <p:sp>
        <p:nvSpPr>
          <p:cNvPr id="16" name="テキスト ボックス 15">
            <a:extLst>
              <a:ext uri="{FF2B5EF4-FFF2-40B4-BE49-F238E27FC236}">
                <a16:creationId xmlns:a16="http://schemas.microsoft.com/office/drawing/2014/main" id="{E21DEC92-20CD-9C66-B847-576BC1C9CD5A}"/>
              </a:ext>
            </a:extLst>
          </p:cNvPr>
          <p:cNvSpPr txBox="1"/>
          <p:nvPr/>
        </p:nvSpPr>
        <p:spPr>
          <a:xfrm>
            <a:off x="6834826" y="5616676"/>
            <a:ext cx="388929" cy="369332"/>
          </a:xfrm>
          <a:prstGeom prst="rect">
            <a:avLst/>
          </a:prstGeom>
          <a:noFill/>
        </p:spPr>
        <p:txBody>
          <a:bodyPr wrap="square" rtlCol="0">
            <a:spAutoFit/>
          </a:bodyPr>
          <a:lstStyle/>
          <a:p>
            <a:r>
              <a:rPr kumimoji="1" lang="en-US" altLang="ja-JP" dirty="0"/>
              <a:t>4</a:t>
            </a:r>
            <a:endParaRPr kumimoji="1" lang="ja-JP" altLang="en-US" dirty="0"/>
          </a:p>
        </p:txBody>
      </p:sp>
      <p:sp>
        <p:nvSpPr>
          <p:cNvPr id="17" name="テキスト ボックス 16">
            <a:extLst>
              <a:ext uri="{FF2B5EF4-FFF2-40B4-BE49-F238E27FC236}">
                <a16:creationId xmlns:a16="http://schemas.microsoft.com/office/drawing/2014/main" id="{069DCB6C-C3F0-FE08-E34E-CA4966569020}"/>
              </a:ext>
            </a:extLst>
          </p:cNvPr>
          <p:cNvSpPr txBox="1"/>
          <p:nvPr/>
        </p:nvSpPr>
        <p:spPr>
          <a:xfrm>
            <a:off x="6764062" y="2011806"/>
            <a:ext cx="388646" cy="369332"/>
          </a:xfrm>
          <a:prstGeom prst="rect">
            <a:avLst/>
          </a:prstGeom>
          <a:noFill/>
        </p:spPr>
        <p:txBody>
          <a:bodyPr wrap="square" rtlCol="0">
            <a:spAutoFit/>
          </a:bodyPr>
          <a:lstStyle/>
          <a:p>
            <a:r>
              <a:rPr kumimoji="1" lang="en-US" altLang="ja-JP" dirty="0"/>
              <a:t>7</a:t>
            </a:r>
            <a:endParaRPr kumimoji="1" lang="ja-JP" altLang="en-US"/>
          </a:p>
        </p:txBody>
      </p:sp>
      <p:cxnSp>
        <p:nvCxnSpPr>
          <p:cNvPr id="20" name="直線矢印コネクタ 19">
            <a:extLst>
              <a:ext uri="{FF2B5EF4-FFF2-40B4-BE49-F238E27FC236}">
                <a16:creationId xmlns:a16="http://schemas.microsoft.com/office/drawing/2014/main" id="{813E88F1-58F3-7DF4-1591-E05969332F4E}"/>
              </a:ext>
            </a:extLst>
          </p:cNvPr>
          <p:cNvCxnSpPr/>
          <p:nvPr/>
        </p:nvCxnSpPr>
        <p:spPr>
          <a:xfrm>
            <a:off x="4882583" y="2563605"/>
            <a:ext cx="1213417"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61B4DC78-9868-6F9E-789D-D8B17AEE81DC}"/>
              </a:ext>
            </a:extLst>
          </p:cNvPr>
          <p:cNvCxnSpPr/>
          <p:nvPr/>
        </p:nvCxnSpPr>
        <p:spPr>
          <a:xfrm>
            <a:off x="4882582" y="4023810"/>
            <a:ext cx="1213417"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12C96BAC-5268-CCDC-2D01-AB24D2A2670B}"/>
              </a:ext>
            </a:extLst>
          </p:cNvPr>
          <p:cNvCxnSpPr>
            <a:cxnSpLocks/>
          </p:cNvCxnSpPr>
          <p:nvPr/>
        </p:nvCxnSpPr>
        <p:spPr>
          <a:xfrm>
            <a:off x="4920611" y="5704483"/>
            <a:ext cx="1213417" cy="494298"/>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5FE26FB1-A0EF-FD69-C0C1-5BD152865A84}"/>
              </a:ext>
            </a:extLst>
          </p:cNvPr>
          <p:cNvCxnSpPr>
            <a:cxnSpLocks/>
          </p:cNvCxnSpPr>
          <p:nvPr/>
        </p:nvCxnSpPr>
        <p:spPr>
          <a:xfrm flipV="1">
            <a:off x="4917798" y="5082363"/>
            <a:ext cx="1216230" cy="396521"/>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578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2C963-85AE-FAA0-26BF-64C7493823C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8FD84377-6A77-D27A-7FFE-852D10BDD9EC}"/>
              </a:ext>
            </a:extLst>
          </p:cNvPr>
          <p:cNvSpPr>
            <a:spLocks noGrp="1"/>
          </p:cNvSpPr>
          <p:nvPr>
            <p:ph idx="1"/>
          </p:nvPr>
        </p:nvSpPr>
        <p:spPr/>
        <p:txBody>
          <a:bodyPr>
            <a:normAutofit/>
          </a:bodyPr>
          <a:lstStyle/>
          <a:p>
            <a:r>
              <a:rPr lang="ja-JP" altLang="en-US" dirty="0"/>
              <a:t>ケアワーカーの主観的</a:t>
            </a:r>
            <a:r>
              <a:rPr lang="ja-JP" altLang="en-US" b="1" dirty="0"/>
              <a:t>選好</a:t>
            </a:r>
            <a:r>
              <a:rPr lang="ja-JP" altLang="en-US" dirty="0"/>
              <a:t>とケアワーカーと被介護者との客観的</a:t>
            </a:r>
            <a:r>
              <a:rPr lang="ja-JP" altLang="en-US" b="1" dirty="0"/>
              <a:t>フィット度</a:t>
            </a:r>
            <a:r>
              <a:rPr lang="ja-JP" altLang="en-US" dirty="0"/>
              <a:t>を統合した新たな選好集約方法を提案した</a:t>
            </a:r>
            <a:endParaRPr lang="en-US" altLang="ja-JP" dirty="0"/>
          </a:p>
          <a:p>
            <a:endParaRPr lang="en-US" altLang="ja-JP" dirty="0"/>
          </a:p>
          <a:p>
            <a:r>
              <a:rPr kumimoji="1" lang="ja-JP" altLang="en-US" dirty="0"/>
              <a:t>拡張版</a:t>
            </a:r>
            <a:r>
              <a:rPr kumimoji="1" lang="en-US" altLang="ja-JP" dirty="0"/>
              <a:t>Kemeny</a:t>
            </a:r>
            <a:r>
              <a:rPr kumimoji="1" lang="ja-JP" altLang="en-US" dirty="0"/>
              <a:t>ルールが拡張された</a:t>
            </a:r>
            <a:r>
              <a:rPr kumimoji="1" lang="ja-JP" altLang="en-US" b="1" dirty="0"/>
              <a:t>弱効率性</a:t>
            </a:r>
            <a:r>
              <a:rPr lang="ja-JP" altLang="en-US" dirty="0"/>
              <a:t>、拡張された</a:t>
            </a:r>
            <a:r>
              <a:rPr lang="ja-JP" altLang="en-US" b="1" dirty="0"/>
              <a:t>弱耐戦略性</a:t>
            </a:r>
            <a:r>
              <a:rPr lang="ja-JP" altLang="en-US" dirty="0"/>
              <a:t>を満たす</a:t>
            </a:r>
            <a:endParaRPr kumimoji="1" lang="en-US" altLang="ja-JP" dirty="0"/>
          </a:p>
          <a:p>
            <a:endParaRPr lang="en-US" altLang="ja-JP" dirty="0"/>
          </a:p>
          <a:p>
            <a:r>
              <a:rPr lang="ja-JP" altLang="en-US" dirty="0">
                <a:solidFill>
                  <a:srgbClr val="000000"/>
                </a:solidFill>
                <a:effectLst/>
                <a:latin typeface="游ゴシック 本文"/>
              </a:rPr>
              <a:t>拡張版</a:t>
            </a:r>
            <a:r>
              <a:rPr lang="en" altLang="ja-JP" dirty="0">
                <a:solidFill>
                  <a:srgbClr val="000000"/>
                </a:solidFill>
                <a:effectLst/>
                <a:latin typeface="游ゴシック 本文"/>
                <a:ea typeface="ＭＳ ゴシック" panose="020B0609070205080204" pitchFamily="49" charset="-128"/>
              </a:rPr>
              <a:t>Kemeny </a:t>
            </a:r>
            <a:r>
              <a:rPr lang="ja-JP" altLang="en-US" dirty="0">
                <a:solidFill>
                  <a:srgbClr val="000000"/>
                </a:solidFill>
                <a:effectLst/>
                <a:latin typeface="游ゴシック 本文"/>
              </a:rPr>
              <a:t>ルールと</a:t>
            </a:r>
            <a:r>
              <a:rPr lang="en" altLang="ja-JP" dirty="0">
                <a:solidFill>
                  <a:srgbClr val="000000"/>
                </a:solidFill>
                <a:effectLst/>
                <a:latin typeface="游ゴシック 本文"/>
              </a:rPr>
              <a:t>DA </a:t>
            </a:r>
            <a:r>
              <a:rPr lang="ja-JP" altLang="en-US" dirty="0">
                <a:solidFill>
                  <a:srgbClr val="000000"/>
                </a:solidFill>
                <a:effectLst/>
                <a:latin typeface="游ゴシック 本文"/>
              </a:rPr>
              <a:t>アルゴリズムを、介護マッチングのプロセスに組み込んだ</a:t>
            </a:r>
          </a:p>
          <a:p>
            <a:endParaRPr lang="en-US" altLang="ja-JP" dirty="0"/>
          </a:p>
          <a:p>
            <a:endParaRPr lang="ja-JP" altLang="en-US" dirty="0"/>
          </a:p>
          <a:p>
            <a:endParaRPr lang="en-US" altLang="ja-JP" dirty="0"/>
          </a:p>
          <a:p>
            <a:endParaRPr lang="en-US" altLang="ja-JP" dirty="0"/>
          </a:p>
          <a:p>
            <a:endParaRPr lang="en-US" altLang="ja-JP" dirty="0"/>
          </a:p>
          <a:p>
            <a:endParaRPr kumimoji="1" lang="en-US" altLang="ja-JP" dirty="0"/>
          </a:p>
        </p:txBody>
      </p:sp>
    </p:spTree>
    <p:extLst>
      <p:ext uri="{BB962C8B-B14F-4D97-AF65-F5344CB8AC3E}">
        <p14:creationId xmlns:p14="http://schemas.microsoft.com/office/powerpoint/2010/main" val="3511654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62783A-DB79-A5E2-DF65-EE86D98946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BF448B-D736-3133-D816-631A079DCCC3}"/>
              </a:ext>
            </a:extLst>
          </p:cNvPr>
          <p:cNvSpPr>
            <a:spLocks noGrp="1"/>
          </p:cNvSpPr>
          <p:nvPr>
            <p:ph type="title"/>
          </p:nvPr>
        </p:nvSpPr>
        <p:spPr/>
        <p:txBody>
          <a:bodyPr/>
          <a:lstStyle/>
          <a:p>
            <a:r>
              <a:rPr lang="ja-JP" altLang="en-US"/>
              <a:t>他の分野への活用</a:t>
            </a:r>
            <a:endParaRPr kumimoji="1" lang="ja-JP" altLang="en-US" dirty="0"/>
          </a:p>
        </p:txBody>
      </p:sp>
      <p:sp>
        <p:nvSpPr>
          <p:cNvPr id="3" name="コンテンツ プレースホルダー 2">
            <a:extLst>
              <a:ext uri="{FF2B5EF4-FFF2-40B4-BE49-F238E27FC236}">
                <a16:creationId xmlns:a16="http://schemas.microsoft.com/office/drawing/2014/main" id="{5FE7E16C-01CE-CA34-7CD2-2DE9F735E621}"/>
              </a:ext>
            </a:extLst>
          </p:cNvPr>
          <p:cNvSpPr>
            <a:spLocks noGrp="1"/>
          </p:cNvSpPr>
          <p:nvPr>
            <p:ph idx="1"/>
          </p:nvPr>
        </p:nvSpPr>
        <p:spPr/>
        <p:txBody>
          <a:bodyPr/>
          <a:lstStyle/>
          <a:p>
            <a:r>
              <a:rPr kumimoji="1" lang="ja-JP" altLang="en-US" dirty="0"/>
              <a:t>主観と客観を統合したマッチング手法の開発は、介護業界以外の分野にも応用可能である</a:t>
            </a:r>
          </a:p>
        </p:txBody>
      </p:sp>
      <p:pic>
        <p:nvPicPr>
          <p:cNvPr id="5" name="グラフィックス 4">
            <a:extLst>
              <a:ext uri="{FF2B5EF4-FFF2-40B4-BE49-F238E27FC236}">
                <a16:creationId xmlns:a16="http://schemas.microsoft.com/office/drawing/2014/main" id="{6C502BBC-35C0-984A-5673-BCC981B817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9879" y="3262313"/>
            <a:ext cx="3533775" cy="2914650"/>
          </a:xfrm>
          <a:prstGeom prst="rect">
            <a:avLst/>
          </a:prstGeom>
        </p:spPr>
      </p:pic>
      <p:pic>
        <p:nvPicPr>
          <p:cNvPr id="7" name="グラフィックス 6">
            <a:extLst>
              <a:ext uri="{FF2B5EF4-FFF2-40B4-BE49-F238E27FC236}">
                <a16:creationId xmlns:a16="http://schemas.microsoft.com/office/drawing/2014/main" id="{7F7AE02A-45C9-5FAA-36ED-46BCA6AE82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65521" y="2690813"/>
            <a:ext cx="3276600" cy="3486150"/>
          </a:xfrm>
          <a:prstGeom prst="rect">
            <a:avLst/>
          </a:prstGeom>
        </p:spPr>
      </p:pic>
      <p:sp>
        <p:nvSpPr>
          <p:cNvPr id="4" name="テキスト ボックス 3">
            <a:extLst>
              <a:ext uri="{FF2B5EF4-FFF2-40B4-BE49-F238E27FC236}">
                <a16:creationId xmlns:a16="http://schemas.microsoft.com/office/drawing/2014/main" id="{EF6A7B83-00B6-4D39-254B-2111ED7CD37D}"/>
              </a:ext>
            </a:extLst>
          </p:cNvPr>
          <p:cNvSpPr txBox="1"/>
          <p:nvPr/>
        </p:nvSpPr>
        <p:spPr>
          <a:xfrm>
            <a:off x="2232837" y="5625399"/>
            <a:ext cx="2540750" cy="369332"/>
          </a:xfrm>
          <a:prstGeom prst="rect">
            <a:avLst/>
          </a:prstGeom>
          <a:noFill/>
        </p:spPr>
        <p:txBody>
          <a:bodyPr wrap="square" rtlCol="0">
            <a:spAutoFit/>
          </a:bodyPr>
          <a:lstStyle/>
          <a:p>
            <a:r>
              <a:rPr kumimoji="1" lang="ja-JP" altLang="en-US"/>
              <a:t>人事・採用分野</a:t>
            </a:r>
          </a:p>
        </p:txBody>
      </p:sp>
      <p:sp>
        <p:nvSpPr>
          <p:cNvPr id="6" name="テキスト ボックス 5">
            <a:extLst>
              <a:ext uri="{FF2B5EF4-FFF2-40B4-BE49-F238E27FC236}">
                <a16:creationId xmlns:a16="http://schemas.microsoft.com/office/drawing/2014/main" id="{2A2A8D87-CDD3-5B9F-69CE-818EC518EDDA}"/>
              </a:ext>
            </a:extLst>
          </p:cNvPr>
          <p:cNvSpPr txBox="1"/>
          <p:nvPr/>
        </p:nvSpPr>
        <p:spPr>
          <a:xfrm>
            <a:off x="6608348" y="4948459"/>
            <a:ext cx="2540750" cy="369332"/>
          </a:xfrm>
          <a:prstGeom prst="rect">
            <a:avLst/>
          </a:prstGeom>
          <a:noFill/>
        </p:spPr>
        <p:txBody>
          <a:bodyPr wrap="square" rtlCol="0">
            <a:spAutoFit/>
          </a:bodyPr>
          <a:lstStyle/>
          <a:p>
            <a:r>
              <a:rPr kumimoji="1" lang="ja-JP" altLang="en-US"/>
              <a:t>教育分野</a:t>
            </a:r>
          </a:p>
        </p:txBody>
      </p:sp>
    </p:spTree>
    <p:extLst>
      <p:ext uri="{BB962C8B-B14F-4D97-AF65-F5344CB8AC3E}">
        <p14:creationId xmlns:p14="http://schemas.microsoft.com/office/powerpoint/2010/main" val="664853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CA70CC-AC2E-94CB-A3A4-5995C98EC50A}"/>
              </a:ext>
            </a:extLst>
          </p:cNvPr>
          <p:cNvSpPr>
            <a:spLocks noGrp="1"/>
          </p:cNvSpPr>
          <p:nvPr>
            <p:ph type="title"/>
          </p:nvPr>
        </p:nvSpPr>
        <p:spPr/>
        <p:txBody>
          <a:bodyPr/>
          <a:lstStyle/>
          <a:p>
            <a:r>
              <a:rPr kumimoji="1" lang="ja-JP" altLang="en-US" dirty="0"/>
              <a:t>参考文献</a:t>
            </a:r>
          </a:p>
        </p:txBody>
      </p:sp>
      <p:pic>
        <p:nvPicPr>
          <p:cNvPr id="5" name="図 4">
            <a:extLst>
              <a:ext uri="{FF2B5EF4-FFF2-40B4-BE49-F238E27FC236}">
                <a16:creationId xmlns:a16="http://schemas.microsoft.com/office/drawing/2014/main" id="{7A592245-9C3E-744E-9F9A-E4BF284FA599}"/>
              </a:ext>
            </a:extLst>
          </p:cNvPr>
          <p:cNvPicPr>
            <a:picLocks noChangeAspect="1"/>
          </p:cNvPicPr>
          <p:nvPr/>
        </p:nvPicPr>
        <p:blipFill>
          <a:blip r:embed="rId2"/>
          <a:srcRect t="8051"/>
          <a:stretch/>
        </p:blipFill>
        <p:spPr>
          <a:xfrm>
            <a:off x="2535394" y="1251105"/>
            <a:ext cx="7121211" cy="5606895"/>
          </a:xfrm>
          <a:prstGeom prst="rect">
            <a:avLst/>
          </a:prstGeom>
        </p:spPr>
      </p:pic>
    </p:spTree>
    <p:extLst>
      <p:ext uri="{BB962C8B-B14F-4D97-AF65-F5344CB8AC3E}">
        <p14:creationId xmlns:p14="http://schemas.microsoft.com/office/powerpoint/2010/main" val="224507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6C9A4-C71D-3748-8507-7EDA173FB63C}"/>
              </a:ext>
            </a:extLst>
          </p:cNvPr>
          <p:cNvSpPr>
            <a:spLocks noGrp="1"/>
          </p:cNvSpPr>
          <p:nvPr>
            <p:ph type="title"/>
          </p:nvPr>
        </p:nvSpPr>
        <p:spPr/>
        <p:txBody>
          <a:bodyPr/>
          <a:lstStyle/>
          <a:p>
            <a:r>
              <a:rPr kumimoji="1" lang="ja-JP" altLang="en-US" dirty="0"/>
              <a:t>参考文献</a:t>
            </a:r>
          </a:p>
        </p:txBody>
      </p:sp>
      <p:pic>
        <p:nvPicPr>
          <p:cNvPr id="5" name="図 4">
            <a:extLst>
              <a:ext uri="{FF2B5EF4-FFF2-40B4-BE49-F238E27FC236}">
                <a16:creationId xmlns:a16="http://schemas.microsoft.com/office/drawing/2014/main" id="{43D0ECCC-E40B-279C-325A-570CF71EC900}"/>
              </a:ext>
            </a:extLst>
          </p:cNvPr>
          <p:cNvPicPr>
            <a:picLocks noChangeAspect="1"/>
          </p:cNvPicPr>
          <p:nvPr/>
        </p:nvPicPr>
        <p:blipFill>
          <a:blip r:embed="rId2"/>
          <a:stretch>
            <a:fillRect/>
          </a:stretch>
        </p:blipFill>
        <p:spPr>
          <a:xfrm>
            <a:off x="2324831" y="1426986"/>
            <a:ext cx="7542338" cy="2387617"/>
          </a:xfrm>
          <a:prstGeom prst="rect">
            <a:avLst/>
          </a:prstGeom>
        </p:spPr>
      </p:pic>
    </p:spTree>
    <p:extLst>
      <p:ext uri="{BB962C8B-B14F-4D97-AF65-F5344CB8AC3E}">
        <p14:creationId xmlns:p14="http://schemas.microsoft.com/office/powerpoint/2010/main" val="220883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2857-B8E0-2585-889D-C67EB131887D}"/>
            </a:ext>
          </a:extLst>
        </p:cNvPr>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DF032CE7-7E67-D157-2BD9-86A605E59E31}"/>
              </a:ext>
            </a:extLst>
          </p:cNvPr>
          <p:cNvSpPr>
            <a:spLocks noGrp="1"/>
          </p:cNvSpPr>
          <p:nvPr>
            <p:ph idx="1"/>
          </p:nvPr>
        </p:nvSpPr>
        <p:spPr>
          <a:xfrm>
            <a:off x="838200" y="289433"/>
            <a:ext cx="10515600" cy="4351338"/>
          </a:xfrm>
        </p:spPr>
        <p:txBody>
          <a:bodyPr/>
          <a:lstStyle/>
          <a:p>
            <a:r>
              <a:rPr kumimoji="1" lang="ja-JP" altLang="en-US" dirty="0"/>
              <a:t>サービスの質向上とケアワーカーの職務満足度向上が求められている。</a:t>
            </a:r>
            <a:endParaRPr kumimoji="1" lang="en-US" altLang="ja-JP" dirty="0"/>
          </a:p>
          <a:p>
            <a:pPr marL="0" indent="0">
              <a:buNone/>
            </a:pPr>
            <a:endParaRPr lang="ja-JP" altLang="en-US" dirty="0"/>
          </a:p>
        </p:txBody>
      </p:sp>
      <p:pic>
        <p:nvPicPr>
          <p:cNvPr id="11" name="図 10">
            <a:extLst>
              <a:ext uri="{FF2B5EF4-FFF2-40B4-BE49-F238E27FC236}">
                <a16:creationId xmlns:a16="http://schemas.microsoft.com/office/drawing/2014/main" id="{3AE1D1BB-3605-7818-50EA-2C3C320CDBED}"/>
              </a:ext>
            </a:extLst>
          </p:cNvPr>
          <p:cNvPicPr>
            <a:picLocks noChangeAspect="1"/>
          </p:cNvPicPr>
          <p:nvPr/>
        </p:nvPicPr>
        <p:blipFill>
          <a:blip r:embed="rId2"/>
          <a:stretch>
            <a:fillRect/>
          </a:stretch>
        </p:blipFill>
        <p:spPr>
          <a:xfrm>
            <a:off x="2547589" y="683174"/>
            <a:ext cx="9120502" cy="6034618"/>
          </a:xfrm>
          <a:prstGeom prst="rect">
            <a:avLst/>
          </a:prstGeom>
        </p:spPr>
      </p:pic>
    </p:spTree>
    <p:extLst>
      <p:ext uri="{BB962C8B-B14F-4D97-AF65-F5344CB8AC3E}">
        <p14:creationId xmlns:p14="http://schemas.microsoft.com/office/powerpoint/2010/main" val="334651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B6751-F373-8C90-69CC-CFF9FB382F1B}"/>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0D4DE595-5E20-F73F-E085-CB35F1B84A6A}"/>
              </a:ext>
            </a:extLst>
          </p:cNvPr>
          <p:cNvSpPr>
            <a:spLocks noGrp="1"/>
          </p:cNvSpPr>
          <p:nvPr>
            <p:ph idx="1"/>
          </p:nvPr>
        </p:nvSpPr>
        <p:spPr/>
        <p:txBody>
          <a:bodyPr/>
          <a:lstStyle/>
          <a:p>
            <a:r>
              <a:rPr kumimoji="1" lang="ja-JP" altLang="en-US" dirty="0"/>
              <a:t>ケアワーカーと被介護者のマッチングが、需給バランスや経験則に頼りすぎている</a:t>
            </a:r>
            <a:endParaRPr kumimoji="1" lang="en-US" altLang="ja-JP" dirty="0"/>
          </a:p>
          <a:p>
            <a:r>
              <a:rPr kumimoji="1" lang="ja-JP" altLang="en-US" dirty="0"/>
              <a:t>個々の選好（</a:t>
            </a:r>
            <a:r>
              <a:rPr kumimoji="1" lang="ja-JP" altLang="en-US" b="1" dirty="0"/>
              <a:t>主観的選好</a:t>
            </a:r>
            <a:r>
              <a:rPr kumimoji="1" lang="ja-JP" altLang="en-US" dirty="0"/>
              <a:t>）や適合性（</a:t>
            </a:r>
            <a:r>
              <a:rPr kumimoji="1" lang="ja-JP" altLang="en-US" b="1" dirty="0"/>
              <a:t>客観的フィット度</a:t>
            </a:r>
            <a:r>
              <a:rPr kumimoji="1" lang="ja-JP" altLang="en-US" dirty="0"/>
              <a:t>）が十分に考慮されていない</a:t>
            </a:r>
            <a:endParaRPr kumimoji="1" lang="en-US" altLang="ja-JP" dirty="0"/>
          </a:p>
          <a:p>
            <a:r>
              <a:rPr kumimoji="1" lang="ja-JP" altLang="en-US" dirty="0"/>
              <a:t>サービスの質が低下し、ケアワーカーの離職率が高い</a:t>
            </a:r>
            <a:endParaRPr kumimoji="1" lang="en-US" altLang="ja-JP" dirty="0"/>
          </a:p>
          <a:p>
            <a:endParaRPr kumimoji="1" lang="en-US" altLang="ja-JP" dirty="0"/>
          </a:p>
          <a:p>
            <a:pPr marL="0" indent="0">
              <a:buNone/>
            </a:pPr>
            <a:endParaRPr kumimoji="1" lang="en-US" altLang="ja-JP" dirty="0"/>
          </a:p>
          <a:p>
            <a:pPr marL="0" indent="0">
              <a:buNone/>
            </a:pPr>
            <a:r>
              <a:rPr lang="ja-JP" altLang="en-US" dirty="0"/>
              <a:t>→これらを解決するマッチングメカニズムが必要</a:t>
            </a:r>
            <a:endParaRPr kumimoji="1" lang="ja-JP" altLang="en-US" dirty="0"/>
          </a:p>
        </p:txBody>
      </p:sp>
    </p:spTree>
    <p:extLst>
      <p:ext uri="{BB962C8B-B14F-4D97-AF65-F5344CB8AC3E}">
        <p14:creationId xmlns:p14="http://schemas.microsoft.com/office/powerpoint/2010/main" val="26315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C50BA-5DA6-21F3-2595-0FA4BFF45699}"/>
              </a:ext>
            </a:extLst>
          </p:cNvPr>
          <p:cNvSpPr>
            <a:spLocks noGrp="1"/>
          </p:cNvSpPr>
          <p:nvPr>
            <p:ph type="title"/>
          </p:nvPr>
        </p:nvSpPr>
        <p:spPr/>
        <p:txBody>
          <a:bodyPr/>
          <a:lstStyle/>
          <a:p>
            <a:r>
              <a:rPr lang="ja-JP" altLang="en-US" dirty="0"/>
              <a:t>設計したいマッチングメカニズム</a:t>
            </a:r>
            <a:endParaRPr kumimoji="1" lang="ja-JP" altLang="en-US" dirty="0"/>
          </a:p>
        </p:txBody>
      </p:sp>
      <p:sp>
        <p:nvSpPr>
          <p:cNvPr id="3" name="コンテンツ プレースホルダー 2">
            <a:extLst>
              <a:ext uri="{FF2B5EF4-FFF2-40B4-BE49-F238E27FC236}">
                <a16:creationId xmlns:a16="http://schemas.microsoft.com/office/drawing/2014/main" id="{A019DB9F-DE91-A845-9984-55952736A965}"/>
              </a:ext>
            </a:extLst>
          </p:cNvPr>
          <p:cNvSpPr>
            <a:spLocks noGrp="1"/>
          </p:cNvSpPr>
          <p:nvPr>
            <p:ph idx="1"/>
          </p:nvPr>
        </p:nvSpPr>
        <p:spPr/>
        <p:txBody>
          <a:bodyPr/>
          <a:lstStyle/>
          <a:p>
            <a:pPr marL="0" indent="0">
              <a:buNone/>
            </a:pPr>
            <a:r>
              <a:rPr lang="ja-JP" altLang="en-US" dirty="0"/>
              <a:t>マッチングにおいて、以下の要件を満たすメカニズムを設計する</a:t>
            </a:r>
            <a:endParaRPr lang="en-US" altLang="ja-JP" dirty="0"/>
          </a:p>
          <a:p>
            <a:pPr marL="0" indent="0">
              <a:buNone/>
            </a:pPr>
            <a:endParaRPr kumimoji="1" lang="en-US" altLang="ja-JP" dirty="0"/>
          </a:p>
          <a:p>
            <a:r>
              <a:rPr lang="ja-JP" altLang="en-US" b="1" dirty="0"/>
              <a:t>主観的選好</a:t>
            </a:r>
            <a:r>
              <a:rPr lang="ja-JP" altLang="en-US" dirty="0"/>
              <a:t>（ケアワーカーの好み）と</a:t>
            </a:r>
            <a:r>
              <a:rPr kumimoji="1" lang="ja-JP" altLang="en-US" b="1" dirty="0"/>
              <a:t>客観的フィット度</a:t>
            </a:r>
            <a:r>
              <a:rPr lang="ja-JP" altLang="en-US" dirty="0"/>
              <a:t>（被介護者の健康状態や介護の必要性）を加味する</a:t>
            </a:r>
            <a:endParaRPr lang="en-US" altLang="ja-JP" dirty="0"/>
          </a:p>
          <a:p>
            <a:endParaRPr kumimoji="1" lang="en-US" altLang="ja-JP" dirty="0"/>
          </a:p>
          <a:p>
            <a:r>
              <a:rPr lang="ja-JP" altLang="en-US" dirty="0"/>
              <a:t>選好の申告において、うそをつくことによって、申告者が得することを抑制する</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28673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5E057-CD79-C3A9-2661-A5C08BEDB073}"/>
              </a:ext>
            </a:extLst>
          </p:cNvPr>
          <p:cNvSpPr>
            <a:spLocks noGrp="1"/>
          </p:cNvSpPr>
          <p:nvPr>
            <p:ph type="title"/>
          </p:nvPr>
        </p:nvSpPr>
        <p:spPr/>
        <p:txBody>
          <a:bodyPr/>
          <a:lstStyle/>
          <a:p>
            <a:r>
              <a:rPr kumimoji="1" lang="ja-JP" altLang="en-US" dirty="0"/>
              <a:t>フィット度の元となる客観的情報</a:t>
            </a:r>
          </a:p>
        </p:txBody>
      </p:sp>
      <p:pic>
        <p:nvPicPr>
          <p:cNvPr id="9" name="コンテンツ プレースホルダー 8">
            <a:extLst>
              <a:ext uri="{FF2B5EF4-FFF2-40B4-BE49-F238E27FC236}">
                <a16:creationId xmlns:a16="http://schemas.microsoft.com/office/drawing/2014/main" id="{BC971568-643C-0ABE-0E84-7201585C201B}"/>
              </a:ext>
            </a:extLst>
          </p:cNvPr>
          <p:cNvPicPr>
            <a:picLocks noGrp="1" noChangeAspect="1"/>
          </p:cNvPicPr>
          <p:nvPr>
            <p:ph idx="1"/>
          </p:nvPr>
        </p:nvPicPr>
        <p:blipFill>
          <a:blip r:embed="rId2"/>
          <a:srcRect l="1124" t="19895" r="696" b="6224"/>
          <a:stretch/>
        </p:blipFill>
        <p:spPr>
          <a:xfrm>
            <a:off x="928068" y="1690688"/>
            <a:ext cx="10330004" cy="1668043"/>
          </a:xfrm>
        </p:spPr>
      </p:pic>
      <p:sp>
        <p:nvSpPr>
          <p:cNvPr id="4" name="テキスト ボックス 3">
            <a:extLst>
              <a:ext uri="{FF2B5EF4-FFF2-40B4-BE49-F238E27FC236}">
                <a16:creationId xmlns:a16="http://schemas.microsoft.com/office/drawing/2014/main" id="{6242C9FF-F7D9-8813-92BF-627EEA8E92B9}"/>
              </a:ext>
            </a:extLst>
          </p:cNvPr>
          <p:cNvSpPr txBox="1"/>
          <p:nvPr/>
        </p:nvSpPr>
        <p:spPr>
          <a:xfrm>
            <a:off x="2273573" y="5059589"/>
            <a:ext cx="7638994" cy="954107"/>
          </a:xfrm>
          <a:prstGeom prst="rect">
            <a:avLst/>
          </a:prstGeom>
          <a:noFill/>
        </p:spPr>
        <p:txBody>
          <a:bodyPr wrap="square" rtlCol="0">
            <a:spAutoFit/>
          </a:bodyPr>
          <a:lstStyle/>
          <a:p>
            <a:pPr algn="ctr"/>
            <a:r>
              <a:rPr kumimoji="1" lang="ja-JP" altLang="en-US" sz="2800" dirty="0"/>
              <a:t>客観的フィット度</a:t>
            </a:r>
            <a:endParaRPr kumimoji="1" lang="en-US" altLang="ja-JP" sz="2800" dirty="0"/>
          </a:p>
          <a:p>
            <a:pPr algn="ctr"/>
            <a:r>
              <a:rPr kumimoji="1" lang="en-US" altLang="ja-JP" sz="2800" dirty="0"/>
              <a:t>(</a:t>
            </a:r>
            <a:r>
              <a:rPr kumimoji="1" lang="ja-JP" altLang="en-US" sz="2800" dirty="0"/>
              <a:t>ケアワーカーと被介護者との適合性を数値化</a:t>
            </a:r>
            <a:r>
              <a:rPr kumimoji="1" lang="en-US" altLang="ja-JP" sz="2800" dirty="0"/>
              <a:t>)</a:t>
            </a:r>
            <a:endParaRPr kumimoji="1" lang="ja-JP" altLang="en-US" sz="2800" dirty="0"/>
          </a:p>
        </p:txBody>
      </p:sp>
      <p:sp>
        <p:nvSpPr>
          <p:cNvPr id="5" name="テキスト ボックス 4">
            <a:extLst>
              <a:ext uri="{FF2B5EF4-FFF2-40B4-BE49-F238E27FC236}">
                <a16:creationId xmlns:a16="http://schemas.microsoft.com/office/drawing/2014/main" id="{1C153CF3-1CFF-9ADA-2CC2-C698B125F8BA}"/>
              </a:ext>
            </a:extLst>
          </p:cNvPr>
          <p:cNvSpPr txBox="1"/>
          <p:nvPr/>
        </p:nvSpPr>
        <p:spPr>
          <a:xfrm>
            <a:off x="6467098" y="3947550"/>
            <a:ext cx="2091351" cy="523220"/>
          </a:xfrm>
          <a:prstGeom prst="rect">
            <a:avLst/>
          </a:prstGeom>
          <a:noFill/>
        </p:spPr>
        <p:txBody>
          <a:bodyPr wrap="square" rtlCol="0">
            <a:spAutoFit/>
          </a:bodyPr>
          <a:lstStyle/>
          <a:p>
            <a:r>
              <a:rPr kumimoji="1" lang="ja-JP" altLang="en-US" sz="2800" dirty="0"/>
              <a:t>集約し計算</a:t>
            </a:r>
          </a:p>
        </p:txBody>
      </p:sp>
      <p:cxnSp>
        <p:nvCxnSpPr>
          <p:cNvPr id="6" name="直線矢印コネクタ 5">
            <a:extLst>
              <a:ext uri="{FF2B5EF4-FFF2-40B4-BE49-F238E27FC236}">
                <a16:creationId xmlns:a16="http://schemas.microsoft.com/office/drawing/2014/main" id="{DD4C1DAC-FF39-B71A-7A3E-0B2403FA327A}"/>
              </a:ext>
            </a:extLst>
          </p:cNvPr>
          <p:cNvCxnSpPr>
            <a:cxnSpLocks/>
            <a:stCxn id="9" idx="2"/>
            <a:endCxn id="4" idx="0"/>
          </p:cNvCxnSpPr>
          <p:nvPr/>
        </p:nvCxnSpPr>
        <p:spPr>
          <a:xfrm>
            <a:off x="6093070" y="3358731"/>
            <a:ext cx="0" cy="170085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21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78F65-6B50-693F-9D03-FA22913AEE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7B9352-EB80-336D-5DA9-B63E22C9E0CD}"/>
              </a:ext>
            </a:extLst>
          </p:cNvPr>
          <p:cNvSpPr>
            <a:spLocks noGrp="1"/>
          </p:cNvSpPr>
          <p:nvPr>
            <p:ph type="title"/>
          </p:nvPr>
        </p:nvSpPr>
        <p:spPr>
          <a:xfrm>
            <a:off x="838200" y="426488"/>
            <a:ext cx="10515600" cy="1325563"/>
          </a:xfrm>
        </p:spPr>
        <p:txBody>
          <a:bodyPr/>
          <a:lstStyle/>
          <a:p>
            <a:r>
              <a:rPr kumimoji="1" lang="ja-JP" altLang="en-US" dirty="0"/>
              <a:t>マッチングプロセス</a:t>
            </a:r>
          </a:p>
        </p:txBody>
      </p:sp>
      <p:sp>
        <p:nvSpPr>
          <p:cNvPr id="3" name="コンテンツ プレースホルダー 2">
            <a:extLst>
              <a:ext uri="{FF2B5EF4-FFF2-40B4-BE49-F238E27FC236}">
                <a16:creationId xmlns:a16="http://schemas.microsoft.com/office/drawing/2014/main" id="{9EB1EBAA-2EB1-7FB7-B375-087FC563D9B6}"/>
              </a:ext>
            </a:extLst>
          </p:cNvPr>
          <p:cNvSpPr>
            <a:spLocks noGrp="1"/>
          </p:cNvSpPr>
          <p:nvPr>
            <p:ph idx="1"/>
          </p:nvPr>
        </p:nvSpPr>
        <p:spPr>
          <a:xfrm>
            <a:off x="1866900" y="1882775"/>
            <a:ext cx="10178796" cy="4351338"/>
          </a:xfrm>
        </p:spPr>
        <p:txBody>
          <a:bodyPr>
            <a:normAutofit fontScale="92500" lnSpcReduction="20000"/>
          </a:bodyPr>
          <a:lstStyle/>
          <a:p>
            <a:pPr marL="0" indent="0">
              <a:buNone/>
            </a:pPr>
            <a:r>
              <a:rPr lang="ja-JP" altLang="en-US" dirty="0"/>
              <a:t>主観的選好（ケアワーカーの好み）＋</a:t>
            </a:r>
            <a:r>
              <a:rPr kumimoji="1" lang="ja-JP" altLang="en-US" dirty="0"/>
              <a:t>客観的フィット度</a:t>
            </a:r>
            <a:r>
              <a:rPr lang="ja-JP" altLang="en-US" dirty="0"/>
              <a:t>（被介護者の健康状態や介護の必要性） </a:t>
            </a:r>
            <a:endParaRPr lang="en-US" altLang="ja-JP" dirty="0"/>
          </a:p>
          <a:p>
            <a:pPr marL="0" indent="0">
              <a:buNone/>
            </a:pPr>
            <a:endParaRPr lang="en-US" altLang="ja-JP" dirty="0"/>
          </a:p>
          <a:p>
            <a:pPr marL="0" indent="0">
              <a:buNone/>
            </a:pPr>
            <a:r>
              <a:rPr lang="ja-JP" altLang="en-US" dirty="0"/>
              <a:t>↓</a:t>
            </a:r>
            <a:r>
              <a:rPr lang="en-US" altLang="ja-JP" dirty="0"/>
              <a:t>(</a:t>
            </a:r>
            <a:r>
              <a:rPr lang="ja-JP" altLang="en-US" dirty="0"/>
              <a:t>拡張版</a:t>
            </a:r>
            <a:r>
              <a:rPr lang="en-US" altLang="ja-JP" dirty="0"/>
              <a:t>Kemeny</a:t>
            </a:r>
            <a:r>
              <a:rPr lang="ja-JP" altLang="en-US" dirty="0"/>
              <a:t>ルール</a:t>
            </a:r>
            <a:r>
              <a:rPr lang="en-US" altLang="ja-JP" dirty="0"/>
              <a:t>)</a:t>
            </a:r>
          </a:p>
          <a:p>
            <a:pPr marL="0" indent="0">
              <a:buNone/>
            </a:pPr>
            <a:endParaRPr lang="en-US" altLang="ja-JP" dirty="0"/>
          </a:p>
          <a:p>
            <a:pPr marL="0" indent="0">
              <a:buNone/>
            </a:pPr>
            <a:r>
              <a:rPr kumimoji="1" lang="ja-JP" altLang="en-US" dirty="0"/>
              <a:t>被介護者のケアワーカーに対する</a:t>
            </a:r>
            <a:r>
              <a:rPr kumimoji="1" lang="ja-JP" altLang="en-US" dirty="0">
                <a:solidFill>
                  <a:srgbClr val="FF0000"/>
                </a:solidFill>
              </a:rPr>
              <a:t>ランキング</a:t>
            </a:r>
            <a:r>
              <a:rPr kumimoji="1" lang="en-US" altLang="ja-JP" dirty="0">
                <a:solidFill>
                  <a:srgbClr val="FF0000"/>
                </a:solidFill>
              </a:rPr>
              <a:t>(</a:t>
            </a:r>
            <a:r>
              <a:rPr kumimoji="1" lang="ja-JP" altLang="en-US" dirty="0">
                <a:solidFill>
                  <a:srgbClr val="FF0000"/>
                </a:solidFill>
              </a:rPr>
              <a:t>選好</a:t>
            </a:r>
            <a:r>
              <a:rPr kumimoji="1" lang="en-US" altLang="ja-JP" dirty="0">
                <a:solidFill>
                  <a:srgbClr val="FF0000"/>
                </a:solidFill>
              </a:rPr>
              <a:t>)</a:t>
            </a:r>
            <a:r>
              <a:rPr kumimoji="1" lang="ja-JP" altLang="en-US" dirty="0">
                <a:solidFill>
                  <a:srgbClr val="FF0000"/>
                </a:solidFill>
              </a:rPr>
              <a:t>　</a:t>
            </a:r>
            <a:endParaRPr kumimoji="1" lang="en-US" altLang="ja-JP" dirty="0">
              <a:solidFill>
                <a:srgbClr val="FF0000"/>
              </a:solidFill>
            </a:endParaRPr>
          </a:p>
          <a:p>
            <a:pPr marL="0" indent="0">
              <a:buNone/>
            </a:pPr>
            <a:r>
              <a:rPr kumimoji="1" lang="ja-JP" altLang="en-US" dirty="0"/>
              <a:t>ケアワーカーの被介護者に対する</a:t>
            </a:r>
            <a:r>
              <a:rPr kumimoji="1" lang="ja-JP" altLang="en-US" dirty="0">
                <a:solidFill>
                  <a:srgbClr val="FF0000"/>
                </a:solidFill>
              </a:rPr>
              <a:t>ランキング</a:t>
            </a:r>
            <a:r>
              <a:rPr kumimoji="1" lang="en-US" altLang="ja-JP" dirty="0">
                <a:solidFill>
                  <a:srgbClr val="FF0000"/>
                </a:solidFill>
              </a:rPr>
              <a:t>(</a:t>
            </a:r>
            <a:r>
              <a:rPr kumimoji="1" lang="ja-JP" altLang="en-US" dirty="0">
                <a:solidFill>
                  <a:srgbClr val="FF0000"/>
                </a:solidFill>
              </a:rPr>
              <a:t>選好</a:t>
            </a:r>
            <a:r>
              <a:rPr kumimoji="1" lang="en-US" altLang="ja-JP" dirty="0">
                <a:solidFill>
                  <a:srgbClr val="FF0000"/>
                </a:solidFill>
              </a:rPr>
              <a:t>)</a:t>
            </a:r>
          </a:p>
          <a:p>
            <a:pPr marL="0" indent="0">
              <a:buNone/>
            </a:pPr>
            <a:endParaRPr kumimoji="1" lang="en-US" altLang="ja-JP" dirty="0"/>
          </a:p>
          <a:p>
            <a:pPr marL="0" indent="0">
              <a:buNone/>
            </a:pPr>
            <a:r>
              <a:rPr lang="ja-JP" altLang="en-US" dirty="0"/>
              <a:t>↓</a:t>
            </a:r>
            <a:r>
              <a:rPr lang="en-US" altLang="ja-JP" dirty="0"/>
              <a:t>(DA</a:t>
            </a:r>
            <a:r>
              <a:rPr lang="ja-JP" altLang="en-US" dirty="0"/>
              <a:t>アルゴリズム</a:t>
            </a:r>
            <a:r>
              <a:rPr lang="en-US" altLang="ja-JP" dirty="0"/>
              <a:t>)</a:t>
            </a:r>
          </a:p>
          <a:p>
            <a:pPr marL="0" indent="0">
              <a:buNone/>
            </a:pPr>
            <a:endParaRPr lang="en-US" altLang="ja-JP" dirty="0"/>
          </a:p>
          <a:p>
            <a:pPr marL="0" indent="0">
              <a:buNone/>
            </a:pPr>
            <a:r>
              <a:rPr kumimoji="1" lang="ja-JP" altLang="en-US" dirty="0">
                <a:solidFill>
                  <a:srgbClr val="FF0000"/>
                </a:solidFill>
              </a:rPr>
              <a:t>マッチング</a:t>
            </a:r>
            <a:r>
              <a:rPr kumimoji="1" lang="en-US" altLang="ja-JP" dirty="0">
                <a:solidFill>
                  <a:srgbClr val="FF0000"/>
                </a:solidFill>
              </a:rPr>
              <a:t>(</a:t>
            </a:r>
            <a:r>
              <a:rPr kumimoji="1" lang="ja-JP" altLang="en-US" dirty="0">
                <a:solidFill>
                  <a:srgbClr val="FF0000"/>
                </a:solidFill>
              </a:rPr>
              <a:t>被介護者とケアワーカーの組</a:t>
            </a:r>
            <a:r>
              <a:rPr kumimoji="1" lang="en-US" altLang="ja-JP" dirty="0">
                <a:solidFill>
                  <a:srgbClr val="FF0000"/>
                </a:solidFill>
              </a:rPr>
              <a:t>)</a:t>
            </a:r>
            <a:endParaRPr kumimoji="1" lang="ja-JP" altLang="en-US" dirty="0">
              <a:solidFill>
                <a:srgbClr val="FF0000"/>
              </a:solidFill>
            </a:endParaRPr>
          </a:p>
        </p:txBody>
      </p:sp>
      <p:sp>
        <p:nvSpPr>
          <p:cNvPr id="4" name="左中かっこ 3">
            <a:extLst>
              <a:ext uri="{FF2B5EF4-FFF2-40B4-BE49-F238E27FC236}">
                <a16:creationId xmlns:a16="http://schemas.microsoft.com/office/drawing/2014/main" id="{0407A549-D205-F9E0-DB5F-37ACA26D584B}"/>
              </a:ext>
            </a:extLst>
          </p:cNvPr>
          <p:cNvSpPr/>
          <p:nvPr/>
        </p:nvSpPr>
        <p:spPr>
          <a:xfrm>
            <a:off x="1562100" y="1923137"/>
            <a:ext cx="403860" cy="2530729"/>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A25A7462-078C-6512-24FA-1F3C25314D1F}"/>
              </a:ext>
            </a:extLst>
          </p:cNvPr>
          <p:cNvSpPr/>
          <p:nvPr/>
        </p:nvSpPr>
        <p:spPr>
          <a:xfrm>
            <a:off x="1261110" y="3757291"/>
            <a:ext cx="403860" cy="2316480"/>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D213167-1C94-8976-2457-AAA6B3FB8C63}"/>
              </a:ext>
            </a:extLst>
          </p:cNvPr>
          <p:cNvSpPr txBox="1"/>
          <p:nvPr/>
        </p:nvSpPr>
        <p:spPr>
          <a:xfrm>
            <a:off x="146304" y="4453866"/>
            <a:ext cx="1231392" cy="923330"/>
          </a:xfrm>
          <a:prstGeom prst="rect">
            <a:avLst/>
          </a:prstGeom>
          <a:noFill/>
        </p:spPr>
        <p:txBody>
          <a:bodyPr wrap="square" rtlCol="0">
            <a:spAutoFit/>
          </a:bodyPr>
          <a:lstStyle/>
          <a:p>
            <a:r>
              <a:rPr kumimoji="1" lang="ja-JP" altLang="en-US" dirty="0"/>
              <a:t>マッチング理論の活用</a:t>
            </a:r>
          </a:p>
        </p:txBody>
      </p:sp>
      <p:sp>
        <p:nvSpPr>
          <p:cNvPr id="7" name="テキスト ボックス 6">
            <a:extLst>
              <a:ext uri="{FF2B5EF4-FFF2-40B4-BE49-F238E27FC236}">
                <a16:creationId xmlns:a16="http://schemas.microsoft.com/office/drawing/2014/main" id="{48797C95-05A3-BA0E-FD58-AD33DFFB4F1A}"/>
              </a:ext>
            </a:extLst>
          </p:cNvPr>
          <p:cNvSpPr txBox="1"/>
          <p:nvPr/>
        </p:nvSpPr>
        <p:spPr>
          <a:xfrm>
            <a:off x="249174" y="2763120"/>
            <a:ext cx="1231392" cy="646331"/>
          </a:xfrm>
          <a:prstGeom prst="rect">
            <a:avLst/>
          </a:prstGeom>
          <a:noFill/>
        </p:spPr>
        <p:txBody>
          <a:bodyPr wrap="square" rtlCol="0">
            <a:spAutoFit/>
          </a:bodyPr>
          <a:lstStyle/>
          <a:p>
            <a:r>
              <a:rPr kumimoji="1" lang="ja-JP" altLang="en-US"/>
              <a:t>投票理論の活用</a:t>
            </a:r>
          </a:p>
        </p:txBody>
      </p:sp>
      <p:pic>
        <p:nvPicPr>
          <p:cNvPr id="9" name="グラフィックス 8">
            <a:extLst>
              <a:ext uri="{FF2B5EF4-FFF2-40B4-BE49-F238E27FC236}">
                <a16:creationId xmlns:a16="http://schemas.microsoft.com/office/drawing/2014/main" id="{551BEA6F-FDD9-3A94-CA45-37CCED1F10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8708" y="5093734"/>
            <a:ext cx="338248" cy="1140379"/>
          </a:xfrm>
          <a:prstGeom prst="rect">
            <a:avLst/>
          </a:prstGeom>
        </p:spPr>
      </p:pic>
      <p:sp>
        <p:nvSpPr>
          <p:cNvPr id="10" name="テキスト ボックス 9">
            <a:extLst>
              <a:ext uri="{FF2B5EF4-FFF2-40B4-BE49-F238E27FC236}">
                <a16:creationId xmlns:a16="http://schemas.microsoft.com/office/drawing/2014/main" id="{890AF921-EFEC-860E-B3E5-83553FD7DEAA}"/>
              </a:ext>
            </a:extLst>
          </p:cNvPr>
          <p:cNvSpPr txBox="1"/>
          <p:nvPr/>
        </p:nvSpPr>
        <p:spPr>
          <a:xfrm>
            <a:off x="9088848" y="5007864"/>
            <a:ext cx="275199" cy="369332"/>
          </a:xfrm>
          <a:prstGeom prst="rect">
            <a:avLst/>
          </a:prstGeom>
          <a:noFill/>
        </p:spPr>
        <p:txBody>
          <a:bodyPr wrap="square" rtlCol="0">
            <a:spAutoFit/>
          </a:bodyPr>
          <a:lstStyle/>
          <a:p>
            <a:r>
              <a:rPr kumimoji="1" lang="en-US" altLang="ja-JP" dirty="0"/>
              <a:t>2</a:t>
            </a:r>
            <a:endParaRPr kumimoji="1" lang="ja-JP" altLang="en-US"/>
          </a:p>
        </p:txBody>
      </p:sp>
      <p:pic>
        <p:nvPicPr>
          <p:cNvPr id="11" name="グラフィックス 10">
            <a:extLst>
              <a:ext uri="{FF2B5EF4-FFF2-40B4-BE49-F238E27FC236}">
                <a16:creationId xmlns:a16="http://schemas.microsoft.com/office/drawing/2014/main" id="{09382477-9EC1-BA1B-BD7C-948D98F52795}"/>
              </a:ext>
            </a:extLst>
          </p:cNvPr>
          <p:cNvPicPr>
            <a:picLocks noChangeAspect="1"/>
          </p:cNvPicPr>
          <p:nvPr/>
        </p:nvPicPr>
        <p:blipFill>
          <a:blip r:embed="rId4">
            <a:extLst>
              <a:ext uri="{96DAC541-7B7A-43D3-8B79-37D633B846F1}">
                <asvg:svgBlip xmlns:asvg="http://schemas.microsoft.com/office/drawing/2016/SVG/main" r:embed="rId5"/>
              </a:ext>
            </a:extLst>
          </a:blip>
          <a:srcRect t="22864" r="39373"/>
          <a:stretch/>
        </p:blipFill>
        <p:spPr>
          <a:xfrm>
            <a:off x="10035302" y="5235738"/>
            <a:ext cx="444543" cy="733398"/>
          </a:xfrm>
          <a:prstGeom prst="rect">
            <a:avLst/>
          </a:prstGeom>
        </p:spPr>
      </p:pic>
      <p:sp>
        <p:nvSpPr>
          <p:cNvPr id="12" name="テキスト ボックス 11">
            <a:extLst>
              <a:ext uri="{FF2B5EF4-FFF2-40B4-BE49-F238E27FC236}">
                <a16:creationId xmlns:a16="http://schemas.microsoft.com/office/drawing/2014/main" id="{00013FF7-3544-5844-9161-06F4FB6BF9FD}"/>
              </a:ext>
            </a:extLst>
          </p:cNvPr>
          <p:cNvSpPr txBox="1"/>
          <p:nvPr/>
        </p:nvSpPr>
        <p:spPr>
          <a:xfrm>
            <a:off x="10447065" y="5233105"/>
            <a:ext cx="195628" cy="369332"/>
          </a:xfrm>
          <a:prstGeom prst="rect">
            <a:avLst/>
          </a:prstGeom>
          <a:noFill/>
        </p:spPr>
        <p:txBody>
          <a:bodyPr wrap="square" rtlCol="0">
            <a:spAutoFit/>
          </a:bodyPr>
          <a:lstStyle/>
          <a:p>
            <a:r>
              <a:rPr lang="en-US" altLang="ja-JP" dirty="0"/>
              <a:t>4</a:t>
            </a:r>
            <a:endParaRPr kumimoji="1" lang="ja-JP" altLang="en-US" dirty="0"/>
          </a:p>
        </p:txBody>
      </p:sp>
      <p:cxnSp>
        <p:nvCxnSpPr>
          <p:cNvPr id="13" name="直線矢印コネクタ 12">
            <a:extLst>
              <a:ext uri="{FF2B5EF4-FFF2-40B4-BE49-F238E27FC236}">
                <a16:creationId xmlns:a16="http://schemas.microsoft.com/office/drawing/2014/main" id="{C63BBDF9-DF22-653F-238E-3FF53223E2E4}"/>
              </a:ext>
            </a:extLst>
          </p:cNvPr>
          <p:cNvCxnSpPr>
            <a:cxnSpLocks/>
          </p:cNvCxnSpPr>
          <p:nvPr/>
        </p:nvCxnSpPr>
        <p:spPr>
          <a:xfrm>
            <a:off x="9297921" y="5636422"/>
            <a:ext cx="654853"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5" name="グラフィックス 14">
            <a:extLst>
              <a:ext uri="{FF2B5EF4-FFF2-40B4-BE49-F238E27FC236}">
                <a16:creationId xmlns:a16="http://schemas.microsoft.com/office/drawing/2014/main" id="{F93D2B44-47CD-DDF3-0CA8-87D6514DBC68}"/>
              </a:ext>
            </a:extLst>
          </p:cNvPr>
          <p:cNvPicPr>
            <a:picLocks noChangeAspect="1"/>
          </p:cNvPicPr>
          <p:nvPr/>
        </p:nvPicPr>
        <p:blipFill>
          <a:blip r:embed="rId4">
            <a:extLst>
              <a:ext uri="{96DAC541-7B7A-43D3-8B79-37D633B846F1}">
                <asvg:svgBlip xmlns:asvg="http://schemas.microsoft.com/office/drawing/2016/SVG/main" r:embed="rId5"/>
              </a:ext>
            </a:extLst>
          </a:blip>
          <a:srcRect t="22864" r="39373"/>
          <a:stretch/>
        </p:blipFill>
        <p:spPr>
          <a:xfrm>
            <a:off x="10301378" y="3823325"/>
            <a:ext cx="403860" cy="666281"/>
          </a:xfrm>
          <a:prstGeom prst="rect">
            <a:avLst/>
          </a:prstGeom>
        </p:spPr>
      </p:pic>
      <p:sp>
        <p:nvSpPr>
          <p:cNvPr id="16" name="テキスト ボックス 15">
            <a:extLst>
              <a:ext uri="{FF2B5EF4-FFF2-40B4-BE49-F238E27FC236}">
                <a16:creationId xmlns:a16="http://schemas.microsoft.com/office/drawing/2014/main" id="{36D9D293-CE51-454D-6B4C-98E25063CF12}"/>
              </a:ext>
            </a:extLst>
          </p:cNvPr>
          <p:cNvSpPr txBox="1"/>
          <p:nvPr/>
        </p:nvSpPr>
        <p:spPr>
          <a:xfrm>
            <a:off x="10342603" y="3554823"/>
            <a:ext cx="285831" cy="369332"/>
          </a:xfrm>
          <a:prstGeom prst="rect">
            <a:avLst/>
          </a:prstGeom>
          <a:noFill/>
        </p:spPr>
        <p:txBody>
          <a:bodyPr wrap="square" rtlCol="0">
            <a:spAutoFit/>
          </a:bodyPr>
          <a:lstStyle/>
          <a:p>
            <a:r>
              <a:rPr lang="en-US" altLang="ja-JP" dirty="0"/>
              <a:t>6</a:t>
            </a:r>
            <a:endParaRPr kumimoji="1" lang="ja-JP" altLang="en-US"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1786497-4C33-AC4F-DF94-3AAD180890A4}"/>
                  </a:ext>
                </a:extLst>
              </p:cNvPr>
              <p:cNvSpPr txBox="1"/>
              <p:nvPr/>
            </p:nvSpPr>
            <p:spPr>
              <a:xfrm>
                <a:off x="9866566" y="3331376"/>
                <a:ext cx="3910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6</m:t>
                          </m:r>
                        </m:sub>
                      </m:sSub>
                      <m:r>
                        <m:rPr>
                          <m:nor/>
                        </m:rPr>
                        <a:rPr lang="en" altLang="ja-JP"/>
                        <m:t>=</m:t>
                      </m:r>
                      <m:r>
                        <m:rPr>
                          <m:nor/>
                        </m:rPr>
                        <a:rPr lang="en-US" altLang="ja-JP" b="0" i="0" smtClean="0"/>
                        <m:t>213</m:t>
                      </m:r>
                    </m:oMath>
                  </m:oMathPara>
                </a14:m>
                <a:endParaRPr lang="en-US" altLang="ja-JP" b="0" dirty="0"/>
              </a:p>
            </p:txBody>
          </p:sp>
        </mc:Choice>
        <mc:Fallback xmlns="">
          <p:sp>
            <p:nvSpPr>
              <p:cNvPr id="17" name="テキスト ボックス 16">
                <a:extLst>
                  <a:ext uri="{FF2B5EF4-FFF2-40B4-BE49-F238E27FC236}">
                    <a16:creationId xmlns:a16="http://schemas.microsoft.com/office/drawing/2014/main" id="{31786497-4C33-AC4F-DF94-3AAD180890A4}"/>
                  </a:ext>
                </a:extLst>
              </p:cNvPr>
              <p:cNvSpPr txBox="1">
                <a:spLocks noRot="1" noChangeAspect="1" noMove="1" noResize="1" noEditPoints="1" noAdjustHandles="1" noChangeArrowheads="1" noChangeShapeType="1" noTextEdit="1"/>
              </p:cNvSpPr>
              <p:nvPr/>
            </p:nvSpPr>
            <p:spPr>
              <a:xfrm>
                <a:off x="9866566" y="3331376"/>
                <a:ext cx="391007" cy="369332"/>
              </a:xfrm>
              <a:prstGeom prst="rect">
                <a:avLst/>
              </a:prstGeom>
              <a:blipFill>
                <a:blip r:embed="rId6"/>
                <a:stretch>
                  <a:fillRect r="-17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116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53C49-4470-1780-540C-C004C49A3B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9C3DBE-521E-FB8A-7409-F25E77EAA3E5}"/>
              </a:ext>
            </a:extLst>
          </p:cNvPr>
          <p:cNvSpPr>
            <a:spLocks noGrp="1"/>
          </p:cNvSpPr>
          <p:nvPr>
            <p:ph type="title"/>
          </p:nvPr>
        </p:nvSpPr>
        <p:spPr>
          <a:xfrm>
            <a:off x="476061" y="57799"/>
            <a:ext cx="10515600" cy="1325563"/>
          </a:xfrm>
        </p:spPr>
        <p:txBody>
          <a:bodyPr/>
          <a:lstStyle/>
          <a:p>
            <a:r>
              <a:rPr lang="ja-JP" altLang="en-US" dirty="0"/>
              <a:t>主観的選好＋客観的</a:t>
            </a:r>
            <a:r>
              <a:rPr kumimoji="1" lang="ja-JP" altLang="en-US" dirty="0"/>
              <a:t>フィット度</a:t>
            </a:r>
            <a:endParaRPr lang="ja-JP" altLang="en-US" dirty="0"/>
          </a:p>
        </p:txBody>
      </p:sp>
      <p:pic>
        <p:nvPicPr>
          <p:cNvPr id="4" name="グラフィックス 3">
            <a:extLst>
              <a:ext uri="{FF2B5EF4-FFF2-40B4-BE49-F238E27FC236}">
                <a16:creationId xmlns:a16="http://schemas.microsoft.com/office/drawing/2014/main" id="{798904F6-2AB8-2A59-F916-1882A66A41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2530" y="2397946"/>
            <a:ext cx="403677" cy="1360968"/>
          </a:xfrm>
          <a:prstGeom prst="rect">
            <a:avLst/>
          </a:prstGeom>
        </p:spPr>
      </p:pic>
      <p:pic>
        <p:nvPicPr>
          <p:cNvPr id="5" name="グラフィックス 4">
            <a:extLst>
              <a:ext uri="{FF2B5EF4-FFF2-40B4-BE49-F238E27FC236}">
                <a16:creationId xmlns:a16="http://schemas.microsoft.com/office/drawing/2014/main" id="{4E8EB73F-E2F7-0F02-9280-03CD4E1CE6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25750" y="1113027"/>
            <a:ext cx="315090" cy="1172981"/>
          </a:xfrm>
          <a:prstGeom prst="rect">
            <a:avLst/>
          </a:prstGeom>
        </p:spPr>
      </p:pic>
      <p:pic>
        <p:nvPicPr>
          <p:cNvPr id="6" name="グラフィックス 5">
            <a:extLst>
              <a:ext uri="{FF2B5EF4-FFF2-40B4-BE49-F238E27FC236}">
                <a16:creationId xmlns:a16="http://schemas.microsoft.com/office/drawing/2014/main" id="{664073AC-62B5-AB67-CA2B-CB9C7F751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8471" y="3921930"/>
            <a:ext cx="425651" cy="1435051"/>
          </a:xfrm>
          <a:prstGeom prst="rect">
            <a:avLst/>
          </a:prstGeom>
        </p:spPr>
      </p:pic>
      <p:pic>
        <p:nvPicPr>
          <p:cNvPr id="10" name="グラフィックス 9">
            <a:extLst>
              <a:ext uri="{FF2B5EF4-FFF2-40B4-BE49-F238E27FC236}">
                <a16:creationId xmlns:a16="http://schemas.microsoft.com/office/drawing/2014/main" id="{632733C1-16F9-E894-0322-374A05F6FDE2}"/>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971825" y="1951635"/>
            <a:ext cx="549530" cy="889091"/>
          </a:xfrm>
          <a:prstGeom prst="rect">
            <a:avLst/>
          </a:prstGeom>
        </p:spPr>
      </p:pic>
      <p:pic>
        <p:nvPicPr>
          <p:cNvPr id="11" name="グラフィックス 10">
            <a:extLst>
              <a:ext uri="{FF2B5EF4-FFF2-40B4-BE49-F238E27FC236}">
                <a16:creationId xmlns:a16="http://schemas.microsoft.com/office/drawing/2014/main" id="{57A00561-2D72-B47D-1521-D77A55BD347A}"/>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2007827" y="1089372"/>
            <a:ext cx="530533" cy="875263"/>
          </a:xfrm>
          <a:prstGeom prst="rect">
            <a:avLst/>
          </a:prstGeom>
        </p:spPr>
      </p:pic>
      <p:pic>
        <p:nvPicPr>
          <p:cNvPr id="12" name="グラフィックス 11">
            <a:extLst>
              <a:ext uri="{FF2B5EF4-FFF2-40B4-BE49-F238E27FC236}">
                <a16:creationId xmlns:a16="http://schemas.microsoft.com/office/drawing/2014/main" id="{7593E5A4-5630-96CB-041B-24466CB7CFBA}"/>
              </a:ext>
            </a:extLst>
          </p:cNvPr>
          <p:cNvPicPr>
            <a:picLocks noChangeAspect="1"/>
          </p:cNvPicPr>
          <p:nvPr/>
        </p:nvPicPr>
        <p:blipFill>
          <a:blip r:embed="rId6">
            <a:extLst>
              <a:ext uri="{96DAC541-7B7A-43D3-8B79-37D633B846F1}">
                <asvg:svgBlip xmlns:asvg="http://schemas.microsoft.com/office/drawing/2016/SVG/main" r:embed="rId7"/>
              </a:ext>
            </a:extLst>
          </a:blip>
          <a:srcRect t="19886" r="36356"/>
          <a:stretch/>
        </p:blipFill>
        <p:spPr>
          <a:xfrm>
            <a:off x="1978794" y="3864157"/>
            <a:ext cx="549530" cy="889091"/>
          </a:xfrm>
          <a:prstGeom prst="rect">
            <a:avLst/>
          </a:prstGeom>
        </p:spPr>
      </p:pic>
      <p:pic>
        <p:nvPicPr>
          <p:cNvPr id="13" name="グラフィックス 12">
            <a:extLst>
              <a:ext uri="{FF2B5EF4-FFF2-40B4-BE49-F238E27FC236}">
                <a16:creationId xmlns:a16="http://schemas.microsoft.com/office/drawing/2014/main" id="{244DFF31-8834-E737-5A4D-C03BFD6C9F14}"/>
              </a:ext>
            </a:extLst>
          </p:cNvPr>
          <p:cNvPicPr>
            <a:picLocks noChangeAspect="1"/>
          </p:cNvPicPr>
          <p:nvPr/>
        </p:nvPicPr>
        <p:blipFill>
          <a:blip r:embed="rId8">
            <a:extLst>
              <a:ext uri="{96DAC541-7B7A-43D3-8B79-37D633B846F1}">
                <asvg:svgBlip xmlns:asvg="http://schemas.microsoft.com/office/drawing/2016/SVG/main" r:embed="rId9"/>
              </a:ext>
            </a:extLst>
          </a:blip>
          <a:srcRect t="22864" r="39373"/>
          <a:stretch/>
        </p:blipFill>
        <p:spPr>
          <a:xfrm>
            <a:off x="1987493" y="2856946"/>
            <a:ext cx="571199" cy="942353"/>
          </a:xfrm>
          <a:prstGeom prst="rect">
            <a:avLst/>
          </a:prstGeom>
        </p:spPr>
      </p:pic>
      <p:sp>
        <p:nvSpPr>
          <p:cNvPr id="18" name="テキスト ボックス 17">
            <a:extLst>
              <a:ext uri="{FF2B5EF4-FFF2-40B4-BE49-F238E27FC236}">
                <a16:creationId xmlns:a16="http://schemas.microsoft.com/office/drawing/2014/main" id="{CC5D813F-F5D0-A521-ED0F-6CE1F22F5B93}"/>
              </a:ext>
            </a:extLst>
          </p:cNvPr>
          <p:cNvSpPr txBox="1"/>
          <p:nvPr/>
        </p:nvSpPr>
        <p:spPr>
          <a:xfrm>
            <a:off x="3011330" y="1305304"/>
            <a:ext cx="3347635" cy="646331"/>
          </a:xfrm>
          <a:prstGeom prst="rect">
            <a:avLst/>
          </a:prstGeom>
          <a:noFill/>
        </p:spPr>
        <p:txBody>
          <a:bodyPr wrap="square" rtlCol="0">
            <a:spAutoFit/>
          </a:bodyPr>
          <a:lstStyle/>
          <a:p>
            <a:pPr algn="ctr"/>
            <a:r>
              <a:rPr lang="ja-JP" altLang="en-US" dirty="0"/>
              <a:t>主観的選好</a:t>
            </a:r>
            <a:endParaRPr lang="en-US" altLang="ja-JP" dirty="0"/>
          </a:p>
          <a:p>
            <a:pPr algn="ctr"/>
            <a:r>
              <a:rPr kumimoji="1" lang="ja-JP" altLang="en-US" dirty="0"/>
              <a:t>客観的フィット度</a:t>
            </a:r>
          </a:p>
        </p:txBody>
      </p:sp>
      <p:sp>
        <p:nvSpPr>
          <p:cNvPr id="21" name="テキスト ボックス 20">
            <a:extLst>
              <a:ext uri="{FF2B5EF4-FFF2-40B4-BE49-F238E27FC236}">
                <a16:creationId xmlns:a16="http://schemas.microsoft.com/office/drawing/2014/main" id="{E5457BDB-50DF-7B47-4F54-7D20EE23C7D4}"/>
              </a:ext>
            </a:extLst>
          </p:cNvPr>
          <p:cNvSpPr txBox="1"/>
          <p:nvPr/>
        </p:nvSpPr>
        <p:spPr>
          <a:xfrm>
            <a:off x="4348198" y="2419649"/>
            <a:ext cx="461665" cy="1246495"/>
          </a:xfrm>
          <a:prstGeom prst="rect">
            <a:avLst/>
          </a:prstGeom>
          <a:noFill/>
        </p:spPr>
        <p:txBody>
          <a:bodyPr vert="eaVert" wrap="none" rtlCol="0">
            <a:spAutoFit/>
          </a:bodyPr>
          <a:lstStyle/>
          <a:p>
            <a:r>
              <a:rPr kumimoji="1" lang="ja-JP" altLang="en-US"/>
              <a:t>・・・・・</a:t>
            </a:r>
          </a:p>
        </p:txBody>
      </p:sp>
      <p:sp>
        <p:nvSpPr>
          <p:cNvPr id="23" name="テキスト ボックス 22">
            <a:extLst>
              <a:ext uri="{FF2B5EF4-FFF2-40B4-BE49-F238E27FC236}">
                <a16:creationId xmlns:a16="http://schemas.microsoft.com/office/drawing/2014/main" id="{DCC109D0-CCD5-DE96-88DC-E68AE6BF16B9}"/>
              </a:ext>
            </a:extLst>
          </p:cNvPr>
          <p:cNvSpPr txBox="1"/>
          <p:nvPr/>
        </p:nvSpPr>
        <p:spPr>
          <a:xfrm>
            <a:off x="8638034" y="1288436"/>
            <a:ext cx="3347635" cy="646716"/>
          </a:xfrm>
          <a:prstGeom prst="rect">
            <a:avLst/>
          </a:prstGeom>
          <a:noFill/>
        </p:spPr>
        <p:txBody>
          <a:bodyPr wrap="square" rtlCol="0">
            <a:spAutoFit/>
          </a:bodyPr>
          <a:lstStyle/>
          <a:p>
            <a:pPr algn="ctr"/>
            <a:r>
              <a:rPr lang="ja-JP" altLang="en-US" dirty="0"/>
              <a:t>主観的選好</a:t>
            </a:r>
            <a:endParaRPr lang="en-US" altLang="ja-JP" dirty="0"/>
          </a:p>
          <a:p>
            <a:pPr algn="ctr"/>
            <a:r>
              <a:rPr lang="ja-JP" altLang="en-US" dirty="0"/>
              <a:t>客観的フィット度</a:t>
            </a:r>
          </a:p>
        </p:txBody>
      </p:sp>
      <p:sp>
        <p:nvSpPr>
          <p:cNvPr id="24" name="テキスト ボックス 23">
            <a:extLst>
              <a:ext uri="{FF2B5EF4-FFF2-40B4-BE49-F238E27FC236}">
                <a16:creationId xmlns:a16="http://schemas.microsoft.com/office/drawing/2014/main" id="{85507711-7520-77FA-3664-E28D9B89DF99}"/>
              </a:ext>
            </a:extLst>
          </p:cNvPr>
          <p:cNvSpPr txBox="1"/>
          <p:nvPr/>
        </p:nvSpPr>
        <p:spPr>
          <a:xfrm>
            <a:off x="9947704" y="2675805"/>
            <a:ext cx="461665" cy="1246495"/>
          </a:xfrm>
          <a:prstGeom prst="rect">
            <a:avLst/>
          </a:prstGeom>
          <a:noFill/>
        </p:spPr>
        <p:txBody>
          <a:bodyPr vert="eaVert" wrap="none" rtlCol="0">
            <a:spAutoFit/>
          </a:bodyPr>
          <a:lstStyle/>
          <a:p>
            <a:r>
              <a:rPr kumimoji="1" lang="ja-JP" altLang="en-US"/>
              <a:t>・・・・・</a:t>
            </a:r>
          </a:p>
        </p:txBody>
      </p:sp>
      <p:sp>
        <p:nvSpPr>
          <p:cNvPr id="27" name="テキスト ボックス 26">
            <a:extLst>
              <a:ext uri="{FF2B5EF4-FFF2-40B4-BE49-F238E27FC236}">
                <a16:creationId xmlns:a16="http://schemas.microsoft.com/office/drawing/2014/main" id="{B46A429F-773D-9CCB-9D86-FBA5431A9CA1}"/>
              </a:ext>
            </a:extLst>
          </p:cNvPr>
          <p:cNvSpPr txBox="1"/>
          <p:nvPr/>
        </p:nvSpPr>
        <p:spPr>
          <a:xfrm>
            <a:off x="2022726" y="5058372"/>
            <a:ext cx="461665" cy="1246495"/>
          </a:xfrm>
          <a:prstGeom prst="rect">
            <a:avLst/>
          </a:prstGeom>
          <a:noFill/>
        </p:spPr>
        <p:txBody>
          <a:bodyPr vert="eaVert" wrap="none" rtlCol="0">
            <a:spAutoFit/>
          </a:bodyPr>
          <a:lstStyle/>
          <a:p>
            <a:r>
              <a:rPr kumimoji="1" lang="ja-JP" altLang="en-US"/>
              <a:t>・・・・・</a:t>
            </a:r>
          </a:p>
        </p:txBody>
      </p:sp>
      <p:sp>
        <p:nvSpPr>
          <p:cNvPr id="28" name="テキスト ボックス 27">
            <a:extLst>
              <a:ext uri="{FF2B5EF4-FFF2-40B4-BE49-F238E27FC236}">
                <a16:creationId xmlns:a16="http://schemas.microsoft.com/office/drawing/2014/main" id="{D9EFFFD3-50C0-9867-1199-97D3A3BA543B}"/>
              </a:ext>
            </a:extLst>
          </p:cNvPr>
          <p:cNvSpPr txBox="1"/>
          <p:nvPr/>
        </p:nvSpPr>
        <p:spPr>
          <a:xfrm>
            <a:off x="8112457" y="5440284"/>
            <a:ext cx="461665" cy="1246495"/>
          </a:xfrm>
          <a:prstGeom prst="rect">
            <a:avLst/>
          </a:prstGeom>
          <a:noFill/>
        </p:spPr>
        <p:txBody>
          <a:bodyPr vert="eaVert" wrap="none" rtlCol="0">
            <a:spAutoFit/>
          </a:bodyPr>
          <a:lstStyle/>
          <a:p>
            <a:r>
              <a:rPr kumimoji="1" lang="ja-JP" altLang="en-US"/>
              <a:t>・・・・・</a:t>
            </a:r>
          </a:p>
        </p:txBody>
      </p:sp>
    </p:spTree>
    <p:extLst>
      <p:ext uri="{BB962C8B-B14F-4D97-AF65-F5344CB8AC3E}">
        <p14:creationId xmlns:p14="http://schemas.microsoft.com/office/powerpoint/2010/main" val="21476049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3680</TotalTime>
  <Words>1810</Words>
  <Application>Microsoft Macintosh PowerPoint</Application>
  <PresentationFormat>ワイド画面</PresentationFormat>
  <Paragraphs>431</Paragraphs>
  <Slides>38</Slides>
  <Notes>4</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游ゴシック</vt:lpstr>
      <vt:lpstr>游ゴシック Light</vt:lpstr>
      <vt:lpstr>游ゴシック 本文</vt:lpstr>
      <vt:lpstr>Arial</vt:lpstr>
      <vt:lpstr>Cambria Math</vt:lpstr>
      <vt:lpstr>Office テーマ</vt:lpstr>
      <vt:lpstr>ケアワーカーと被介護者のマッチングアルゴリズムの開発</vt:lpstr>
      <vt:lpstr>動機</vt:lpstr>
      <vt:lpstr>PowerPoint プレゼンテーション</vt:lpstr>
      <vt:lpstr>PowerPoint プレゼンテーション</vt:lpstr>
      <vt:lpstr>課題</vt:lpstr>
      <vt:lpstr>設計したいマッチングメカニズム</vt:lpstr>
      <vt:lpstr>フィット度の元となる客観的情報</vt:lpstr>
      <vt:lpstr>マッチングプロセス</vt:lpstr>
      <vt:lpstr>主観的選好＋客観的フィット度</vt:lpstr>
      <vt:lpstr>マッチングプロセス</vt:lpstr>
      <vt:lpstr>Kemenyルールとは</vt:lpstr>
      <vt:lpstr>Kemenyルールとは</vt:lpstr>
      <vt:lpstr>拡張版Kemenyルールとは</vt:lpstr>
      <vt:lpstr>拡張版Kemenyルール</vt:lpstr>
      <vt:lpstr>拡張版Kemenyルール</vt:lpstr>
      <vt:lpstr>拡張版Kemenyルール</vt:lpstr>
      <vt:lpstr>拡張版Kemenyルール</vt:lpstr>
      <vt:lpstr>拡張版Kemenyルール</vt:lpstr>
      <vt:lpstr>拡張版Kemenyルール</vt:lpstr>
      <vt:lpstr>拡張版Kemenyルール</vt:lpstr>
      <vt:lpstr>性質</vt:lpstr>
      <vt:lpstr>拡張された弱効率性</vt:lpstr>
      <vt:lpstr>定理 1</vt:lpstr>
      <vt:lpstr>拡張された弱耐戦略性</vt:lpstr>
      <vt:lpstr>定理 2</vt:lpstr>
      <vt:lpstr>マッチングプロセス</vt:lpstr>
      <vt:lpstr>DAアルゴリズム</vt:lpstr>
      <vt:lpstr>DAアルゴリズム</vt:lpstr>
      <vt:lpstr>DAアルゴリズム(被介護者側)</vt:lpstr>
      <vt:lpstr>DAアルゴリズム(被介護者側)</vt:lpstr>
      <vt:lpstr>DAアルゴリズム</vt:lpstr>
      <vt:lpstr>DAアルゴリズム(被介護者側)</vt:lpstr>
      <vt:lpstr>DAアルゴリズム(被介護者側)</vt:lpstr>
      <vt:lpstr>DAアルゴリズム(被介護者側)</vt:lpstr>
      <vt:lpstr>まとめ</vt:lpstr>
      <vt:lpstr>他の分野への活用</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Makoto Kuramochi</dc:creator>
  <cp:lastModifiedBy>Makoto Kuramochi</cp:lastModifiedBy>
  <cp:revision>95</cp:revision>
  <dcterms:created xsi:type="dcterms:W3CDTF">2024-12-29T08:11:03Z</dcterms:created>
  <dcterms:modified xsi:type="dcterms:W3CDTF">2025-01-25T04:11:20Z</dcterms:modified>
</cp:coreProperties>
</file>