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oboto"/>
      <p:regular r:id="rId10"/>
      <p:bold r:id="rId11"/>
      <p:italic r:id="rId12"/>
      <p:boldItalic r:id="rId13"/>
    </p:embeddedFont>
    <p:embeddedFont>
      <p:font typeface="Google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GoogleSans-bold.fntdata"/><Relationship Id="rId14" Type="http://schemas.openxmlformats.org/officeDocument/2006/relationships/font" Target="fonts/GoogleSans-regular.fntdata"/><Relationship Id="rId17" Type="http://schemas.openxmlformats.org/officeDocument/2006/relationships/font" Target="fonts/GoogleSans-boldItalic.fntdata"/><Relationship Id="rId16" Type="http://schemas.openxmlformats.org/officeDocument/2006/relationships/font" Target="fonts/Google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b8932600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b8932600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b89326005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b89326005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9419f719b3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9419f719b3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e118e9c68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e118e9c68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742700" y="1249000"/>
            <a:ext cx="5658600" cy="3495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580"/>
              <a:t>Google Cybersecurity Project by Kiernan Rodriguez: </a:t>
            </a:r>
            <a:r>
              <a:rPr lang="en" sz="4580"/>
              <a:t>Investigate</a:t>
            </a:r>
            <a:r>
              <a:rPr lang="en" sz="4580"/>
              <a:t> a Suspicious File Hash</a:t>
            </a:r>
            <a:endParaRPr sz="4580"/>
          </a:p>
        </p:txBody>
      </p:sp>
      <p:sp>
        <p:nvSpPr>
          <p:cNvPr id="55" name="Google Shape;55;p13"/>
          <p:cNvSpPr txBox="1"/>
          <p:nvPr>
            <p:ph idx="1" type="subTitle"/>
          </p:nvPr>
        </p:nvSpPr>
        <p:spPr>
          <a:xfrm>
            <a:off x="-145800" y="2439600"/>
            <a:ext cx="8978100" cy="323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3133"/>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712501" y="238525"/>
            <a:ext cx="7719000" cy="852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Project Task:Scenario</a:t>
            </a:r>
            <a:endParaRPr/>
          </a:p>
        </p:txBody>
      </p:sp>
      <p:sp>
        <p:nvSpPr>
          <p:cNvPr id="61" name="Google Shape;61;p14"/>
          <p:cNvSpPr txBox="1"/>
          <p:nvPr>
            <p:ph idx="1" type="subTitle"/>
          </p:nvPr>
        </p:nvSpPr>
        <p:spPr>
          <a:xfrm>
            <a:off x="273450" y="991450"/>
            <a:ext cx="8597100" cy="34620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018"/>
              <a:buFont typeface="Arial"/>
              <a:buNone/>
            </a:pPr>
            <a:r>
              <a:rPr lang="en" sz="2690"/>
              <a:t>Scenario: </a:t>
            </a:r>
            <a:endParaRPr sz="2690"/>
          </a:p>
          <a:p>
            <a:pPr indent="0" lvl="0" marL="0" rtl="0" algn="l">
              <a:lnSpc>
                <a:spcPct val="105000"/>
              </a:lnSpc>
              <a:spcBef>
                <a:spcPts val="0"/>
              </a:spcBef>
              <a:spcAft>
                <a:spcPts val="0"/>
              </a:spcAft>
              <a:buClr>
                <a:schemeClr val="dk1"/>
              </a:buClr>
              <a:buSzPts val="1018"/>
              <a:buFont typeface="Arial"/>
              <a:buNone/>
            </a:pPr>
            <a:r>
              <a:rPr lang="en" sz="1518">
                <a:solidFill>
                  <a:srgbClr val="1F1F1F"/>
                </a:solidFill>
                <a:highlight>
                  <a:srgbClr val="FFFFFF"/>
                </a:highlight>
              </a:rPr>
              <a:t>You are a level one security operations center (SOC) analyst at a financial services company. You have received an alert about a suspicious file being downloaded on an employee's computer. </a:t>
            </a:r>
            <a:endParaRPr sz="1518">
              <a:solidFill>
                <a:srgbClr val="1F1F1F"/>
              </a:solidFill>
              <a:highlight>
                <a:srgbClr val="FFFFFF"/>
              </a:highlight>
            </a:endParaRPr>
          </a:p>
          <a:p>
            <a:pPr indent="0" lvl="0" marL="0" rtl="0" algn="l">
              <a:lnSpc>
                <a:spcPct val="105000"/>
              </a:lnSpc>
              <a:spcBef>
                <a:spcPts val="0"/>
              </a:spcBef>
              <a:spcAft>
                <a:spcPts val="0"/>
              </a:spcAft>
              <a:buClr>
                <a:schemeClr val="dk1"/>
              </a:buClr>
              <a:buSzPts val="1018"/>
              <a:buFont typeface="Arial"/>
              <a:buNone/>
            </a:pPr>
            <a:r>
              <a:rPr lang="en" sz="1518">
                <a:solidFill>
                  <a:srgbClr val="1F1F1F"/>
                </a:solidFill>
                <a:highlight>
                  <a:srgbClr val="FFFFFF"/>
                </a:highlight>
              </a:rPr>
              <a:t>You investigate this alert and discover that the employee received an email containing an attachment. The attachment was a password-protected spreadsheet file. The spreadsheet's password was provided in the email. The employee downloaded the file, then entered the password to open the file. When the employee opened the file, a malicious payload was then executed on their computer.</a:t>
            </a:r>
            <a:endParaRPr sz="1518">
              <a:solidFill>
                <a:srgbClr val="1F1F1F"/>
              </a:solidFill>
              <a:highlight>
                <a:srgbClr val="FFFFFF"/>
              </a:highlight>
            </a:endParaRPr>
          </a:p>
          <a:p>
            <a:pPr indent="0" lvl="0" marL="0" rtl="0" algn="l">
              <a:lnSpc>
                <a:spcPct val="105000"/>
              </a:lnSpc>
              <a:spcBef>
                <a:spcPts val="0"/>
              </a:spcBef>
              <a:spcAft>
                <a:spcPts val="0"/>
              </a:spcAft>
              <a:buClr>
                <a:schemeClr val="dk1"/>
              </a:buClr>
              <a:buSzPts val="1018"/>
              <a:buFont typeface="Arial"/>
              <a:buNone/>
            </a:pPr>
            <a:r>
              <a:rPr lang="en" sz="1518">
                <a:solidFill>
                  <a:srgbClr val="1F1F1F"/>
                </a:solidFill>
                <a:highlight>
                  <a:srgbClr val="FFFFFF"/>
                </a:highlight>
              </a:rPr>
              <a:t>You retrieve the malicious file and create a SHA256 hash of the file. You might recall from a previous course that a hash function is an algorithm that produces a code that can't be decrypted. Hashing is a cryptographic method used to uniquely identify malware, acting as the file's unique fingerprint. </a:t>
            </a:r>
            <a:endParaRPr sz="1518">
              <a:solidFill>
                <a:srgbClr val="1F1F1F"/>
              </a:solidFill>
              <a:highlight>
                <a:srgbClr val="FFFFFF"/>
              </a:highlight>
            </a:endParaRPr>
          </a:p>
          <a:p>
            <a:pPr indent="0" lvl="0" marL="0" rtl="0" algn="l">
              <a:lnSpc>
                <a:spcPct val="105000"/>
              </a:lnSpc>
              <a:spcBef>
                <a:spcPts val="0"/>
              </a:spcBef>
              <a:spcAft>
                <a:spcPts val="0"/>
              </a:spcAft>
              <a:buClr>
                <a:schemeClr val="dk1"/>
              </a:buClr>
              <a:buSzPts val="1018"/>
              <a:buFont typeface="Arial"/>
              <a:buNone/>
            </a:pPr>
            <a:r>
              <a:rPr lang="en" sz="1518">
                <a:solidFill>
                  <a:srgbClr val="1F1F1F"/>
                </a:solidFill>
                <a:highlight>
                  <a:srgbClr val="FFFFFF"/>
                </a:highlight>
              </a:rPr>
              <a:t>Now that you have the file hash, you will use VirusTotal to uncover additional IoCs that are associated with the file.</a:t>
            </a:r>
            <a:endParaRPr sz="1518">
              <a:solidFill>
                <a:srgbClr val="1F1F1F"/>
              </a:solidFill>
              <a:highlight>
                <a:srgbClr val="FFFFFF"/>
              </a:highlight>
            </a:endParaRPr>
          </a:p>
          <a:p>
            <a:pPr indent="0" lvl="0" marL="0" rtl="0" algn="ctr">
              <a:lnSpc>
                <a:spcPct val="90000"/>
              </a:lnSpc>
              <a:spcBef>
                <a:spcPts val="0"/>
              </a:spcBef>
              <a:spcAft>
                <a:spcPts val="0"/>
              </a:spcAft>
              <a:buSzPts val="1018"/>
              <a:buNone/>
            </a:pPr>
            <a:r>
              <a:t/>
            </a:r>
            <a:endParaRPr sz="259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11700" y="419550"/>
            <a:ext cx="7986000" cy="928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b="1" lang="en" sz="1790">
                <a:solidFill>
                  <a:schemeClr val="dk1"/>
                </a:solidFill>
                <a:latin typeface="Google Sans"/>
                <a:ea typeface="Google Sans"/>
                <a:cs typeface="Google Sans"/>
                <a:sym typeface="Google Sans"/>
              </a:rPr>
              <a:t>Has this file hash been reported as malicious? Explain why or why not.</a:t>
            </a:r>
            <a:endParaRPr b="1" sz="1790">
              <a:solidFill>
                <a:schemeClr val="dk1"/>
              </a:solidFill>
              <a:latin typeface="Google Sans"/>
              <a:ea typeface="Google Sans"/>
              <a:cs typeface="Google Sans"/>
              <a:sym typeface="Google Sans"/>
            </a:endParaRPr>
          </a:p>
          <a:p>
            <a:pPr indent="0" lvl="0" marL="0" rtl="0" algn="l">
              <a:lnSpc>
                <a:spcPct val="95000"/>
              </a:lnSpc>
              <a:spcBef>
                <a:spcPts val="1200"/>
              </a:spcBef>
              <a:spcAft>
                <a:spcPts val="0"/>
              </a:spcAft>
              <a:buSzPts val="605"/>
              <a:buNone/>
            </a:pPr>
            <a:r>
              <a:t/>
            </a:r>
            <a:endParaRPr b="1" sz="1790">
              <a:solidFill>
                <a:schemeClr val="dk1"/>
              </a:solidFill>
              <a:latin typeface="Google Sans"/>
              <a:ea typeface="Google Sans"/>
              <a:cs typeface="Google Sans"/>
              <a:sym typeface="Google Sans"/>
            </a:endParaRPr>
          </a:p>
          <a:p>
            <a:pPr indent="0" lvl="0" marL="0" rtl="0" algn="l">
              <a:lnSpc>
                <a:spcPct val="95000"/>
              </a:lnSpc>
              <a:spcBef>
                <a:spcPts val="1200"/>
              </a:spcBef>
              <a:spcAft>
                <a:spcPts val="1200"/>
              </a:spcAft>
              <a:buSzPts val="605"/>
              <a:buNone/>
            </a:pPr>
            <a:r>
              <a:t/>
            </a:r>
            <a:endParaRPr b="1" sz="1790">
              <a:solidFill>
                <a:schemeClr val="dk1"/>
              </a:solidFill>
              <a:latin typeface="Google Sans"/>
              <a:ea typeface="Google Sans"/>
              <a:cs typeface="Google Sans"/>
              <a:sym typeface="Google Sans"/>
            </a:endParaRPr>
          </a:p>
        </p:txBody>
      </p:sp>
      <p:sp>
        <p:nvSpPr>
          <p:cNvPr id="67" name="Google Shape;67;p15"/>
          <p:cNvSpPr txBox="1"/>
          <p:nvPr/>
        </p:nvSpPr>
        <p:spPr>
          <a:xfrm>
            <a:off x="311700" y="1060100"/>
            <a:ext cx="7538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Google Sans"/>
                <a:ea typeface="Google Sans"/>
                <a:cs typeface="Google Sans"/>
                <a:sym typeface="Google Sans"/>
              </a:rPr>
              <a:t>The file hash has been reported as malicious by over 50 vendors that reported it. Upon further investigation, this file hash is known as the malware Flagpro, which has been commonly used by the advanced threat actor BlackTech. This is heavily hostile to those who are compromised by this malware.</a:t>
            </a:r>
            <a:endParaRPr>
              <a:latin typeface="Google Sans"/>
              <a:ea typeface="Google Sans"/>
              <a:cs typeface="Google Sans"/>
              <a:sym typeface="Google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grpSp>
        <p:nvGrpSpPr>
          <p:cNvPr id="72" name="Google Shape;72;p16"/>
          <p:cNvGrpSpPr/>
          <p:nvPr/>
        </p:nvGrpSpPr>
        <p:grpSpPr>
          <a:xfrm>
            <a:off x="52400" y="399200"/>
            <a:ext cx="5417400" cy="4685400"/>
            <a:chOff x="52400" y="399200"/>
            <a:chExt cx="5417400" cy="4685400"/>
          </a:xfrm>
        </p:grpSpPr>
        <p:sp>
          <p:nvSpPr>
            <p:cNvPr id="73" name="Google Shape;73;p16"/>
            <p:cNvSpPr/>
            <p:nvPr/>
          </p:nvSpPr>
          <p:spPr>
            <a:xfrm>
              <a:off x="52400" y="399200"/>
              <a:ext cx="5417400" cy="4685400"/>
            </a:xfrm>
            <a:prstGeom prst="triangle">
              <a:avLst>
                <a:gd fmla="val 50000" name="adj"/>
              </a:avLst>
            </a:prstGeom>
            <a:solidFill>
              <a:schemeClr val="accent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4" name="Google Shape;74;p16"/>
            <p:cNvCxnSpPr/>
            <p:nvPr/>
          </p:nvCxnSpPr>
          <p:spPr>
            <a:xfrm>
              <a:off x="2174888" y="1426450"/>
              <a:ext cx="1162500" cy="0"/>
            </a:xfrm>
            <a:prstGeom prst="straightConnector1">
              <a:avLst/>
            </a:prstGeom>
            <a:noFill/>
            <a:ln cap="flat" cmpd="sng" w="28575">
              <a:solidFill>
                <a:srgbClr val="FFFFFF"/>
              </a:solidFill>
              <a:prstDash val="solid"/>
              <a:round/>
              <a:headEnd len="med" w="med" type="none"/>
              <a:tailEnd len="med" w="med" type="none"/>
            </a:ln>
          </p:spPr>
        </p:cxnSp>
        <p:cxnSp>
          <p:nvCxnSpPr>
            <p:cNvPr id="75" name="Google Shape;75;p16"/>
            <p:cNvCxnSpPr/>
            <p:nvPr/>
          </p:nvCxnSpPr>
          <p:spPr>
            <a:xfrm>
              <a:off x="1714500" y="2214625"/>
              <a:ext cx="2094000" cy="0"/>
            </a:xfrm>
            <a:prstGeom prst="straightConnector1">
              <a:avLst/>
            </a:prstGeom>
            <a:noFill/>
            <a:ln cap="flat" cmpd="sng" w="28575">
              <a:solidFill>
                <a:srgbClr val="FFFFFF"/>
              </a:solidFill>
              <a:prstDash val="solid"/>
              <a:round/>
              <a:headEnd len="med" w="med" type="none"/>
              <a:tailEnd len="med" w="med" type="none"/>
            </a:ln>
          </p:spPr>
        </p:cxnSp>
        <p:cxnSp>
          <p:nvCxnSpPr>
            <p:cNvPr id="76" name="Google Shape;76;p16"/>
            <p:cNvCxnSpPr/>
            <p:nvPr/>
          </p:nvCxnSpPr>
          <p:spPr>
            <a:xfrm>
              <a:off x="1269525" y="2976625"/>
              <a:ext cx="2970900" cy="0"/>
            </a:xfrm>
            <a:prstGeom prst="straightConnector1">
              <a:avLst/>
            </a:prstGeom>
            <a:noFill/>
            <a:ln cap="flat" cmpd="sng" w="28575">
              <a:solidFill>
                <a:srgbClr val="FFFFFF"/>
              </a:solidFill>
              <a:prstDash val="solid"/>
              <a:round/>
              <a:headEnd len="med" w="med" type="none"/>
              <a:tailEnd len="med" w="med" type="none"/>
            </a:ln>
          </p:spPr>
        </p:cxnSp>
        <p:cxnSp>
          <p:nvCxnSpPr>
            <p:cNvPr id="77" name="Google Shape;77;p16"/>
            <p:cNvCxnSpPr/>
            <p:nvPr/>
          </p:nvCxnSpPr>
          <p:spPr>
            <a:xfrm>
              <a:off x="903063" y="3665615"/>
              <a:ext cx="3729900" cy="0"/>
            </a:xfrm>
            <a:prstGeom prst="straightConnector1">
              <a:avLst/>
            </a:prstGeom>
            <a:noFill/>
            <a:ln cap="flat" cmpd="sng" w="28575">
              <a:solidFill>
                <a:srgbClr val="FFFFFF"/>
              </a:solidFill>
              <a:prstDash val="solid"/>
              <a:round/>
              <a:headEnd len="med" w="med" type="none"/>
              <a:tailEnd len="med" w="med" type="none"/>
            </a:ln>
          </p:spPr>
        </p:cxnSp>
        <p:cxnSp>
          <p:nvCxnSpPr>
            <p:cNvPr id="78" name="Google Shape;78;p16"/>
            <p:cNvCxnSpPr/>
            <p:nvPr/>
          </p:nvCxnSpPr>
          <p:spPr>
            <a:xfrm>
              <a:off x="484250" y="4351425"/>
              <a:ext cx="4541700" cy="0"/>
            </a:xfrm>
            <a:prstGeom prst="straightConnector1">
              <a:avLst/>
            </a:prstGeom>
            <a:noFill/>
            <a:ln cap="flat" cmpd="sng" w="28575">
              <a:solidFill>
                <a:srgbClr val="FFFFFF"/>
              </a:solidFill>
              <a:prstDash val="solid"/>
              <a:round/>
              <a:headEnd len="med" w="med" type="none"/>
              <a:tailEnd len="med" w="med" type="none"/>
            </a:ln>
          </p:spPr>
        </p:cxnSp>
      </p:grpSp>
      <p:sp>
        <p:nvSpPr>
          <p:cNvPr id="79" name="Google Shape;79;p16"/>
          <p:cNvSpPr txBox="1"/>
          <p:nvPr/>
        </p:nvSpPr>
        <p:spPr>
          <a:xfrm>
            <a:off x="2424313" y="863775"/>
            <a:ext cx="805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TTPs</a:t>
            </a:r>
            <a:endParaRPr b="1" sz="1700">
              <a:solidFill>
                <a:schemeClr val="lt1"/>
              </a:solidFill>
              <a:latin typeface="Google Sans"/>
              <a:ea typeface="Google Sans"/>
              <a:cs typeface="Google Sans"/>
              <a:sym typeface="Google Sans"/>
            </a:endParaRPr>
          </a:p>
        </p:txBody>
      </p:sp>
      <p:sp>
        <p:nvSpPr>
          <p:cNvPr id="80" name="Google Shape;80;p16"/>
          <p:cNvSpPr txBox="1"/>
          <p:nvPr/>
        </p:nvSpPr>
        <p:spPr>
          <a:xfrm>
            <a:off x="2411226" y="1578950"/>
            <a:ext cx="805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Tools</a:t>
            </a:r>
            <a:endParaRPr b="1" sz="1700">
              <a:solidFill>
                <a:schemeClr val="lt1"/>
              </a:solidFill>
              <a:latin typeface="Google Sans"/>
              <a:ea typeface="Google Sans"/>
              <a:cs typeface="Google Sans"/>
              <a:sym typeface="Google Sans"/>
            </a:endParaRPr>
          </a:p>
        </p:txBody>
      </p:sp>
      <p:sp>
        <p:nvSpPr>
          <p:cNvPr id="81" name="Google Shape;81;p16"/>
          <p:cNvSpPr txBox="1"/>
          <p:nvPr/>
        </p:nvSpPr>
        <p:spPr>
          <a:xfrm>
            <a:off x="1792100" y="2294125"/>
            <a:ext cx="19914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lt1"/>
                </a:solidFill>
                <a:latin typeface="Google Sans"/>
                <a:ea typeface="Google Sans"/>
                <a:cs typeface="Google Sans"/>
                <a:sym typeface="Google Sans"/>
              </a:rPr>
              <a:t>Network/host artifacts</a:t>
            </a:r>
            <a:endParaRPr b="1" sz="1700">
              <a:solidFill>
                <a:schemeClr val="lt1"/>
              </a:solidFill>
              <a:latin typeface="Google Sans"/>
              <a:ea typeface="Google Sans"/>
              <a:cs typeface="Google Sans"/>
              <a:sym typeface="Google Sans"/>
            </a:endParaRPr>
          </a:p>
        </p:txBody>
      </p:sp>
      <p:sp>
        <p:nvSpPr>
          <p:cNvPr id="82" name="Google Shape;82;p16"/>
          <p:cNvSpPr txBox="1"/>
          <p:nvPr/>
        </p:nvSpPr>
        <p:spPr>
          <a:xfrm>
            <a:off x="1978962" y="3118675"/>
            <a:ext cx="2048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Domain names</a:t>
            </a:r>
            <a:endParaRPr b="1" sz="1700">
              <a:solidFill>
                <a:schemeClr val="lt1"/>
              </a:solidFill>
              <a:latin typeface="Google Sans"/>
              <a:ea typeface="Google Sans"/>
              <a:cs typeface="Google Sans"/>
              <a:sym typeface="Google Sans"/>
            </a:endParaRPr>
          </a:p>
        </p:txBody>
      </p:sp>
      <p:sp>
        <p:nvSpPr>
          <p:cNvPr id="83" name="Google Shape;83;p16"/>
          <p:cNvSpPr txBox="1"/>
          <p:nvPr/>
        </p:nvSpPr>
        <p:spPr>
          <a:xfrm>
            <a:off x="1978962" y="3755325"/>
            <a:ext cx="2048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IP addresses</a:t>
            </a:r>
            <a:endParaRPr b="1" sz="1700">
              <a:solidFill>
                <a:schemeClr val="lt1"/>
              </a:solidFill>
              <a:latin typeface="Google Sans"/>
              <a:ea typeface="Google Sans"/>
              <a:cs typeface="Google Sans"/>
              <a:sym typeface="Google Sans"/>
            </a:endParaRPr>
          </a:p>
        </p:txBody>
      </p:sp>
      <p:sp>
        <p:nvSpPr>
          <p:cNvPr id="84" name="Google Shape;84;p16"/>
          <p:cNvSpPr txBox="1"/>
          <p:nvPr/>
        </p:nvSpPr>
        <p:spPr>
          <a:xfrm>
            <a:off x="1978962" y="4457425"/>
            <a:ext cx="2048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Hash values</a:t>
            </a:r>
            <a:endParaRPr b="1" sz="1700">
              <a:solidFill>
                <a:schemeClr val="lt1"/>
              </a:solidFill>
              <a:latin typeface="Google Sans"/>
              <a:ea typeface="Google Sans"/>
              <a:cs typeface="Google Sans"/>
              <a:sym typeface="Google Sans"/>
            </a:endParaRPr>
          </a:p>
        </p:txBody>
      </p:sp>
      <p:cxnSp>
        <p:nvCxnSpPr>
          <p:cNvPr id="85" name="Google Shape;85;p16"/>
          <p:cNvCxnSpPr/>
          <p:nvPr/>
        </p:nvCxnSpPr>
        <p:spPr>
          <a:xfrm>
            <a:off x="3153750" y="1086374"/>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86" name="Google Shape;86;p16"/>
          <p:cNvSpPr/>
          <p:nvPr/>
        </p:nvSpPr>
        <p:spPr>
          <a:xfrm>
            <a:off x="4848450" y="824324"/>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Google Sans"/>
                <a:ea typeface="Google Sans"/>
                <a:cs typeface="Google Sans"/>
                <a:sym typeface="Google Sans"/>
              </a:rPr>
              <a:t>Command and Control</a:t>
            </a:r>
            <a:endParaRPr sz="1100">
              <a:solidFill>
                <a:schemeClr val="dk1"/>
              </a:solidFill>
              <a:latin typeface="Google Sans"/>
              <a:ea typeface="Google Sans"/>
              <a:cs typeface="Google Sans"/>
              <a:sym typeface="Google Sans"/>
            </a:endParaRPr>
          </a:p>
        </p:txBody>
      </p:sp>
      <p:cxnSp>
        <p:nvCxnSpPr>
          <p:cNvPr id="87" name="Google Shape;87;p16"/>
          <p:cNvCxnSpPr>
            <a:endCxn id="88" idx="1"/>
          </p:cNvCxnSpPr>
          <p:nvPr/>
        </p:nvCxnSpPr>
        <p:spPr>
          <a:xfrm>
            <a:off x="3578825" y="1801549"/>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88" name="Google Shape;88;p16"/>
          <p:cNvSpPr/>
          <p:nvPr/>
        </p:nvSpPr>
        <p:spPr>
          <a:xfrm>
            <a:off x="5273525" y="1539499"/>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Google Sans"/>
                <a:ea typeface="Google Sans"/>
                <a:cs typeface="Google Sans"/>
                <a:sym typeface="Google Sans"/>
              </a:rPr>
              <a:t>Input capture</a:t>
            </a:r>
            <a:endParaRPr sz="1100">
              <a:solidFill>
                <a:schemeClr val="dk1"/>
              </a:solidFill>
              <a:latin typeface="Roboto"/>
              <a:ea typeface="Roboto"/>
              <a:cs typeface="Roboto"/>
              <a:sym typeface="Roboto"/>
            </a:endParaRPr>
          </a:p>
        </p:txBody>
      </p:sp>
      <p:cxnSp>
        <p:nvCxnSpPr>
          <p:cNvPr id="89" name="Google Shape;89;p16"/>
          <p:cNvCxnSpPr>
            <a:endCxn id="90" idx="1"/>
          </p:cNvCxnSpPr>
          <p:nvPr/>
        </p:nvCxnSpPr>
        <p:spPr>
          <a:xfrm>
            <a:off x="3986625" y="2571149"/>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90" name="Google Shape;90;p16"/>
          <p:cNvSpPr/>
          <p:nvPr/>
        </p:nvSpPr>
        <p:spPr>
          <a:xfrm>
            <a:off x="5681325" y="2309099"/>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Google Sans"/>
                <a:ea typeface="Google Sans"/>
                <a:cs typeface="Google Sans"/>
                <a:sym typeface="Google Sans"/>
              </a:rPr>
              <a:t>HTTP Requests</a:t>
            </a:r>
            <a:endParaRPr sz="1100">
              <a:solidFill>
                <a:schemeClr val="dk1"/>
              </a:solidFill>
              <a:latin typeface="Roboto"/>
              <a:ea typeface="Roboto"/>
              <a:cs typeface="Roboto"/>
              <a:sym typeface="Roboto"/>
            </a:endParaRPr>
          </a:p>
        </p:txBody>
      </p:sp>
      <p:cxnSp>
        <p:nvCxnSpPr>
          <p:cNvPr id="91" name="Google Shape;91;p16"/>
          <p:cNvCxnSpPr>
            <a:endCxn id="92" idx="1"/>
          </p:cNvCxnSpPr>
          <p:nvPr/>
        </p:nvCxnSpPr>
        <p:spPr>
          <a:xfrm>
            <a:off x="4426175" y="3274536"/>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92" name="Google Shape;92;p16"/>
          <p:cNvSpPr/>
          <p:nvPr/>
        </p:nvSpPr>
        <p:spPr>
          <a:xfrm>
            <a:off x="6120875" y="3012486"/>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Google Sans"/>
                <a:ea typeface="Google Sans"/>
                <a:cs typeface="Google Sans"/>
                <a:sym typeface="Google Sans"/>
              </a:rPr>
              <a:t>org.misecure.com</a:t>
            </a:r>
            <a:endParaRPr sz="1100">
              <a:solidFill>
                <a:schemeClr val="dk1"/>
              </a:solidFill>
              <a:latin typeface="Google Sans"/>
              <a:ea typeface="Google Sans"/>
              <a:cs typeface="Google Sans"/>
              <a:sym typeface="Google Sans"/>
            </a:endParaRPr>
          </a:p>
        </p:txBody>
      </p:sp>
      <p:cxnSp>
        <p:nvCxnSpPr>
          <p:cNvPr id="93" name="Google Shape;93;p16"/>
          <p:cNvCxnSpPr>
            <a:endCxn id="94" idx="1"/>
          </p:cNvCxnSpPr>
          <p:nvPr/>
        </p:nvCxnSpPr>
        <p:spPr>
          <a:xfrm>
            <a:off x="4835525" y="3977924"/>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94" name="Google Shape;94;p16"/>
          <p:cNvSpPr/>
          <p:nvPr/>
        </p:nvSpPr>
        <p:spPr>
          <a:xfrm>
            <a:off x="6530225" y="3715874"/>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457200" rtl="0" algn="l">
              <a:spcBef>
                <a:spcPts val="0"/>
              </a:spcBef>
              <a:spcAft>
                <a:spcPts val="0"/>
              </a:spcAft>
              <a:buNone/>
            </a:pPr>
            <a:r>
              <a:rPr lang="en" sz="1100">
                <a:solidFill>
                  <a:schemeClr val="dk1"/>
                </a:solidFill>
                <a:latin typeface="Google Sans"/>
                <a:ea typeface="Google Sans"/>
                <a:cs typeface="Google Sans"/>
                <a:sym typeface="Google Sans"/>
              </a:rPr>
              <a:t>207.148.109.242</a:t>
            </a:r>
            <a:endParaRPr sz="1100">
              <a:solidFill>
                <a:schemeClr val="dk1"/>
              </a:solidFill>
              <a:latin typeface="Google Sans"/>
              <a:ea typeface="Google Sans"/>
              <a:cs typeface="Google Sans"/>
              <a:sym typeface="Google Sans"/>
            </a:endParaRPr>
          </a:p>
        </p:txBody>
      </p:sp>
      <p:cxnSp>
        <p:nvCxnSpPr>
          <p:cNvPr id="95" name="Google Shape;95;p16"/>
          <p:cNvCxnSpPr/>
          <p:nvPr/>
        </p:nvCxnSpPr>
        <p:spPr>
          <a:xfrm>
            <a:off x="5211175" y="4680024"/>
            <a:ext cx="16053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96" name="Google Shape;96;p16"/>
          <p:cNvSpPr/>
          <p:nvPr/>
        </p:nvSpPr>
        <p:spPr>
          <a:xfrm>
            <a:off x="6816475" y="4417974"/>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Google Sans"/>
                <a:ea typeface="Google Sans"/>
                <a:cs typeface="Google Sans"/>
                <a:sym typeface="Google Sans"/>
              </a:rPr>
              <a:t>287d612e29b71c90aa54947313810a25</a:t>
            </a:r>
            <a:endParaRPr sz="1100">
              <a:solidFill>
                <a:schemeClr val="dk1"/>
              </a:solidFill>
              <a:latin typeface="Google Sans"/>
              <a:ea typeface="Google Sans"/>
              <a:cs typeface="Google Sans"/>
              <a:sym typeface="Google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