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1_540765D3.xml" ContentType="application/vnd.ms-powerpoint.comments+xml"/>
  <Override PartName="/ppt/comments/modernComment_103_563C349D.xml" ContentType="application/vnd.ms-powerpoint.comments+xml"/>
  <Override PartName="/ppt/notesSlides/notesSlide1.xml" ContentType="application/vnd.openxmlformats-officedocument.presentationml.notesSlide+xml"/>
  <Override PartName="/ppt/comments/modernComment_104_99B51752.xml" ContentType="application/vnd.ms-powerpoint.comments+xml"/>
  <Override PartName="/ppt/comments/modernComment_105_73F28233.xml" ContentType="application/vnd.ms-powerpoint.comments+xml"/>
  <Override PartName="/ppt/comments/modernComment_106_D35B6E5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F3FA17-5F5A-05A2-CBCC-9B95AC9079AE}" name="Jens Kröning" initials="JK" userId="S::Jens.Kroening@Student.HTW-Berlin.de::fec3bfc5-2a45-4783-9957-0c36df3ca74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A33"/>
    <a:srgbClr val="3E5137"/>
    <a:srgbClr val="0044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1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comments/modernComment_101_540765D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7D4207-4FB2-497D-B8C2-99B4C38078FF}" authorId="{C5F3FA17-5F5A-05A2-CBCC-9B95AC9079AE}" created="2024-09-06T12:45:04.455">
    <pc:sldMkLst xmlns:pc="http://schemas.microsoft.com/office/powerpoint/2013/main/command">
      <pc:docMk/>
      <pc:sldMk cId="1409770963" sldId="257"/>
    </pc:sldMkLst>
    <p188:pos x="4502150" y="2413000"/>
    <p188:txBody>
      <a:bodyPr/>
      <a:lstStyle/>
      <a:p>
        <a:r>
          <a:rPr lang="de-DE"/>
          <a:t>Hier Sound-Plugin für "Immi" einmal als Muster anwenden</a:t>
        </a:r>
      </a:p>
    </p188:txBody>
  </p188:cm>
  <p188:cm id="{6CD43116-E920-4ED3-A271-B19787C782D7}" authorId="{C5F3FA17-5F5A-05A2-CBCC-9B95AC9079AE}" created="2024-09-06T12:46:04.769">
    <pc:sldMkLst xmlns:pc="http://schemas.microsoft.com/office/powerpoint/2013/main/command">
      <pc:docMk/>
      <pc:sldMk cId="1409770963" sldId="257"/>
    </pc:sldMkLst>
    <p188:pos x="9629775" y="3444875"/>
    <p188:txBody>
      <a:bodyPr/>
      <a:lstStyle/>
      <a:p>
        <a:r>
          <a:rPr lang="de-DE"/>
          <a:t>Nur "Arbeitnehmende Person" umsetzen. Klick für zur nächsten Folie. 
Alle anderen nur als Auswahl darstellen, aber ohne weitere Funktion.</a:t>
        </a:r>
      </a:p>
    </p188:txBody>
  </p188:cm>
  <p188:cm id="{19E9FBD9-521F-46B9-8C83-DA23DB4F8977}" authorId="{C5F3FA17-5F5A-05A2-CBCC-9B95AC9079AE}" created="2024-09-06T12:47:45.900">
    <pc:sldMkLst xmlns:pc="http://schemas.microsoft.com/office/powerpoint/2013/main/command">
      <pc:docMk/>
      <pc:sldMk cId="1409770963" sldId="257"/>
    </pc:sldMkLst>
    <p188:pos x="7591425" y="2511425"/>
    <p188:txBody>
      <a:bodyPr/>
      <a:lstStyle/>
      <a:p>
        <a:r>
          <a:rPr lang="de-DE"/>
          <a:t>Beim hoovern über die Felder, entsprechend farblich kenntlich machen</a:t>
        </a:r>
      </a:p>
    </p188:txBody>
  </p188:cm>
</p188:cmLst>
</file>

<file path=ppt/comments/modernComment_103_563C349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2ABE759-E714-4FC1-BF02-08CA0A6DDC64}" authorId="{C5F3FA17-5F5A-05A2-CBCC-9B95AC9079AE}" created="2024-09-06T12:47:21.783">
    <pc:sldMkLst xmlns:pc="http://schemas.microsoft.com/office/powerpoint/2013/main/command">
      <pc:docMk/>
      <pc:sldMk cId="1446786205" sldId="259"/>
    </pc:sldMkLst>
    <p188:pos x="10118725" y="4559300"/>
    <p188:txBody>
      <a:bodyPr/>
      <a:lstStyle/>
      <a:p>
        <a:r>
          <a:rPr lang="de-DE"/>
          <a:t>Hier wieder nur "Einbürgerung" zum klicken möglich.</a:t>
        </a:r>
      </a:p>
    </p188:txBody>
  </p188:cm>
</p188:cmLst>
</file>

<file path=ppt/comments/modernComment_104_99B5175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405162-9254-491F-B3D4-8D93DC00ECDB}" authorId="{C5F3FA17-5F5A-05A2-CBCC-9B95AC9079AE}" created="2024-09-06T12:48:23.813">
    <pc:sldMkLst xmlns:pc="http://schemas.microsoft.com/office/powerpoint/2013/main/command">
      <pc:docMk/>
      <pc:sldMk cId="2578782034" sldId="260"/>
    </pc:sldMkLst>
    <p188:pos x="11379200" y="2501900"/>
    <p188:txBody>
      <a:bodyPr/>
      <a:lstStyle/>
      <a:p>
        <a:r>
          <a:rPr lang="de-DE"/>
          <a:t>Nur "Quick-Check" zum klicken. Alle anderen Felder für zukünftige Zwecke nur darstellen</a:t>
        </a:r>
      </a:p>
    </p188:txBody>
  </p188:cm>
</p188:cmLst>
</file>

<file path=ppt/comments/modernComment_105_73F282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ADEF13E-431D-4DD6-BE67-D66B4896DAC1}" authorId="{C5F3FA17-5F5A-05A2-CBCC-9B95AC9079AE}" created="2024-09-06T12:48:53.348">
    <pc:sldMkLst xmlns:pc="http://schemas.microsoft.com/office/powerpoint/2013/main/command">
      <pc:docMk/>
      <pc:sldMk cId="1945272883" sldId="261"/>
    </pc:sldMkLst>
    <p188:pos x="9798050" y="3108325"/>
    <p188:txBody>
      <a:bodyPr/>
      <a:lstStyle/>
      <a:p>
        <a:r>
          <a:rPr lang="de-DE"/>
          <a:t>"Start" führt nach klicken zum Quick-Check</a:t>
        </a:r>
      </a:p>
    </p188:txBody>
  </p188:cm>
</p188:cmLst>
</file>

<file path=ppt/comments/modernComment_106_D35B6E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BA06960-53C3-4845-9243-2D257A65BFA2}" authorId="{C5F3FA17-5F5A-05A2-CBCC-9B95AC9079AE}" created="2024-09-06T12:49:17.892">
    <pc:sldMkLst xmlns:pc="http://schemas.microsoft.com/office/powerpoint/2013/main/command">
      <pc:docMk/>
      <pc:sldMk cId="3545984592" sldId="262"/>
    </pc:sldMkLst>
    <p188:pos x="6013450" y="2003425"/>
    <p188:txBody>
      <a:bodyPr/>
      <a:lstStyle/>
      <a:p>
        <a:r>
          <a:rPr lang="de-DE"/>
          <a:t>Fragen und Texte werden von Leila und Fanny noch ausgearbeitet</a:t>
        </a:r>
      </a:p>
    </p188:txBody>
  </p188:cm>
  <p188:cm id="{C4881305-4CF6-4D80-8DAF-B45E0C07157D}" authorId="{C5F3FA17-5F5A-05A2-CBCC-9B95AC9079AE}" created="2024-09-06T12:50:23.581">
    <pc:sldMkLst xmlns:pc="http://schemas.microsoft.com/office/powerpoint/2013/main/command">
      <pc:docMk/>
      <pc:sldMk cId="3545984592" sldId="262"/>
    </pc:sldMkLst>
    <p188:pos x="10007600" y="5949950"/>
    <p188:txBody>
      <a:bodyPr/>
      <a:lstStyle/>
      <a:p>
        <a:r>
          <a:rPr lang="de-DE"/>
          <a:t>Mit Klick auf "Test abbrechen …" springt man zurück zur "Arbeitnehmenden Person" (Folie 2)</a:t>
        </a:r>
      </a:p>
    </p188:txBody>
  </p188:cm>
  <p188:cm id="{C0B16B8B-6EBC-446F-B8F5-11ADE83E749B}" authorId="{C5F3FA17-5F5A-05A2-CBCC-9B95AC9079AE}" created="2024-09-06T12:50:56.420">
    <pc:sldMkLst xmlns:pc="http://schemas.microsoft.com/office/powerpoint/2013/main/command">
      <pc:docMk/>
      <pc:sldMk cId="3545984592" sldId="262"/>
    </pc:sldMkLst>
    <p188:pos x="11449050" y="2859087"/>
    <p188:txBody>
      <a:bodyPr/>
      <a:lstStyle/>
      <a:p>
        <a:r>
          <a:rPr lang="de-DE"/>
          <a:t>Template/Umsetzung von der Prozessleiste rechts</a:t>
        </a:r>
      </a:p>
    </p188:txBody>
  </p188:cm>
  <p188:cm id="{948FA260-3F98-4A07-930E-3AC482A760ED}" authorId="{C5F3FA17-5F5A-05A2-CBCC-9B95AC9079AE}" created="2024-09-06T12:52:43.748">
    <pc:sldMkLst xmlns:pc="http://schemas.microsoft.com/office/powerpoint/2013/main/command">
      <pc:docMk/>
      <pc:sldMk cId="3545984592" sldId="262"/>
    </pc:sldMkLst>
    <p188:pos x="4283075" y="3089275"/>
    <p188:txBody>
      <a:bodyPr/>
      <a:lstStyle/>
      <a:p>
        <a:r>
          <a:rPr lang="de-DE"/>
          <a:t>Bei Fragen -&gt; Pop-Up Fenster bei kritischen Fragen: Bsp.: Grundrechte werden nicht angenommen -&gt; Hinweis, dass es notwendig ist</a:t>
        </a:r>
      </a:p>
    </p188:txBody>
  </p188:cm>
  <p188:cm id="{2089C165-6FD5-45A7-9B28-27CBEDC4A3CB}" authorId="{C5F3FA17-5F5A-05A2-CBCC-9B95AC9079AE}" created="2024-09-06T12:53:31.433">
    <pc:sldMkLst xmlns:pc="http://schemas.microsoft.com/office/powerpoint/2013/main/command">
      <pc:docMk/>
      <pc:sldMk cId="3545984592" sldId="262"/>
    </pc:sldMkLst>
    <p188:pos x="5327650" y="6565900"/>
    <p188:txBody>
      <a:bodyPr/>
      <a:lstStyle/>
      <a:p>
        <a:r>
          <a:rPr lang="de-DE"/>
          <a:t>Anordnung Speicher und Abbruch Button überdenken bis Montag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0982C-CB3E-4121-82D7-0A4EE87D33D0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D17E3-A3AA-4C38-891A-0DBB8A8134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33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D17E3-A3AA-4C38-891A-0DBB8A81345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42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F4A53-3879-804D-0A20-7F3D4F2A6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CAFBF3-0FE0-4475-C7C8-412F4FAB2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7D711-4362-5CEC-8B1A-EDAFEC73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801-58CD-4743-A39E-F94B9B497688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9B68C4-CAE8-A7AB-5C23-47FF03EC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5468E5-C63F-28B0-98C7-FC665341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50F4-8D0D-407A-8058-C02B3E504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42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C40F0-D017-9621-1F1E-C9B497C7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DEE3EC-F3C5-291C-377E-F9974A3B1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F9B279-4404-67DA-9E72-5356D789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801-58CD-4743-A39E-F94B9B497688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61AB45-FF4B-FE01-7D45-5C222FC0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3B8168-3129-C389-A569-DA2F4C9E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50F4-8D0D-407A-8058-C02B3E504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4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2DBF22-A2F9-A34D-F66C-7D2B727CC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AA5AF9-39CF-1E9D-6F3D-2D5D223A2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245758-6A52-4CD6-8B2F-B81F0EFB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801-58CD-4743-A39E-F94B9B497688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4C6E00-DFC2-3C5C-E5A6-9AF64A6C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94322C-94ED-AA9A-5AEB-EDFFD749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50F4-8D0D-407A-8058-C02B3E504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92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0E4FA-3167-FFCD-FEC9-D077F4F7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6E5673-2107-AA97-ACEF-1FB1F8745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0B4664-AFE8-28D2-D652-B48814A7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801-58CD-4743-A39E-F94B9B497688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54B1B-F5F2-E787-4DC0-4445480D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5890C4-6A97-3707-F41A-87FBE962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50F4-8D0D-407A-8058-C02B3E504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65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C7913-16FB-7496-328C-77351A25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79DB8-C460-94AD-57AA-52B958370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6D47FB-8614-3600-A026-676C7F18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801-58CD-4743-A39E-F94B9B497688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31226-49EA-CD9D-89F8-0B1889D9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DB300C-9158-5E5E-C6D0-3883DF2D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50F4-8D0D-407A-8058-C02B3E504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74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EF780-76C1-04AD-CDEB-412A4A26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1E5EC4-7604-5700-AB15-E66DE6FBF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CEE0C4-1469-2AD4-6C16-59F0E0696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5DCFA8-F700-B372-1471-F4F5FB70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801-58CD-4743-A39E-F94B9B497688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FAA49E-A1CF-C8F4-E0FC-1E518123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EA61BF-E3CE-12DD-627B-25CF4277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50F4-8D0D-407A-8058-C02B3E504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76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A80C0-9963-9079-DC30-7576954D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56D264-8B46-D986-C425-B0D0C73CB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45D4F3-36D7-6B92-DBC1-C8336609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9F4B92-4762-28E9-6601-5C8C66B2F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171D19-5CFF-3E69-ABBF-149CAD99A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BDE788-8DD1-59CD-3598-5590CE53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801-58CD-4743-A39E-F94B9B497688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E2EA2F-6B9C-AF74-5850-CB471B47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764103-F7D2-77AF-FA11-D916FDEB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50F4-8D0D-407A-8058-C02B3E504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96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14817-649D-2A13-601A-54E51FB7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E24B04-72C7-0B78-279D-A1060109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801-58CD-4743-A39E-F94B9B497688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B67805-07BE-00DF-2837-06055900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8D6551-1EEE-05A0-AF7A-0F47970D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50F4-8D0D-407A-8058-C02B3E504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0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943F20-7520-DC86-6F22-373FD3F9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801-58CD-4743-A39E-F94B9B497688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6F2479-AD5F-B225-2FE4-76D7D3F3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F6DA1D-07EB-7247-2DD0-DC921D06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50F4-8D0D-407A-8058-C02B3E504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2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AACE9-1391-A499-C71C-732B7DCF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F41C41-190E-548D-3E99-464BCCA6A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F130E4-3C18-F234-07FB-CC360992C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72F602-8B20-F338-FA32-A0171759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801-58CD-4743-A39E-F94B9B497688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EB4B63-4B8A-53F9-2A71-E0D0249B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69D335-1E66-13FC-BE68-63568EF9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50F4-8D0D-407A-8058-C02B3E504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59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6D0B7-3634-C772-E3C2-3858CD0A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BA8669-D927-3A9C-4D14-CCD06E793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662E07-BD6F-1BC6-DD5F-BE5606623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C0D64A-9979-D27A-1836-362FA8A3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801-58CD-4743-A39E-F94B9B497688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C691ED-5A44-8599-7D8E-1205BC0F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742C70-8E7E-4570-BD8B-01F43DB9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50F4-8D0D-407A-8058-C02B3E504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95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E790A0-7DE9-B654-3706-92F933CA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86005D-5F96-DE24-0234-E760CDFAF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90F50D-A307-0805-438A-3F85F1ED4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BFA801-58CD-4743-A39E-F94B9B497688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926987-4D03-01AD-A56F-26ACE3879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0F82DB-A654-76D7-2BE7-E8A8FDFC2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0950F4-8D0D-407A-8058-C02B3E504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17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microsoft.com/office/2018/10/relationships/comments" Target="../comments/modernComment_101_540765D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12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0.png"/><Relationship Id="rId5" Type="http://schemas.openxmlformats.org/officeDocument/2006/relationships/image" Target="../media/image7.png"/><Relationship Id="rId15" Type="http://schemas.openxmlformats.org/officeDocument/2006/relationships/image" Target="../media/image44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12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0.png"/><Relationship Id="rId5" Type="http://schemas.openxmlformats.org/officeDocument/2006/relationships/image" Target="../media/image7.png"/><Relationship Id="rId15" Type="http://schemas.openxmlformats.org/officeDocument/2006/relationships/image" Target="../media/image44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12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0.png"/><Relationship Id="rId5" Type="http://schemas.openxmlformats.org/officeDocument/2006/relationships/image" Target="../media/image7.png"/><Relationship Id="rId15" Type="http://schemas.openxmlformats.org/officeDocument/2006/relationships/image" Target="../media/image44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12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0.png"/><Relationship Id="rId5" Type="http://schemas.openxmlformats.org/officeDocument/2006/relationships/image" Target="../media/image7.png"/><Relationship Id="rId15" Type="http://schemas.openxmlformats.org/officeDocument/2006/relationships/image" Target="../media/image44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12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0.png"/><Relationship Id="rId5" Type="http://schemas.openxmlformats.org/officeDocument/2006/relationships/image" Target="../media/image7.png"/><Relationship Id="rId15" Type="http://schemas.openxmlformats.org/officeDocument/2006/relationships/image" Target="../media/image44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12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0.png"/><Relationship Id="rId5" Type="http://schemas.openxmlformats.org/officeDocument/2006/relationships/image" Target="../media/image7.png"/><Relationship Id="rId15" Type="http://schemas.openxmlformats.org/officeDocument/2006/relationships/image" Target="../media/image44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12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0.png"/><Relationship Id="rId5" Type="http://schemas.openxmlformats.org/officeDocument/2006/relationships/image" Target="../media/image7.png"/><Relationship Id="rId15" Type="http://schemas.openxmlformats.org/officeDocument/2006/relationships/image" Target="../media/image44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12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0.png"/><Relationship Id="rId5" Type="http://schemas.openxmlformats.org/officeDocument/2006/relationships/image" Target="../media/image7.png"/><Relationship Id="rId15" Type="http://schemas.openxmlformats.org/officeDocument/2006/relationships/image" Target="../media/image44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12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0.png"/><Relationship Id="rId5" Type="http://schemas.openxmlformats.org/officeDocument/2006/relationships/image" Target="../media/image7.png"/><Relationship Id="rId15" Type="http://schemas.openxmlformats.org/officeDocument/2006/relationships/image" Target="../media/image44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12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0.png"/><Relationship Id="rId5" Type="http://schemas.openxmlformats.org/officeDocument/2006/relationships/image" Target="../media/image7.png"/><Relationship Id="rId15" Type="http://schemas.openxmlformats.org/officeDocument/2006/relationships/image" Target="../media/image44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18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microsoft.com/office/2018/10/relationships/comments" Target="../comments/modernComment_103_563C349D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Relationship Id="rId14" Type="http://schemas.openxmlformats.org/officeDocument/2006/relationships/image" Target="../media/image20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12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0.png"/><Relationship Id="rId5" Type="http://schemas.openxmlformats.org/officeDocument/2006/relationships/image" Target="../media/image7.png"/><Relationship Id="rId15" Type="http://schemas.openxmlformats.org/officeDocument/2006/relationships/image" Target="../media/image44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12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0.png"/><Relationship Id="rId5" Type="http://schemas.openxmlformats.org/officeDocument/2006/relationships/image" Target="../media/image7.png"/><Relationship Id="rId15" Type="http://schemas.openxmlformats.org/officeDocument/2006/relationships/image" Target="../media/image44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12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0.png"/><Relationship Id="rId5" Type="http://schemas.openxmlformats.org/officeDocument/2006/relationships/image" Target="../media/image7.png"/><Relationship Id="rId15" Type="http://schemas.openxmlformats.org/officeDocument/2006/relationships/image" Target="../media/image44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37.svg"/><Relationship Id="rId3" Type="http://schemas.microsoft.com/office/2018/10/relationships/comments" Target="../comments/modernComment_104_99B51752.xml"/><Relationship Id="rId21" Type="http://schemas.openxmlformats.org/officeDocument/2006/relationships/image" Target="../media/image32.png"/><Relationship Id="rId7" Type="http://schemas.openxmlformats.org/officeDocument/2006/relationships/image" Target="../media/image7.png"/><Relationship Id="rId12" Type="http://schemas.openxmlformats.org/officeDocument/2006/relationships/image" Target="../media/image1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24" Type="http://schemas.openxmlformats.org/officeDocument/2006/relationships/image" Target="../media/image35.sv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10.png"/><Relationship Id="rId19" Type="http://schemas.openxmlformats.org/officeDocument/2006/relationships/image" Target="../media/image30.png"/><Relationship Id="rId4" Type="http://schemas.openxmlformats.org/officeDocument/2006/relationships/image" Target="../media/image12.png"/><Relationship Id="rId9" Type="http://schemas.openxmlformats.org/officeDocument/2006/relationships/image" Target="../media/image9.png"/><Relationship Id="rId14" Type="http://schemas.openxmlformats.org/officeDocument/2006/relationships/image" Target="../media/image25.svg"/><Relationship Id="rId22" Type="http://schemas.openxmlformats.org/officeDocument/2006/relationships/image" Target="../media/image3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openxmlformats.org/officeDocument/2006/relationships/image" Target="../media/image38.png"/><Relationship Id="rId2" Type="http://schemas.microsoft.com/office/2018/10/relationships/comments" Target="../comments/modernComment_105_73F282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1.svg"/><Relationship Id="rId18" Type="http://schemas.openxmlformats.org/officeDocument/2006/relationships/image" Target="../media/image46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" Type="http://schemas.microsoft.com/office/2018/10/relationships/comments" Target="../comments/modernComment_106_D35B6E50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.png"/><Relationship Id="rId5" Type="http://schemas.openxmlformats.org/officeDocument/2006/relationships/image" Target="../media/image6.png"/><Relationship Id="rId15" Type="http://schemas.openxmlformats.org/officeDocument/2006/relationships/image" Target="../media/image43.png"/><Relationship Id="rId10" Type="http://schemas.openxmlformats.org/officeDocument/2006/relationships/image" Target="../media/image15.png"/><Relationship Id="rId19" Type="http://schemas.openxmlformats.org/officeDocument/2006/relationships/image" Target="../media/image47.svg"/><Relationship Id="rId4" Type="http://schemas.openxmlformats.org/officeDocument/2006/relationships/image" Target="../media/image16.png"/><Relationship Id="rId9" Type="http://schemas.openxmlformats.org/officeDocument/2006/relationships/image" Target="../media/image10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12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0.png"/><Relationship Id="rId5" Type="http://schemas.openxmlformats.org/officeDocument/2006/relationships/image" Target="../media/image7.png"/><Relationship Id="rId15" Type="http://schemas.openxmlformats.org/officeDocument/2006/relationships/image" Target="../media/image44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12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0.png"/><Relationship Id="rId5" Type="http://schemas.openxmlformats.org/officeDocument/2006/relationships/image" Target="../media/image7.png"/><Relationship Id="rId15" Type="http://schemas.openxmlformats.org/officeDocument/2006/relationships/image" Target="../media/image44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12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0.png"/><Relationship Id="rId5" Type="http://schemas.openxmlformats.org/officeDocument/2006/relationships/image" Target="../media/image7.png"/><Relationship Id="rId15" Type="http://schemas.openxmlformats.org/officeDocument/2006/relationships/image" Target="../media/image44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12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0.png"/><Relationship Id="rId5" Type="http://schemas.openxmlformats.org/officeDocument/2006/relationships/image" Target="../media/image7.png"/><Relationship Id="rId15" Type="http://schemas.openxmlformats.org/officeDocument/2006/relationships/image" Target="../media/image44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B0F88D8-897C-C714-301D-84A573FA2043}"/>
              </a:ext>
            </a:extLst>
          </p:cNvPr>
          <p:cNvSpPr/>
          <p:nvPr/>
        </p:nvSpPr>
        <p:spPr>
          <a:xfrm>
            <a:off x="0" y="-1"/>
            <a:ext cx="12192000" cy="1970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C9B8EE-74A5-03FD-1E6E-205450B61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" y="-22032"/>
            <a:ext cx="8445452" cy="18697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5752494-1328-45A2-4627-D5640B1D670A}"/>
              </a:ext>
            </a:extLst>
          </p:cNvPr>
          <p:cNvSpPr/>
          <p:nvPr/>
        </p:nvSpPr>
        <p:spPr>
          <a:xfrm>
            <a:off x="0" y="5976257"/>
            <a:ext cx="12192000" cy="8817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1B30C18-30FA-0146-654A-705657CB3404}"/>
              </a:ext>
            </a:extLst>
          </p:cNvPr>
          <p:cNvSpPr txBox="1"/>
          <p:nvPr/>
        </p:nvSpPr>
        <p:spPr>
          <a:xfrm>
            <a:off x="6848533" y="2722212"/>
            <a:ext cx="268514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Asylbewerbende Person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29CC49F-D96E-626D-B19C-387A7D734A10}"/>
              </a:ext>
            </a:extLst>
          </p:cNvPr>
          <p:cNvSpPr txBox="1"/>
          <p:nvPr/>
        </p:nvSpPr>
        <p:spPr>
          <a:xfrm>
            <a:off x="6848533" y="3229234"/>
            <a:ext cx="268514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Arbeitnehmende Person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1536CB5-9839-71AE-4A8D-C44EBF793F2B}"/>
              </a:ext>
            </a:extLst>
          </p:cNvPr>
          <p:cNvSpPr txBox="1"/>
          <p:nvPr/>
        </p:nvSpPr>
        <p:spPr>
          <a:xfrm>
            <a:off x="6848533" y="3762966"/>
            <a:ext cx="268514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Studierende Person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70635B2-5464-2D40-B7B4-BF62A2D9A4C7}"/>
              </a:ext>
            </a:extLst>
          </p:cNvPr>
          <p:cNvSpPr txBox="1"/>
          <p:nvPr/>
        </p:nvSpPr>
        <p:spPr>
          <a:xfrm>
            <a:off x="6848533" y="4306052"/>
            <a:ext cx="268514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Geduldete Person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63060E3-BB96-2BBC-6497-F36553F22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976256"/>
            <a:ext cx="1093868" cy="88174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30D564E-7CC6-7C16-175E-765737FC1C82}"/>
              </a:ext>
            </a:extLst>
          </p:cNvPr>
          <p:cNvSpPr txBox="1"/>
          <p:nvPr/>
        </p:nvSpPr>
        <p:spPr>
          <a:xfrm>
            <a:off x="1398669" y="6211669"/>
            <a:ext cx="158159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connect! 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D7FD464C-22D5-81CC-9620-E56CB3E8C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830" y="6124673"/>
            <a:ext cx="3408306" cy="63386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AE9F935-EAEA-37C8-BE10-9AF52815E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9400" y="6108317"/>
            <a:ext cx="1886398" cy="639457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B6B2625D-4F2C-2C8D-C0E1-57E79DED3C8B}"/>
              </a:ext>
            </a:extLst>
          </p:cNvPr>
          <p:cNvSpPr/>
          <p:nvPr/>
        </p:nvSpPr>
        <p:spPr>
          <a:xfrm>
            <a:off x="3044692" y="6108317"/>
            <a:ext cx="3408307" cy="675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About Berlin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B411B5EF-EDFD-3647-263B-04102ADC7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7733" y="6139836"/>
            <a:ext cx="384302" cy="566277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AF49CFB9-690F-56C5-7FE3-B541C3C13C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8643" y="1467201"/>
            <a:ext cx="2219975" cy="47066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D1F8F1E-34F3-D1A7-3854-022012E1FB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8097" y="40147"/>
            <a:ext cx="684996" cy="527267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8B566202-8374-2468-D149-D9167F7686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72599" y="-2"/>
            <a:ext cx="546811" cy="607567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1473F223-4C56-C2AB-E614-5FB3EA3266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85037" y="0"/>
            <a:ext cx="330761" cy="49614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153F4E4-0E54-4ED1-5439-00F6FE8978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04116" y="1508119"/>
            <a:ext cx="434527" cy="33954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0F18F78-15DF-FE6D-BE39-CFF36492B0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03258" y="2695787"/>
            <a:ext cx="349597" cy="293572"/>
          </a:xfrm>
          <a:prstGeom prst="rect">
            <a:avLst/>
          </a:prstGeom>
          <a:ln w="38100"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39B6613-2A6B-463B-29E2-0A8BC94E9D6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45979" y="3215840"/>
            <a:ext cx="264153" cy="3702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683A79E-769A-29A7-45FB-F0F5AF1C09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05238" y="3865970"/>
            <a:ext cx="264153" cy="31275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BDA43A5-15DD-72B0-EDA9-874DBAC9496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14638" y="4348003"/>
            <a:ext cx="401699" cy="37023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AAA2F02-1092-1D85-5DF2-45C2E1FE2A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48037" y="61419"/>
            <a:ext cx="714940" cy="546913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87FF516E-9B19-3BCD-3113-62C8CB080922}"/>
              </a:ext>
            </a:extLst>
          </p:cNvPr>
          <p:cNvSpPr txBox="1"/>
          <p:nvPr/>
        </p:nvSpPr>
        <p:spPr>
          <a:xfrm>
            <a:off x="10394750" y="414917"/>
            <a:ext cx="5533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Sprache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6D74191-BAE9-07E9-9A71-27CE36A4E184}"/>
              </a:ext>
            </a:extLst>
          </p:cNvPr>
          <p:cNvSpPr txBox="1"/>
          <p:nvPr/>
        </p:nvSpPr>
        <p:spPr>
          <a:xfrm>
            <a:off x="11099595" y="414917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Anmeldung</a:t>
            </a:r>
          </a:p>
        </p:txBody>
      </p:sp>
      <p:sp>
        <p:nvSpPr>
          <p:cNvPr id="27" name="Interaktive Schaltfläche: Informationen abrufen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B7FD32F-4DC7-3734-5B78-38A6FED58E02}"/>
              </a:ext>
            </a:extLst>
          </p:cNvPr>
          <p:cNvSpPr/>
          <p:nvPr/>
        </p:nvSpPr>
        <p:spPr>
          <a:xfrm>
            <a:off x="6349404" y="4793248"/>
            <a:ext cx="401699" cy="369331"/>
          </a:xfrm>
          <a:prstGeom prst="actionButtonInformat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66D833B-B3C4-8BAC-3A48-1A5AA23E80E6}"/>
              </a:ext>
            </a:extLst>
          </p:cNvPr>
          <p:cNvSpPr txBox="1"/>
          <p:nvPr/>
        </p:nvSpPr>
        <p:spPr>
          <a:xfrm>
            <a:off x="6848533" y="4798195"/>
            <a:ext cx="268514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Gestatte Person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B80CFAC-ACC2-FF7F-0B15-C17946482415}"/>
              </a:ext>
            </a:extLst>
          </p:cNvPr>
          <p:cNvSpPr txBox="1"/>
          <p:nvPr/>
        </p:nvSpPr>
        <p:spPr>
          <a:xfrm>
            <a:off x="1447535" y="2208150"/>
            <a:ext cx="450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Hi, Ich bin </a:t>
            </a:r>
            <a:r>
              <a:rPr lang="de-DE" sz="1200" dirty="0" err="1"/>
              <a:t>Immi</a:t>
            </a:r>
            <a:r>
              <a:rPr lang="de-DE" sz="1200" dirty="0"/>
              <a:t>!</a:t>
            </a:r>
          </a:p>
          <a:p>
            <a:r>
              <a:rPr lang="de-DE" sz="1200" dirty="0"/>
              <a:t>Willkommen auf easy-immigration.de.</a:t>
            </a:r>
          </a:p>
          <a:p>
            <a:r>
              <a:rPr lang="de-DE" sz="1200" dirty="0"/>
              <a:t>Schön, dass du zu uns gefunden hast. </a:t>
            </a:r>
          </a:p>
          <a:p>
            <a:endParaRPr lang="de-DE" sz="1200" dirty="0"/>
          </a:p>
          <a:p>
            <a:r>
              <a:rPr lang="de-DE" sz="1200" dirty="0"/>
              <a:t>Unser Ziel ist es, dich leicht und stressfrei durch die deutsche Bürokratie zu führen. </a:t>
            </a:r>
          </a:p>
          <a:p>
            <a:endParaRPr lang="de-DE" sz="1200" dirty="0"/>
          </a:p>
          <a:p>
            <a:r>
              <a:rPr lang="de-DE" sz="1200" dirty="0"/>
              <a:t>Wir wollen dir dabei helfen Informationen, die du brauchst und die für dich wichtig sind, schnell zu finden.</a:t>
            </a:r>
          </a:p>
          <a:p>
            <a:endParaRPr lang="de-DE" sz="1200" dirty="0"/>
          </a:p>
          <a:p>
            <a:r>
              <a:rPr lang="de-DE" sz="1200" dirty="0"/>
              <a:t>Fangen wir doch damit an: Wer bist du?</a:t>
            </a:r>
          </a:p>
          <a:p>
            <a:endParaRPr lang="de-DE" sz="1200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AA578CA3-6B51-EDB5-EE68-017DD32EB50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513" y="4104866"/>
            <a:ext cx="1158392" cy="1637009"/>
          </a:xfrm>
          <a:prstGeom prst="rect">
            <a:avLst/>
          </a:prstGeom>
        </p:spPr>
      </p:pic>
      <p:sp>
        <p:nvSpPr>
          <p:cNvPr id="40" name="Sprechblase: rechteckig mit abgerundeten Ecken 39">
            <a:extLst>
              <a:ext uri="{FF2B5EF4-FFF2-40B4-BE49-F238E27FC236}">
                <a16:creationId xmlns:a16="http://schemas.microsoft.com/office/drawing/2014/main" id="{524F2C2F-77AB-2C16-7A85-8BBF54A3EB0D}"/>
              </a:ext>
            </a:extLst>
          </p:cNvPr>
          <p:cNvSpPr/>
          <p:nvPr/>
        </p:nvSpPr>
        <p:spPr>
          <a:xfrm>
            <a:off x="1093869" y="2102372"/>
            <a:ext cx="4511994" cy="2203679"/>
          </a:xfrm>
          <a:prstGeom prst="wedgeRoundRectCallout">
            <a:avLst>
              <a:gd name="adj1" fmla="val -43372"/>
              <a:gd name="adj2" fmla="val 63970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7709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B371-C781-5EC8-7106-0D442A25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6"/>
            <a:ext cx="12192000" cy="1518102"/>
          </a:xfrm>
          <a:solidFill>
            <a:srgbClr val="3E5137"/>
          </a:solidFill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Quick-Check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sz="1400" dirty="0">
                <a:solidFill>
                  <a:schemeClr val="bg2"/>
                </a:solidFill>
              </a:rPr>
              <a:t>(Einbürgerung –Arbeitnehmende Person)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67FBD5-C96A-DE77-4875-554C8025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104" y="150686"/>
            <a:ext cx="861001" cy="120675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E0417A-77EE-E3B3-9D4C-6312A0B8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46744" y="4769180"/>
            <a:ext cx="937488" cy="1108911"/>
          </a:xfrm>
          <a:prstGeom prst="rect">
            <a:avLst/>
          </a:prstGeom>
        </p:spPr>
      </p:pic>
      <p:sp>
        <p:nvSpPr>
          <p:cNvPr id="25" name="Sprechblase: rechteckig mit abgerundeten Ecken 24">
            <a:extLst>
              <a:ext uri="{FF2B5EF4-FFF2-40B4-BE49-F238E27FC236}">
                <a16:creationId xmlns:a16="http://schemas.microsoft.com/office/drawing/2014/main" id="{C710BDBE-8662-D624-AB39-BEF218D1B5C8}"/>
              </a:ext>
            </a:extLst>
          </p:cNvPr>
          <p:cNvSpPr/>
          <p:nvPr/>
        </p:nvSpPr>
        <p:spPr>
          <a:xfrm flipH="1">
            <a:off x="6565068" y="1699148"/>
            <a:ext cx="3969820" cy="3053048"/>
          </a:xfrm>
          <a:prstGeom prst="wedgeRoundRectCallout">
            <a:avLst>
              <a:gd name="adj1" fmla="val -51285"/>
              <a:gd name="adj2" fmla="val 61728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0E6CF38-62EA-9A85-29BB-CB5FE1CDC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487" y="1042450"/>
            <a:ext cx="2219975" cy="47066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BD85A15-9156-6A1C-12D8-CB7A5FA58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479" y="124445"/>
            <a:ext cx="684996" cy="52726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7D4087-6CFD-69D2-B7B9-813CDD3A1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5981" y="84296"/>
            <a:ext cx="546811" cy="6075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9B3DDBD-7CF9-3ED1-C751-D67555248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8419" y="84298"/>
            <a:ext cx="330761" cy="4961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E0201A-9DAF-DC43-A28B-56A8FD61A2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4362" y="1164145"/>
            <a:ext cx="434527" cy="33954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F08DD50-8EC3-7389-05B1-907DA90342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1419" y="145717"/>
            <a:ext cx="714940" cy="54691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128A096-07C2-74EF-589A-1E998BB67624}"/>
              </a:ext>
            </a:extLst>
          </p:cNvPr>
          <p:cNvSpPr txBox="1"/>
          <p:nvPr/>
        </p:nvSpPr>
        <p:spPr>
          <a:xfrm flipH="1">
            <a:off x="8142276" y="2972809"/>
            <a:ext cx="2269203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TEXT</a:t>
            </a:r>
          </a:p>
        </p:txBody>
      </p:sp>
      <p:sp>
        <p:nvSpPr>
          <p:cNvPr id="7" name="Pfeil: nach links gekrümmt 6">
            <a:extLst>
              <a:ext uri="{FF2B5EF4-FFF2-40B4-BE49-F238E27FC236}">
                <a16:creationId xmlns:a16="http://schemas.microsoft.com/office/drawing/2014/main" id="{4B21D9F4-3F76-87D5-9EE1-F3F258284DA0}"/>
              </a:ext>
            </a:extLst>
          </p:cNvPr>
          <p:cNvSpPr/>
          <p:nvPr/>
        </p:nvSpPr>
        <p:spPr>
          <a:xfrm>
            <a:off x="98609" y="893838"/>
            <a:ext cx="546811" cy="29722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E16B1F-E6B2-E921-EC11-7F214C97E8BD}"/>
              </a:ext>
            </a:extLst>
          </p:cNvPr>
          <p:cNvSpPr txBox="1"/>
          <p:nvPr/>
        </p:nvSpPr>
        <p:spPr>
          <a:xfrm>
            <a:off x="31918" y="113436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419E42-F02C-0FF3-B8C9-93BB35C16F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6567" y="-4504"/>
            <a:ext cx="3043308" cy="67374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2521F9E-2C16-E32A-B5D3-19B5386B7D5C}"/>
              </a:ext>
            </a:extLst>
          </p:cNvPr>
          <p:cNvSpPr/>
          <p:nvPr/>
        </p:nvSpPr>
        <p:spPr>
          <a:xfrm>
            <a:off x="9085977" y="6097523"/>
            <a:ext cx="2897822" cy="609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 abbrechen und zurück zum Auswahlmenü</a:t>
            </a:r>
          </a:p>
        </p:txBody>
      </p:sp>
      <p:pic>
        <p:nvPicPr>
          <p:cNvPr id="6" name="Grafik 5" descr="Potenz Silhouette">
            <a:extLst>
              <a:ext uri="{FF2B5EF4-FFF2-40B4-BE49-F238E27FC236}">
                <a16:creationId xmlns:a16="http://schemas.microsoft.com/office/drawing/2014/main" id="{3007C527-25B5-9B54-1BD6-69B5A380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1731" y="6129954"/>
            <a:ext cx="609791" cy="60979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24C1D1-DE7A-C408-652B-9D088B1AE1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744" y="1496147"/>
            <a:ext cx="1545256" cy="32059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9D1BA3C-A1B7-FE47-4ED7-401A9D7947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09" y="6402418"/>
            <a:ext cx="476316" cy="39058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7110CD7-959E-3AAF-DDA8-40CFA8688571}"/>
              </a:ext>
            </a:extLst>
          </p:cNvPr>
          <p:cNvSpPr txBox="1"/>
          <p:nvPr/>
        </p:nvSpPr>
        <p:spPr>
          <a:xfrm>
            <a:off x="487427" y="6575160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Zwischenspeichern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0AFF2DD-9F08-80BF-D0D9-4490E27B30CB}"/>
              </a:ext>
            </a:extLst>
          </p:cNvPr>
          <p:cNvSpPr/>
          <p:nvPr/>
        </p:nvSpPr>
        <p:spPr>
          <a:xfrm>
            <a:off x="419845" y="2130552"/>
            <a:ext cx="5193792" cy="22494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4452E34-08CC-372C-C470-C4BD249A8E85}"/>
              </a:ext>
            </a:extLst>
          </p:cNvPr>
          <p:cNvSpPr txBox="1"/>
          <p:nvPr/>
        </p:nvSpPr>
        <p:spPr>
          <a:xfrm flipH="1">
            <a:off x="2268775" y="2672834"/>
            <a:ext cx="32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Frage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3CB380-84D7-03A6-93A9-6ACEB13CE373}"/>
              </a:ext>
            </a:extLst>
          </p:cNvPr>
          <p:cNvSpPr txBox="1"/>
          <p:nvPr/>
        </p:nvSpPr>
        <p:spPr>
          <a:xfrm>
            <a:off x="1223735" y="4795461"/>
            <a:ext cx="1263487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DD7DC5-66C1-D19E-91B6-8A2E29CAD62F}"/>
              </a:ext>
            </a:extLst>
          </p:cNvPr>
          <p:cNvSpPr txBox="1"/>
          <p:nvPr/>
        </p:nvSpPr>
        <p:spPr>
          <a:xfrm>
            <a:off x="3297549" y="4799398"/>
            <a:ext cx="116114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pic>
        <p:nvPicPr>
          <p:cNvPr id="23" name="Grafik 22" descr="Häkchen mit einfarbiger Füllung">
            <a:extLst>
              <a:ext uri="{FF2B5EF4-FFF2-40B4-BE49-F238E27FC236}">
                <a16:creationId xmlns:a16="http://schemas.microsoft.com/office/drawing/2014/main" id="{285514AF-85B9-EFF3-4737-A688114F01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50914" y="4781178"/>
            <a:ext cx="369332" cy="369332"/>
          </a:xfrm>
          <a:prstGeom prst="rect">
            <a:avLst/>
          </a:prstGeom>
        </p:spPr>
      </p:pic>
      <p:pic>
        <p:nvPicPr>
          <p:cNvPr id="34" name="Grafik 33" descr="Schließen mit einfarbiger Füllung">
            <a:extLst>
              <a:ext uri="{FF2B5EF4-FFF2-40B4-BE49-F238E27FC236}">
                <a16:creationId xmlns:a16="http://schemas.microsoft.com/office/drawing/2014/main" id="{D8834F9D-0D3D-D6A6-887C-9F257B6A98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38600" y="4803038"/>
            <a:ext cx="34747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22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B371-C781-5EC8-7106-0D442A25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6"/>
            <a:ext cx="12192000" cy="1518102"/>
          </a:xfrm>
          <a:solidFill>
            <a:srgbClr val="3E5137"/>
          </a:solidFill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Quick-Check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sz="1400" dirty="0">
                <a:solidFill>
                  <a:schemeClr val="bg2"/>
                </a:solidFill>
              </a:rPr>
              <a:t>(Einbürgerung –Arbeitnehmende Person)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67FBD5-C96A-DE77-4875-554C8025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104" y="150686"/>
            <a:ext cx="861001" cy="120675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E0417A-77EE-E3B3-9D4C-6312A0B8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46744" y="4769180"/>
            <a:ext cx="937488" cy="1108911"/>
          </a:xfrm>
          <a:prstGeom prst="rect">
            <a:avLst/>
          </a:prstGeom>
        </p:spPr>
      </p:pic>
      <p:sp>
        <p:nvSpPr>
          <p:cNvPr id="25" name="Sprechblase: rechteckig mit abgerundeten Ecken 24">
            <a:extLst>
              <a:ext uri="{FF2B5EF4-FFF2-40B4-BE49-F238E27FC236}">
                <a16:creationId xmlns:a16="http://schemas.microsoft.com/office/drawing/2014/main" id="{C710BDBE-8662-D624-AB39-BEF218D1B5C8}"/>
              </a:ext>
            </a:extLst>
          </p:cNvPr>
          <p:cNvSpPr/>
          <p:nvPr/>
        </p:nvSpPr>
        <p:spPr>
          <a:xfrm flipH="1">
            <a:off x="6565068" y="1699148"/>
            <a:ext cx="3969820" cy="3053048"/>
          </a:xfrm>
          <a:prstGeom prst="wedgeRoundRectCallout">
            <a:avLst>
              <a:gd name="adj1" fmla="val -51285"/>
              <a:gd name="adj2" fmla="val 61728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0E6CF38-62EA-9A85-29BB-CB5FE1CDC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487" y="1042450"/>
            <a:ext cx="2219975" cy="47066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BD85A15-9156-6A1C-12D8-CB7A5FA58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479" y="124445"/>
            <a:ext cx="684996" cy="52726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7D4087-6CFD-69D2-B7B9-813CDD3A1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5981" y="84296"/>
            <a:ext cx="546811" cy="6075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9B3DDBD-7CF9-3ED1-C751-D67555248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8419" y="84298"/>
            <a:ext cx="330761" cy="4961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E0201A-9DAF-DC43-A28B-56A8FD61A2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4362" y="1164145"/>
            <a:ext cx="434527" cy="33954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F08DD50-8EC3-7389-05B1-907DA90342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1419" y="145717"/>
            <a:ext cx="714940" cy="54691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128A096-07C2-74EF-589A-1E998BB67624}"/>
              </a:ext>
            </a:extLst>
          </p:cNvPr>
          <p:cNvSpPr txBox="1"/>
          <p:nvPr/>
        </p:nvSpPr>
        <p:spPr>
          <a:xfrm flipH="1">
            <a:off x="8142276" y="2972809"/>
            <a:ext cx="2269203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TEXT</a:t>
            </a:r>
          </a:p>
        </p:txBody>
      </p:sp>
      <p:sp>
        <p:nvSpPr>
          <p:cNvPr id="7" name="Pfeil: nach links gekrümmt 6">
            <a:extLst>
              <a:ext uri="{FF2B5EF4-FFF2-40B4-BE49-F238E27FC236}">
                <a16:creationId xmlns:a16="http://schemas.microsoft.com/office/drawing/2014/main" id="{4B21D9F4-3F76-87D5-9EE1-F3F258284DA0}"/>
              </a:ext>
            </a:extLst>
          </p:cNvPr>
          <p:cNvSpPr/>
          <p:nvPr/>
        </p:nvSpPr>
        <p:spPr>
          <a:xfrm>
            <a:off x="98609" y="893838"/>
            <a:ext cx="546811" cy="29722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E16B1F-E6B2-E921-EC11-7F214C97E8BD}"/>
              </a:ext>
            </a:extLst>
          </p:cNvPr>
          <p:cNvSpPr txBox="1"/>
          <p:nvPr/>
        </p:nvSpPr>
        <p:spPr>
          <a:xfrm>
            <a:off x="31918" y="113436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419E42-F02C-0FF3-B8C9-93BB35C16F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6567" y="-4504"/>
            <a:ext cx="3043308" cy="67374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2521F9E-2C16-E32A-B5D3-19B5386B7D5C}"/>
              </a:ext>
            </a:extLst>
          </p:cNvPr>
          <p:cNvSpPr/>
          <p:nvPr/>
        </p:nvSpPr>
        <p:spPr>
          <a:xfrm>
            <a:off x="9085977" y="6097523"/>
            <a:ext cx="2897822" cy="609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 abbrechen und zurück zum Auswahlmenü</a:t>
            </a:r>
          </a:p>
        </p:txBody>
      </p:sp>
      <p:pic>
        <p:nvPicPr>
          <p:cNvPr id="6" name="Grafik 5" descr="Potenz Silhouette">
            <a:extLst>
              <a:ext uri="{FF2B5EF4-FFF2-40B4-BE49-F238E27FC236}">
                <a16:creationId xmlns:a16="http://schemas.microsoft.com/office/drawing/2014/main" id="{3007C527-25B5-9B54-1BD6-69B5A380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1731" y="6129954"/>
            <a:ext cx="609791" cy="60979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24C1D1-DE7A-C408-652B-9D088B1AE1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744" y="1496147"/>
            <a:ext cx="1545256" cy="32059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9D1BA3C-A1B7-FE47-4ED7-401A9D7947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09" y="6402418"/>
            <a:ext cx="476316" cy="39058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7110CD7-959E-3AAF-DDA8-40CFA8688571}"/>
              </a:ext>
            </a:extLst>
          </p:cNvPr>
          <p:cNvSpPr txBox="1"/>
          <p:nvPr/>
        </p:nvSpPr>
        <p:spPr>
          <a:xfrm>
            <a:off x="487427" y="6575160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Zwischenspeichern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0AFF2DD-9F08-80BF-D0D9-4490E27B30CB}"/>
              </a:ext>
            </a:extLst>
          </p:cNvPr>
          <p:cNvSpPr/>
          <p:nvPr/>
        </p:nvSpPr>
        <p:spPr>
          <a:xfrm>
            <a:off x="419845" y="2130552"/>
            <a:ext cx="5193792" cy="22494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4452E34-08CC-372C-C470-C4BD249A8E85}"/>
              </a:ext>
            </a:extLst>
          </p:cNvPr>
          <p:cNvSpPr txBox="1"/>
          <p:nvPr/>
        </p:nvSpPr>
        <p:spPr>
          <a:xfrm flipH="1">
            <a:off x="2268775" y="2672834"/>
            <a:ext cx="32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Frage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3CB380-84D7-03A6-93A9-6ACEB13CE373}"/>
              </a:ext>
            </a:extLst>
          </p:cNvPr>
          <p:cNvSpPr txBox="1"/>
          <p:nvPr/>
        </p:nvSpPr>
        <p:spPr>
          <a:xfrm>
            <a:off x="1223735" y="4795461"/>
            <a:ext cx="1263487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DD7DC5-66C1-D19E-91B6-8A2E29CAD62F}"/>
              </a:ext>
            </a:extLst>
          </p:cNvPr>
          <p:cNvSpPr txBox="1"/>
          <p:nvPr/>
        </p:nvSpPr>
        <p:spPr>
          <a:xfrm>
            <a:off x="3297549" y="4799398"/>
            <a:ext cx="116114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pic>
        <p:nvPicPr>
          <p:cNvPr id="23" name="Grafik 22" descr="Häkchen mit einfarbiger Füllung">
            <a:extLst>
              <a:ext uri="{FF2B5EF4-FFF2-40B4-BE49-F238E27FC236}">
                <a16:creationId xmlns:a16="http://schemas.microsoft.com/office/drawing/2014/main" id="{285514AF-85B9-EFF3-4737-A688114F01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50914" y="4781178"/>
            <a:ext cx="369332" cy="369332"/>
          </a:xfrm>
          <a:prstGeom prst="rect">
            <a:avLst/>
          </a:prstGeom>
        </p:spPr>
      </p:pic>
      <p:pic>
        <p:nvPicPr>
          <p:cNvPr id="34" name="Grafik 33" descr="Schließen mit einfarbiger Füllung">
            <a:extLst>
              <a:ext uri="{FF2B5EF4-FFF2-40B4-BE49-F238E27FC236}">
                <a16:creationId xmlns:a16="http://schemas.microsoft.com/office/drawing/2014/main" id="{D8834F9D-0D3D-D6A6-887C-9F257B6A98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38600" y="4803038"/>
            <a:ext cx="34747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7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B371-C781-5EC8-7106-0D442A25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6"/>
            <a:ext cx="12192000" cy="1518102"/>
          </a:xfrm>
          <a:solidFill>
            <a:srgbClr val="3E5137"/>
          </a:solidFill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Quick-Check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sz="1400" dirty="0">
                <a:solidFill>
                  <a:schemeClr val="bg2"/>
                </a:solidFill>
              </a:rPr>
              <a:t>(Einbürgerung –Arbeitnehmende Person)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67FBD5-C96A-DE77-4875-554C8025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104" y="150686"/>
            <a:ext cx="861001" cy="120675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E0417A-77EE-E3B3-9D4C-6312A0B8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46744" y="4769180"/>
            <a:ext cx="937488" cy="1108911"/>
          </a:xfrm>
          <a:prstGeom prst="rect">
            <a:avLst/>
          </a:prstGeom>
        </p:spPr>
      </p:pic>
      <p:sp>
        <p:nvSpPr>
          <p:cNvPr id="25" name="Sprechblase: rechteckig mit abgerundeten Ecken 24">
            <a:extLst>
              <a:ext uri="{FF2B5EF4-FFF2-40B4-BE49-F238E27FC236}">
                <a16:creationId xmlns:a16="http://schemas.microsoft.com/office/drawing/2014/main" id="{C710BDBE-8662-D624-AB39-BEF218D1B5C8}"/>
              </a:ext>
            </a:extLst>
          </p:cNvPr>
          <p:cNvSpPr/>
          <p:nvPr/>
        </p:nvSpPr>
        <p:spPr>
          <a:xfrm flipH="1">
            <a:off x="6565068" y="1699148"/>
            <a:ext cx="3969820" cy="3053048"/>
          </a:xfrm>
          <a:prstGeom prst="wedgeRoundRectCallout">
            <a:avLst>
              <a:gd name="adj1" fmla="val -51285"/>
              <a:gd name="adj2" fmla="val 61728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0E6CF38-62EA-9A85-29BB-CB5FE1CDC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487" y="1042450"/>
            <a:ext cx="2219975" cy="47066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BD85A15-9156-6A1C-12D8-CB7A5FA58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479" y="124445"/>
            <a:ext cx="684996" cy="52726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7D4087-6CFD-69D2-B7B9-813CDD3A1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5981" y="84296"/>
            <a:ext cx="546811" cy="6075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9B3DDBD-7CF9-3ED1-C751-D67555248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8419" y="84298"/>
            <a:ext cx="330761" cy="4961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E0201A-9DAF-DC43-A28B-56A8FD61A2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4362" y="1164145"/>
            <a:ext cx="434527" cy="33954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F08DD50-8EC3-7389-05B1-907DA90342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1419" y="145717"/>
            <a:ext cx="714940" cy="54691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128A096-07C2-74EF-589A-1E998BB67624}"/>
              </a:ext>
            </a:extLst>
          </p:cNvPr>
          <p:cNvSpPr txBox="1"/>
          <p:nvPr/>
        </p:nvSpPr>
        <p:spPr>
          <a:xfrm flipH="1">
            <a:off x="8142276" y="2972809"/>
            <a:ext cx="2269203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TEXT</a:t>
            </a:r>
          </a:p>
        </p:txBody>
      </p:sp>
      <p:sp>
        <p:nvSpPr>
          <p:cNvPr id="7" name="Pfeil: nach links gekrümmt 6">
            <a:extLst>
              <a:ext uri="{FF2B5EF4-FFF2-40B4-BE49-F238E27FC236}">
                <a16:creationId xmlns:a16="http://schemas.microsoft.com/office/drawing/2014/main" id="{4B21D9F4-3F76-87D5-9EE1-F3F258284DA0}"/>
              </a:ext>
            </a:extLst>
          </p:cNvPr>
          <p:cNvSpPr/>
          <p:nvPr/>
        </p:nvSpPr>
        <p:spPr>
          <a:xfrm>
            <a:off x="98609" y="893838"/>
            <a:ext cx="546811" cy="29722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E16B1F-E6B2-E921-EC11-7F214C97E8BD}"/>
              </a:ext>
            </a:extLst>
          </p:cNvPr>
          <p:cNvSpPr txBox="1"/>
          <p:nvPr/>
        </p:nvSpPr>
        <p:spPr>
          <a:xfrm>
            <a:off x="31918" y="113436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419E42-F02C-0FF3-B8C9-93BB35C16F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6567" y="-4504"/>
            <a:ext cx="3043308" cy="67374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2521F9E-2C16-E32A-B5D3-19B5386B7D5C}"/>
              </a:ext>
            </a:extLst>
          </p:cNvPr>
          <p:cNvSpPr/>
          <p:nvPr/>
        </p:nvSpPr>
        <p:spPr>
          <a:xfrm>
            <a:off x="9085977" y="6097523"/>
            <a:ext cx="2897822" cy="609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 abbrechen und zurück zum Auswahlmenü</a:t>
            </a:r>
          </a:p>
        </p:txBody>
      </p:sp>
      <p:pic>
        <p:nvPicPr>
          <p:cNvPr id="6" name="Grafik 5" descr="Potenz Silhouette">
            <a:extLst>
              <a:ext uri="{FF2B5EF4-FFF2-40B4-BE49-F238E27FC236}">
                <a16:creationId xmlns:a16="http://schemas.microsoft.com/office/drawing/2014/main" id="{3007C527-25B5-9B54-1BD6-69B5A380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1731" y="6129954"/>
            <a:ext cx="609791" cy="60979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24C1D1-DE7A-C408-652B-9D088B1AE1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744" y="1496147"/>
            <a:ext cx="1545256" cy="32059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9D1BA3C-A1B7-FE47-4ED7-401A9D7947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09" y="6402418"/>
            <a:ext cx="476316" cy="39058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7110CD7-959E-3AAF-DDA8-40CFA8688571}"/>
              </a:ext>
            </a:extLst>
          </p:cNvPr>
          <p:cNvSpPr txBox="1"/>
          <p:nvPr/>
        </p:nvSpPr>
        <p:spPr>
          <a:xfrm>
            <a:off x="487427" y="6575160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Zwischenspeichern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0AFF2DD-9F08-80BF-D0D9-4490E27B30CB}"/>
              </a:ext>
            </a:extLst>
          </p:cNvPr>
          <p:cNvSpPr/>
          <p:nvPr/>
        </p:nvSpPr>
        <p:spPr>
          <a:xfrm>
            <a:off x="419845" y="2130552"/>
            <a:ext cx="5193792" cy="22494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4452E34-08CC-372C-C470-C4BD249A8E85}"/>
              </a:ext>
            </a:extLst>
          </p:cNvPr>
          <p:cNvSpPr txBox="1"/>
          <p:nvPr/>
        </p:nvSpPr>
        <p:spPr>
          <a:xfrm flipH="1">
            <a:off x="2268775" y="2672834"/>
            <a:ext cx="32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Frage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3CB380-84D7-03A6-93A9-6ACEB13CE373}"/>
              </a:ext>
            </a:extLst>
          </p:cNvPr>
          <p:cNvSpPr txBox="1"/>
          <p:nvPr/>
        </p:nvSpPr>
        <p:spPr>
          <a:xfrm>
            <a:off x="1223735" y="4795461"/>
            <a:ext cx="1263487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DD7DC5-66C1-D19E-91B6-8A2E29CAD62F}"/>
              </a:ext>
            </a:extLst>
          </p:cNvPr>
          <p:cNvSpPr txBox="1"/>
          <p:nvPr/>
        </p:nvSpPr>
        <p:spPr>
          <a:xfrm>
            <a:off x="3297549" y="4799398"/>
            <a:ext cx="116114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pic>
        <p:nvPicPr>
          <p:cNvPr id="23" name="Grafik 22" descr="Häkchen mit einfarbiger Füllung">
            <a:extLst>
              <a:ext uri="{FF2B5EF4-FFF2-40B4-BE49-F238E27FC236}">
                <a16:creationId xmlns:a16="http://schemas.microsoft.com/office/drawing/2014/main" id="{285514AF-85B9-EFF3-4737-A688114F01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50914" y="4781178"/>
            <a:ext cx="369332" cy="369332"/>
          </a:xfrm>
          <a:prstGeom prst="rect">
            <a:avLst/>
          </a:prstGeom>
        </p:spPr>
      </p:pic>
      <p:pic>
        <p:nvPicPr>
          <p:cNvPr id="34" name="Grafik 33" descr="Schließen mit einfarbiger Füllung">
            <a:extLst>
              <a:ext uri="{FF2B5EF4-FFF2-40B4-BE49-F238E27FC236}">
                <a16:creationId xmlns:a16="http://schemas.microsoft.com/office/drawing/2014/main" id="{D8834F9D-0D3D-D6A6-887C-9F257B6A98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38600" y="4803038"/>
            <a:ext cx="34747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B371-C781-5EC8-7106-0D442A25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6"/>
            <a:ext cx="12192000" cy="1518102"/>
          </a:xfrm>
          <a:solidFill>
            <a:srgbClr val="3E5137"/>
          </a:solidFill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Quick-Check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sz="1400" dirty="0">
                <a:solidFill>
                  <a:schemeClr val="bg2"/>
                </a:solidFill>
              </a:rPr>
              <a:t>(Einbürgerung –Arbeitnehmende Person)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67FBD5-C96A-DE77-4875-554C8025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104" y="150686"/>
            <a:ext cx="861001" cy="120675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E0417A-77EE-E3B3-9D4C-6312A0B8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46744" y="4769180"/>
            <a:ext cx="937488" cy="1108911"/>
          </a:xfrm>
          <a:prstGeom prst="rect">
            <a:avLst/>
          </a:prstGeom>
        </p:spPr>
      </p:pic>
      <p:sp>
        <p:nvSpPr>
          <p:cNvPr id="25" name="Sprechblase: rechteckig mit abgerundeten Ecken 24">
            <a:extLst>
              <a:ext uri="{FF2B5EF4-FFF2-40B4-BE49-F238E27FC236}">
                <a16:creationId xmlns:a16="http://schemas.microsoft.com/office/drawing/2014/main" id="{C710BDBE-8662-D624-AB39-BEF218D1B5C8}"/>
              </a:ext>
            </a:extLst>
          </p:cNvPr>
          <p:cNvSpPr/>
          <p:nvPr/>
        </p:nvSpPr>
        <p:spPr>
          <a:xfrm flipH="1">
            <a:off x="6565068" y="1699148"/>
            <a:ext cx="3969820" cy="3053048"/>
          </a:xfrm>
          <a:prstGeom prst="wedgeRoundRectCallout">
            <a:avLst>
              <a:gd name="adj1" fmla="val -51285"/>
              <a:gd name="adj2" fmla="val 61728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0E6CF38-62EA-9A85-29BB-CB5FE1CDC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487" y="1042450"/>
            <a:ext cx="2219975" cy="47066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BD85A15-9156-6A1C-12D8-CB7A5FA58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479" y="124445"/>
            <a:ext cx="684996" cy="52726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7D4087-6CFD-69D2-B7B9-813CDD3A1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5981" y="84296"/>
            <a:ext cx="546811" cy="6075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9B3DDBD-7CF9-3ED1-C751-D67555248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8419" y="84298"/>
            <a:ext cx="330761" cy="4961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E0201A-9DAF-DC43-A28B-56A8FD61A2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4362" y="1164145"/>
            <a:ext cx="434527" cy="33954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F08DD50-8EC3-7389-05B1-907DA90342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1419" y="145717"/>
            <a:ext cx="714940" cy="54691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128A096-07C2-74EF-589A-1E998BB67624}"/>
              </a:ext>
            </a:extLst>
          </p:cNvPr>
          <p:cNvSpPr txBox="1"/>
          <p:nvPr/>
        </p:nvSpPr>
        <p:spPr>
          <a:xfrm flipH="1">
            <a:off x="8142276" y="2972809"/>
            <a:ext cx="2269203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TEXT</a:t>
            </a:r>
          </a:p>
        </p:txBody>
      </p:sp>
      <p:sp>
        <p:nvSpPr>
          <p:cNvPr id="7" name="Pfeil: nach links gekrümmt 6">
            <a:extLst>
              <a:ext uri="{FF2B5EF4-FFF2-40B4-BE49-F238E27FC236}">
                <a16:creationId xmlns:a16="http://schemas.microsoft.com/office/drawing/2014/main" id="{4B21D9F4-3F76-87D5-9EE1-F3F258284DA0}"/>
              </a:ext>
            </a:extLst>
          </p:cNvPr>
          <p:cNvSpPr/>
          <p:nvPr/>
        </p:nvSpPr>
        <p:spPr>
          <a:xfrm>
            <a:off x="98609" y="893838"/>
            <a:ext cx="546811" cy="29722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E16B1F-E6B2-E921-EC11-7F214C97E8BD}"/>
              </a:ext>
            </a:extLst>
          </p:cNvPr>
          <p:cNvSpPr txBox="1"/>
          <p:nvPr/>
        </p:nvSpPr>
        <p:spPr>
          <a:xfrm>
            <a:off x="31918" y="113436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419E42-F02C-0FF3-B8C9-93BB35C16F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6567" y="-4504"/>
            <a:ext cx="3043308" cy="67374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2521F9E-2C16-E32A-B5D3-19B5386B7D5C}"/>
              </a:ext>
            </a:extLst>
          </p:cNvPr>
          <p:cNvSpPr/>
          <p:nvPr/>
        </p:nvSpPr>
        <p:spPr>
          <a:xfrm>
            <a:off x="9085977" y="6097523"/>
            <a:ext cx="2897822" cy="609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 abbrechen und zurück zum Auswahlmenü</a:t>
            </a:r>
          </a:p>
        </p:txBody>
      </p:sp>
      <p:pic>
        <p:nvPicPr>
          <p:cNvPr id="6" name="Grafik 5" descr="Potenz Silhouette">
            <a:extLst>
              <a:ext uri="{FF2B5EF4-FFF2-40B4-BE49-F238E27FC236}">
                <a16:creationId xmlns:a16="http://schemas.microsoft.com/office/drawing/2014/main" id="{3007C527-25B5-9B54-1BD6-69B5A380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1731" y="6129954"/>
            <a:ext cx="609791" cy="60979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24C1D1-DE7A-C408-652B-9D088B1AE1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744" y="1496147"/>
            <a:ext cx="1545256" cy="32059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9D1BA3C-A1B7-FE47-4ED7-401A9D7947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09" y="6402418"/>
            <a:ext cx="476316" cy="39058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7110CD7-959E-3AAF-DDA8-40CFA8688571}"/>
              </a:ext>
            </a:extLst>
          </p:cNvPr>
          <p:cNvSpPr txBox="1"/>
          <p:nvPr/>
        </p:nvSpPr>
        <p:spPr>
          <a:xfrm>
            <a:off x="487427" y="6575160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Zwischenspeichern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0AFF2DD-9F08-80BF-D0D9-4490E27B30CB}"/>
              </a:ext>
            </a:extLst>
          </p:cNvPr>
          <p:cNvSpPr/>
          <p:nvPr/>
        </p:nvSpPr>
        <p:spPr>
          <a:xfrm>
            <a:off x="419845" y="2130552"/>
            <a:ext cx="5193792" cy="22494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4452E34-08CC-372C-C470-C4BD249A8E85}"/>
              </a:ext>
            </a:extLst>
          </p:cNvPr>
          <p:cNvSpPr txBox="1"/>
          <p:nvPr/>
        </p:nvSpPr>
        <p:spPr>
          <a:xfrm flipH="1">
            <a:off x="2268775" y="2672834"/>
            <a:ext cx="32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Frage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3CB380-84D7-03A6-93A9-6ACEB13CE373}"/>
              </a:ext>
            </a:extLst>
          </p:cNvPr>
          <p:cNvSpPr txBox="1"/>
          <p:nvPr/>
        </p:nvSpPr>
        <p:spPr>
          <a:xfrm>
            <a:off x="1223735" y="4795461"/>
            <a:ext cx="1263487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DD7DC5-66C1-D19E-91B6-8A2E29CAD62F}"/>
              </a:ext>
            </a:extLst>
          </p:cNvPr>
          <p:cNvSpPr txBox="1"/>
          <p:nvPr/>
        </p:nvSpPr>
        <p:spPr>
          <a:xfrm>
            <a:off x="3297549" y="4799398"/>
            <a:ext cx="116114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pic>
        <p:nvPicPr>
          <p:cNvPr id="23" name="Grafik 22" descr="Häkchen mit einfarbiger Füllung">
            <a:extLst>
              <a:ext uri="{FF2B5EF4-FFF2-40B4-BE49-F238E27FC236}">
                <a16:creationId xmlns:a16="http://schemas.microsoft.com/office/drawing/2014/main" id="{285514AF-85B9-EFF3-4737-A688114F01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50914" y="4781178"/>
            <a:ext cx="369332" cy="369332"/>
          </a:xfrm>
          <a:prstGeom prst="rect">
            <a:avLst/>
          </a:prstGeom>
        </p:spPr>
      </p:pic>
      <p:pic>
        <p:nvPicPr>
          <p:cNvPr id="34" name="Grafik 33" descr="Schließen mit einfarbiger Füllung">
            <a:extLst>
              <a:ext uri="{FF2B5EF4-FFF2-40B4-BE49-F238E27FC236}">
                <a16:creationId xmlns:a16="http://schemas.microsoft.com/office/drawing/2014/main" id="{D8834F9D-0D3D-D6A6-887C-9F257B6A98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38600" y="4803038"/>
            <a:ext cx="34747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2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B371-C781-5EC8-7106-0D442A25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6"/>
            <a:ext cx="12192000" cy="1518102"/>
          </a:xfrm>
          <a:solidFill>
            <a:srgbClr val="3E5137"/>
          </a:solidFill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Quick-Check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sz="1400" dirty="0">
                <a:solidFill>
                  <a:schemeClr val="bg2"/>
                </a:solidFill>
              </a:rPr>
              <a:t>(Einbürgerung –Arbeitnehmende Person)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67FBD5-C96A-DE77-4875-554C8025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104" y="150686"/>
            <a:ext cx="861001" cy="120675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E0417A-77EE-E3B3-9D4C-6312A0B8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46744" y="4769180"/>
            <a:ext cx="937488" cy="1108911"/>
          </a:xfrm>
          <a:prstGeom prst="rect">
            <a:avLst/>
          </a:prstGeom>
        </p:spPr>
      </p:pic>
      <p:sp>
        <p:nvSpPr>
          <p:cNvPr id="25" name="Sprechblase: rechteckig mit abgerundeten Ecken 24">
            <a:extLst>
              <a:ext uri="{FF2B5EF4-FFF2-40B4-BE49-F238E27FC236}">
                <a16:creationId xmlns:a16="http://schemas.microsoft.com/office/drawing/2014/main" id="{C710BDBE-8662-D624-AB39-BEF218D1B5C8}"/>
              </a:ext>
            </a:extLst>
          </p:cNvPr>
          <p:cNvSpPr/>
          <p:nvPr/>
        </p:nvSpPr>
        <p:spPr>
          <a:xfrm flipH="1">
            <a:off x="6565068" y="1699148"/>
            <a:ext cx="3969820" cy="3053048"/>
          </a:xfrm>
          <a:prstGeom prst="wedgeRoundRectCallout">
            <a:avLst>
              <a:gd name="adj1" fmla="val -51285"/>
              <a:gd name="adj2" fmla="val 61728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0E6CF38-62EA-9A85-29BB-CB5FE1CDC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487" y="1042450"/>
            <a:ext cx="2219975" cy="47066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BD85A15-9156-6A1C-12D8-CB7A5FA58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479" y="124445"/>
            <a:ext cx="684996" cy="52726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7D4087-6CFD-69D2-B7B9-813CDD3A1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5981" y="84296"/>
            <a:ext cx="546811" cy="6075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9B3DDBD-7CF9-3ED1-C751-D67555248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8419" y="84298"/>
            <a:ext cx="330761" cy="4961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E0201A-9DAF-DC43-A28B-56A8FD61A2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4362" y="1164145"/>
            <a:ext cx="434527" cy="33954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F08DD50-8EC3-7389-05B1-907DA90342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1419" y="145717"/>
            <a:ext cx="714940" cy="54691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128A096-07C2-74EF-589A-1E998BB67624}"/>
              </a:ext>
            </a:extLst>
          </p:cNvPr>
          <p:cNvSpPr txBox="1"/>
          <p:nvPr/>
        </p:nvSpPr>
        <p:spPr>
          <a:xfrm flipH="1">
            <a:off x="8142276" y="2972809"/>
            <a:ext cx="2269203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TEXT</a:t>
            </a:r>
          </a:p>
        </p:txBody>
      </p:sp>
      <p:sp>
        <p:nvSpPr>
          <p:cNvPr id="7" name="Pfeil: nach links gekrümmt 6">
            <a:extLst>
              <a:ext uri="{FF2B5EF4-FFF2-40B4-BE49-F238E27FC236}">
                <a16:creationId xmlns:a16="http://schemas.microsoft.com/office/drawing/2014/main" id="{4B21D9F4-3F76-87D5-9EE1-F3F258284DA0}"/>
              </a:ext>
            </a:extLst>
          </p:cNvPr>
          <p:cNvSpPr/>
          <p:nvPr/>
        </p:nvSpPr>
        <p:spPr>
          <a:xfrm>
            <a:off x="98609" y="893838"/>
            <a:ext cx="546811" cy="29722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E16B1F-E6B2-E921-EC11-7F214C97E8BD}"/>
              </a:ext>
            </a:extLst>
          </p:cNvPr>
          <p:cNvSpPr txBox="1"/>
          <p:nvPr/>
        </p:nvSpPr>
        <p:spPr>
          <a:xfrm>
            <a:off x="31918" y="113436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419E42-F02C-0FF3-B8C9-93BB35C16F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6567" y="-4504"/>
            <a:ext cx="3043308" cy="67374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2521F9E-2C16-E32A-B5D3-19B5386B7D5C}"/>
              </a:ext>
            </a:extLst>
          </p:cNvPr>
          <p:cNvSpPr/>
          <p:nvPr/>
        </p:nvSpPr>
        <p:spPr>
          <a:xfrm>
            <a:off x="9085977" y="6097523"/>
            <a:ext cx="2897822" cy="609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 abbrechen und zurück zum Auswahlmenü</a:t>
            </a:r>
          </a:p>
        </p:txBody>
      </p:sp>
      <p:pic>
        <p:nvPicPr>
          <p:cNvPr id="6" name="Grafik 5" descr="Potenz Silhouette">
            <a:extLst>
              <a:ext uri="{FF2B5EF4-FFF2-40B4-BE49-F238E27FC236}">
                <a16:creationId xmlns:a16="http://schemas.microsoft.com/office/drawing/2014/main" id="{3007C527-25B5-9B54-1BD6-69B5A380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1731" y="6129954"/>
            <a:ext cx="609791" cy="60979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24C1D1-DE7A-C408-652B-9D088B1AE1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744" y="1496147"/>
            <a:ext cx="1545256" cy="32059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9D1BA3C-A1B7-FE47-4ED7-401A9D7947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09" y="6402418"/>
            <a:ext cx="476316" cy="39058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7110CD7-959E-3AAF-DDA8-40CFA8688571}"/>
              </a:ext>
            </a:extLst>
          </p:cNvPr>
          <p:cNvSpPr txBox="1"/>
          <p:nvPr/>
        </p:nvSpPr>
        <p:spPr>
          <a:xfrm>
            <a:off x="487427" y="6575160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Zwischenspeichern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0AFF2DD-9F08-80BF-D0D9-4490E27B30CB}"/>
              </a:ext>
            </a:extLst>
          </p:cNvPr>
          <p:cNvSpPr/>
          <p:nvPr/>
        </p:nvSpPr>
        <p:spPr>
          <a:xfrm>
            <a:off x="419845" y="2130552"/>
            <a:ext cx="5193792" cy="22494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4452E34-08CC-372C-C470-C4BD249A8E85}"/>
              </a:ext>
            </a:extLst>
          </p:cNvPr>
          <p:cNvSpPr txBox="1"/>
          <p:nvPr/>
        </p:nvSpPr>
        <p:spPr>
          <a:xfrm flipH="1">
            <a:off x="2268775" y="2672834"/>
            <a:ext cx="32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Frage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3CB380-84D7-03A6-93A9-6ACEB13CE373}"/>
              </a:ext>
            </a:extLst>
          </p:cNvPr>
          <p:cNvSpPr txBox="1"/>
          <p:nvPr/>
        </p:nvSpPr>
        <p:spPr>
          <a:xfrm>
            <a:off x="1223735" y="4795461"/>
            <a:ext cx="1263487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DD7DC5-66C1-D19E-91B6-8A2E29CAD62F}"/>
              </a:ext>
            </a:extLst>
          </p:cNvPr>
          <p:cNvSpPr txBox="1"/>
          <p:nvPr/>
        </p:nvSpPr>
        <p:spPr>
          <a:xfrm>
            <a:off x="3297549" y="4799398"/>
            <a:ext cx="116114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pic>
        <p:nvPicPr>
          <p:cNvPr id="23" name="Grafik 22" descr="Häkchen mit einfarbiger Füllung">
            <a:extLst>
              <a:ext uri="{FF2B5EF4-FFF2-40B4-BE49-F238E27FC236}">
                <a16:creationId xmlns:a16="http://schemas.microsoft.com/office/drawing/2014/main" id="{285514AF-85B9-EFF3-4737-A688114F01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50914" y="4781178"/>
            <a:ext cx="369332" cy="369332"/>
          </a:xfrm>
          <a:prstGeom prst="rect">
            <a:avLst/>
          </a:prstGeom>
        </p:spPr>
      </p:pic>
      <p:pic>
        <p:nvPicPr>
          <p:cNvPr id="34" name="Grafik 33" descr="Schließen mit einfarbiger Füllung">
            <a:extLst>
              <a:ext uri="{FF2B5EF4-FFF2-40B4-BE49-F238E27FC236}">
                <a16:creationId xmlns:a16="http://schemas.microsoft.com/office/drawing/2014/main" id="{D8834F9D-0D3D-D6A6-887C-9F257B6A98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38600" y="4803038"/>
            <a:ext cx="34747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5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B371-C781-5EC8-7106-0D442A25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6"/>
            <a:ext cx="12192000" cy="1518102"/>
          </a:xfrm>
          <a:solidFill>
            <a:srgbClr val="3E5137"/>
          </a:solidFill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Quick-Check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sz="1400" dirty="0">
                <a:solidFill>
                  <a:schemeClr val="bg2"/>
                </a:solidFill>
              </a:rPr>
              <a:t>(Einbürgerung –Arbeitnehmende Person)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67FBD5-C96A-DE77-4875-554C8025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104" y="150686"/>
            <a:ext cx="861001" cy="120675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E0417A-77EE-E3B3-9D4C-6312A0B8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46744" y="4769180"/>
            <a:ext cx="937488" cy="1108911"/>
          </a:xfrm>
          <a:prstGeom prst="rect">
            <a:avLst/>
          </a:prstGeom>
        </p:spPr>
      </p:pic>
      <p:sp>
        <p:nvSpPr>
          <p:cNvPr id="25" name="Sprechblase: rechteckig mit abgerundeten Ecken 24">
            <a:extLst>
              <a:ext uri="{FF2B5EF4-FFF2-40B4-BE49-F238E27FC236}">
                <a16:creationId xmlns:a16="http://schemas.microsoft.com/office/drawing/2014/main" id="{C710BDBE-8662-D624-AB39-BEF218D1B5C8}"/>
              </a:ext>
            </a:extLst>
          </p:cNvPr>
          <p:cNvSpPr/>
          <p:nvPr/>
        </p:nvSpPr>
        <p:spPr>
          <a:xfrm flipH="1">
            <a:off x="6565068" y="1699148"/>
            <a:ext cx="3969820" cy="3053048"/>
          </a:xfrm>
          <a:prstGeom prst="wedgeRoundRectCallout">
            <a:avLst>
              <a:gd name="adj1" fmla="val -51285"/>
              <a:gd name="adj2" fmla="val 61728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0E6CF38-62EA-9A85-29BB-CB5FE1CDC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487" y="1042450"/>
            <a:ext cx="2219975" cy="47066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BD85A15-9156-6A1C-12D8-CB7A5FA58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479" y="124445"/>
            <a:ext cx="684996" cy="52726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7D4087-6CFD-69D2-B7B9-813CDD3A1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5981" y="84296"/>
            <a:ext cx="546811" cy="6075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9B3DDBD-7CF9-3ED1-C751-D67555248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8419" y="84298"/>
            <a:ext cx="330761" cy="4961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E0201A-9DAF-DC43-A28B-56A8FD61A2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4362" y="1164145"/>
            <a:ext cx="434527" cy="33954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F08DD50-8EC3-7389-05B1-907DA90342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1419" y="145717"/>
            <a:ext cx="714940" cy="54691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128A096-07C2-74EF-589A-1E998BB67624}"/>
              </a:ext>
            </a:extLst>
          </p:cNvPr>
          <p:cNvSpPr txBox="1"/>
          <p:nvPr/>
        </p:nvSpPr>
        <p:spPr>
          <a:xfrm flipH="1">
            <a:off x="8142276" y="2972809"/>
            <a:ext cx="2269203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TEXT</a:t>
            </a:r>
          </a:p>
        </p:txBody>
      </p:sp>
      <p:sp>
        <p:nvSpPr>
          <p:cNvPr id="7" name="Pfeil: nach links gekrümmt 6">
            <a:extLst>
              <a:ext uri="{FF2B5EF4-FFF2-40B4-BE49-F238E27FC236}">
                <a16:creationId xmlns:a16="http://schemas.microsoft.com/office/drawing/2014/main" id="{4B21D9F4-3F76-87D5-9EE1-F3F258284DA0}"/>
              </a:ext>
            </a:extLst>
          </p:cNvPr>
          <p:cNvSpPr/>
          <p:nvPr/>
        </p:nvSpPr>
        <p:spPr>
          <a:xfrm>
            <a:off x="98609" y="893838"/>
            <a:ext cx="546811" cy="29722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E16B1F-E6B2-E921-EC11-7F214C97E8BD}"/>
              </a:ext>
            </a:extLst>
          </p:cNvPr>
          <p:cNvSpPr txBox="1"/>
          <p:nvPr/>
        </p:nvSpPr>
        <p:spPr>
          <a:xfrm>
            <a:off x="31918" y="113436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419E42-F02C-0FF3-B8C9-93BB35C16F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6567" y="-4504"/>
            <a:ext cx="3043308" cy="67374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2521F9E-2C16-E32A-B5D3-19B5386B7D5C}"/>
              </a:ext>
            </a:extLst>
          </p:cNvPr>
          <p:cNvSpPr/>
          <p:nvPr/>
        </p:nvSpPr>
        <p:spPr>
          <a:xfrm>
            <a:off x="9085977" y="6097523"/>
            <a:ext cx="2897822" cy="609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 abbrechen und zurück zum Auswahlmenü</a:t>
            </a:r>
          </a:p>
        </p:txBody>
      </p:sp>
      <p:pic>
        <p:nvPicPr>
          <p:cNvPr id="6" name="Grafik 5" descr="Potenz Silhouette">
            <a:extLst>
              <a:ext uri="{FF2B5EF4-FFF2-40B4-BE49-F238E27FC236}">
                <a16:creationId xmlns:a16="http://schemas.microsoft.com/office/drawing/2014/main" id="{3007C527-25B5-9B54-1BD6-69B5A380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1731" y="6129954"/>
            <a:ext cx="609791" cy="60979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24C1D1-DE7A-C408-652B-9D088B1AE1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744" y="1496147"/>
            <a:ext cx="1545256" cy="32059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9D1BA3C-A1B7-FE47-4ED7-401A9D7947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09" y="6402418"/>
            <a:ext cx="476316" cy="39058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7110CD7-959E-3AAF-DDA8-40CFA8688571}"/>
              </a:ext>
            </a:extLst>
          </p:cNvPr>
          <p:cNvSpPr txBox="1"/>
          <p:nvPr/>
        </p:nvSpPr>
        <p:spPr>
          <a:xfrm>
            <a:off x="487427" y="6575160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Zwischenspeichern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0AFF2DD-9F08-80BF-D0D9-4490E27B30CB}"/>
              </a:ext>
            </a:extLst>
          </p:cNvPr>
          <p:cNvSpPr/>
          <p:nvPr/>
        </p:nvSpPr>
        <p:spPr>
          <a:xfrm>
            <a:off x="419845" y="2130552"/>
            <a:ext cx="5193792" cy="22494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4452E34-08CC-372C-C470-C4BD249A8E85}"/>
              </a:ext>
            </a:extLst>
          </p:cNvPr>
          <p:cNvSpPr txBox="1"/>
          <p:nvPr/>
        </p:nvSpPr>
        <p:spPr>
          <a:xfrm flipH="1">
            <a:off x="2268775" y="2672834"/>
            <a:ext cx="32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Frage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3CB380-84D7-03A6-93A9-6ACEB13CE373}"/>
              </a:ext>
            </a:extLst>
          </p:cNvPr>
          <p:cNvSpPr txBox="1"/>
          <p:nvPr/>
        </p:nvSpPr>
        <p:spPr>
          <a:xfrm>
            <a:off x="1223735" y="4795461"/>
            <a:ext cx="1263487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DD7DC5-66C1-D19E-91B6-8A2E29CAD62F}"/>
              </a:ext>
            </a:extLst>
          </p:cNvPr>
          <p:cNvSpPr txBox="1"/>
          <p:nvPr/>
        </p:nvSpPr>
        <p:spPr>
          <a:xfrm>
            <a:off x="3297549" y="4799398"/>
            <a:ext cx="116114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pic>
        <p:nvPicPr>
          <p:cNvPr id="23" name="Grafik 22" descr="Häkchen mit einfarbiger Füllung">
            <a:extLst>
              <a:ext uri="{FF2B5EF4-FFF2-40B4-BE49-F238E27FC236}">
                <a16:creationId xmlns:a16="http://schemas.microsoft.com/office/drawing/2014/main" id="{285514AF-85B9-EFF3-4737-A688114F01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50914" y="4781178"/>
            <a:ext cx="369332" cy="369332"/>
          </a:xfrm>
          <a:prstGeom prst="rect">
            <a:avLst/>
          </a:prstGeom>
        </p:spPr>
      </p:pic>
      <p:pic>
        <p:nvPicPr>
          <p:cNvPr id="34" name="Grafik 33" descr="Schließen mit einfarbiger Füllung">
            <a:extLst>
              <a:ext uri="{FF2B5EF4-FFF2-40B4-BE49-F238E27FC236}">
                <a16:creationId xmlns:a16="http://schemas.microsoft.com/office/drawing/2014/main" id="{D8834F9D-0D3D-D6A6-887C-9F257B6A98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38600" y="4803038"/>
            <a:ext cx="34747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06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B371-C781-5EC8-7106-0D442A25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6"/>
            <a:ext cx="12192000" cy="1518102"/>
          </a:xfrm>
          <a:solidFill>
            <a:srgbClr val="3E5137"/>
          </a:solidFill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Quick-Check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sz="1400" dirty="0">
                <a:solidFill>
                  <a:schemeClr val="bg2"/>
                </a:solidFill>
              </a:rPr>
              <a:t>(Einbürgerung –Arbeitnehmende Person)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67FBD5-C96A-DE77-4875-554C8025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104" y="150686"/>
            <a:ext cx="861001" cy="120675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E0417A-77EE-E3B3-9D4C-6312A0B8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46744" y="4769180"/>
            <a:ext cx="937488" cy="1108911"/>
          </a:xfrm>
          <a:prstGeom prst="rect">
            <a:avLst/>
          </a:prstGeom>
        </p:spPr>
      </p:pic>
      <p:sp>
        <p:nvSpPr>
          <p:cNvPr id="25" name="Sprechblase: rechteckig mit abgerundeten Ecken 24">
            <a:extLst>
              <a:ext uri="{FF2B5EF4-FFF2-40B4-BE49-F238E27FC236}">
                <a16:creationId xmlns:a16="http://schemas.microsoft.com/office/drawing/2014/main" id="{C710BDBE-8662-D624-AB39-BEF218D1B5C8}"/>
              </a:ext>
            </a:extLst>
          </p:cNvPr>
          <p:cNvSpPr/>
          <p:nvPr/>
        </p:nvSpPr>
        <p:spPr>
          <a:xfrm flipH="1">
            <a:off x="6565068" y="1699148"/>
            <a:ext cx="3969820" cy="3053048"/>
          </a:xfrm>
          <a:prstGeom prst="wedgeRoundRectCallout">
            <a:avLst>
              <a:gd name="adj1" fmla="val -51285"/>
              <a:gd name="adj2" fmla="val 61728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0E6CF38-62EA-9A85-29BB-CB5FE1CDC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487" y="1042450"/>
            <a:ext cx="2219975" cy="47066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BD85A15-9156-6A1C-12D8-CB7A5FA58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479" y="124445"/>
            <a:ext cx="684996" cy="52726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7D4087-6CFD-69D2-B7B9-813CDD3A1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5981" y="84296"/>
            <a:ext cx="546811" cy="6075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9B3DDBD-7CF9-3ED1-C751-D67555248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8419" y="84298"/>
            <a:ext cx="330761" cy="4961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E0201A-9DAF-DC43-A28B-56A8FD61A2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4362" y="1164145"/>
            <a:ext cx="434527" cy="33954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F08DD50-8EC3-7389-05B1-907DA90342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1419" y="145717"/>
            <a:ext cx="714940" cy="54691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128A096-07C2-74EF-589A-1E998BB67624}"/>
              </a:ext>
            </a:extLst>
          </p:cNvPr>
          <p:cNvSpPr txBox="1"/>
          <p:nvPr/>
        </p:nvSpPr>
        <p:spPr>
          <a:xfrm flipH="1">
            <a:off x="8142276" y="2972809"/>
            <a:ext cx="2269203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TEXT</a:t>
            </a:r>
          </a:p>
        </p:txBody>
      </p:sp>
      <p:sp>
        <p:nvSpPr>
          <p:cNvPr id="7" name="Pfeil: nach links gekrümmt 6">
            <a:extLst>
              <a:ext uri="{FF2B5EF4-FFF2-40B4-BE49-F238E27FC236}">
                <a16:creationId xmlns:a16="http://schemas.microsoft.com/office/drawing/2014/main" id="{4B21D9F4-3F76-87D5-9EE1-F3F258284DA0}"/>
              </a:ext>
            </a:extLst>
          </p:cNvPr>
          <p:cNvSpPr/>
          <p:nvPr/>
        </p:nvSpPr>
        <p:spPr>
          <a:xfrm>
            <a:off x="98609" y="893838"/>
            <a:ext cx="546811" cy="29722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E16B1F-E6B2-E921-EC11-7F214C97E8BD}"/>
              </a:ext>
            </a:extLst>
          </p:cNvPr>
          <p:cNvSpPr txBox="1"/>
          <p:nvPr/>
        </p:nvSpPr>
        <p:spPr>
          <a:xfrm>
            <a:off x="31918" y="113436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419E42-F02C-0FF3-B8C9-93BB35C16F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6567" y="-4504"/>
            <a:ext cx="3043308" cy="67374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2521F9E-2C16-E32A-B5D3-19B5386B7D5C}"/>
              </a:ext>
            </a:extLst>
          </p:cNvPr>
          <p:cNvSpPr/>
          <p:nvPr/>
        </p:nvSpPr>
        <p:spPr>
          <a:xfrm>
            <a:off x="9085977" y="6097523"/>
            <a:ext cx="2897822" cy="609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 abbrechen und zurück zum Auswahlmenü</a:t>
            </a:r>
          </a:p>
        </p:txBody>
      </p:sp>
      <p:pic>
        <p:nvPicPr>
          <p:cNvPr id="6" name="Grafik 5" descr="Potenz Silhouette">
            <a:extLst>
              <a:ext uri="{FF2B5EF4-FFF2-40B4-BE49-F238E27FC236}">
                <a16:creationId xmlns:a16="http://schemas.microsoft.com/office/drawing/2014/main" id="{3007C527-25B5-9B54-1BD6-69B5A380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1731" y="6129954"/>
            <a:ext cx="609791" cy="60979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24C1D1-DE7A-C408-652B-9D088B1AE1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744" y="1496147"/>
            <a:ext cx="1545256" cy="32059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9D1BA3C-A1B7-FE47-4ED7-401A9D7947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09" y="6402418"/>
            <a:ext cx="476316" cy="39058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7110CD7-959E-3AAF-DDA8-40CFA8688571}"/>
              </a:ext>
            </a:extLst>
          </p:cNvPr>
          <p:cNvSpPr txBox="1"/>
          <p:nvPr/>
        </p:nvSpPr>
        <p:spPr>
          <a:xfrm>
            <a:off x="487427" y="6575160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Zwischenspeichern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0AFF2DD-9F08-80BF-D0D9-4490E27B30CB}"/>
              </a:ext>
            </a:extLst>
          </p:cNvPr>
          <p:cNvSpPr/>
          <p:nvPr/>
        </p:nvSpPr>
        <p:spPr>
          <a:xfrm>
            <a:off x="419845" y="2130552"/>
            <a:ext cx="5193792" cy="22494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4452E34-08CC-372C-C470-C4BD249A8E85}"/>
              </a:ext>
            </a:extLst>
          </p:cNvPr>
          <p:cNvSpPr txBox="1"/>
          <p:nvPr/>
        </p:nvSpPr>
        <p:spPr>
          <a:xfrm flipH="1">
            <a:off x="2268775" y="2672834"/>
            <a:ext cx="32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Frage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3CB380-84D7-03A6-93A9-6ACEB13CE373}"/>
              </a:ext>
            </a:extLst>
          </p:cNvPr>
          <p:cNvSpPr txBox="1"/>
          <p:nvPr/>
        </p:nvSpPr>
        <p:spPr>
          <a:xfrm>
            <a:off x="1223735" y="4795461"/>
            <a:ext cx="1263487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DD7DC5-66C1-D19E-91B6-8A2E29CAD62F}"/>
              </a:ext>
            </a:extLst>
          </p:cNvPr>
          <p:cNvSpPr txBox="1"/>
          <p:nvPr/>
        </p:nvSpPr>
        <p:spPr>
          <a:xfrm>
            <a:off x="3297549" y="4799398"/>
            <a:ext cx="116114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pic>
        <p:nvPicPr>
          <p:cNvPr id="23" name="Grafik 22" descr="Häkchen mit einfarbiger Füllung">
            <a:extLst>
              <a:ext uri="{FF2B5EF4-FFF2-40B4-BE49-F238E27FC236}">
                <a16:creationId xmlns:a16="http://schemas.microsoft.com/office/drawing/2014/main" id="{285514AF-85B9-EFF3-4737-A688114F01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50914" y="4781178"/>
            <a:ext cx="369332" cy="369332"/>
          </a:xfrm>
          <a:prstGeom prst="rect">
            <a:avLst/>
          </a:prstGeom>
        </p:spPr>
      </p:pic>
      <p:pic>
        <p:nvPicPr>
          <p:cNvPr id="34" name="Grafik 33" descr="Schließen mit einfarbiger Füllung">
            <a:extLst>
              <a:ext uri="{FF2B5EF4-FFF2-40B4-BE49-F238E27FC236}">
                <a16:creationId xmlns:a16="http://schemas.microsoft.com/office/drawing/2014/main" id="{D8834F9D-0D3D-D6A6-887C-9F257B6A98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38600" y="4803038"/>
            <a:ext cx="34747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14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B371-C781-5EC8-7106-0D442A25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6"/>
            <a:ext cx="12192000" cy="1518102"/>
          </a:xfrm>
          <a:solidFill>
            <a:srgbClr val="3E5137"/>
          </a:solidFill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Quick-Check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sz="1400" dirty="0">
                <a:solidFill>
                  <a:schemeClr val="bg2"/>
                </a:solidFill>
              </a:rPr>
              <a:t>(Einbürgerung –Arbeitnehmende Person)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67FBD5-C96A-DE77-4875-554C8025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104" y="150686"/>
            <a:ext cx="861001" cy="120675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E0417A-77EE-E3B3-9D4C-6312A0B8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46744" y="4769180"/>
            <a:ext cx="937488" cy="1108911"/>
          </a:xfrm>
          <a:prstGeom prst="rect">
            <a:avLst/>
          </a:prstGeom>
        </p:spPr>
      </p:pic>
      <p:sp>
        <p:nvSpPr>
          <p:cNvPr id="25" name="Sprechblase: rechteckig mit abgerundeten Ecken 24">
            <a:extLst>
              <a:ext uri="{FF2B5EF4-FFF2-40B4-BE49-F238E27FC236}">
                <a16:creationId xmlns:a16="http://schemas.microsoft.com/office/drawing/2014/main" id="{C710BDBE-8662-D624-AB39-BEF218D1B5C8}"/>
              </a:ext>
            </a:extLst>
          </p:cNvPr>
          <p:cNvSpPr/>
          <p:nvPr/>
        </p:nvSpPr>
        <p:spPr>
          <a:xfrm flipH="1">
            <a:off x="6565068" y="1699148"/>
            <a:ext cx="3969820" cy="3053048"/>
          </a:xfrm>
          <a:prstGeom prst="wedgeRoundRectCallout">
            <a:avLst>
              <a:gd name="adj1" fmla="val -51285"/>
              <a:gd name="adj2" fmla="val 61728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0E6CF38-62EA-9A85-29BB-CB5FE1CDC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487" y="1042450"/>
            <a:ext cx="2219975" cy="47066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BD85A15-9156-6A1C-12D8-CB7A5FA58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479" y="124445"/>
            <a:ext cx="684996" cy="52726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7D4087-6CFD-69D2-B7B9-813CDD3A1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5981" y="84296"/>
            <a:ext cx="546811" cy="6075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9B3DDBD-7CF9-3ED1-C751-D67555248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8419" y="84298"/>
            <a:ext cx="330761" cy="4961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E0201A-9DAF-DC43-A28B-56A8FD61A2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4362" y="1164145"/>
            <a:ext cx="434527" cy="33954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F08DD50-8EC3-7389-05B1-907DA90342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1419" y="145717"/>
            <a:ext cx="714940" cy="54691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128A096-07C2-74EF-589A-1E998BB67624}"/>
              </a:ext>
            </a:extLst>
          </p:cNvPr>
          <p:cNvSpPr txBox="1"/>
          <p:nvPr/>
        </p:nvSpPr>
        <p:spPr>
          <a:xfrm flipH="1">
            <a:off x="8142276" y="2972809"/>
            <a:ext cx="2269203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TEXT</a:t>
            </a:r>
          </a:p>
        </p:txBody>
      </p:sp>
      <p:sp>
        <p:nvSpPr>
          <p:cNvPr id="7" name="Pfeil: nach links gekrümmt 6">
            <a:extLst>
              <a:ext uri="{FF2B5EF4-FFF2-40B4-BE49-F238E27FC236}">
                <a16:creationId xmlns:a16="http://schemas.microsoft.com/office/drawing/2014/main" id="{4B21D9F4-3F76-87D5-9EE1-F3F258284DA0}"/>
              </a:ext>
            </a:extLst>
          </p:cNvPr>
          <p:cNvSpPr/>
          <p:nvPr/>
        </p:nvSpPr>
        <p:spPr>
          <a:xfrm>
            <a:off x="98609" y="893838"/>
            <a:ext cx="546811" cy="29722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E16B1F-E6B2-E921-EC11-7F214C97E8BD}"/>
              </a:ext>
            </a:extLst>
          </p:cNvPr>
          <p:cNvSpPr txBox="1"/>
          <p:nvPr/>
        </p:nvSpPr>
        <p:spPr>
          <a:xfrm>
            <a:off x="31918" y="113436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419E42-F02C-0FF3-B8C9-93BB35C16F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6567" y="-4504"/>
            <a:ext cx="3043308" cy="67374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2521F9E-2C16-E32A-B5D3-19B5386B7D5C}"/>
              </a:ext>
            </a:extLst>
          </p:cNvPr>
          <p:cNvSpPr/>
          <p:nvPr/>
        </p:nvSpPr>
        <p:spPr>
          <a:xfrm>
            <a:off x="9085977" y="6097523"/>
            <a:ext cx="2897822" cy="609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 abbrechen und zurück zum Auswahlmenü</a:t>
            </a:r>
          </a:p>
        </p:txBody>
      </p:sp>
      <p:pic>
        <p:nvPicPr>
          <p:cNvPr id="6" name="Grafik 5" descr="Potenz Silhouette">
            <a:extLst>
              <a:ext uri="{FF2B5EF4-FFF2-40B4-BE49-F238E27FC236}">
                <a16:creationId xmlns:a16="http://schemas.microsoft.com/office/drawing/2014/main" id="{3007C527-25B5-9B54-1BD6-69B5A380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1731" y="6129954"/>
            <a:ext cx="609791" cy="60979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24C1D1-DE7A-C408-652B-9D088B1AE1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744" y="1496147"/>
            <a:ext cx="1545256" cy="32059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9D1BA3C-A1B7-FE47-4ED7-401A9D7947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09" y="6402418"/>
            <a:ext cx="476316" cy="39058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7110CD7-959E-3AAF-DDA8-40CFA8688571}"/>
              </a:ext>
            </a:extLst>
          </p:cNvPr>
          <p:cNvSpPr txBox="1"/>
          <p:nvPr/>
        </p:nvSpPr>
        <p:spPr>
          <a:xfrm>
            <a:off x="487427" y="6575160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Zwischenspeichern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0AFF2DD-9F08-80BF-D0D9-4490E27B30CB}"/>
              </a:ext>
            </a:extLst>
          </p:cNvPr>
          <p:cNvSpPr/>
          <p:nvPr/>
        </p:nvSpPr>
        <p:spPr>
          <a:xfrm>
            <a:off x="419845" y="2130552"/>
            <a:ext cx="5193792" cy="22494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4452E34-08CC-372C-C470-C4BD249A8E85}"/>
              </a:ext>
            </a:extLst>
          </p:cNvPr>
          <p:cNvSpPr txBox="1"/>
          <p:nvPr/>
        </p:nvSpPr>
        <p:spPr>
          <a:xfrm flipH="1">
            <a:off x="2268775" y="2672834"/>
            <a:ext cx="32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Frage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3CB380-84D7-03A6-93A9-6ACEB13CE373}"/>
              </a:ext>
            </a:extLst>
          </p:cNvPr>
          <p:cNvSpPr txBox="1"/>
          <p:nvPr/>
        </p:nvSpPr>
        <p:spPr>
          <a:xfrm>
            <a:off x="1223735" y="4795461"/>
            <a:ext cx="1263487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DD7DC5-66C1-D19E-91B6-8A2E29CAD62F}"/>
              </a:ext>
            </a:extLst>
          </p:cNvPr>
          <p:cNvSpPr txBox="1"/>
          <p:nvPr/>
        </p:nvSpPr>
        <p:spPr>
          <a:xfrm>
            <a:off x="3297549" y="4799398"/>
            <a:ext cx="116114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pic>
        <p:nvPicPr>
          <p:cNvPr id="23" name="Grafik 22" descr="Häkchen mit einfarbiger Füllung">
            <a:extLst>
              <a:ext uri="{FF2B5EF4-FFF2-40B4-BE49-F238E27FC236}">
                <a16:creationId xmlns:a16="http://schemas.microsoft.com/office/drawing/2014/main" id="{285514AF-85B9-EFF3-4737-A688114F01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50914" y="4781178"/>
            <a:ext cx="369332" cy="369332"/>
          </a:xfrm>
          <a:prstGeom prst="rect">
            <a:avLst/>
          </a:prstGeom>
        </p:spPr>
      </p:pic>
      <p:pic>
        <p:nvPicPr>
          <p:cNvPr id="34" name="Grafik 33" descr="Schließen mit einfarbiger Füllung">
            <a:extLst>
              <a:ext uri="{FF2B5EF4-FFF2-40B4-BE49-F238E27FC236}">
                <a16:creationId xmlns:a16="http://schemas.microsoft.com/office/drawing/2014/main" id="{D8834F9D-0D3D-D6A6-887C-9F257B6A98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38600" y="4803038"/>
            <a:ext cx="34747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3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B371-C781-5EC8-7106-0D442A25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6"/>
            <a:ext cx="12192000" cy="1518102"/>
          </a:xfrm>
          <a:solidFill>
            <a:srgbClr val="3E5137"/>
          </a:solidFill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Quick-Check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sz="1400" dirty="0">
                <a:solidFill>
                  <a:schemeClr val="bg2"/>
                </a:solidFill>
              </a:rPr>
              <a:t>(Einbürgerung –Arbeitnehmende Person)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67FBD5-C96A-DE77-4875-554C8025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104" y="150686"/>
            <a:ext cx="861001" cy="120675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E0417A-77EE-E3B3-9D4C-6312A0B8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46744" y="4769180"/>
            <a:ext cx="937488" cy="1108911"/>
          </a:xfrm>
          <a:prstGeom prst="rect">
            <a:avLst/>
          </a:prstGeom>
        </p:spPr>
      </p:pic>
      <p:sp>
        <p:nvSpPr>
          <p:cNvPr id="25" name="Sprechblase: rechteckig mit abgerundeten Ecken 24">
            <a:extLst>
              <a:ext uri="{FF2B5EF4-FFF2-40B4-BE49-F238E27FC236}">
                <a16:creationId xmlns:a16="http://schemas.microsoft.com/office/drawing/2014/main" id="{C710BDBE-8662-D624-AB39-BEF218D1B5C8}"/>
              </a:ext>
            </a:extLst>
          </p:cNvPr>
          <p:cNvSpPr/>
          <p:nvPr/>
        </p:nvSpPr>
        <p:spPr>
          <a:xfrm flipH="1">
            <a:off x="6565068" y="1699148"/>
            <a:ext cx="3969820" cy="3053048"/>
          </a:xfrm>
          <a:prstGeom prst="wedgeRoundRectCallout">
            <a:avLst>
              <a:gd name="adj1" fmla="val -51285"/>
              <a:gd name="adj2" fmla="val 61728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0E6CF38-62EA-9A85-29BB-CB5FE1CDC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487" y="1042450"/>
            <a:ext cx="2219975" cy="47066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BD85A15-9156-6A1C-12D8-CB7A5FA58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479" y="124445"/>
            <a:ext cx="684996" cy="52726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7D4087-6CFD-69D2-B7B9-813CDD3A1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5981" y="84296"/>
            <a:ext cx="546811" cy="6075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9B3DDBD-7CF9-3ED1-C751-D67555248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8419" y="84298"/>
            <a:ext cx="330761" cy="4961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E0201A-9DAF-DC43-A28B-56A8FD61A2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4362" y="1164145"/>
            <a:ext cx="434527" cy="33954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F08DD50-8EC3-7389-05B1-907DA90342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1419" y="145717"/>
            <a:ext cx="714940" cy="54691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128A096-07C2-74EF-589A-1E998BB67624}"/>
              </a:ext>
            </a:extLst>
          </p:cNvPr>
          <p:cNvSpPr txBox="1"/>
          <p:nvPr/>
        </p:nvSpPr>
        <p:spPr>
          <a:xfrm flipH="1">
            <a:off x="8142276" y="2972809"/>
            <a:ext cx="2269203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TEXT</a:t>
            </a:r>
          </a:p>
        </p:txBody>
      </p:sp>
      <p:sp>
        <p:nvSpPr>
          <p:cNvPr id="7" name="Pfeil: nach links gekrümmt 6">
            <a:extLst>
              <a:ext uri="{FF2B5EF4-FFF2-40B4-BE49-F238E27FC236}">
                <a16:creationId xmlns:a16="http://schemas.microsoft.com/office/drawing/2014/main" id="{4B21D9F4-3F76-87D5-9EE1-F3F258284DA0}"/>
              </a:ext>
            </a:extLst>
          </p:cNvPr>
          <p:cNvSpPr/>
          <p:nvPr/>
        </p:nvSpPr>
        <p:spPr>
          <a:xfrm>
            <a:off x="98609" y="893838"/>
            <a:ext cx="546811" cy="29722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E16B1F-E6B2-E921-EC11-7F214C97E8BD}"/>
              </a:ext>
            </a:extLst>
          </p:cNvPr>
          <p:cNvSpPr txBox="1"/>
          <p:nvPr/>
        </p:nvSpPr>
        <p:spPr>
          <a:xfrm>
            <a:off x="31918" y="113436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419E42-F02C-0FF3-B8C9-93BB35C16F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6567" y="-4504"/>
            <a:ext cx="3043308" cy="67374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2521F9E-2C16-E32A-B5D3-19B5386B7D5C}"/>
              </a:ext>
            </a:extLst>
          </p:cNvPr>
          <p:cNvSpPr/>
          <p:nvPr/>
        </p:nvSpPr>
        <p:spPr>
          <a:xfrm>
            <a:off x="9085977" y="6097523"/>
            <a:ext cx="2897822" cy="609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 abbrechen und zurück zum Auswahlmenü</a:t>
            </a:r>
          </a:p>
        </p:txBody>
      </p:sp>
      <p:pic>
        <p:nvPicPr>
          <p:cNvPr id="6" name="Grafik 5" descr="Potenz Silhouette">
            <a:extLst>
              <a:ext uri="{FF2B5EF4-FFF2-40B4-BE49-F238E27FC236}">
                <a16:creationId xmlns:a16="http://schemas.microsoft.com/office/drawing/2014/main" id="{3007C527-25B5-9B54-1BD6-69B5A380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1731" y="6129954"/>
            <a:ext cx="609791" cy="60979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24C1D1-DE7A-C408-652B-9D088B1AE1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744" y="1496147"/>
            <a:ext cx="1545256" cy="32059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9D1BA3C-A1B7-FE47-4ED7-401A9D7947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09" y="6402418"/>
            <a:ext cx="476316" cy="39058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7110CD7-959E-3AAF-DDA8-40CFA8688571}"/>
              </a:ext>
            </a:extLst>
          </p:cNvPr>
          <p:cNvSpPr txBox="1"/>
          <p:nvPr/>
        </p:nvSpPr>
        <p:spPr>
          <a:xfrm>
            <a:off x="487427" y="6575160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Zwischenspeichern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0AFF2DD-9F08-80BF-D0D9-4490E27B30CB}"/>
              </a:ext>
            </a:extLst>
          </p:cNvPr>
          <p:cNvSpPr/>
          <p:nvPr/>
        </p:nvSpPr>
        <p:spPr>
          <a:xfrm>
            <a:off x="419845" y="2130552"/>
            <a:ext cx="5193792" cy="22494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4452E34-08CC-372C-C470-C4BD249A8E85}"/>
              </a:ext>
            </a:extLst>
          </p:cNvPr>
          <p:cNvSpPr txBox="1"/>
          <p:nvPr/>
        </p:nvSpPr>
        <p:spPr>
          <a:xfrm flipH="1">
            <a:off x="2268775" y="2672834"/>
            <a:ext cx="32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Frage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3CB380-84D7-03A6-93A9-6ACEB13CE373}"/>
              </a:ext>
            </a:extLst>
          </p:cNvPr>
          <p:cNvSpPr txBox="1"/>
          <p:nvPr/>
        </p:nvSpPr>
        <p:spPr>
          <a:xfrm>
            <a:off x="1223735" y="4795461"/>
            <a:ext cx="1263487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DD7DC5-66C1-D19E-91B6-8A2E29CAD62F}"/>
              </a:ext>
            </a:extLst>
          </p:cNvPr>
          <p:cNvSpPr txBox="1"/>
          <p:nvPr/>
        </p:nvSpPr>
        <p:spPr>
          <a:xfrm>
            <a:off x="3297549" y="4799398"/>
            <a:ext cx="116114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pic>
        <p:nvPicPr>
          <p:cNvPr id="23" name="Grafik 22" descr="Häkchen mit einfarbiger Füllung">
            <a:extLst>
              <a:ext uri="{FF2B5EF4-FFF2-40B4-BE49-F238E27FC236}">
                <a16:creationId xmlns:a16="http://schemas.microsoft.com/office/drawing/2014/main" id="{285514AF-85B9-EFF3-4737-A688114F01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50914" y="4781178"/>
            <a:ext cx="369332" cy="369332"/>
          </a:xfrm>
          <a:prstGeom prst="rect">
            <a:avLst/>
          </a:prstGeom>
        </p:spPr>
      </p:pic>
      <p:pic>
        <p:nvPicPr>
          <p:cNvPr id="34" name="Grafik 33" descr="Schließen mit einfarbiger Füllung">
            <a:extLst>
              <a:ext uri="{FF2B5EF4-FFF2-40B4-BE49-F238E27FC236}">
                <a16:creationId xmlns:a16="http://schemas.microsoft.com/office/drawing/2014/main" id="{D8834F9D-0D3D-D6A6-887C-9F257B6A98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38600" y="4803038"/>
            <a:ext cx="34747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76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B371-C781-5EC8-7106-0D442A25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6"/>
            <a:ext cx="12192000" cy="1518102"/>
          </a:xfrm>
          <a:solidFill>
            <a:srgbClr val="3E5137"/>
          </a:solidFill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Quick-Check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sz="1400" dirty="0">
                <a:solidFill>
                  <a:schemeClr val="bg2"/>
                </a:solidFill>
              </a:rPr>
              <a:t>(Einbürgerung –Arbeitnehmende Person)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67FBD5-C96A-DE77-4875-554C8025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104" y="150686"/>
            <a:ext cx="861001" cy="120675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E0417A-77EE-E3B3-9D4C-6312A0B8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46744" y="4769180"/>
            <a:ext cx="937488" cy="1108911"/>
          </a:xfrm>
          <a:prstGeom prst="rect">
            <a:avLst/>
          </a:prstGeom>
        </p:spPr>
      </p:pic>
      <p:sp>
        <p:nvSpPr>
          <p:cNvPr id="25" name="Sprechblase: rechteckig mit abgerundeten Ecken 24">
            <a:extLst>
              <a:ext uri="{FF2B5EF4-FFF2-40B4-BE49-F238E27FC236}">
                <a16:creationId xmlns:a16="http://schemas.microsoft.com/office/drawing/2014/main" id="{C710BDBE-8662-D624-AB39-BEF218D1B5C8}"/>
              </a:ext>
            </a:extLst>
          </p:cNvPr>
          <p:cNvSpPr/>
          <p:nvPr/>
        </p:nvSpPr>
        <p:spPr>
          <a:xfrm flipH="1">
            <a:off x="6565068" y="1699148"/>
            <a:ext cx="3969820" cy="3053048"/>
          </a:xfrm>
          <a:prstGeom prst="wedgeRoundRectCallout">
            <a:avLst>
              <a:gd name="adj1" fmla="val -51285"/>
              <a:gd name="adj2" fmla="val 61728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0E6CF38-62EA-9A85-29BB-CB5FE1CDC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487" y="1042450"/>
            <a:ext cx="2219975" cy="47066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BD85A15-9156-6A1C-12D8-CB7A5FA58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479" y="124445"/>
            <a:ext cx="684996" cy="52726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7D4087-6CFD-69D2-B7B9-813CDD3A1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5981" y="84296"/>
            <a:ext cx="546811" cy="6075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9B3DDBD-7CF9-3ED1-C751-D67555248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8419" y="84298"/>
            <a:ext cx="330761" cy="4961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E0201A-9DAF-DC43-A28B-56A8FD61A2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4362" y="1164145"/>
            <a:ext cx="434527" cy="33954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F08DD50-8EC3-7389-05B1-907DA90342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1419" y="145717"/>
            <a:ext cx="714940" cy="54691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128A096-07C2-74EF-589A-1E998BB67624}"/>
              </a:ext>
            </a:extLst>
          </p:cNvPr>
          <p:cNvSpPr txBox="1"/>
          <p:nvPr/>
        </p:nvSpPr>
        <p:spPr>
          <a:xfrm flipH="1">
            <a:off x="8142276" y="2972809"/>
            <a:ext cx="2269203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TEXT</a:t>
            </a:r>
          </a:p>
        </p:txBody>
      </p:sp>
      <p:sp>
        <p:nvSpPr>
          <p:cNvPr id="7" name="Pfeil: nach links gekrümmt 6">
            <a:extLst>
              <a:ext uri="{FF2B5EF4-FFF2-40B4-BE49-F238E27FC236}">
                <a16:creationId xmlns:a16="http://schemas.microsoft.com/office/drawing/2014/main" id="{4B21D9F4-3F76-87D5-9EE1-F3F258284DA0}"/>
              </a:ext>
            </a:extLst>
          </p:cNvPr>
          <p:cNvSpPr/>
          <p:nvPr/>
        </p:nvSpPr>
        <p:spPr>
          <a:xfrm>
            <a:off x="98609" y="893838"/>
            <a:ext cx="546811" cy="29722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E16B1F-E6B2-E921-EC11-7F214C97E8BD}"/>
              </a:ext>
            </a:extLst>
          </p:cNvPr>
          <p:cNvSpPr txBox="1"/>
          <p:nvPr/>
        </p:nvSpPr>
        <p:spPr>
          <a:xfrm>
            <a:off x="31918" y="113436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419E42-F02C-0FF3-B8C9-93BB35C16F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6567" y="-4504"/>
            <a:ext cx="3043308" cy="67374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2521F9E-2C16-E32A-B5D3-19B5386B7D5C}"/>
              </a:ext>
            </a:extLst>
          </p:cNvPr>
          <p:cNvSpPr/>
          <p:nvPr/>
        </p:nvSpPr>
        <p:spPr>
          <a:xfrm>
            <a:off x="9085977" y="6097523"/>
            <a:ext cx="2897822" cy="609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 abbrechen und zurück zum Auswahlmenü</a:t>
            </a:r>
          </a:p>
        </p:txBody>
      </p:sp>
      <p:pic>
        <p:nvPicPr>
          <p:cNvPr id="6" name="Grafik 5" descr="Potenz Silhouette">
            <a:extLst>
              <a:ext uri="{FF2B5EF4-FFF2-40B4-BE49-F238E27FC236}">
                <a16:creationId xmlns:a16="http://schemas.microsoft.com/office/drawing/2014/main" id="{3007C527-25B5-9B54-1BD6-69B5A380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1731" y="6129954"/>
            <a:ext cx="609791" cy="60979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24C1D1-DE7A-C408-652B-9D088B1AE1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744" y="1496147"/>
            <a:ext cx="1545256" cy="32059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9D1BA3C-A1B7-FE47-4ED7-401A9D7947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09" y="6402418"/>
            <a:ext cx="476316" cy="39058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7110CD7-959E-3AAF-DDA8-40CFA8688571}"/>
              </a:ext>
            </a:extLst>
          </p:cNvPr>
          <p:cNvSpPr txBox="1"/>
          <p:nvPr/>
        </p:nvSpPr>
        <p:spPr>
          <a:xfrm>
            <a:off x="487427" y="6575160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Zwischenspeichern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0AFF2DD-9F08-80BF-D0D9-4490E27B30CB}"/>
              </a:ext>
            </a:extLst>
          </p:cNvPr>
          <p:cNvSpPr/>
          <p:nvPr/>
        </p:nvSpPr>
        <p:spPr>
          <a:xfrm>
            <a:off x="419845" y="2130552"/>
            <a:ext cx="5193792" cy="22494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4452E34-08CC-372C-C470-C4BD249A8E85}"/>
              </a:ext>
            </a:extLst>
          </p:cNvPr>
          <p:cNvSpPr txBox="1"/>
          <p:nvPr/>
        </p:nvSpPr>
        <p:spPr>
          <a:xfrm flipH="1">
            <a:off x="2268775" y="2672834"/>
            <a:ext cx="32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Frage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3CB380-84D7-03A6-93A9-6ACEB13CE373}"/>
              </a:ext>
            </a:extLst>
          </p:cNvPr>
          <p:cNvSpPr txBox="1"/>
          <p:nvPr/>
        </p:nvSpPr>
        <p:spPr>
          <a:xfrm>
            <a:off x="1223735" y="4795461"/>
            <a:ext cx="1263487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DD7DC5-66C1-D19E-91B6-8A2E29CAD62F}"/>
              </a:ext>
            </a:extLst>
          </p:cNvPr>
          <p:cNvSpPr txBox="1"/>
          <p:nvPr/>
        </p:nvSpPr>
        <p:spPr>
          <a:xfrm>
            <a:off x="3297549" y="4799398"/>
            <a:ext cx="116114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pic>
        <p:nvPicPr>
          <p:cNvPr id="23" name="Grafik 22" descr="Häkchen mit einfarbiger Füllung">
            <a:extLst>
              <a:ext uri="{FF2B5EF4-FFF2-40B4-BE49-F238E27FC236}">
                <a16:creationId xmlns:a16="http://schemas.microsoft.com/office/drawing/2014/main" id="{285514AF-85B9-EFF3-4737-A688114F01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50914" y="4781178"/>
            <a:ext cx="369332" cy="369332"/>
          </a:xfrm>
          <a:prstGeom prst="rect">
            <a:avLst/>
          </a:prstGeom>
        </p:spPr>
      </p:pic>
      <p:pic>
        <p:nvPicPr>
          <p:cNvPr id="34" name="Grafik 33" descr="Schließen mit einfarbiger Füllung">
            <a:extLst>
              <a:ext uri="{FF2B5EF4-FFF2-40B4-BE49-F238E27FC236}">
                <a16:creationId xmlns:a16="http://schemas.microsoft.com/office/drawing/2014/main" id="{D8834F9D-0D3D-D6A6-887C-9F257B6A98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38600" y="4803038"/>
            <a:ext cx="34747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3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B371-C781-5EC8-7106-0D442A25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6"/>
            <a:ext cx="12192000" cy="1518102"/>
          </a:xfrm>
          <a:solidFill>
            <a:srgbClr val="3E5137"/>
          </a:solidFill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Arbeitnehmende Person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344329-9F2B-70C0-F8FF-BA9DDC828B40}"/>
              </a:ext>
            </a:extLst>
          </p:cNvPr>
          <p:cNvSpPr txBox="1"/>
          <p:nvPr/>
        </p:nvSpPr>
        <p:spPr>
          <a:xfrm>
            <a:off x="7080112" y="4306051"/>
            <a:ext cx="2961623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Einbürgerung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00F87CB-3D5F-5CED-FAD6-27A8572F1FAB}"/>
              </a:ext>
            </a:extLst>
          </p:cNvPr>
          <p:cNvSpPr txBox="1"/>
          <p:nvPr/>
        </p:nvSpPr>
        <p:spPr>
          <a:xfrm>
            <a:off x="7080112" y="4923370"/>
            <a:ext cx="2961623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Familienzusammenführung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87A648D-DA83-721F-C663-59E8140A3159}"/>
              </a:ext>
            </a:extLst>
          </p:cNvPr>
          <p:cNvSpPr txBox="1"/>
          <p:nvPr/>
        </p:nvSpPr>
        <p:spPr>
          <a:xfrm>
            <a:off x="7061441" y="3599447"/>
            <a:ext cx="2961622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Aufenthaltsverlängerung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F1B2C68-0CAE-4B47-D8C6-9DD1AE3F5A74}"/>
              </a:ext>
            </a:extLst>
          </p:cNvPr>
          <p:cNvSpPr txBox="1"/>
          <p:nvPr/>
        </p:nvSpPr>
        <p:spPr>
          <a:xfrm>
            <a:off x="7061824" y="2937486"/>
            <a:ext cx="2961622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Finanzielle Hilfen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67FBD5-C96A-DE77-4875-554C8025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097" y="334096"/>
            <a:ext cx="530227" cy="743152"/>
          </a:xfrm>
          <a:prstGeom prst="rect">
            <a:avLst/>
          </a:prstGeom>
        </p:spPr>
      </p:pic>
      <p:sp>
        <p:nvSpPr>
          <p:cNvPr id="5" name="Pfeil: nach links gekrümmt 4">
            <a:extLst>
              <a:ext uri="{FF2B5EF4-FFF2-40B4-BE49-F238E27FC236}">
                <a16:creationId xmlns:a16="http://schemas.microsoft.com/office/drawing/2014/main" id="{71FFD4D3-67C1-772F-8EA3-D40884013481}"/>
              </a:ext>
            </a:extLst>
          </p:cNvPr>
          <p:cNvSpPr/>
          <p:nvPr/>
        </p:nvSpPr>
        <p:spPr>
          <a:xfrm>
            <a:off x="98609" y="893838"/>
            <a:ext cx="546811" cy="29722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B6D040-BC63-44DA-C477-D355B08535FB}"/>
              </a:ext>
            </a:extLst>
          </p:cNvPr>
          <p:cNvSpPr txBox="1"/>
          <p:nvPr/>
        </p:nvSpPr>
        <p:spPr>
          <a:xfrm>
            <a:off x="31918" y="113436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E1E0417A-77EE-E3B3-9D4C-6312A0B85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13" y="4104866"/>
            <a:ext cx="1158392" cy="1637009"/>
          </a:xfrm>
          <a:prstGeom prst="rect">
            <a:avLst/>
          </a:prstGeom>
        </p:spPr>
      </p:pic>
      <p:sp>
        <p:nvSpPr>
          <p:cNvPr id="25" name="Sprechblase: rechteckig mit abgerundeten Ecken 24">
            <a:extLst>
              <a:ext uri="{FF2B5EF4-FFF2-40B4-BE49-F238E27FC236}">
                <a16:creationId xmlns:a16="http://schemas.microsoft.com/office/drawing/2014/main" id="{C710BDBE-8662-D624-AB39-BEF218D1B5C8}"/>
              </a:ext>
            </a:extLst>
          </p:cNvPr>
          <p:cNvSpPr/>
          <p:nvPr/>
        </p:nvSpPr>
        <p:spPr>
          <a:xfrm>
            <a:off x="1093869" y="2102372"/>
            <a:ext cx="4511994" cy="2203679"/>
          </a:xfrm>
          <a:prstGeom prst="wedgeRoundRectCallout">
            <a:avLst>
              <a:gd name="adj1" fmla="val -43372"/>
              <a:gd name="adj2" fmla="val 63970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0E6CF38-62EA-9A85-29BB-CB5FE1CDC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6487" y="1042450"/>
            <a:ext cx="2219975" cy="47066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BD85A15-9156-6A1C-12D8-CB7A5FA58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1479" y="124445"/>
            <a:ext cx="684996" cy="52726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7D4087-6CFD-69D2-B7B9-813CDD3A11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5981" y="84296"/>
            <a:ext cx="546811" cy="6075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9B3DDBD-7CF9-3ED1-C751-D675552483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18419" y="84298"/>
            <a:ext cx="330761" cy="4961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E0201A-9DAF-DC43-A28B-56A8FD61A2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4362" y="1164145"/>
            <a:ext cx="434527" cy="33954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F08DD50-8EC3-7389-05B1-907DA90342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1419" y="145717"/>
            <a:ext cx="714940" cy="54691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128A096-07C2-74EF-589A-1E998BB67624}"/>
              </a:ext>
            </a:extLst>
          </p:cNvPr>
          <p:cNvSpPr txBox="1"/>
          <p:nvPr/>
        </p:nvSpPr>
        <p:spPr>
          <a:xfrm>
            <a:off x="1188489" y="2618078"/>
            <a:ext cx="4417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Super, du bist eine </a:t>
            </a:r>
            <a:r>
              <a:rPr lang="de-DE" sz="1200" dirty="0" err="1"/>
              <a:t>arbeitnehmende</a:t>
            </a:r>
            <a:r>
              <a:rPr lang="de-DE" sz="1200" dirty="0"/>
              <a:t> Person.</a:t>
            </a:r>
          </a:p>
          <a:p>
            <a:endParaRPr lang="de-DE" sz="1200" dirty="0"/>
          </a:p>
          <a:p>
            <a:r>
              <a:rPr lang="de-DE" sz="1200" dirty="0"/>
              <a:t>Bei den folgenden Dingen kann ich dir helfen.</a:t>
            </a:r>
          </a:p>
          <a:p>
            <a:endParaRPr lang="de-DE" sz="1200" dirty="0"/>
          </a:p>
          <a:p>
            <a:r>
              <a:rPr lang="de-DE" sz="1200" dirty="0"/>
              <a:t>Bitte wähle aus, zu welchem Thema du Hilfe und Informationen brauchst.</a:t>
            </a:r>
          </a:p>
        </p:txBody>
      </p:sp>
      <p:pic>
        <p:nvPicPr>
          <p:cNvPr id="34" name="Grafik 33" descr="Münzen Silhouette">
            <a:extLst>
              <a:ext uri="{FF2B5EF4-FFF2-40B4-BE49-F238E27FC236}">
                <a16:creationId xmlns:a16="http://schemas.microsoft.com/office/drawing/2014/main" id="{0A1428C5-1BFF-48D7-D5D5-108ED835D1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87265" y="2807229"/>
            <a:ext cx="621771" cy="621771"/>
          </a:xfrm>
          <a:prstGeom prst="rect">
            <a:avLst/>
          </a:prstGeom>
        </p:spPr>
      </p:pic>
      <p:pic>
        <p:nvPicPr>
          <p:cNvPr id="38" name="Grafik 37" descr="Familie mit zwei Kindern Silhouette">
            <a:extLst>
              <a:ext uri="{FF2B5EF4-FFF2-40B4-BE49-F238E27FC236}">
                <a16:creationId xmlns:a16="http://schemas.microsoft.com/office/drawing/2014/main" id="{1B40215A-674B-14A2-977A-A894C095CE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87265" y="4823605"/>
            <a:ext cx="568861" cy="568861"/>
          </a:xfrm>
          <a:prstGeom prst="rect">
            <a:avLst/>
          </a:prstGeom>
        </p:spPr>
      </p:pic>
      <p:pic>
        <p:nvPicPr>
          <p:cNvPr id="44" name="Grafik 43" descr="Blaupause Silhouette">
            <a:extLst>
              <a:ext uri="{FF2B5EF4-FFF2-40B4-BE49-F238E27FC236}">
                <a16:creationId xmlns:a16="http://schemas.microsoft.com/office/drawing/2014/main" id="{2C8F76F2-ED6D-AD0A-FC4A-C2DFBD218F3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13719" y="3499682"/>
            <a:ext cx="568861" cy="56886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44CFDB57-4F03-7B42-0B5A-86BCDE85152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62700" y="4306051"/>
            <a:ext cx="470898" cy="369332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7198482E-DA54-FD0D-9712-9B3AABC10D3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26567" y="-4504"/>
            <a:ext cx="3043308" cy="6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862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B371-C781-5EC8-7106-0D442A25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6"/>
            <a:ext cx="12192000" cy="1518102"/>
          </a:xfrm>
          <a:solidFill>
            <a:srgbClr val="3E5137"/>
          </a:solidFill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Quick-Check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sz="1400" dirty="0">
                <a:solidFill>
                  <a:schemeClr val="bg2"/>
                </a:solidFill>
              </a:rPr>
              <a:t>(Einbürgerung –Arbeitnehmende Person)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67FBD5-C96A-DE77-4875-554C8025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104" y="150686"/>
            <a:ext cx="861001" cy="120675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E0417A-77EE-E3B3-9D4C-6312A0B8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46744" y="4769180"/>
            <a:ext cx="937488" cy="1108911"/>
          </a:xfrm>
          <a:prstGeom prst="rect">
            <a:avLst/>
          </a:prstGeom>
        </p:spPr>
      </p:pic>
      <p:sp>
        <p:nvSpPr>
          <p:cNvPr id="25" name="Sprechblase: rechteckig mit abgerundeten Ecken 24">
            <a:extLst>
              <a:ext uri="{FF2B5EF4-FFF2-40B4-BE49-F238E27FC236}">
                <a16:creationId xmlns:a16="http://schemas.microsoft.com/office/drawing/2014/main" id="{C710BDBE-8662-D624-AB39-BEF218D1B5C8}"/>
              </a:ext>
            </a:extLst>
          </p:cNvPr>
          <p:cNvSpPr/>
          <p:nvPr/>
        </p:nvSpPr>
        <p:spPr>
          <a:xfrm flipH="1">
            <a:off x="6565068" y="1699148"/>
            <a:ext cx="3969820" cy="3053048"/>
          </a:xfrm>
          <a:prstGeom prst="wedgeRoundRectCallout">
            <a:avLst>
              <a:gd name="adj1" fmla="val -51285"/>
              <a:gd name="adj2" fmla="val 61728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0E6CF38-62EA-9A85-29BB-CB5FE1CDC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487" y="1042450"/>
            <a:ext cx="2219975" cy="47066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BD85A15-9156-6A1C-12D8-CB7A5FA58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479" y="124445"/>
            <a:ext cx="684996" cy="52726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7D4087-6CFD-69D2-B7B9-813CDD3A1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5981" y="84296"/>
            <a:ext cx="546811" cy="6075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9B3DDBD-7CF9-3ED1-C751-D67555248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8419" y="84298"/>
            <a:ext cx="330761" cy="4961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E0201A-9DAF-DC43-A28B-56A8FD61A2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4362" y="1164145"/>
            <a:ext cx="434527" cy="33954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F08DD50-8EC3-7389-05B1-907DA90342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1419" y="145717"/>
            <a:ext cx="714940" cy="54691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128A096-07C2-74EF-589A-1E998BB67624}"/>
              </a:ext>
            </a:extLst>
          </p:cNvPr>
          <p:cNvSpPr txBox="1"/>
          <p:nvPr/>
        </p:nvSpPr>
        <p:spPr>
          <a:xfrm flipH="1">
            <a:off x="8142276" y="2972809"/>
            <a:ext cx="2269203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TEXT</a:t>
            </a:r>
          </a:p>
        </p:txBody>
      </p:sp>
      <p:sp>
        <p:nvSpPr>
          <p:cNvPr id="7" name="Pfeil: nach links gekrümmt 6">
            <a:extLst>
              <a:ext uri="{FF2B5EF4-FFF2-40B4-BE49-F238E27FC236}">
                <a16:creationId xmlns:a16="http://schemas.microsoft.com/office/drawing/2014/main" id="{4B21D9F4-3F76-87D5-9EE1-F3F258284DA0}"/>
              </a:ext>
            </a:extLst>
          </p:cNvPr>
          <p:cNvSpPr/>
          <p:nvPr/>
        </p:nvSpPr>
        <p:spPr>
          <a:xfrm>
            <a:off x="98609" y="893838"/>
            <a:ext cx="546811" cy="29722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E16B1F-E6B2-E921-EC11-7F214C97E8BD}"/>
              </a:ext>
            </a:extLst>
          </p:cNvPr>
          <p:cNvSpPr txBox="1"/>
          <p:nvPr/>
        </p:nvSpPr>
        <p:spPr>
          <a:xfrm>
            <a:off x="31918" y="113436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419E42-F02C-0FF3-B8C9-93BB35C16F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6567" y="-4504"/>
            <a:ext cx="3043308" cy="67374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2521F9E-2C16-E32A-B5D3-19B5386B7D5C}"/>
              </a:ext>
            </a:extLst>
          </p:cNvPr>
          <p:cNvSpPr/>
          <p:nvPr/>
        </p:nvSpPr>
        <p:spPr>
          <a:xfrm>
            <a:off x="9085977" y="6097523"/>
            <a:ext cx="2897822" cy="609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 abbrechen und zurück zum Auswahlmenü</a:t>
            </a:r>
          </a:p>
        </p:txBody>
      </p:sp>
      <p:pic>
        <p:nvPicPr>
          <p:cNvPr id="6" name="Grafik 5" descr="Potenz Silhouette">
            <a:extLst>
              <a:ext uri="{FF2B5EF4-FFF2-40B4-BE49-F238E27FC236}">
                <a16:creationId xmlns:a16="http://schemas.microsoft.com/office/drawing/2014/main" id="{3007C527-25B5-9B54-1BD6-69B5A380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1731" y="6129954"/>
            <a:ext cx="609791" cy="60979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24C1D1-DE7A-C408-652B-9D088B1AE1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744" y="1496147"/>
            <a:ext cx="1545256" cy="32059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9D1BA3C-A1B7-FE47-4ED7-401A9D7947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09" y="6402418"/>
            <a:ext cx="476316" cy="39058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7110CD7-959E-3AAF-DDA8-40CFA8688571}"/>
              </a:ext>
            </a:extLst>
          </p:cNvPr>
          <p:cNvSpPr txBox="1"/>
          <p:nvPr/>
        </p:nvSpPr>
        <p:spPr>
          <a:xfrm>
            <a:off x="487427" y="6575160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Zwischenspeichern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0AFF2DD-9F08-80BF-D0D9-4490E27B30CB}"/>
              </a:ext>
            </a:extLst>
          </p:cNvPr>
          <p:cNvSpPr/>
          <p:nvPr/>
        </p:nvSpPr>
        <p:spPr>
          <a:xfrm>
            <a:off x="419845" y="2130552"/>
            <a:ext cx="5193792" cy="22494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4452E34-08CC-372C-C470-C4BD249A8E85}"/>
              </a:ext>
            </a:extLst>
          </p:cNvPr>
          <p:cNvSpPr txBox="1"/>
          <p:nvPr/>
        </p:nvSpPr>
        <p:spPr>
          <a:xfrm flipH="1">
            <a:off x="2268775" y="2672834"/>
            <a:ext cx="32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Frage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3CB380-84D7-03A6-93A9-6ACEB13CE373}"/>
              </a:ext>
            </a:extLst>
          </p:cNvPr>
          <p:cNvSpPr txBox="1"/>
          <p:nvPr/>
        </p:nvSpPr>
        <p:spPr>
          <a:xfrm>
            <a:off x="1223735" y="4795461"/>
            <a:ext cx="1263487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DD7DC5-66C1-D19E-91B6-8A2E29CAD62F}"/>
              </a:ext>
            </a:extLst>
          </p:cNvPr>
          <p:cNvSpPr txBox="1"/>
          <p:nvPr/>
        </p:nvSpPr>
        <p:spPr>
          <a:xfrm>
            <a:off x="3297549" y="4799398"/>
            <a:ext cx="116114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pic>
        <p:nvPicPr>
          <p:cNvPr id="23" name="Grafik 22" descr="Häkchen mit einfarbiger Füllung">
            <a:extLst>
              <a:ext uri="{FF2B5EF4-FFF2-40B4-BE49-F238E27FC236}">
                <a16:creationId xmlns:a16="http://schemas.microsoft.com/office/drawing/2014/main" id="{285514AF-85B9-EFF3-4737-A688114F01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50914" y="4781178"/>
            <a:ext cx="369332" cy="369332"/>
          </a:xfrm>
          <a:prstGeom prst="rect">
            <a:avLst/>
          </a:prstGeom>
        </p:spPr>
      </p:pic>
      <p:pic>
        <p:nvPicPr>
          <p:cNvPr id="34" name="Grafik 33" descr="Schließen mit einfarbiger Füllung">
            <a:extLst>
              <a:ext uri="{FF2B5EF4-FFF2-40B4-BE49-F238E27FC236}">
                <a16:creationId xmlns:a16="http://schemas.microsoft.com/office/drawing/2014/main" id="{D8834F9D-0D3D-D6A6-887C-9F257B6A98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38600" y="4803038"/>
            <a:ext cx="34747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40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B371-C781-5EC8-7106-0D442A25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6"/>
            <a:ext cx="12192000" cy="1518102"/>
          </a:xfrm>
          <a:solidFill>
            <a:srgbClr val="3E5137"/>
          </a:solidFill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Quick-Check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sz="1400" dirty="0">
                <a:solidFill>
                  <a:schemeClr val="bg2"/>
                </a:solidFill>
              </a:rPr>
              <a:t>(Einbürgerung –Arbeitnehmende Person)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67FBD5-C96A-DE77-4875-554C8025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104" y="150686"/>
            <a:ext cx="861001" cy="120675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E0417A-77EE-E3B3-9D4C-6312A0B8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46744" y="4769180"/>
            <a:ext cx="937488" cy="1108911"/>
          </a:xfrm>
          <a:prstGeom prst="rect">
            <a:avLst/>
          </a:prstGeom>
        </p:spPr>
      </p:pic>
      <p:sp>
        <p:nvSpPr>
          <p:cNvPr id="25" name="Sprechblase: rechteckig mit abgerundeten Ecken 24">
            <a:extLst>
              <a:ext uri="{FF2B5EF4-FFF2-40B4-BE49-F238E27FC236}">
                <a16:creationId xmlns:a16="http://schemas.microsoft.com/office/drawing/2014/main" id="{C710BDBE-8662-D624-AB39-BEF218D1B5C8}"/>
              </a:ext>
            </a:extLst>
          </p:cNvPr>
          <p:cNvSpPr/>
          <p:nvPr/>
        </p:nvSpPr>
        <p:spPr>
          <a:xfrm flipH="1">
            <a:off x="6565068" y="1699148"/>
            <a:ext cx="3969820" cy="3053048"/>
          </a:xfrm>
          <a:prstGeom prst="wedgeRoundRectCallout">
            <a:avLst>
              <a:gd name="adj1" fmla="val -51285"/>
              <a:gd name="adj2" fmla="val 61728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0E6CF38-62EA-9A85-29BB-CB5FE1CDC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487" y="1042450"/>
            <a:ext cx="2219975" cy="47066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BD85A15-9156-6A1C-12D8-CB7A5FA58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479" y="124445"/>
            <a:ext cx="684996" cy="52726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7D4087-6CFD-69D2-B7B9-813CDD3A1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5981" y="84296"/>
            <a:ext cx="546811" cy="6075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9B3DDBD-7CF9-3ED1-C751-D67555248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8419" y="84298"/>
            <a:ext cx="330761" cy="4961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E0201A-9DAF-DC43-A28B-56A8FD61A2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4362" y="1164145"/>
            <a:ext cx="434527" cy="33954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F08DD50-8EC3-7389-05B1-907DA90342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1419" y="145717"/>
            <a:ext cx="714940" cy="54691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128A096-07C2-74EF-589A-1E998BB67624}"/>
              </a:ext>
            </a:extLst>
          </p:cNvPr>
          <p:cNvSpPr txBox="1"/>
          <p:nvPr/>
        </p:nvSpPr>
        <p:spPr>
          <a:xfrm flipH="1">
            <a:off x="8142276" y="2972809"/>
            <a:ext cx="2269203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TEXT</a:t>
            </a:r>
          </a:p>
        </p:txBody>
      </p:sp>
      <p:sp>
        <p:nvSpPr>
          <p:cNvPr id="7" name="Pfeil: nach links gekrümmt 6">
            <a:extLst>
              <a:ext uri="{FF2B5EF4-FFF2-40B4-BE49-F238E27FC236}">
                <a16:creationId xmlns:a16="http://schemas.microsoft.com/office/drawing/2014/main" id="{4B21D9F4-3F76-87D5-9EE1-F3F258284DA0}"/>
              </a:ext>
            </a:extLst>
          </p:cNvPr>
          <p:cNvSpPr/>
          <p:nvPr/>
        </p:nvSpPr>
        <p:spPr>
          <a:xfrm>
            <a:off x="98609" y="893838"/>
            <a:ext cx="546811" cy="29722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E16B1F-E6B2-E921-EC11-7F214C97E8BD}"/>
              </a:ext>
            </a:extLst>
          </p:cNvPr>
          <p:cNvSpPr txBox="1"/>
          <p:nvPr/>
        </p:nvSpPr>
        <p:spPr>
          <a:xfrm>
            <a:off x="31918" y="113436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419E42-F02C-0FF3-B8C9-93BB35C16F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6567" y="-4504"/>
            <a:ext cx="3043308" cy="67374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2521F9E-2C16-E32A-B5D3-19B5386B7D5C}"/>
              </a:ext>
            </a:extLst>
          </p:cNvPr>
          <p:cNvSpPr/>
          <p:nvPr/>
        </p:nvSpPr>
        <p:spPr>
          <a:xfrm>
            <a:off x="9085977" y="6097523"/>
            <a:ext cx="2897822" cy="609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 abbrechen und zurück zum Auswahlmenü</a:t>
            </a:r>
          </a:p>
        </p:txBody>
      </p:sp>
      <p:pic>
        <p:nvPicPr>
          <p:cNvPr id="6" name="Grafik 5" descr="Potenz Silhouette">
            <a:extLst>
              <a:ext uri="{FF2B5EF4-FFF2-40B4-BE49-F238E27FC236}">
                <a16:creationId xmlns:a16="http://schemas.microsoft.com/office/drawing/2014/main" id="{3007C527-25B5-9B54-1BD6-69B5A380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1731" y="6129954"/>
            <a:ext cx="609791" cy="60979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24C1D1-DE7A-C408-652B-9D088B1AE1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744" y="1496147"/>
            <a:ext cx="1545256" cy="32059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9D1BA3C-A1B7-FE47-4ED7-401A9D7947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09" y="6402418"/>
            <a:ext cx="476316" cy="39058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7110CD7-959E-3AAF-DDA8-40CFA8688571}"/>
              </a:ext>
            </a:extLst>
          </p:cNvPr>
          <p:cNvSpPr txBox="1"/>
          <p:nvPr/>
        </p:nvSpPr>
        <p:spPr>
          <a:xfrm>
            <a:off x="487427" y="6575160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Zwischenspeichern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0AFF2DD-9F08-80BF-D0D9-4490E27B30CB}"/>
              </a:ext>
            </a:extLst>
          </p:cNvPr>
          <p:cNvSpPr/>
          <p:nvPr/>
        </p:nvSpPr>
        <p:spPr>
          <a:xfrm>
            <a:off x="419845" y="2130552"/>
            <a:ext cx="5193792" cy="22494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4452E34-08CC-372C-C470-C4BD249A8E85}"/>
              </a:ext>
            </a:extLst>
          </p:cNvPr>
          <p:cNvSpPr txBox="1"/>
          <p:nvPr/>
        </p:nvSpPr>
        <p:spPr>
          <a:xfrm flipH="1">
            <a:off x="2268775" y="2672834"/>
            <a:ext cx="32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Frage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3CB380-84D7-03A6-93A9-6ACEB13CE373}"/>
              </a:ext>
            </a:extLst>
          </p:cNvPr>
          <p:cNvSpPr txBox="1"/>
          <p:nvPr/>
        </p:nvSpPr>
        <p:spPr>
          <a:xfrm>
            <a:off x="1223735" y="4795461"/>
            <a:ext cx="1263487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DD7DC5-66C1-D19E-91B6-8A2E29CAD62F}"/>
              </a:ext>
            </a:extLst>
          </p:cNvPr>
          <p:cNvSpPr txBox="1"/>
          <p:nvPr/>
        </p:nvSpPr>
        <p:spPr>
          <a:xfrm>
            <a:off x="3297549" y="4799398"/>
            <a:ext cx="116114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pic>
        <p:nvPicPr>
          <p:cNvPr id="23" name="Grafik 22" descr="Häkchen mit einfarbiger Füllung">
            <a:extLst>
              <a:ext uri="{FF2B5EF4-FFF2-40B4-BE49-F238E27FC236}">
                <a16:creationId xmlns:a16="http://schemas.microsoft.com/office/drawing/2014/main" id="{285514AF-85B9-EFF3-4737-A688114F01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50914" y="4781178"/>
            <a:ext cx="369332" cy="369332"/>
          </a:xfrm>
          <a:prstGeom prst="rect">
            <a:avLst/>
          </a:prstGeom>
        </p:spPr>
      </p:pic>
      <p:pic>
        <p:nvPicPr>
          <p:cNvPr id="34" name="Grafik 33" descr="Schließen mit einfarbiger Füllung">
            <a:extLst>
              <a:ext uri="{FF2B5EF4-FFF2-40B4-BE49-F238E27FC236}">
                <a16:creationId xmlns:a16="http://schemas.microsoft.com/office/drawing/2014/main" id="{D8834F9D-0D3D-D6A6-887C-9F257B6A98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38600" y="4803038"/>
            <a:ext cx="34747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55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B371-C781-5EC8-7106-0D442A25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6"/>
            <a:ext cx="12192000" cy="1518102"/>
          </a:xfrm>
          <a:solidFill>
            <a:srgbClr val="3E5137"/>
          </a:solidFill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Quick-Check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sz="1400" dirty="0">
                <a:solidFill>
                  <a:schemeClr val="bg2"/>
                </a:solidFill>
              </a:rPr>
              <a:t>(Einbürgerung –Arbeitnehmende Person)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67FBD5-C96A-DE77-4875-554C8025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104" y="150686"/>
            <a:ext cx="861001" cy="120675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E0417A-77EE-E3B3-9D4C-6312A0B8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46744" y="4769180"/>
            <a:ext cx="937488" cy="1108911"/>
          </a:xfrm>
          <a:prstGeom prst="rect">
            <a:avLst/>
          </a:prstGeom>
        </p:spPr>
      </p:pic>
      <p:sp>
        <p:nvSpPr>
          <p:cNvPr id="25" name="Sprechblase: rechteckig mit abgerundeten Ecken 24">
            <a:extLst>
              <a:ext uri="{FF2B5EF4-FFF2-40B4-BE49-F238E27FC236}">
                <a16:creationId xmlns:a16="http://schemas.microsoft.com/office/drawing/2014/main" id="{C710BDBE-8662-D624-AB39-BEF218D1B5C8}"/>
              </a:ext>
            </a:extLst>
          </p:cNvPr>
          <p:cNvSpPr/>
          <p:nvPr/>
        </p:nvSpPr>
        <p:spPr>
          <a:xfrm flipH="1">
            <a:off x="6565068" y="1699148"/>
            <a:ext cx="3969820" cy="3053048"/>
          </a:xfrm>
          <a:prstGeom prst="wedgeRoundRectCallout">
            <a:avLst>
              <a:gd name="adj1" fmla="val -51285"/>
              <a:gd name="adj2" fmla="val 61728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0E6CF38-62EA-9A85-29BB-CB5FE1CDC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487" y="1042450"/>
            <a:ext cx="2219975" cy="47066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BD85A15-9156-6A1C-12D8-CB7A5FA58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479" y="124445"/>
            <a:ext cx="684996" cy="52726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7D4087-6CFD-69D2-B7B9-813CDD3A1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5981" y="84296"/>
            <a:ext cx="546811" cy="6075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9B3DDBD-7CF9-3ED1-C751-D67555248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8419" y="84298"/>
            <a:ext cx="330761" cy="4961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E0201A-9DAF-DC43-A28B-56A8FD61A2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4362" y="1164145"/>
            <a:ext cx="434527" cy="33954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F08DD50-8EC3-7389-05B1-907DA90342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1419" y="145717"/>
            <a:ext cx="714940" cy="54691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128A096-07C2-74EF-589A-1E998BB67624}"/>
              </a:ext>
            </a:extLst>
          </p:cNvPr>
          <p:cNvSpPr txBox="1"/>
          <p:nvPr/>
        </p:nvSpPr>
        <p:spPr>
          <a:xfrm flipH="1">
            <a:off x="8142276" y="2972809"/>
            <a:ext cx="2269203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TEXT</a:t>
            </a:r>
          </a:p>
        </p:txBody>
      </p:sp>
      <p:sp>
        <p:nvSpPr>
          <p:cNvPr id="7" name="Pfeil: nach links gekrümmt 6">
            <a:extLst>
              <a:ext uri="{FF2B5EF4-FFF2-40B4-BE49-F238E27FC236}">
                <a16:creationId xmlns:a16="http://schemas.microsoft.com/office/drawing/2014/main" id="{4B21D9F4-3F76-87D5-9EE1-F3F258284DA0}"/>
              </a:ext>
            </a:extLst>
          </p:cNvPr>
          <p:cNvSpPr/>
          <p:nvPr/>
        </p:nvSpPr>
        <p:spPr>
          <a:xfrm>
            <a:off x="98609" y="893838"/>
            <a:ext cx="546811" cy="29722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E16B1F-E6B2-E921-EC11-7F214C97E8BD}"/>
              </a:ext>
            </a:extLst>
          </p:cNvPr>
          <p:cNvSpPr txBox="1"/>
          <p:nvPr/>
        </p:nvSpPr>
        <p:spPr>
          <a:xfrm>
            <a:off x="31918" y="113436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419E42-F02C-0FF3-B8C9-93BB35C16F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6567" y="-4504"/>
            <a:ext cx="3043308" cy="67374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2521F9E-2C16-E32A-B5D3-19B5386B7D5C}"/>
              </a:ext>
            </a:extLst>
          </p:cNvPr>
          <p:cNvSpPr/>
          <p:nvPr/>
        </p:nvSpPr>
        <p:spPr>
          <a:xfrm>
            <a:off x="9085977" y="6097523"/>
            <a:ext cx="2897822" cy="609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 abbrechen und zurück zum Auswahlmenü</a:t>
            </a:r>
          </a:p>
        </p:txBody>
      </p:sp>
      <p:pic>
        <p:nvPicPr>
          <p:cNvPr id="6" name="Grafik 5" descr="Potenz Silhouette">
            <a:extLst>
              <a:ext uri="{FF2B5EF4-FFF2-40B4-BE49-F238E27FC236}">
                <a16:creationId xmlns:a16="http://schemas.microsoft.com/office/drawing/2014/main" id="{3007C527-25B5-9B54-1BD6-69B5A380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1731" y="6129954"/>
            <a:ext cx="609791" cy="60979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24C1D1-DE7A-C408-652B-9D088B1AE1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744" y="1496147"/>
            <a:ext cx="1545256" cy="32059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9D1BA3C-A1B7-FE47-4ED7-401A9D7947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09" y="6402418"/>
            <a:ext cx="476316" cy="39058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7110CD7-959E-3AAF-DDA8-40CFA8688571}"/>
              </a:ext>
            </a:extLst>
          </p:cNvPr>
          <p:cNvSpPr txBox="1"/>
          <p:nvPr/>
        </p:nvSpPr>
        <p:spPr>
          <a:xfrm>
            <a:off x="487427" y="6575160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Zwischenspeichern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0AFF2DD-9F08-80BF-D0D9-4490E27B30CB}"/>
              </a:ext>
            </a:extLst>
          </p:cNvPr>
          <p:cNvSpPr/>
          <p:nvPr/>
        </p:nvSpPr>
        <p:spPr>
          <a:xfrm>
            <a:off x="419845" y="2130552"/>
            <a:ext cx="5193792" cy="22494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4452E34-08CC-372C-C470-C4BD249A8E85}"/>
              </a:ext>
            </a:extLst>
          </p:cNvPr>
          <p:cNvSpPr txBox="1"/>
          <p:nvPr/>
        </p:nvSpPr>
        <p:spPr>
          <a:xfrm flipH="1">
            <a:off x="2268775" y="2672834"/>
            <a:ext cx="32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Frage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3CB380-84D7-03A6-93A9-6ACEB13CE373}"/>
              </a:ext>
            </a:extLst>
          </p:cNvPr>
          <p:cNvSpPr txBox="1"/>
          <p:nvPr/>
        </p:nvSpPr>
        <p:spPr>
          <a:xfrm>
            <a:off x="1223735" y="4795461"/>
            <a:ext cx="1263487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DD7DC5-66C1-D19E-91B6-8A2E29CAD62F}"/>
              </a:ext>
            </a:extLst>
          </p:cNvPr>
          <p:cNvSpPr txBox="1"/>
          <p:nvPr/>
        </p:nvSpPr>
        <p:spPr>
          <a:xfrm>
            <a:off x="3297549" y="4799398"/>
            <a:ext cx="116114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pic>
        <p:nvPicPr>
          <p:cNvPr id="23" name="Grafik 22" descr="Häkchen mit einfarbiger Füllung">
            <a:extLst>
              <a:ext uri="{FF2B5EF4-FFF2-40B4-BE49-F238E27FC236}">
                <a16:creationId xmlns:a16="http://schemas.microsoft.com/office/drawing/2014/main" id="{285514AF-85B9-EFF3-4737-A688114F01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50914" y="4781178"/>
            <a:ext cx="369332" cy="369332"/>
          </a:xfrm>
          <a:prstGeom prst="rect">
            <a:avLst/>
          </a:prstGeom>
        </p:spPr>
      </p:pic>
      <p:pic>
        <p:nvPicPr>
          <p:cNvPr id="34" name="Grafik 33" descr="Schließen mit einfarbiger Füllung">
            <a:extLst>
              <a:ext uri="{FF2B5EF4-FFF2-40B4-BE49-F238E27FC236}">
                <a16:creationId xmlns:a16="http://schemas.microsoft.com/office/drawing/2014/main" id="{D8834F9D-0D3D-D6A6-887C-9F257B6A98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38600" y="4803038"/>
            <a:ext cx="34747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02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F2D20-288F-DF6A-DB1E-AF341D1E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E30ACB-1BB7-252E-4799-862C432A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D61E7F-3D87-EA35-F2D4-A28BAC5C0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27369"/>
            <a:ext cx="11353800" cy="616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8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B371-C781-5EC8-7106-0D442A25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6"/>
            <a:ext cx="12192000" cy="1518102"/>
          </a:xfrm>
          <a:solidFill>
            <a:srgbClr val="004488"/>
          </a:solidFill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Einbürgerung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sz="1600" dirty="0">
                <a:solidFill>
                  <a:schemeClr val="bg2"/>
                </a:solidFill>
              </a:rPr>
              <a:t>(Arbeitnehmende Person)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344329-9F2B-70C0-F8FF-BA9DDC828B40}"/>
              </a:ext>
            </a:extLst>
          </p:cNvPr>
          <p:cNvSpPr txBox="1"/>
          <p:nvPr/>
        </p:nvSpPr>
        <p:spPr>
          <a:xfrm>
            <a:off x="7024481" y="2881814"/>
            <a:ext cx="4181498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Online-Antrag stellen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00F87CB-3D5F-5CED-FAD6-27A8572F1FAB}"/>
              </a:ext>
            </a:extLst>
          </p:cNvPr>
          <p:cNvSpPr txBox="1"/>
          <p:nvPr/>
        </p:nvSpPr>
        <p:spPr>
          <a:xfrm>
            <a:off x="7043153" y="3973167"/>
            <a:ext cx="4181499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Einbürgerungslotse finden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87A648D-DA83-721F-C663-59E8140A3159}"/>
              </a:ext>
            </a:extLst>
          </p:cNvPr>
          <p:cNvSpPr txBox="1"/>
          <p:nvPr/>
        </p:nvSpPr>
        <p:spPr>
          <a:xfrm>
            <a:off x="7024481" y="2342694"/>
            <a:ext cx="4181498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Quick-Check – Bin ich qualifiziert?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F1B2C68-0CAE-4B47-D8C6-9DD1AE3F5A74}"/>
              </a:ext>
            </a:extLst>
          </p:cNvPr>
          <p:cNvSpPr txBox="1"/>
          <p:nvPr/>
        </p:nvSpPr>
        <p:spPr>
          <a:xfrm>
            <a:off x="7024864" y="1790461"/>
            <a:ext cx="4181115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Voraussetzungen – Eine Liste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67FBD5-C96A-DE77-4875-554C8025C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104" y="124445"/>
            <a:ext cx="861001" cy="120675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E0417A-77EE-E3B3-9D4C-6312A0B85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13" y="4104866"/>
            <a:ext cx="1158392" cy="1637009"/>
          </a:xfrm>
          <a:prstGeom prst="rect">
            <a:avLst/>
          </a:prstGeom>
        </p:spPr>
      </p:pic>
      <p:sp>
        <p:nvSpPr>
          <p:cNvPr id="25" name="Sprechblase: rechteckig mit abgerundeten Ecken 24">
            <a:extLst>
              <a:ext uri="{FF2B5EF4-FFF2-40B4-BE49-F238E27FC236}">
                <a16:creationId xmlns:a16="http://schemas.microsoft.com/office/drawing/2014/main" id="{C710BDBE-8662-D624-AB39-BEF218D1B5C8}"/>
              </a:ext>
            </a:extLst>
          </p:cNvPr>
          <p:cNvSpPr/>
          <p:nvPr/>
        </p:nvSpPr>
        <p:spPr>
          <a:xfrm>
            <a:off x="1093869" y="2102372"/>
            <a:ext cx="4511994" cy="2203679"/>
          </a:xfrm>
          <a:prstGeom prst="wedgeRoundRectCallout">
            <a:avLst>
              <a:gd name="adj1" fmla="val -43372"/>
              <a:gd name="adj2" fmla="val 63970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0E6CF38-62EA-9A85-29BB-CB5FE1CDC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6487" y="1042450"/>
            <a:ext cx="2219975" cy="47066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BD85A15-9156-6A1C-12D8-CB7A5FA583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1479" y="124445"/>
            <a:ext cx="684996" cy="52726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7D4087-6CFD-69D2-B7B9-813CDD3A11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05981" y="84296"/>
            <a:ext cx="546811" cy="6075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9B3DDBD-7CF9-3ED1-C751-D675552483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18419" y="84298"/>
            <a:ext cx="330761" cy="4961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E0201A-9DAF-DC43-A28B-56A8FD61A2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04362" y="1164145"/>
            <a:ext cx="434527" cy="33954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F08DD50-8EC3-7389-05B1-907DA90342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81419" y="145717"/>
            <a:ext cx="714940" cy="54691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128A096-07C2-74EF-589A-1E998BB67624}"/>
              </a:ext>
            </a:extLst>
          </p:cNvPr>
          <p:cNvSpPr txBox="1"/>
          <p:nvPr/>
        </p:nvSpPr>
        <p:spPr>
          <a:xfrm>
            <a:off x="1277569" y="2517428"/>
            <a:ext cx="4417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Wunderbar, du bist eine </a:t>
            </a:r>
            <a:r>
              <a:rPr lang="de-DE" sz="1200" dirty="0" err="1"/>
              <a:t>arbeitnehmende</a:t>
            </a:r>
            <a:r>
              <a:rPr lang="de-DE" sz="1200" dirty="0"/>
              <a:t> Person und interessierst dich für die Einbürgerung.</a:t>
            </a:r>
          </a:p>
          <a:p>
            <a:endParaRPr lang="de-DE" sz="1200" dirty="0"/>
          </a:p>
          <a:p>
            <a:r>
              <a:rPr lang="de-DE" sz="1200" dirty="0"/>
              <a:t>Wobei genau benötigst du Hilfe?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5D87180-9E2C-EE65-E2D0-E2078894F6C9}"/>
              </a:ext>
            </a:extLst>
          </p:cNvPr>
          <p:cNvSpPr txBox="1"/>
          <p:nvPr/>
        </p:nvSpPr>
        <p:spPr>
          <a:xfrm>
            <a:off x="7024481" y="4503171"/>
            <a:ext cx="418150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Dolmetschende Person finden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C6E94A-CC3E-C2A4-6270-B20ED5255DDB}"/>
              </a:ext>
            </a:extLst>
          </p:cNvPr>
          <p:cNvSpPr txBox="1"/>
          <p:nvPr/>
        </p:nvSpPr>
        <p:spPr>
          <a:xfrm>
            <a:off x="7024479" y="3420359"/>
            <a:ext cx="418150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Ich brauche Informationen für mein Kind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2104B6E-D935-1237-7FAB-D4EA314407EF}"/>
              </a:ext>
            </a:extLst>
          </p:cNvPr>
          <p:cNvSpPr txBox="1"/>
          <p:nvPr/>
        </p:nvSpPr>
        <p:spPr>
          <a:xfrm>
            <a:off x="7024864" y="5014760"/>
            <a:ext cx="4181115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Termin vor Ort</a:t>
            </a:r>
          </a:p>
        </p:txBody>
      </p:sp>
      <p:sp>
        <p:nvSpPr>
          <p:cNvPr id="19" name="Pfeil: nach links gekrümmt 18">
            <a:extLst>
              <a:ext uri="{FF2B5EF4-FFF2-40B4-BE49-F238E27FC236}">
                <a16:creationId xmlns:a16="http://schemas.microsoft.com/office/drawing/2014/main" id="{146A14B9-5D97-51B7-261F-04C35C5C5658}"/>
              </a:ext>
            </a:extLst>
          </p:cNvPr>
          <p:cNvSpPr/>
          <p:nvPr/>
        </p:nvSpPr>
        <p:spPr>
          <a:xfrm>
            <a:off x="98609" y="893838"/>
            <a:ext cx="546811" cy="29722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4E8C5-9611-83A2-1C85-79BFAD6FFED5}"/>
              </a:ext>
            </a:extLst>
          </p:cNvPr>
          <p:cNvSpPr txBox="1"/>
          <p:nvPr/>
        </p:nvSpPr>
        <p:spPr>
          <a:xfrm>
            <a:off x="31918" y="113436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38827E6F-CBD0-1C90-3376-A1276F7C62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6567" y="-4504"/>
            <a:ext cx="3043308" cy="673744"/>
          </a:xfrm>
          <a:prstGeom prst="rect">
            <a:avLst/>
          </a:prstGeom>
        </p:spPr>
      </p:pic>
      <p:pic>
        <p:nvPicPr>
          <p:cNvPr id="23" name="Grafik 22" descr="Klemmbrett abgehakt Silhouette">
            <a:extLst>
              <a:ext uri="{FF2B5EF4-FFF2-40B4-BE49-F238E27FC236}">
                <a16:creationId xmlns:a16="http://schemas.microsoft.com/office/drawing/2014/main" id="{49A55E8C-75FB-656B-57D1-54C48AC7AD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53815" y="1724625"/>
            <a:ext cx="470666" cy="470666"/>
          </a:xfrm>
          <a:prstGeom prst="rect">
            <a:avLst/>
          </a:prstGeom>
        </p:spPr>
      </p:pic>
      <p:pic>
        <p:nvPicPr>
          <p:cNvPr id="35" name="Grafik 34" descr="Kind mit Ballon mit einfarbiger Füllung">
            <a:extLst>
              <a:ext uri="{FF2B5EF4-FFF2-40B4-BE49-F238E27FC236}">
                <a16:creationId xmlns:a16="http://schemas.microsoft.com/office/drawing/2014/main" id="{21B295B3-D7E3-1086-7D60-AE7D3EE535D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24398" y="3348425"/>
            <a:ext cx="384252" cy="384252"/>
          </a:xfrm>
          <a:prstGeom prst="rect">
            <a:avLst/>
          </a:prstGeom>
        </p:spPr>
      </p:pic>
      <p:pic>
        <p:nvPicPr>
          <p:cNvPr id="45" name="Grafik 44" descr="Stift Silhouette">
            <a:extLst>
              <a:ext uri="{FF2B5EF4-FFF2-40B4-BE49-F238E27FC236}">
                <a16:creationId xmlns:a16="http://schemas.microsoft.com/office/drawing/2014/main" id="{0CE3DBF7-C68E-15D8-9BF6-0A50582675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97022" y="2866894"/>
            <a:ext cx="384252" cy="384252"/>
          </a:xfrm>
          <a:prstGeom prst="rect">
            <a:avLst/>
          </a:prstGeom>
        </p:spPr>
      </p:pic>
      <p:pic>
        <p:nvPicPr>
          <p:cNvPr id="48" name="Grafik 47" descr="Stoppuhr 66% mit einfarbiger Füllung">
            <a:extLst>
              <a:ext uri="{FF2B5EF4-FFF2-40B4-BE49-F238E27FC236}">
                <a16:creationId xmlns:a16="http://schemas.microsoft.com/office/drawing/2014/main" id="{3C1CDBEB-054D-51F2-D06B-6A4AD2F68DB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24398" y="2274611"/>
            <a:ext cx="384252" cy="384252"/>
          </a:xfrm>
          <a:prstGeom prst="rect">
            <a:avLst/>
          </a:prstGeom>
        </p:spPr>
      </p:pic>
      <p:pic>
        <p:nvPicPr>
          <p:cNvPr id="52" name="Grafik 51" descr="Person mit Idee Silhouette">
            <a:extLst>
              <a:ext uri="{FF2B5EF4-FFF2-40B4-BE49-F238E27FC236}">
                <a16:creationId xmlns:a16="http://schemas.microsoft.com/office/drawing/2014/main" id="{67B62D43-B602-294C-7302-3567AE45E3C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586139" y="3958076"/>
            <a:ext cx="369333" cy="369333"/>
          </a:xfrm>
          <a:prstGeom prst="rect">
            <a:avLst/>
          </a:prstGeom>
        </p:spPr>
      </p:pic>
      <p:pic>
        <p:nvPicPr>
          <p:cNvPr id="54" name="Grafik 53" descr="Rede Silhouette">
            <a:extLst>
              <a:ext uri="{FF2B5EF4-FFF2-40B4-BE49-F238E27FC236}">
                <a16:creationId xmlns:a16="http://schemas.microsoft.com/office/drawing/2014/main" id="{EB033103-BA2C-F408-85A1-324682F308C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498272" y="4466170"/>
            <a:ext cx="457200" cy="457200"/>
          </a:xfrm>
          <a:prstGeom prst="rect">
            <a:avLst/>
          </a:prstGeom>
        </p:spPr>
      </p:pic>
      <p:pic>
        <p:nvPicPr>
          <p:cNvPr id="56" name="Grafik 55" descr="Arbeiten von zu Hause Silhouette">
            <a:extLst>
              <a:ext uri="{FF2B5EF4-FFF2-40B4-BE49-F238E27FC236}">
                <a16:creationId xmlns:a16="http://schemas.microsoft.com/office/drawing/2014/main" id="{7EE6460D-D202-EDD3-1092-06B9D0B3E75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422574" y="4886866"/>
            <a:ext cx="608596" cy="60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820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B371-C781-5EC8-7106-0D442A25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6"/>
            <a:ext cx="12192000" cy="1518102"/>
          </a:xfrm>
          <a:solidFill>
            <a:srgbClr val="3E5137"/>
          </a:solidFill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Quick-Check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sz="1400" dirty="0">
                <a:solidFill>
                  <a:schemeClr val="bg2"/>
                </a:solidFill>
              </a:rPr>
              <a:t>(Einbürgerung –Arbeitnehmende Person)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67FBD5-C96A-DE77-4875-554C8025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104" y="150686"/>
            <a:ext cx="861001" cy="120675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E0417A-77EE-E3B3-9D4C-6312A0B85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13" y="4104866"/>
            <a:ext cx="1158392" cy="1637009"/>
          </a:xfrm>
          <a:prstGeom prst="rect">
            <a:avLst/>
          </a:prstGeom>
        </p:spPr>
      </p:pic>
      <p:sp>
        <p:nvSpPr>
          <p:cNvPr id="25" name="Sprechblase: rechteckig mit abgerundeten Ecken 24">
            <a:extLst>
              <a:ext uri="{FF2B5EF4-FFF2-40B4-BE49-F238E27FC236}">
                <a16:creationId xmlns:a16="http://schemas.microsoft.com/office/drawing/2014/main" id="{C710BDBE-8662-D624-AB39-BEF218D1B5C8}"/>
              </a:ext>
            </a:extLst>
          </p:cNvPr>
          <p:cNvSpPr/>
          <p:nvPr/>
        </p:nvSpPr>
        <p:spPr>
          <a:xfrm>
            <a:off x="1093868" y="1696698"/>
            <a:ext cx="5782419" cy="2609354"/>
          </a:xfrm>
          <a:prstGeom prst="wedgeRoundRectCallout">
            <a:avLst>
              <a:gd name="adj1" fmla="val -43372"/>
              <a:gd name="adj2" fmla="val 63970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0E6CF38-62EA-9A85-29BB-CB5FE1CDC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6487" y="1042450"/>
            <a:ext cx="2219975" cy="47066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BD85A15-9156-6A1C-12D8-CB7A5FA58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1479" y="124445"/>
            <a:ext cx="684996" cy="52726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7D4087-6CFD-69D2-B7B9-813CDD3A11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5981" y="84296"/>
            <a:ext cx="546811" cy="6075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9B3DDBD-7CF9-3ED1-C751-D675552483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18419" y="84298"/>
            <a:ext cx="330761" cy="4961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E0201A-9DAF-DC43-A28B-56A8FD61A2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4362" y="1164145"/>
            <a:ext cx="434527" cy="33954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F08DD50-8EC3-7389-05B1-907DA90342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1419" y="145717"/>
            <a:ext cx="714940" cy="54691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128A096-07C2-74EF-589A-1E998BB67624}"/>
              </a:ext>
            </a:extLst>
          </p:cNvPr>
          <p:cNvSpPr txBox="1"/>
          <p:nvPr/>
        </p:nvSpPr>
        <p:spPr>
          <a:xfrm>
            <a:off x="1269194" y="1740240"/>
            <a:ext cx="5469934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 Du kannst prüfen, ob du die Voraussetzungen für eine Einbürgerung erfüllst.</a:t>
            </a:r>
            <a:endParaRPr lang="de-DE" sz="1400" dirty="0">
              <a:solidFill>
                <a:srgbClr val="374151"/>
              </a:solidFill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 Der Quick-Check ist kostenlos und dauert ca. 5 Minuten.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Deine Daten werden nicht gespeichert.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 Keine Weitergabe an das Landesamt für Einwanderung.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 Der Quick-Check bildet keine Rechtsgrundlage, aber du </a:t>
            </a:r>
            <a:r>
              <a:rPr lang="de-DE" sz="1400" dirty="0">
                <a:solidFill>
                  <a:srgbClr val="374151"/>
                </a:solidFill>
                <a:latin typeface="Söhne"/>
              </a:rPr>
              <a:t>kannst ihn zu Orientierung vor d</a:t>
            </a: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einem Online-Antrag nutzen.</a:t>
            </a:r>
          </a:p>
        </p:txBody>
      </p:sp>
      <p:sp>
        <p:nvSpPr>
          <p:cNvPr id="7" name="Pfeil: nach links gekrümmt 6">
            <a:extLst>
              <a:ext uri="{FF2B5EF4-FFF2-40B4-BE49-F238E27FC236}">
                <a16:creationId xmlns:a16="http://schemas.microsoft.com/office/drawing/2014/main" id="{4B21D9F4-3F76-87D5-9EE1-F3F258284DA0}"/>
              </a:ext>
            </a:extLst>
          </p:cNvPr>
          <p:cNvSpPr/>
          <p:nvPr/>
        </p:nvSpPr>
        <p:spPr>
          <a:xfrm>
            <a:off x="98609" y="893838"/>
            <a:ext cx="546811" cy="29722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E16B1F-E6B2-E921-EC11-7F214C97E8BD}"/>
              </a:ext>
            </a:extLst>
          </p:cNvPr>
          <p:cNvSpPr txBox="1"/>
          <p:nvPr/>
        </p:nvSpPr>
        <p:spPr>
          <a:xfrm>
            <a:off x="31918" y="113436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419E42-F02C-0FF3-B8C9-93BB35C16F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6567" y="-4504"/>
            <a:ext cx="3043308" cy="673744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C67FD168-3CC4-A424-7BA4-61CCC5F3A281}"/>
              </a:ext>
            </a:extLst>
          </p:cNvPr>
          <p:cNvSpPr/>
          <p:nvPr/>
        </p:nvSpPr>
        <p:spPr>
          <a:xfrm>
            <a:off x="7731261" y="3282696"/>
            <a:ext cx="3474720" cy="1362456"/>
          </a:xfrm>
          <a:prstGeom prst="rect">
            <a:avLst/>
          </a:prstGeom>
          <a:solidFill>
            <a:srgbClr val="DDAA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START</a:t>
            </a:r>
          </a:p>
        </p:txBody>
      </p:sp>
      <p:pic>
        <p:nvPicPr>
          <p:cNvPr id="12" name="Grafik 11" descr="Wiedergabe Silhouette">
            <a:extLst>
              <a:ext uri="{FF2B5EF4-FFF2-40B4-BE49-F238E27FC236}">
                <a16:creationId xmlns:a16="http://schemas.microsoft.com/office/drawing/2014/main" id="{97211540-5D40-C1E3-3C3D-F1F7334764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39577" y="35067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728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B371-C781-5EC8-7106-0D442A25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6"/>
            <a:ext cx="12192000" cy="1518102"/>
          </a:xfrm>
          <a:solidFill>
            <a:srgbClr val="3E5137"/>
          </a:solidFill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Quick-Check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sz="1400" dirty="0">
                <a:solidFill>
                  <a:schemeClr val="bg2"/>
                </a:solidFill>
              </a:rPr>
              <a:t>(Einbürgerung –Arbeitnehmende Person)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67FBD5-C96A-DE77-4875-554C8025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104" y="150686"/>
            <a:ext cx="861001" cy="120675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E0417A-77EE-E3B3-9D4C-6312A0B85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646744" y="4769180"/>
            <a:ext cx="937488" cy="1108911"/>
          </a:xfrm>
          <a:prstGeom prst="rect">
            <a:avLst/>
          </a:prstGeom>
        </p:spPr>
      </p:pic>
      <p:sp>
        <p:nvSpPr>
          <p:cNvPr id="25" name="Sprechblase: rechteckig mit abgerundeten Ecken 24">
            <a:extLst>
              <a:ext uri="{FF2B5EF4-FFF2-40B4-BE49-F238E27FC236}">
                <a16:creationId xmlns:a16="http://schemas.microsoft.com/office/drawing/2014/main" id="{C710BDBE-8662-D624-AB39-BEF218D1B5C8}"/>
              </a:ext>
            </a:extLst>
          </p:cNvPr>
          <p:cNvSpPr/>
          <p:nvPr/>
        </p:nvSpPr>
        <p:spPr>
          <a:xfrm flipH="1">
            <a:off x="6565068" y="1699148"/>
            <a:ext cx="3969820" cy="3053048"/>
          </a:xfrm>
          <a:prstGeom prst="wedgeRoundRectCallout">
            <a:avLst>
              <a:gd name="adj1" fmla="val -51285"/>
              <a:gd name="adj2" fmla="val 61728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0E6CF38-62EA-9A85-29BB-CB5FE1CDC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6487" y="1042450"/>
            <a:ext cx="2219975" cy="47066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BD85A15-9156-6A1C-12D8-CB7A5FA58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1479" y="124445"/>
            <a:ext cx="684996" cy="52726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7D4087-6CFD-69D2-B7B9-813CDD3A11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5981" y="84296"/>
            <a:ext cx="546811" cy="6075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9B3DDBD-7CF9-3ED1-C751-D675552483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18419" y="84298"/>
            <a:ext cx="330761" cy="4961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E0201A-9DAF-DC43-A28B-56A8FD61A2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4362" y="1164145"/>
            <a:ext cx="434527" cy="33954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F08DD50-8EC3-7389-05B1-907DA90342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1419" y="145717"/>
            <a:ext cx="714940" cy="54691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128A096-07C2-74EF-589A-1E998BB67624}"/>
              </a:ext>
            </a:extLst>
          </p:cNvPr>
          <p:cNvSpPr txBox="1"/>
          <p:nvPr/>
        </p:nvSpPr>
        <p:spPr>
          <a:xfrm flipH="1">
            <a:off x="8142276" y="2972809"/>
            <a:ext cx="2269203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TEXT</a:t>
            </a:r>
          </a:p>
        </p:txBody>
      </p:sp>
      <p:sp>
        <p:nvSpPr>
          <p:cNvPr id="7" name="Pfeil: nach links gekrümmt 6">
            <a:extLst>
              <a:ext uri="{FF2B5EF4-FFF2-40B4-BE49-F238E27FC236}">
                <a16:creationId xmlns:a16="http://schemas.microsoft.com/office/drawing/2014/main" id="{4B21D9F4-3F76-87D5-9EE1-F3F258284DA0}"/>
              </a:ext>
            </a:extLst>
          </p:cNvPr>
          <p:cNvSpPr/>
          <p:nvPr/>
        </p:nvSpPr>
        <p:spPr>
          <a:xfrm>
            <a:off x="98609" y="893838"/>
            <a:ext cx="546811" cy="29722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E16B1F-E6B2-E921-EC11-7F214C97E8BD}"/>
              </a:ext>
            </a:extLst>
          </p:cNvPr>
          <p:cNvSpPr txBox="1"/>
          <p:nvPr/>
        </p:nvSpPr>
        <p:spPr>
          <a:xfrm>
            <a:off x="31918" y="113436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419E42-F02C-0FF3-B8C9-93BB35C16F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6567" y="-4504"/>
            <a:ext cx="3043308" cy="67374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2521F9E-2C16-E32A-B5D3-19B5386B7D5C}"/>
              </a:ext>
            </a:extLst>
          </p:cNvPr>
          <p:cNvSpPr/>
          <p:nvPr/>
        </p:nvSpPr>
        <p:spPr>
          <a:xfrm>
            <a:off x="9085977" y="6097523"/>
            <a:ext cx="2897822" cy="609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 abbrechen und zurück zum Auswahlmenü</a:t>
            </a:r>
          </a:p>
        </p:txBody>
      </p:sp>
      <p:pic>
        <p:nvPicPr>
          <p:cNvPr id="6" name="Grafik 5" descr="Potenz Silhouette">
            <a:extLst>
              <a:ext uri="{FF2B5EF4-FFF2-40B4-BE49-F238E27FC236}">
                <a16:creationId xmlns:a16="http://schemas.microsoft.com/office/drawing/2014/main" id="{3007C527-25B5-9B54-1BD6-69B5A3807C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41731" y="6129954"/>
            <a:ext cx="609791" cy="60979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24C1D1-DE7A-C408-652B-9D088B1AE1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46744" y="1496147"/>
            <a:ext cx="1545256" cy="32059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9D1BA3C-A1B7-FE47-4ED7-401A9D7947B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609" y="6402418"/>
            <a:ext cx="476316" cy="39058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7110CD7-959E-3AAF-DDA8-40CFA8688571}"/>
              </a:ext>
            </a:extLst>
          </p:cNvPr>
          <p:cNvSpPr txBox="1"/>
          <p:nvPr/>
        </p:nvSpPr>
        <p:spPr>
          <a:xfrm>
            <a:off x="487427" y="6575160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Zwischenspeichern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0AFF2DD-9F08-80BF-D0D9-4490E27B30CB}"/>
              </a:ext>
            </a:extLst>
          </p:cNvPr>
          <p:cNvSpPr/>
          <p:nvPr/>
        </p:nvSpPr>
        <p:spPr>
          <a:xfrm>
            <a:off x="419845" y="2130552"/>
            <a:ext cx="5193792" cy="22494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4452E34-08CC-372C-C470-C4BD249A8E85}"/>
              </a:ext>
            </a:extLst>
          </p:cNvPr>
          <p:cNvSpPr txBox="1"/>
          <p:nvPr/>
        </p:nvSpPr>
        <p:spPr>
          <a:xfrm flipH="1">
            <a:off x="2268775" y="2672834"/>
            <a:ext cx="32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Frage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3CB380-84D7-03A6-93A9-6ACEB13CE373}"/>
              </a:ext>
            </a:extLst>
          </p:cNvPr>
          <p:cNvSpPr txBox="1"/>
          <p:nvPr/>
        </p:nvSpPr>
        <p:spPr>
          <a:xfrm>
            <a:off x="1223735" y="4795461"/>
            <a:ext cx="1263487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DD7DC5-66C1-D19E-91B6-8A2E29CAD62F}"/>
              </a:ext>
            </a:extLst>
          </p:cNvPr>
          <p:cNvSpPr txBox="1"/>
          <p:nvPr/>
        </p:nvSpPr>
        <p:spPr>
          <a:xfrm>
            <a:off x="3297549" y="4799398"/>
            <a:ext cx="116114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pic>
        <p:nvPicPr>
          <p:cNvPr id="23" name="Grafik 22" descr="Häkchen mit einfarbiger Füllung">
            <a:extLst>
              <a:ext uri="{FF2B5EF4-FFF2-40B4-BE49-F238E27FC236}">
                <a16:creationId xmlns:a16="http://schemas.microsoft.com/office/drawing/2014/main" id="{285514AF-85B9-EFF3-4737-A688114F01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50914" y="4781178"/>
            <a:ext cx="369332" cy="369332"/>
          </a:xfrm>
          <a:prstGeom prst="rect">
            <a:avLst/>
          </a:prstGeom>
        </p:spPr>
      </p:pic>
      <p:pic>
        <p:nvPicPr>
          <p:cNvPr id="34" name="Grafik 33" descr="Schließen mit einfarbiger Füllung">
            <a:extLst>
              <a:ext uri="{FF2B5EF4-FFF2-40B4-BE49-F238E27FC236}">
                <a16:creationId xmlns:a16="http://schemas.microsoft.com/office/drawing/2014/main" id="{D8834F9D-0D3D-D6A6-887C-9F257B6A98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38600" y="4803038"/>
            <a:ext cx="34747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845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B371-C781-5EC8-7106-0D442A25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6"/>
            <a:ext cx="12192000" cy="1518102"/>
          </a:xfrm>
          <a:solidFill>
            <a:srgbClr val="3E5137"/>
          </a:solidFill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Quick-Check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sz="1400" dirty="0">
                <a:solidFill>
                  <a:schemeClr val="bg2"/>
                </a:solidFill>
              </a:rPr>
              <a:t>(Einbürgerung –Arbeitnehmende Person)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67FBD5-C96A-DE77-4875-554C8025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104" y="150686"/>
            <a:ext cx="861001" cy="120675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E0417A-77EE-E3B3-9D4C-6312A0B8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46744" y="4769180"/>
            <a:ext cx="937488" cy="1108911"/>
          </a:xfrm>
          <a:prstGeom prst="rect">
            <a:avLst/>
          </a:prstGeom>
        </p:spPr>
      </p:pic>
      <p:sp>
        <p:nvSpPr>
          <p:cNvPr id="25" name="Sprechblase: rechteckig mit abgerundeten Ecken 24">
            <a:extLst>
              <a:ext uri="{FF2B5EF4-FFF2-40B4-BE49-F238E27FC236}">
                <a16:creationId xmlns:a16="http://schemas.microsoft.com/office/drawing/2014/main" id="{C710BDBE-8662-D624-AB39-BEF218D1B5C8}"/>
              </a:ext>
            </a:extLst>
          </p:cNvPr>
          <p:cNvSpPr/>
          <p:nvPr/>
        </p:nvSpPr>
        <p:spPr>
          <a:xfrm flipH="1">
            <a:off x="6565068" y="1699148"/>
            <a:ext cx="3969820" cy="3053048"/>
          </a:xfrm>
          <a:prstGeom prst="wedgeRoundRectCallout">
            <a:avLst>
              <a:gd name="adj1" fmla="val -51285"/>
              <a:gd name="adj2" fmla="val 61728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0E6CF38-62EA-9A85-29BB-CB5FE1CDC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487" y="1042450"/>
            <a:ext cx="2219975" cy="47066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BD85A15-9156-6A1C-12D8-CB7A5FA58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479" y="124445"/>
            <a:ext cx="684996" cy="52726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7D4087-6CFD-69D2-B7B9-813CDD3A1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5981" y="84296"/>
            <a:ext cx="546811" cy="6075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9B3DDBD-7CF9-3ED1-C751-D67555248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8419" y="84298"/>
            <a:ext cx="330761" cy="4961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E0201A-9DAF-DC43-A28B-56A8FD61A2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4362" y="1164145"/>
            <a:ext cx="434527" cy="33954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F08DD50-8EC3-7389-05B1-907DA90342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1419" y="145717"/>
            <a:ext cx="714940" cy="54691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128A096-07C2-74EF-589A-1E998BB67624}"/>
              </a:ext>
            </a:extLst>
          </p:cNvPr>
          <p:cNvSpPr txBox="1"/>
          <p:nvPr/>
        </p:nvSpPr>
        <p:spPr>
          <a:xfrm flipH="1">
            <a:off x="8142276" y="2972809"/>
            <a:ext cx="2269203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TEXT</a:t>
            </a:r>
          </a:p>
        </p:txBody>
      </p:sp>
      <p:sp>
        <p:nvSpPr>
          <p:cNvPr id="7" name="Pfeil: nach links gekrümmt 6">
            <a:extLst>
              <a:ext uri="{FF2B5EF4-FFF2-40B4-BE49-F238E27FC236}">
                <a16:creationId xmlns:a16="http://schemas.microsoft.com/office/drawing/2014/main" id="{4B21D9F4-3F76-87D5-9EE1-F3F258284DA0}"/>
              </a:ext>
            </a:extLst>
          </p:cNvPr>
          <p:cNvSpPr/>
          <p:nvPr/>
        </p:nvSpPr>
        <p:spPr>
          <a:xfrm>
            <a:off x="98609" y="893838"/>
            <a:ext cx="546811" cy="29722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E16B1F-E6B2-E921-EC11-7F214C97E8BD}"/>
              </a:ext>
            </a:extLst>
          </p:cNvPr>
          <p:cNvSpPr txBox="1"/>
          <p:nvPr/>
        </p:nvSpPr>
        <p:spPr>
          <a:xfrm>
            <a:off x="31918" y="113436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419E42-F02C-0FF3-B8C9-93BB35C16F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6567" y="-4504"/>
            <a:ext cx="3043308" cy="67374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2521F9E-2C16-E32A-B5D3-19B5386B7D5C}"/>
              </a:ext>
            </a:extLst>
          </p:cNvPr>
          <p:cNvSpPr/>
          <p:nvPr/>
        </p:nvSpPr>
        <p:spPr>
          <a:xfrm>
            <a:off x="9085977" y="6097523"/>
            <a:ext cx="2897822" cy="609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 abbrechen und zurück zum Auswahlmenü</a:t>
            </a:r>
          </a:p>
        </p:txBody>
      </p:sp>
      <p:pic>
        <p:nvPicPr>
          <p:cNvPr id="6" name="Grafik 5" descr="Potenz Silhouette">
            <a:extLst>
              <a:ext uri="{FF2B5EF4-FFF2-40B4-BE49-F238E27FC236}">
                <a16:creationId xmlns:a16="http://schemas.microsoft.com/office/drawing/2014/main" id="{3007C527-25B5-9B54-1BD6-69B5A380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1731" y="6129954"/>
            <a:ext cx="609791" cy="60979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24C1D1-DE7A-C408-652B-9D088B1AE1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744" y="1496147"/>
            <a:ext cx="1545256" cy="32059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9D1BA3C-A1B7-FE47-4ED7-401A9D7947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09" y="6402418"/>
            <a:ext cx="476316" cy="39058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7110CD7-959E-3AAF-DDA8-40CFA8688571}"/>
              </a:ext>
            </a:extLst>
          </p:cNvPr>
          <p:cNvSpPr txBox="1"/>
          <p:nvPr/>
        </p:nvSpPr>
        <p:spPr>
          <a:xfrm>
            <a:off x="487427" y="6575160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Zwischenspeichern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0AFF2DD-9F08-80BF-D0D9-4490E27B30CB}"/>
              </a:ext>
            </a:extLst>
          </p:cNvPr>
          <p:cNvSpPr/>
          <p:nvPr/>
        </p:nvSpPr>
        <p:spPr>
          <a:xfrm>
            <a:off x="419845" y="2130552"/>
            <a:ext cx="5193792" cy="22494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4452E34-08CC-372C-C470-C4BD249A8E85}"/>
              </a:ext>
            </a:extLst>
          </p:cNvPr>
          <p:cNvSpPr txBox="1"/>
          <p:nvPr/>
        </p:nvSpPr>
        <p:spPr>
          <a:xfrm flipH="1">
            <a:off x="2268775" y="2672834"/>
            <a:ext cx="32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Frage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3CB380-84D7-03A6-93A9-6ACEB13CE373}"/>
              </a:ext>
            </a:extLst>
          </p:cNvPr>
          <p:cNvSpPr txBox="1"/>
          <p:nvPr/>
        </p:nvSpPr>
        <p:spPr>
          <a:xfrm>
            <a:off x="1223735" y="4795461"/>
            <a:ext cx="1263487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DD7DC5-66C1-D19E-91B6-8A2E29CAD62F}"/>
              </a:ext>
            </a:extLst>
          </p:cNvPr>
          <p:cNvSpPr txBox="1"/>
          <p:nvPr/>
        </p:nvSpPr>
        <p:spPr>
          <a:xfrm>
            <a:off x="3297549" y="4799398"/>
            <a:ext cx="116114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pic>
        <p:nvPicPr>
          <p:cNvPr id="23" name="Grafik 22" descr="Häkchen mit einfarbiger Füllung">
            <a:extLst>
              <a:ext uri="{FF2B5EF4-FFF2-40B4-BE49-F238E27FC236}">
                <a16:creationId xmlns:a16="http://schemas.microsoft.com/office/drawing/2014/main" id="{285514AF-85B9-EFF3-4737-A688114F01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50914" y="4781178"/>
            <a:ext cx="369332" cy="369332"/>
          </a:xfrm>
          <a:prstGeom prst="rect">
            <a:avLst/>
          </a:prstGeom>
        </p:spPr>
      </p:pic>
      <p:pic>
        <p:nvPicPr>
          <p:cNvPr id="34" name="Grafik 33" descr="Schließen mit einfarbiger Füllung">
            <a:extLst>
              <a:ext uri="{FF2B5EF4-FFF2-40B4-BE49-F238E27FC236}">
                <a16:creationId xmlns:a16="http://schemas.microsoft.com/office/drawing/2014/main" id="{D8834F9D-0D3D-D6A6-887C-9F257B6A98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38600" y="4803038"/>
            <a:ext cx="34747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5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B371-C781-5EC8-7106-0D442A25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6"/>
            <a:ext cx="12192000" cy="1518102"/>
          </a:xfrm>
          <a:solidFill>
            <a:srgbClr val="3E5137"/>
          </a:solidFill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Quick-Check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sz="1400" dirty="0">
                <a:solidFill>
                  <a:schemeClr val="bg2"/>
                </a:solidFill>
              </a:rPr>
              <a:t>(Einbürgerung –Arbeitnehmende Person)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67FBD5-C96A-DE77-4875-554C8025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104" y="150686"/>
            <a:ext cx="861001" cy="120675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E0417A-77EE-E3B3-9D4C-6312A0B8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46744" y="4769180"/>
            <a:ext cx="937488" cy="1108911"/>
          </a:xfrm>
          <a:prstGeom prst="rect">
            <a:avLst/>
          </a:prstGeom>
        </p:spPr>
      </p:pic>
      <p:sp>
        <p:nvSpPr>
          <p:cNvPr id="25" name="Sprechblase: rechteckig mit abgerundeten Ecken 24">
            <a:extLst>
              <a:ext uri="{FF2B5EF4-FFF2-40B4-BE49-F238E27FC236}">
                <a16:creationId xmlns:a16="http://schemas.microsoft.com/office/drawing/2014/main" id="{C710BDBE-8662-D624-AB39-BEF218D1B5C8}"/>
              </a:ext>
            </a:extLst>
          </p:cNvPr>
          <p:cNvSpPr/>
          <p:nvPr/>
        </p:nvSpPr>
        <p:spPr>
          <a:xfrm flipH="1">
            <a:off x="6565068" y="1699148"/>
            <a:ext cx="3969820" cy="3053048"/>
          </a:xfrm>
          <a:prstGeom prst="wedgeRoundRectCallout">
            <a:avLst>
              <a:gd name="adj1" fmla="val -51285"/>
              <a:gd name="adj2" fmla="val 61728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0E6CF38-62EA-9A85-29BB-CB5FE1CDC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487" y="1042450"/>
            <a:ext cx="2219975" cy="47066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BD85A15-9156-6A1C-12D8-CB7A5FA58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479" y="124445"/>
            <a:ext cx="684996" cy="52726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7D4087-6CFD-69D2-B7B9-813CDD3A1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5981" y="84296"/>
            <a:ext cx="546811" cy="6075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9B3DDBD-7CF9-3ED1-C751-D67555248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8419" y="84298"/>
            <a:ext cx="330761" cy="4961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E0201A-9DAF-DC43-A28B-56A8FD61A2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4362" y="1164145"/>
            <a:ext cx="434527" cy="33954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F08DD50-8EC3-7389-05B1-907DA90342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1419" y="145717"/>
            <a:ext cx="714940" cy="54691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128A096-07C2-74EF-589A-1E998BB67624}"/>
              </a:ext>
            </a:extLst>
          </p:cNvPr>
          <p:cNvSpPr txBox="1"/>
          <p:nvPr/>
        </p:nvSpPr>
        <p:spPr>
          <a:xfrm flipH="1">
            <a:off x="8142276" y="2972809"/>
            <a:ext cx="2269203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TEXT</a:t>
            </a:r>
          </a:p>
        </p:txBody>
      </p:sp>
      <p:sp>
        <p:nvSpPr>
          <p:cNvPr id="7" name="Pfeil: nach links gekrümmt 6">
            <a:extLst>
              <a:ext uri="{FF2B5EF4-FFF2-40B4-BE49-F238E27FC236}">
                <a16:creationId xmlns:a16="http://schemas.microsoft.com/office/drawing/2014/main" id="{4B21D9F4-3F76-87D5-9EE1-F3F258284DA0}"/>
              </a:ext>
            </a:extLst>
          </p:cNvPr>
          <p:cNvSpPr/>
          <p:nvPr/>
        </p:nvSpPr>
        <p:spPr>
          <a:xfrm>
            <a:off x="98609" y="893838"/>
            <a:ext cx="546811" cy="29722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E16B1F-E6B2-E921-EC11-7F214C97E8BD}"/>
              </a:ext>
            </a:extLst>
          </p:cNvPr>
          <p:cNvSpPr txBox="1"/>
          <p:nvPr/>
        </p:nvSpPr>
        <p:spPr>
          <a:xfrm>
            <a:off x="31918" y="113436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419E42-F02C-0FF3-B8C9-93BB35C16F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6567" y="-4504"/>
            <a:ext cx="3043308" cy="67374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2521F9E-2C16-E32A-B5D3-19B5386B7D5C}"/>
              </a:ext>
            </a:extLst>
          </p:cNvPr>
          <p:cNvSpPr/>
          <p:nvPr/>
        </p:nvSpPr>
        <p:spPr>
          <a:xfrm>
            <a:off x="9085977" y="6097523"/>
            <a:ext cx="2897822" cy="609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 abbrechen und zurück zum Auswahlmenü</a:t>
            </a:r>
          </a:p>
        </p:txBody>
      </p:sp>
      <p:pic>
        <p:nvPicPr>
          <p:cNvPr id="6" name="Grafik 5" descr="Potenz Silhouette">
            <a:extLst>
              <a:ext uri="{FF2B5EF4-FFF2-40B4-BE49-F238E27FC236}">
                <a16:creationId xmlns:a16="http://schemas.microsoft.com/office/drawing/2014/main" id="{3007C527-25B5-9B54-1BD6-69B5A380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1731" y="6129954"/>
            <a:ext cx="609791" cy="60979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24C1D1-DE7A-C408-652B-9D088B1AE1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744" y="1496147"/>
            <a:ext cx="1545256" cy="32059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9D1BA3C-A1B7-FE47-4ED7-401A9D7947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09" y="6402418"/>
            <a:ext cx="476316" cy="39058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7110CD7-959E-3AAF-DDA8-40CFA8688571}"/>
              </a:ext>
            </a:extLst>
          </p:cNvPr>
          <p:cNvSpPr txBox="1"/>
          <p:nvPr/>
        </p:nvSpPr>
        <p:spPr>
          <a:xfrm>
            <a:off x="487427" y="6575160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Zwischenspeichern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0AFF2DD-9F08-80BF-D0D9-4490E27B30CB}"/>
              </a:ext>
            </a:extLst>
          </p:cNvPr>
          <p:cNvSpPr/>
          <p:nvPr/>
        </p:nvSpPr>
        <p:spPr>
          <a:xfrm>
            <a:off x="419845" y="2130552"/>
            <a:ext cx="5193792" cy="22494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4452E34-08CC-372C-C470-C4BD249A8E85}"/>
              </a:ext>
            </a:extLst>
          </p:cNvPr>
          <p:cNvSpPr txBox="1"/>
          <p:nvPr/>
        </p:nvSpPr>
        <p:spPr>
          <a:xfrm flipH="1">
            <a:off x="2268775" y="2672834"/>
            <a:ext cx="32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Frage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3CB380-84D7-03A6-93A9-6ACEB13CE373}"/>
              </a:ext>
            </a:extLst>
          </p:cNvPr>
          <p:cNvSpPr txBox="1"/>
          <p:nvPr/>
        </p:nvSpPr>
        <p:spPr>
          <a:xfrm>
            <a:off x="1223735" y="4795461"/>
            <a:ext cx="1263487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DD7DC5-66C1-D19E-91B6-8A2E29CAD62F}"/>
              </a:ext>
            </a:extLst>
          </p:cNvPr>
          <p:cNvSpPr txBox="1"/>
          <p:nvPr/>
        </p:nvSpPr>
        <p:spPr>
          <a:xfrm>
            <a:off x="3297549" y="4799398"/>
            <a:ext cx="116114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pic>
        <p:nvPicPr>
          <p:cNvPr id="23" name="Grafik 22" descr="Häkchen mit einfarbiger Füllung">
            <a:extLst>
              <a:ext uri="{FF2B5EF4-FFF2-40B4-BE49-F238E27FC236}">
                <a16:creationId xmlns:a16="http://schemas.microsoft.com/office/drawing/2014/main" id="{285514AF-85B9-EFF3-4737-A688114F01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50914" y="4781178"/>
            <a:ext cx="369332" cy="369332"/>
          </a:xfrm>
          <a:prstGeom prst="rect">
            <a:avLst/>
          </a:prstGeom>
        </p:spPr>
      </p:pic>
      <p:pic>
        <p:nvPicPr>
          <p:cNvPr id="34" name="Grafik 33" descr="Schließen mit einfarbiger Füllung">
            <a:extLst>
              <a:ext uri="{FF2B5EF4-FFF2-40B4-BE49-F238E27FC236}">
                <a16:creationId xmlns:a16="http://schemas.microsoft.com/office/drawing/2014/main" id="{D8834F9D-0D3D-D6A6-887C-9F257B6A98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38600" y="4803038"/>
            <a:ext cx="34747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4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B371-C781-5EC8-7106-0D442A25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6"/>
            <a:ext cx="12192000" cy="1518102"/>
          </a:xfrm>
          <a:solidFill>
            <a:srgbClr val="3E5137"/>
          </a:solidFill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Quick-Check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sz="1400" dirty="0">
                <a:solidFill>
                  <a:schemeClr val="bg2"/>
                </a:solidFill>
              </a:rPr>
              <a:t>(Einbürgerung –Arbeitnehmende Person)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67FBD5-C96A-DE77-4875-554C8025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104" y="150686"/>
            <a:ext cx="861001" cy="120675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E0417A-77EE-E3B3-9D4C-6312A0B8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46744" y="4769180"/>
            <a:ext cx="937488" cy="1108911"/>
          </a:xfrm>
          <a:prstGeom prst="rect">
            <a:avLst/>
          </a:prstGeom>
        </p:spPr>
      </p:pic>
      <p:sp>
        <p:nvSpPr>
          <p:cNvPr id="25" name="Sprechblase: rechteckig mit abgerundeten Ecken 24">
            <a:extLst>
              <a:ext uri="{FF2B5EF4-FFF2-40B4-BE49-F238E27FC236}">
                <a16:creationId xmlns:a16="http://schemas.microsoft.com/office/drawing/2014/main" id="{C710BDBE-8662-D624-AB39-BEF218D1B5C8}"/>
              </a:ext>
            </a:extLst>
          </p:cNvPr>
          <p:cNvSpPr/>
          <p:nvPr/>
        </p:nvSpPr>
        <p:spPr>
          <a:xfrm flipH="1">
            <a:off x="6565068" y="1699148"/>
            <a:ext cx="3969820" cy="3053048"/>
          </a:xfrm>
          <a:prstGeom prst="wedgeRoundRectCallout">
            <a:avLst>
              <a:gd name="adj1" fmla="val -51285"/>
              <a:gd name="adj2" fmla="val 61728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0E6CF38-62EA-9A85-29BB-CB5FE1CDC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487" y="1042450"/>
            <a:ext cx="2219975" cy="47066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BD85A15-9156-6A1C-12D8-CB7A5FA58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479" y="124445"/>
            <a:ext cx="684996" cy="52726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7D4087-6CFD-69D2-B7B9-813CDD3A1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5981" y="84296"/>
            <a:ext cx="546811" cy="6075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9B3DDBD-7CF9-3ED1-C751-D67555248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8419" y="84298"/>
            <a:ext cx="330761" cy="4961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E0201A-9DAF-DC43-A28B-56A8FD61A2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4362" y="1164145"/>
            <a:ext cx="434527" cy="33954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F08DD50-8EC3-7389-05B1-907DA90342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1419" y="145717"/>
            <a:ext cx="714940" cy="54691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128A096-07C2-74EF-589A-1E998BB67624}"/>
              </a:ext>
            </a:extLst>
          </p:cNvPr>
          <p:cNvSpPr txBox="1"/>
          <p:nvPr/>
        </p:nvSpPr>
        <p:spPr>
          <a:xfrm flipH="1">
            <a:off x="8142276" y="2972809"/>
            <a:ext cx="2269203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TEXT</a:t>
            </a:r>
          </a:p>
        </p:txBody>
      </p:sp>
      <p:sp>
        <p:nvSpPr>
          <p:cNvPr id="7" name="Pfeil: nach links gekrümmt 6">
            <a:extLst>
              <a:ext uri="{FF2B5EF4-FFF2-40B4-BE49-F238E27FC236}">
                <a16:creationId xmlns:a16="http://schemas.microsoft.com/office/drawing/2014/main" id="{4B21D9F4-3F76-87D5-9EE1-F3F258284DA0}"/>
              </a:ext>
            </a:extLst>
          </p:cNvPr>
          <p:cNvSpPr/>
          <p:nvPr/>
        </p:nvSpPr>
        <p:spPr>
          <a:xfrm>
            <a:off x="98609" y="893838"/>
            <a:ext cx="546811" cy="29722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E16B1F-E6B2-E921-EC11-7F214C97E8BD}"/>
              </a:ext>
            </a:extLst>
          </p:cNvPr>
          <p:cNvSpPr txBox="1"/>
          <p:nvPr/>
        </p:nvSpPr>
        <p:spPr>
          <a:xfrm>
            <a:off x="31918" y="113436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419E42-F02C-0FF3-B8C9-93BB35C16F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6567" y="-4504"/>
            <a:ext cx="3043308" cy="67374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2521F9E-2C16-E32A-B5D3-19B5386B7D5C}"/>
              </a:ext>
            </a:extLst>
          </p:cNvPr>
          <p:cNvSpPr/>
          <p:nvPr/>
        </p:nvSpPr>
        <p:spPr>
          <a:xfrm>
            <a:off x="9085977" y="6097523"/>
            <a:ext cx="2897822" cy="609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 abbrechen und zurück zum Auswahlmenü</a:t>
            </a:r>
          </a:p>
        </p:txBody>
      </p:sp>
      <p:pic>
        <p:nvPicPr>
          <p:cNvPr id="6" name="Grafik 5" descr="Potenz Silhouette">
            <a:extLst>
              <a:ext uri="{FF2B5EF4-FFF2-40B4-BE49-F238E27FC236}">
                <a16:creationId xmlns:a16="http://schemas.microsoft.com/office/drawing/2014/main" id="{3007C527-25B5-9B54-1BD6-69B5A380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1731" y="6129954"/>
            <a:ext cx="609791" cy="60979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24C1D1-DE7A-C408-652B-9D088B1AE1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744" y="1496147"/>
            <a:ext cx="1545256" cy="32059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9D1BA3C-A1B7-FE47-4ED7-401A9D7947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09" y="6402418"/>
            <a:ext cx="476316" cy="39058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7110CD7-959E-3AAF-DDA8-40CFA8688571}"/>
              </a:ext>
            </a:extLst>
          </p:cNvPr>
          <p:cNvSpPr txBox="1"/>
          <p:nvPr/>
        </p:nvSpPr>
        <p:spPr>
          <a:xfrm>
            <a:off x="487427" y="6575160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Zwischenspeichern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0AFF2DD-9F08-80BF-D0D9-4490E27B30CB}"/>
              </a:ext>
            </a:extLst>
          </p:cNvPr>
          <p:cNvSpPr/>
          <p:nvPr/>
        </p:nvSpPr>
        <p:spPr>
          <a:xfrm>
            <a:off x="419845" y="2130552"/>
            <a:ext cx="5193792" cy="22494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4452E34-08CC-372C-C470-C4BD249A8E85}"/>
              </a:ext>
            </a:extLst>
          </p:cNvPr>
          <p:cNvSpPr txBox="1"/>
          <p:nvPr/>
        </p:nvSpPr>
        <p:spPr>
          <a:xfrm flipH="1">
            <a:off x="2268775" y="2672834"/>
            <a:ext cx="32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Frage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3CB380-84D7-03A6-93A9-6ACEB13CE373}"/>
              </a:ext>
            </a:extLst>
          </p:cNvPr>
          <p:cNvSpPr txBox="1"/>
          <p:nvPr/>
        </p:nvSpPr>
        <p:spPr>
          <a:xfrm>
            <a:off x="1223735" y="4795461"/>
            <a:ext cx="1263487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DD7DC5-66C1-D19E-91B6-8A2E29CAD62F}"/>
              </a:ext>
            </a:extLst>
          </p:cNvPr>
          <p:cNvSpPr txBox="1"/>
          <p:nvPr/>
        </p:nvSpPr>
        <p:spPr>
          <a:xfrm>
            <a:off x="3297549" y="4799398"/>
            <a:ext cx="116114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pic>
        <p:nvPicPr>
          <p:cNvPr id="23" name="Grafik 22" descr="Häkchen mit einfarbiger Füllung">
            <a:extLst>
              <a:ext uri="{FF2B5EF4-FFF2-40B4-BE49-F238E27FC236}">
                <a16:creationId xmlns:a16="http://schemas.microsoft.com/office/drawing/2014/main" id="{285514AF-85B9-EFF3-4737-A688114F01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50914" y="4781178"/>
            <a:ext cx="369332" cy="369332"/>
          </a:xfrm>
          <a:prstGeom prst="rect">
            <a:avLst/>
          </a:prstGeom>
        </p:spPr>
      </p:pic>
      <p:pic>
        <p:nvPicPr>
          <p:cNvPr id="34" name="Grafik 33" descr="Schließen mit einfarbiger Füllung">
            <a:extLst>
              <a:ext uri="{FF2B5EF4-FFF2-40B4-BE49-F238E27FC236}">
                <a16:creationId xmlns:a16="http://schemas.microsoft.com/office/drawing/2014/main" id="{D8834F9D-0D3D-D6A6-887C-9F257B6A98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38600" y="4803038"/>
            <a:ext cx="34747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7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B371-C781-5EC8-7106-0D442A25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6"/>
            <a:ext cx="12192000" cy="1518102"/>
          </a:xfrm>
          <a:solidFill>
            <a:srgbClr val="3E5137"/>
          </a:solidFill>
        </p:spPr>
        <p:txBody>
          <a:bodyPr/>
          <a:lstStyle/>
          <a:p>
            <a:pPr algn="ctr"/>
            <a:r>
              <a:rPr lang="de-DE" dirty="0">
                <a:solidFill>
                  <a:schemeClr val="bg2"/>
                </a:solidFill>
              </a:rPr>
              <a:t>Quick-Check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sz="1400" dirty="0">
                <a:solidFill>
                  <a:schemeClr val="bg2"/>
                </a:solidFill>
              </a:rPr>
              <a:t>(Einbürgerung –Arbeitnehmende Person)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67FBD5-C96A-DE77-4875-554C8025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104" y="150686"/>
            <a:ext cx="861001" cy="120675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E0417A-77EE-E3B3-9D4C-6312A0B8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46744" y="4769180"/>
            <a:ext cx="937488" cy="1108911"/>
          </a:xfrm>
          <a:prstGeom prst="rect">
            <a:avLst/>
          </a:prstGeom>
        </p:spPr>
      </p:pic>
      <p:sp>
        <p:nvSpPr>
          <p:cNvPr id="25" name="Sprechblase: rechteckig mit abgerundeten Ecken 24">
            <a:extLst>
              <a:ext uri="{FF2B5EF4-FFF2-40B4-BE49-F238E27FC236}">
                <a16:creationId xmlns:a16="http://schemas.microsoft.com/office/drawing/2014/main" id="{C710BDBE-8662-D624-AB39-BEF218D1B5C8}"/>
              </a:ext>
            </a:extLst>
          </p:cNvPr>
          <p:cNvSpPr/>
          <p:nvPr/>
        </p:nvSpPr>
        <p:spPr>
          <a:xfrm flipH="1">
            <a:off x="6565068" y="1699148"/>
            <a:ext cx="3969820" cy="3053048"/>
          </a:xfrm>
          <a:prstGeom prst="wedgeRoundRectCallout">
            <a:avLst>
              <a:gd name="adj1" fmla="val -51285"/>
              <a:gd name="adj2" fmla="val 61728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0E6CF38-62EA-9A85-29BB-CB5FE1CDC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487" y="1042450"/>
            <a:ext cx="2219975" cy="47066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BD85A15-9156-6A1C-12D8-CB7A5FA58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479" y="124445"/>
            <a:ext cx="684996" cy="52726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7D4087-6CFD-69D2-B7B9-813CDD3A1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5981" y="84296"/>
            <a:ext cx="546811" cy="60756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9B3DDBD-7CF9-3ED1-C751-D67555248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8419" y="84298"/>
            <a:ext cx="330761" cy="4961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7E0201A-9DAF-DC43-A28B-56A8FD61A2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4362" y="1164145"/>
            <a:ext cx="434527" cy="33954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F08DD50-8EC3-7389-05B1-907DA90342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1419" y="145717"/>
            <a:ext cx="714940" cy="54691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128A096-07C2-74EF-589A-1E998BB67624}"/>
              </a:ext>
            </a:extLst>
          </p:cNvPr>
          <p:cNvSpPr txBox="1"/>
          <p:nvPr/>
        </p:nvSpPr>
        <p:spPr>
          <a:xfrm flipH="1">
            <a:off x="8142276" y="2972809"/>
            <a:ext cx="2269203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TEXT</a:t>
            </a:r>
          </a:p>
        </p:txBody>
      </p:sp>
      <p:sp>
        <p:nvSpPr>
          <p:cNvPr id="7" name="Pfeil: nach links gekrümmt 6">
            <a:extLst>
              <a:ext uri="{FF2B5EF4-FFF2-40B4-BE49-F238E27FC236}">
                <a16:creationId xmlns:a16="http://schemas.microsoft.com/office/drawing/2014/main" id="{4B21D9F4-3F76-87D5-9EE1-F3F258284DA0}"/>
              </a:ext>
            </a:extLst>
          </p:cNvPr>
          <p:cNvSpPr/>
          <p:nvPr/>
        </p:nvSpPr>
        <p:spPr>
          <a:xfrm>
            <a:off x="98609" y="893838"/>
            <a:ext cx="546811" cy="29722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E16B1F-E6B2-E921-EC11-7F214C97E8BD}"/>
              </a:ext>
            </a:extLst>
          </p:cNvPr>
          <p:cNvSpPr txBox="1"/>
          <p:nvPr/>
        </p:nvSpPr>
        <p:spPr>
          <a:xfrm>
            <a:off x="31918" y="113436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zurück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419E42-F02C-0FF3-B8C9-93BB35C16F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6567" y="-4504"/>
            <a:ext cx="3043308" cy="67374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2521F9E-2C16-E32A-B5D3-19B5386B7D5C}"/>
              </a:ext>
            </a:extLst>
          </p:cNvPr>
          <p:cNvSpPr/>
          <p:nvPr/>
        </p:nvSpPr>
        <p:spPr>
          <a:xfrm>
            <a:off x="9085977" y="6097523"/>
            <a:ext cx="2897822" cy="609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 abbrechen und zurück zum Auswahlmenü</a:t>
            </a:r>
          </a:p>
        </p:txBody>
      </p:sp>
      <p:pic>
        <p:nvPicPr>
          <p:cNvPr id="6" name="Grafik 5" descr="Potenz Silhouette">
            <a:extLst>
              <a:ext uri="{FF2B5EF4-FFF2-40B4-BE49-F238E27FC236}">
                <a16:creationId xmlns:a16="http://schemas.microsoft.com/office/drawing/2014/main" id="{3007C527-25B5-9B54-1BD6-69B5A380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1731" y="6129954"/>
            <a:ext cx="609791" cy="60979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24C1D1-DE7A-C408-652B-9D088B1AE1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744" y="1496147"/>
            <a:ext cx="1545256" cy="32059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9D1BA3C-A1B7-FE47-4ED7-401A9D7947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09" y="6402418"/>
            <a:ext cx="476316" cy="39058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7110CD7-959E-3AAF-DDA8-40CFA8688571}"/>
              </a:ext>
            </a:extLst>
          </p:cNvPr>
          <p:cNvSpPr txBox="1"/>
          <p:nvPr/>
        </p:nvSpPr>
        <p:spPr>
          <a:xfrm>
            <a:off x="487427" y="6575160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Zwischenspeichern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0AFF2DD-9F08-80BF-D0D9-4490E27B30CB}"/>
              </a:ext>
            </a:extLst>
          </p:cNvPr>
          <p:cNvSpPr/>
          <p:nvPr/>
        </p:nvSpPr>
        <p:spPr>
          <a:xfrm>
            <a:off x="419845" y="2130552"/>
            <a:ext cx="5193792" cy="22494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4452E34-08CC-372C-C470-C4BD249A8E85}"/>
              </a:ext>
            </a:extLst>
          </p:cNvPr>
          <p:cNvSpPr txBox="1"/>
          <p:nvPr/>
        </p:nvSpPr>
        <p:spPr>
          <a:xfrm flipH="1">
            <a:off x="2268775" y="2672834"/>
            <a:ext cx="32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Frage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3CB380-84D7-03A6-93A9-6ACEB13CE373}"/>
              </a:ext>
            </a:extLst>
          </p:cNvPr>
          <p:cNvSpPr txBox="1"/>
          <p:nvPr/>
        </p:nvSpPr>
        <p:spPr>
          <a:xfrm>
            <a:off x="1223735" y="4795461"/>
            <a:ext cx="1263487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DD7DC5-66C1-D19E-91B6-8A2E29CAD62F}"/>
              </a:ext>
            </a:extLst>
          </p:cNvPr>
          <p:cNvSpPr txBox="1"/>
          <p:nvPr/>
        </p:nvSpPr>
        <p:spPr>
          <a:xfrm>
            <a:off x="3297549" y="4799398"/>
            <a:ext cx="1161140" cy="369332"/>
          </a:xfrm>
          <a:prstGeom prst="rect">
            <a:avLst/>
          </a:prstGeom>
          <a:solidFill>
            <a:srgbClr val="DDAA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pic>
        <p:nvPicPr>
          <p:cNvPr id="23" name="Grafik 22" descr="Häkchen mit einfarbiger Füllung">
            <a:extLst>
              <a:ext uri="{FF2B5EF4-FFF2-40B4-BE49-F238E27FC236}">
                <a16:creationId xmlns:a16="http://schemas.microsoft.com/office/drawing/2014/main" id="{285514AF-85B9-EFF3-4737-A688114F01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50914" y="4781178"/>
            <a:ext cx="369332" cy="369332"/>
          </a:xfrm>
          <a:prstGeom prst="rect">
            <a:avLst/>
          </a:prstGeom>
        </p:spPr>
      </p:pic>
      <p:pic>
        <p:nvPicPr>
          <p:cNvPr id="34" name="Grafik 33" descr="Schließen mit einfarbiger Füllung">
            <a:extLst>
              <a:ext uri="{FF2B5EF4-FFF2-40B4-BE49-F238E27FC236}">
                <a16:creationId xmlns:a16="http://schemas.microsoft.com/office/drawing/2014/main" id="{D8834F9D-0D3D-D6A6-887C-9F257B6A98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38600" y="4803038"/>
            <a:ext cx="34747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7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Breitbild</PresentationFormat>
  <Paragraphs>194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Söhne</vt:lpstr>
      <vt:lpstr>Office</vt:lpstr>
      <vt:lpstr>PowerPoint-Präsentation</vt:lpstr>
      <vt:lpstr>Arbeitnehmende Person</vt:lpstr>
      <vt:lpstr>Einbürgerung (Arbeitnehmende Person)</vt:lpstr>
      <vt:lpstr>Quick-Check (Einbürgerung –Arbeitnehmende Person)</vt:lpstr>
      <vt:lpstr>Quick-Check (Einbürgerung –Arbeitnehmende Person)</vt:lpstr>
      <vt:lpstr>Quick-Check (Einbürgerung –Arbeitnehmende Person)</vt:lpstr>
      <vt:lpstr>Quick-Check (Einbürgerung –Arbeitnehmende Person)</vt:lpstr>
      <vt:lpstr>Quick-Check (Einbürgerung –Arbeitnehmende Person)</vt:lpstr>
      <vt:lpstr>Quick-Check (Einbürgerung –Arbeitnehmende Person)</vt:lpstr>
      <vt:lpstr>Quick-Check (Einbürgerung –Arbeitnehmende Person)</vt:lpstr>
      <vt:lpstr>Quick-Check (Einbürgerung –Arbeitnehmende Person)</vt:lpstr>
      <vt:lpstr>Quick-Check (Einbürgerung –Arbeitnehmende Person)</vt:lpstr>
      <vt:lpstr>Quick-Check (Einbürgerung –Arbeitnehmende Person)</vt:lpstr>
      <vt:lpstr>Quick-Check (Einbürgerung –Arbeitnehmende Person)</vt:lpstr>
      <vt:lpstr>Quick-Check (Einbürgerung –Arbeitnehmende Person)</vt:lpstr>
      <vt:lpstr>Quick-Check (Einbürgerung –Arbeitnehmende Person)</vt:lpstr>
      <vt:lpstr>Quick-Check (Einbürgerung –Arbeitnehmende Person)</vt:lpstr>
      <vt:lpstr>Quick-Check (Einbürgerung –Arbeitnehmende Person)</vt:lpstr>
      <vt:lpstr>Quick-Check (Einbürgerung –Arbeitnehmende Person)</vt:lpstr>
      <vt:lpstr>Quick-Check (Einbürgerung –Arbeitnehmende Person)</vt:lpstr>
      <vt:lpstr>Quick-Check (Einbürgerung –Arbeitnehmende Person)</vt:lpstr>
      <vt:lpstr>Quick-Check (Einbürgerung –Arbeitnehmende Person)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Schwenke, Vanessa</dc:creator>
  <cp:lastModifiedBy>Jens Kröning</cp:lastModifiedBy>
  <cp:revision>17</cp:revision>
  <dcterms:created xsi:type="dcterms:W3CDTF">2024-09-04T19:22:32Z</dcterms:created>
  <dcterms:modified xsi:type="dcterms:W3CDTF">2024-09-06T12:53:34Z</dcterms:modified>
</cp:coreProperties>
</file>