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59DEDB-E0E5-49BC-B1FD-D675C79CDE5D}">
  <a:tblStyle styleId="{4859DEDB-E0E5-49BC-B1FD-D675C79CDE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regular.fntdata"/><Relationship Id="rId6" Type="http://schemas.openxmlformats.org/officeDocument/2006/relationships/notesMaster" Target="notesMasters/notesMaster1.xml"/><Relationship Id="rId18" Type="http://schemas.openxmlformats.org/officeDocument/2006/relationships/font" Target="fonts/Averag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5fed524cc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5fed524cc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latin typeface="Average"/>
                <a:ea typeface="Average"/>
                <a:cs typeface="Average"/>
                <a:sym typeface="Average"/>
              </a:rPr>
              <a:t>Acá una muestra de lo último llegamos a calcular para distintas series. Lo que se espera, es un gráfico como en el primero, donde se ve que los falsos vecinos decaen suavemente a cero. A la derecha un ejemplo de un sistema donde NO hay dimensión de embbeding porque los falsos vecinos divergen. </a:t>
            </a:r>
            <a:endParaRPr>
              <a:latin typeface="Average"/>
              <a:ea typeface="Average"/>
              <a:cs typeface="Average"/>
              <a:sym typeface="Average"/>
            </a:endParaRPr>
          </a:p>
          <a:p>
            <a:pPr indent="0" lvl="0" marL="0" rtl="0" algn="l">
              <a:lnSpc>
                <a:spcPct val="115000"/>
              </a:lnSpc>
              <a:spcBef>
                <a:spcPts val="1600"/>
              </a:spcBef>
              <a:spcAft>
                <a:spcPts val="0"/>
              </a:spcAft>
              <a:buNone/>
            </a:pPr>
            <a:r>
              <a:rPr lang="es-419">
                <a:latin typeface="Average"/>
                <a:ea typeface="Average"/>
                <a:cs typeface="Average"/>
                <a:sym typeface="Average"/>
              </a:rPr>
              <a:t>los gráficos inferiores son dos ejemplos de comportamiento que no sabemos bien que significa, lo que sigue inmediatamente es ver  cómo MEJORAR EL  análisis para saber qué le está pasando a estas series</a:t>
            </a:r>
            <a:endParaRPr>
              <a:latin typeface="Average"/>
              <a:ea typeface="Average"/>
              <a:cs typeface="Average"/>
              <a:sym typeface="Average"/>
            </a:endParaRPr>
          </a:p>
          <a:p>
            <a:pPr indent="0" lvl="0" marL="0" rtl="0" algn="l">
              <a:lnSpc>
                <a:spcPct val="115000"/>
              </a:lnSpc>
              <a:spcBef>
                <a:spcPts val="1600"/>
              </a:spcBef>
              <a:spcAft>
                <a:spcPts val="1600"/>
              </a:spcAft>
              <a:buNone/>
            </a:pPr>
            <a:r>
              <a:rPr lang="es-419">
                <a:latin typeface="Average"/>
                <a:ea typeface="Average"/>
                <a:cs typeface="Average"/>
                <a:sym typeface="Average"/>
              </a:rPr>
              <a:t>En principio la primer propuesta será repetir el cálculo de falsos vecinos pero llegando a dimensiones más altas que 12.</a:t>
            </a:r>
            <a:endParaRPr>
              <a:latin typeface="Average"/>
              <a:ea typeface="Average"/>
              <a:cs typeface="Average"/>
              <a:sym typeface="Averag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2e960a4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2e960a4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Y un poco de qué nos falta y qué planes tenemos para el resto del cuatrimestre:</a:t>
            </a:r>
            <a:endParaRPr/>
          </a:p>
          <a:p>
            <a:pPr indent="0" lvl="0" marL="0" rtl="0" algn="l">
              <a:spcBef>
                <a:spcPts val="0"/>
              </a:spcBef>
              <a:spcAft>
                <a:spcPts val="0"/>
              </a:spcAft>
              <a:buNone/>
            </a:pPr>
            <a:r>
              <a:rPr lang="es-419"/>
              <a:t>dentro de lo que está englobado por el análisis de </a:t>
            </a:r>
            <a:r>
              <a:rPr lang="es-419"/>
              <a:t>caoticidad</a:t>
            </a:r>
            <a:r>
              <a:rPr lang="es-419"/>
              <a:t>, a las series que tengan</a:t>
            </a:r>
            <a:r>
              <a:rPr lang="es-419">
                <a:solidFill>
                  <a:schemeClr val="dk1"/>
                </a:solidFill>
              </a:rPr>
              <a:t> k&lt;1 y</a:t>
            </a:r>
            <a:r>
              <a:rPr lang="es-419"/>
              <a:t> dimensión de embedding finita vamos a calcularles los exponentes de LYAPUNOV. Estos exponentes </a:t>
            </a:r>
            <a:r>
              <a:rPr lang="es-419"/>
              <a:t>caracterizan</a:t>
            </a:r>
            <a:r>
              <a:rPr lang="es-419"/>
              <a:t> el grado de caoticidad del sistema, pues en sistemas caoticos trayectorias q son infinitesimalmente cercanas se alejan exponencial mente y justamente estos exponentes nos dicen qué tanto pasa. Para exponentes negativos, las trayectorias convergen  y se dice que el sistema es caotico.</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En resumen el TISEAN nos dirá: di tenemos una dimensión de embedding finita, y si la sumatoria de todos los exponentes lyapunov es NEGATIVA con al menos un exponente positivo el sistema es caotico.</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solidFill>
                  <a:schemeClr val="dk1"/>
                </a:solidFill>
              </a:rPr>
              <a:t>En conclusión, en esta primer parte del análisis de las series temporales reales (que estamos a una semana de trabajo de conlcluir) construimos las herramientas de procesamiento y análisis que van a ser de vital importancia en laboratorio 7. Tenemos listos todos los programas que nos ayudran a determinar si estamos generando series aleatoreas o caóticas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t>Por último, cerraremos el cuatrimestre realizando el modelado de la cavidad del láser para la búsqueda de parámetros optimos que serán base para la construcción del láser.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fed524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fed524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trabajo se centrara en generar series aleatorias a partir de series temporales generadas por un laser solido en el regimen caotico.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A estas</a:t>
            </a:r>
            <a:r>
              <a:rPr lang="es-419"/>
              <a:t> series las estudiaremos de forma estadistica y algoritmica para ver su aleatoriedad.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En base a esos estudios  se diseñara, construira y caracterizara  un laser solido bombeado por diodos basado en Nd:Vanadato como medio activo y un cristal de Cr:YAG como absorbente saturable, para generar pulsos de Q-switch para que de como resultado secuencias aleatorias.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5fed524c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5fed524c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200"/>
              <a:t>Crear una secuencia de números aleatorios es una tarea complicada y los laseres que pueden hacer esto son caros y poco practicos.</a:t>
            </a:r>
            <a:endParaRPr sz="1200"/>
          </a:p>
          <a:p>
            <a:pPr indent="0" lvl="0" marL="0" rtl="0" algn="l">
              <a:spcBef>
                <a:spcPts val="1600"/>
              </a:spcBef>
              <a:spcAft>
                <a:spcPts val="0"/>
              </a:spcAft>
              <a:buClr>
                <a:schemeClr val="dk1"/>
              </a:buClr>
              <a:buSzPts val="1100"/>
              <a:buFont typeface="Arial"/>
              <a:buNone/>
            </a:pPr>
            <a:r>
              <a:rPr lang="es-419" sz="1200"/>
              <a:t>En este trabajo se propone dar los primeros pasos para la creacion de un laser que genere series aleatorias y que sea robusto, compacto y economico.</a:t>
            </a:r>
            <a:endParaRPr sz="1200"/>
          </a:p>
          <a:p>
            <a:pPr indent="0" lvl="0" marL="0" rtl="0" algn="l">
              <a:spcBef>
                <a:spcPts val="1600"/>
              </a:spcBef>
              <a:spcAft>
                <a:spcPts val="0"/>
              </a:spcAft>
              <a:buClr>
                <a:schemeClr val="dk1"/>
              </a:buClr>
              <a:buSzPts val="1100"/>
              <a:buFont typeface="Arial"/>
              <a:buNone/>
            </a:pPr>
            <a:r>
              <a:rPr lang="es-419" sz="1200"/>
              <a:t> Al mismo tiempo existe una necesidad creciente de secuencias aleatorias en diversos campos tanto de la ciencia básica como aplicada, sin mencionar las aplicaciones netamente comerciales. Las series aleatorias son necesarias en simulaciones numéricas de sistemas complejos, criptografía, comunicaciones seguras, fundamentos de mecánica cuántica hasta juegos on-line, loterías y apuestas.</a:t>
            </a:r>
            <a:endParaRPr sz="1200"/>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5fed524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5fed524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800">
                <a:latin typeface="Average"/>
                <a:ea typeface="Average"/>
                <a:cs typeface="Average"/>
                <a:sym typeface="Average"/>
              </a:rPr>
              <a:t>Para empezar estuvimos trabajando con datos experimentales ya adquiridos. </a:t>
            </a:r>
            <a:endParaRPr sz="1800">
              <a:latin typeface="Average"/>
              <a:ea typeface="Average"/>
              <a:cs typeface="Average"/>
              <a:sym typeface="Average"/>
            </a:endParaRPr>
          </a:p>
          <a:p>
            <a:pPr indent="0" lvl="0" marL="0" rtl="0" algn="l">
              <a:lnSpc>
                <a:spcPct val="115000"/>
              </a:lnSpc>
              <a:spcBef>
                <a:spcPts val="1600"/>
              </a:spcBef>
              <a:spcAft>
                <a:spcPts val="0"/>
              </a:spcAft>
              <a:buNone/>
            </a:pPr>
            <a:r>
              <a:rPr lang="es-419" sz="1800">
                <a:latin typeface="Average"/>
                <a:ea typeface="Average"/>
                <a:cs typeface="Average"/>
                <a:sym typeface="Average"/>
              </a:rPr>
              <a:t>La se trabajó con un cantidad de datos de alrededor de 36 millones de datos por medición.</a:t>
            </a:r>
            <a:endParaRPr sz="1800">
              <a:latin typeface="Average"/>
              <a:ea typeface="Average"/>
              <a:cs typeface="Average"/>
              <a:sym typeface="Average"/>
            </a:endParaRPr>
          </a:p>
          <a:p>
            <a:pPr indent="0" lvl="0" marL="0" rtl="0" algn="l">
              <a:lnSpc>
                <a:spcPct val="115000"/>
              </a:lnSpc>
              <a:spcBef>
                <a:spcPts val="1600"/>
              </a:spcBef>
              <a:spcAft>
                <a:spcPts val="1600"/>
              </a:spcAft>
              <a:buNone/>
            </a:pPr>
            <a:r>
              <a:rPr lang="es-419" sz="1800">
                <a:latin typeface="Average"/>
                <a:ea typeface="Average"/>
                <a:cs typeface="Average"/>
                <a:sym typeface="Average"/>
              </a:rPr>
              <a:t>Primero se filtaron los datos para sacar el ruido de las mediciones. Luego buscamos los parametros optimmos para detectar los picos de las señales. De ahi se </a:t>
            </a:r>
            <a:r>
              <a:rPr lang="es-419" sz="1800">
                <a:latin typeface="Average"/>
                <a:ea typeface="Average"/>
                <a:cs typeface="Average"/>
                <a:sym typeface="Average"/>
              </a:rPr>
              <a:t>pasó</a:t>
            </a:r>
            <a:r>
              <a:rPr lang="es-419" sz="1800">
                <a:latin typeface="Average"/>
                <a:ea typeface="Average"/>
                <a:cs typeface="Average"/>
                <a:sym typeface="Average"/>
              </a:rPr>
              <a:t> a generara </a:t>
            </a:r>
            <a:r>
              <a:rPr lang="es-419" sz="1800">
                <a:latin typeface="Average"/>
                <a:ea typeface="Average"/>
                <a:cs typeface="Average"/>
                <a:sym typeface="Average"/>
              </a:rPr>
              <a:t>series temporales utilizando esos picos y se generaron series binarias utilizando la media y la mediana.</a:t>
            </a:r>
            <a:endParaRPr sz="1800">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5fed524cc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5fed524cc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800">
                <a:latin typeface="Average"/>
                <a:ea typeface="Average"/>
                <a:cs typeface="Average"/>
                <a:sym typeface="Average"/>
              </a:rPr>
              <a:t>El primer test de aleatoridad fue el de la complejidad de Kolgomorob. La </a:t>
            </a:r>
            <a:r>
              <a:rPr lang="es-419" sz="1800">
                <a:solidFill>
                  <a:schemeClr val="dk1"/>
                </a:solidFill>
                <a:latin typeface="Average"/>
                <a:ea typeface="Average"/>
                <a:cs typeface="Average"/>
                <a:sym typeface="Average"/>
              </a:rPr>
              <a:t>complejidad de Kolgomorob busca el numero de bits que tienen el programa mas corto que genera la serie a analizar. Esto no es computable, entonces se trabajo con la complejidad de Lempel-Ziv, que busca achica la busqueda a el programa mas corto que solo puede copiar e insertar. </a:t>
            </a:r>
            <a:endParaRPr sz="1800">
              <a:solidFill>
                <a:schemeClr val="dk1"/>
              </a:solidFill>
              <a:latin typeface="Average"/>
              <a:ea typeface="Average"/>
              <a:cs typeface="Average"/>
              <a:sym typeface="Average"/>
            </a:endParaRPr>
          </a:p>
          <a:p>
            <a:pPr indent="0" lvl="0" marL="0" rtl="0" algn="l">
              <a:lnSpc>
                <a:spcPct val="115000"/>
              </a:lnSpc>
              <a:spcBef>
                <a:spcPts val="1600"/>
              </a:spcBef>
              <a:spcAft>
                <a:spcPts val="1600"/>
              </a:spcAft>
              <a:buNone/>
            </a:pPr>
            <a:r>
              <a:rPr lang="es-419" sz="1800">
                <a:solidFill>
                  <a:schemeClr val="dk1"/>
                </a:solidFill>
                <a:latin typeface="Average"/>
                <a:ea typeface="Average"/>
                <a:cs typeface="Average"/>
                <a:sym typeface="Average"/>
              </a:rPr>
              <a:t>Realizamos el algoritmo para calcularo la complejidad basandonos en el paper de Kaskar y Schuster. </a:t>
            </a:r>
            <a:endParaRPr sz="1800">
              <a:solidFill>
                <a:schemeClr val="dk1"/>
              </a:solidFill>
              <a:latin typeface="Average"/>
              <a:ea typeface="Average"/>
              <a:cs typeface="Average"/>
              <a:sym typeface="Averag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62a596a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62a596a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800">
                <a:solidFill>
                  <a:schemeClr val="dk1"/>
                </a:solidFill>
                <a:latin typeface="Average"/>
                <a:ea typeface="Average"/>
                <a:cs typeface="Average"/>
                <a:sym typeface="Average"/>
              </a:rPr>
              <a:t>Cuando se calcula la complejidad de una serie, el valor de la misma tiende a n/ln_2(n) siendo n el largo de la misma, cuando n es un numero grande. En particular se ve que para n&gt;1000 se cumple la aproximacion y se puede normalizar la seire.</a:t>
            </a:r>
            <a:endParaRPr sz="1800">
              <a:solidFill>
                <a:schemeClr val="dk1"/>
              </a:solidFill>
              <a:latin typeface="Average"/>
              <a:ea typeface="Average"/>
              <a:cs typeface="Average"/>
              <a:sym typeface="Average"/>
            </a:endParaRPr>
          </a:p>
          <a:p>
            <a:pPr indent="0" lvl="0" marL="0" rtl="0" algn="l">
              <a:lnSpc>
                <a:spcPct val="115000"/>
              </a:lnSpc>
              <a:spcBef>
                <a:spcPts val="1600"/>
              </a:spcBef>
              <a:spcAft>
                <a:spcPts val="0"/>
              </a:spcAft>
              <a:buNone/>
            </a:pPr>
            <a:r>
              <a:rPr lang="es-419" sz="1800">
                <a:solidFill>
                  <a:schemeClr val="dk1"/>
                </a:solidFill>
                <a:latin typeface="Average"/>
                <a:ea typeface="Average"/>
                <a:cs typeface="Average"/>
                <a:sym typeface="Average"/>
              </a:rPr>
              <a:t>Cuando la complejidad normalizada es 1 o un valor cercano, se dice que la serie pasó el test. Cuando es un valor menor se dice que la serie no es aleatoria.</a:t>
            </a:r>
            <a:endParaRPr sz="1800">
              <a:solidFill>
                <a:schemeClr val="dk1"/>
              </a:solidFill>
              <a:latin typeface="Average"/>
              <a:ea typeface="Average"/>
              <a:cs typeface="Average"/>
              <a:sym typeface="Average"/>
            </a:endParaRPr>
          </a:p>
          <a:p>
            <a:pPr indent="0" lvl="0" marL="0" rtl="0" algn="l">
              <a:lnSpc>
                <a:spcPct val="115000"/>
              </a:lnSpc>
              <a:spcBef>
                <a:spcPts val="1600"/>
              </a:spcBef>
              <a:spcAft>
                <a:spcPts val="1600"/>
              </a:spcAft>
              <a:buNone/>
            </a:pPr>
            <a:r>
              <a:rPr lang="es-419" sz="1800">
                <a:solidFill>
                  <a:schemeClr val="dk1"/>
                </a:solidFill>
                <a:latin typeface="Average"/>
                <a:ea typeface="Average"/>
                <a:cs typeface="Average"/>
                <a:sym typeface="Average"/>
              </a:rPr>
              <a:t>Vale mencionar que la mayoria de los datos con los que estamos trabajando pasaron este test.</a:t>
            </a:r>
            <a:endParaRPr sz="1800">
              <a:solidFill>
                <a:schemeClr val="dk1"/>
              </a:solidFill>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5fed524cc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5fed524cc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Además de ver la aleatoriedad desde aspectos algorítmicos, la </a:t>
            </a:r>
            <a:r>
              <a:rPr lang="es-419"/>
              <a:t>estudiamos</a:t>
            </a:r>
            <a:r>
              <a:rPr lang="es-419"/>
              <a:t> </a:t>
            </a:r>
            <a:r>
              <a:rPr lang="es-419"/>
              <a:t>estadísticamente</a:t>
            </a:r>
            <a:r>
              <a:rPr lang="es-419"/>
              <a:t>. Para esto implementamos el paquete de test NIST</a:t>
            </a:r>
            <a:endParaRPr/>
          </a:p>
          <a:p>
            <a:pPr indent="0" lvl="0" marL="0" rtl="0" algn="l">
              <a:lnSpc>
                <a:spcPct val="115000"/>
              </a:lnSpc>
              <a:spcBef>
                <a:spcPts val="1600"/>
              </a:spcBef>
              <a:spcAft>
                <a:spcPts val="0"/>
              </a:spcAft>
              <a:buNone/>
            </a:pPr>
            <a:r>
              <a:rPr lang="es-419"/>
              <a:t>. Los test NIST son una serie de 15 test que </a:t>
            </a:r>
            <a:r>
              <a:rPr lang="es-419"/>
              <a:t>evalúan</a:t>
            </a:r>
            <a:r>
              <a:rPr lang="es-419"/>
              <a:t> la aleatoriedad estadística de secuencias binarias suficientemente largas. </a:t>
            </a:r>
            <a:endParaRPr/>
          </a:p>
          <a:p>
            <a:pPr indent="0" lvl="0" marL="0" rtl="0" algn="l">
              <a:lnSpc>
                <a:spcPct val="115000"/>
              </a:lnSpc>
              <a:spcBef>
                <a:spcPts val="1600"/>
              </a:spcBef>
              <a:spcAft>
                <a:spcPts val="0"/>
              </a:spcAft>
              <a:buNone/>
            </a:pPr>
            <a:r>
              <a:rPr lang="es-419"/>
              <a:t>  Sobre esto, además de comprender qué hace cada test estuvimos trabajando en modificar el programa principal del NIST para poder adaptarlo a nuestras series de forma cómoda y automatizada.  </a:t>
            </a:r>
            <a:endParaRPr/>
          </a:p>
          <a:p>
            <a:pPr indent="0" lvl="0" marL="0" rtl="0" algn="l">
              <a:lnSpc>
                <a:spcPct val="115000"/>
              </a:lnSpc>
              <a:spcBef>
                <a:spcPts val="1600"/>
              </a:spcBef>
              <a:spcAft>
                <a:spcPts val="1600"/>
              </a:spcAft>
              <a:buNone/>
            </a:pPr>
            <a:r>
              <a:rPr lang="es-419"/>
              <a:t>  Para que se considere que una serie es “fuertemente” aleatoria, debe pasar todos los test, si uno NO pasa estamos seguros de que la serie es NO random. Nuestras series no pasan los test, esto en la práctica será un indicio de que debemos modificar los parámetros físicos del láser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fed524cc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fed524cc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Podemos decir algo más sobre esas series NO aleatorias? ie sobre las series con k&lt;1? Una de las cosas que podemos estudiar es si la serie es caótica. En ese caso sumamos un análisis adicional empleando herramientas de dinámica no lineal.</a:t>
            </a:r>
            <a:endParaRPr/>
          </a:p>
          <a:p>
            <a:pPr indent="0" lvl="0" marL="0" rtl="0" algn="l">
              <a:lnSpc>
                <a:spcPct val="115000"/>
              </a:lnSpc>
              <a:spcBef>
                <a:spcPts val="1600"/>
              </a:spcBef>
              <a:spcAft>
                <a:spcPts val="1600"/>
              </a:spcAft>
              <a:buNone/>
            </a:pPr>
            <a:r>
              <a:rPr lang="es-419"/>
              <a:t>El software</a:t>
            </a:r>
            <a:r>
              <a:rPr lang="es-419"/>
              <a:t> TISEAN provee diversas herramientas para el </a:t>
            </a:r>
            <a:r>
              <a:rPr lang="es-419"/>
              <a:t>análisis</a:t>
            </a:r>
            <a:r>
              <a:rPr lang="es-419"/>
              <a:t> de series temporales basadas en DNL. Lo primero que hacemos es buscar la dimensión de embedding. La dimensión de embedding es una dimensión en la cual se puede recostruir el espacio de fases de un sistema dinámico de forma de desdoblar la dinámica del sistema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5fed524cc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5fed524cc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419">
                <a:latin typeface="Average"/>
                <a:ea typeface="Average"/>
                <a:cs typeface="Average"/>
                <a:sym typeface="Average"/>
              </a:rPr>
              <a:t>Para buscar la dimensión de embedding el programa implementa el método de falsos vecinos. Este </a:t>
            </a:r>
            <a:r>
              <a:rPr lang="es-419">
                <a:latin typeface="Average"/>
                <a:ea typeface="Average"/>
                <a:cs typeface="Average"/>
                <a:sym typeface="Average"/>
              </a:rPr>
              <a:t>método</a:t>
            </a:r>
            <a:r>
              <a:rPr lang="es-419">
                <a:latin typeface="Average"/>
                <a:ea typeface="Average"/>
                <a:cs typeface="Average"/>
                <a:sym typeface="Average"/>
              </a:rPr>
              <a:t> compara la distancia entre dos primeros vecinos en una dimensión  con los primeros vecinos para los mismos puntos a una dimensión mayor. Si el sistema es caótico los falsos vecins tienden a cero y la dimensión de embedding es la dimensión a partir de la cual sucede esto.</a:t>
            </a:r>
            <a:endParaRPr>
              <a:latin typeface="Average"/>
              <a:ea typeface="Average"/>
              <a:cs typeface="Average"/>
              <a:sym typeface="Averag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ctrTitle"/>
          </p:nvPr>
        </p:nvSpPr>
        <p:spPr>
          <a:xfrm>
            <a:off x="763558" y="107175"/>
            <a:ext cx="7801500" cy="173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3200"/>
              <a:t>Estudio de aleatoriedad en series temporales generadas por un láser caótico</a:t>
            </a:r>
            <a:endParaRPr b="1" sz="3200"/>
          </a:p>
          <a:p>
            <a:pPr indent="0" lvl="0" marL="0" rtl="0" algn="ctr">
              <a:spcBef>
                <a:spcPts val="0"/>
              </a:spcBef>
              <a:spcAft>
                <a:spcPts val="0"/>
              </a:spcAft>
              <a:buNone/>
            </a:pPr>
            <a:r>
              <a:t/>
            </a:r>
            <a:endParaRPr b="1" sz="3200"/>
          </a:p>
          <a:p>
            <a:pPr indent="0" lvl="0" marL="0" rtl="0" algn="ctr">
              <a:spcBef>
                <a:spcPts val="0"/>
              </a:spcBef>
              <a:spcAft>
                <a:spcPts val="0"/>
              </a:spcAft>
              <a:buNone/>
            </a:pPr>
            <a:r>
              <a:rPr lang="es-419" sz="2800"/>
              <a:t>Laboratorio 6-charla de avance</a:t>
            </a:r>
            <a:endParaRPr sz="2800"/>
          </a:p>
          <a:p>
            <a:pPr indent="0" lvl="0" marL="0" rtl="0" algn="ctr">
              <a:spcBef>
                <a:spcPts val="0"/>
              </a:spcBef>
              <a:spcAft>
                <a:spcPts val="0"/>
              </a:spcAft>
              <a:buNone/>
            </a:pPr>
            <a:r>
              <a:rPr lang="es-419"/>
              <a:t> </a:t>
            </a:r>
            <a:endParaRPr/>
          </a:p>
        </p:txBody>
      </p:sp>
      <p:sp>
        <p:nvSpPr>
          <p:cNvPr id="60" name="Google Shape;60;p13"/>
          <p:cNvSpPr txBox="1"/>
          <p:nvPr>
            <p:ph idx="4294967295" type="subTitle"/>
          </p:nvPr>
        </p:nvSpPr>
        <p:spPr>
          <a:xfrm>
            <a:off x="171500" y="2743200"/>
            <a:ext cx="8985600" cy="23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Autores: Gonzalo Martinez, Juliana Bourdieu </a:t>
            </a:r>
            <a:endParaRPr sz="1600"/>
          </a:p>
          <a:p>
            <a:pPr indent="0" lvl="0" marL="0" rtl="0" algn="l">
              <a:spcBef>
                <a:spcPts val="1600"/>
              </a:spcBef>
              <a:spcAft>
                <a:spcPts val="0"/>
              </a:spcAft>
              <a:buNone/>
            </a:pPr>
            <a:r>
              <a:rPr lang="es-419" sz="1600"/>
              <a:t>Directora: Dra. Mónica B. Agüero</a:t>
            </a:r>
            <a:endParaRPr sz="1600"/>
          </a:p>
          <a:p>
            <a:pPr indent="0" lvl="0" marL="0" rtl="0" algn="l">
              <a:spcBef>
                <a:spcPts val="1600"/>
              </a:spcBef>
              <a:spcAft>
                <a:spcPts val="0"/>
              </a:spcAft>
              <a:buNone/>
            </a:pPr>
            <a:r>
              <a:rPr lang="es-419" sz="1600"/>
              <a:t>Co-directora: Ing. Myriam E. Nonaka</a:t>
            </a:r>
            <a:endParaRPr sz="1600"/>
          </a:p>
          <a:p>
            <a:pPr indent="0" lvl="0" marL="0" rtl="0" algn="l">
              <a:spcBef>
                <a:spcPts val="1600"/>
              </a:spcBef>
              <a:spcAft>
                <a:spcPts val="0"/>
              </a:spcAft>
              <a:buNone/>
            </a:pPr>
            <a:r>
              <a:rPr lang="es-419" sz="1600"/>
              <a:t>Lugar: </a:t>
            </a:r>
            <a:r>
              <a:rPr lang="es-419" sz="1600"/>
              <a:t>División Láseres Sólidos. Centro de Investigaciones en Láseres y Aplicaciones</a:t>
            </a:r>
            <a:endParaRPr sz="1600"/>
          </a:p>
          <a:p>
            <a:pPr indent="0" lvl="0" marL="0" rtl="0" algn="l">
              <a:spcBef>
                <a:spcPts val="1600"/>
              </a:spcBef>
              <a:spcAft>
                <a:spcPts val="0"/>
              </a:spcAft>
              <a:buNone/>
            </a:pPr>
            <a:r>
              <a:rPr lang="es-419" sz="1600"/>
              <a:t>(CEILAP), CITEDEF – CONICET.</a:t>
            </a:r>
            <a:endParaRPr sz="1600"/>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6900" y="-12175"/>
            <a:ext cx="90312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¿Qué estamos haciendo?: </a:t>
            </a:r>
            <a:r>
              <a:rPr lang="es-419" sz="2700"/>
              <a:t>Caoticidad de las series</a:t>
            </a:r>
            <a:endParaRPr/>
          </a:p>
        </p:txBody>
      </p:sp>
      <p:cxnSp>
        <p:nvCxnSpPr>
          <p:cNvPr id="131" name="Google Shape;131;p22"/>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22"/>
          <p:cNvPicPr preferRelativeResize="0"/>
          <p:nvPr/>
        </p:nvPicPr>
        <p:blipFill>
          <a:blip r:embed="rId3">
            <a:alphaModFix/>
          </a:blip>
          <a:stretch>
            <a:fillRect/>
          </a:stretch>
        </p:blipFill>
        <p:spPr>
          <a:xfrm>
            <a:off x="258750" y="2911800"/>
            <a:ext cx="3240000" cy="2160000"/>
          </a:xfrm>
          <a:prstGeom prst="rect">
            <a:avLst/>
          </a:prstGeom>
          <a:noFill/>
          <a:ln>
            <a:noFill/>
          </a:ln>
        </p:spPr>
      </p:pic>
      <p:pic>
        <p:nvPicPr>
          <p:cNvPr id="133" name="Google Shape;133;p22"/>
          <p:cNvPicPr preferRelativeResize="0"/>
          <p:nvPr/>
        </p:nvPicPr>
        <p:blipFill>
          <a:blip r:embed="rId4">
            <a:alphaModFix/>
          </a:blip>
          <a:stretch>
            <a:fillRect/>
          </a:stretch>
        </p:blipFill>
        <p:spPr>
          <a:xfrm>
            <a:off x="5646600" y="709200"/>
            <a:ext cx="3240000" cy="2160000"/>
          </a:xfrm>
          <a:prstGeom prst="rect">
            <a:avLst/>
          </a:prstGeom>
          <a:noFill/>
          <a:ln>
            <a:noFill/>
          </a:ln>
        </p:spPr>
      </p:pic>
      <p:pic>
        <p:nvPicPr>
          <p:cNvPr id="134" name="Google Shape;134;p22"/>
          <p:cNvPicPr preferRelativeResize="0"/>
          <p:nvPr/>
        </p:nvPicPr>
        <p:blipFill>
          <a:blip r:embed="rId5">
            <a:alphaModFix/>
          </a:blip>
          <a:stretch>
            <a:fillRect/>
          </a:stretch>
        </p:blipFill>
        <p:spPr>
          <a:xfrm>
            <a:off x="5646600" y="2912400"/>
            <a:ext cx="3240000" cy="2160000"/>
          </a:xfrm>
          <a:prstGeom prst="rect">
            <a:avLst/>
          </a:prstGeom>
          <a:noFill/>
          <a:ln>
            <a:noFill/>
          </a:ln>
        </p:spPr>
      </p:pic>
      <p:sp>
        <p:nvSpPr>
          <p:cNvPr id="135" name="Google Shape;135;p22"/>
          <p:cNvSpPr/>
          <p:nvPr/>
        </p:nvSpPr>
        <p:spPr>
          <a:xfrm>
            <a:off x="8122850" y="4722875"/>
            <a:ext cx="220800" cy="206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nvSpPr>
        <p:spPr>
          <a:xfrm>
            <a:off x="8148175" y="4435850"/>
            <a:ext cx="6414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Average"/>
                <a:ea typeface="Average"/>
                <a:cs typeface="Average"/>
                <a:sym typeface="Average"/>
              </a:rPr>
              <a:t>d</a:t>
            </a:r>
            <a:r>
              <a:rPr baseline="-25000" lang="es-419" sz="1200">
                <a:latin typeface="Average"/>
                <a:ea typeface="Average"/>
                <a:cs typeface="Average"/>
                <a:sym typeface="Average"/>
              </a:rPr>
              <a:t>E</a:t>
            </a:r>
            <a:r>
              <a:rPr lang="es-419" sz="1200">
                <a:latin typeface="Average"/>
                <a:ea typeface="Average"/>
                <a:cs typeface="Average"/>
                <a:sym typeface="Average"/>
              </a:rPr>
              <a:t>?</a:t>
            </a:r>
            <a:endParaRPr sz="1200">
              <a:latin typeface="Average"/>
              <a:ea typeface="Average"/>
              <a:cs typeface="Average"/>
              <a:sym typeface="Average"/>
            </a:endParaRPr>
          </a:p>
        </p:txBody>
      </p:sp>
      <p:sp>
        <p:nvSpPr>
          <p:cNvPr id="137" name="Google Shape;137;p22"/>
          <p:cNvSpPr/>
          <p:nvPr/>
        </p:nvSpPr>
        <p:spPr>
          <a:xfrm>
            <a:off x="883850" y="4646675"/>
            <a:ext cx="220800" cy="206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nvSpPr>
        <p:spPr>
          <a:xfrm>
            <a:off x="909175" y="4359650"/>
            <a:ext cx="6414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Average"/>
                <a:ea typeface="Average"/>
                <a:cs typeface="Average"/>
                <a:sym typeface="Average"/>
              </a:rPr>
              <a:t>d</a:t>
            </a:r>
            <a:r>
              <a:rPr baseline="-25000" lang="es-419" sz="1200">
                <a:latin typeface="Average"/>
                <a:ea typeface="Average"/>
                <a:cs typeface="Average"/>
                <a:sym typeface="Average"/>
              </a:rPr>
              <a:t>E</a:t>
            </a:r>
            <a:r>
              <a:rPr lang="es-419" sz="1200">
                <a:latin typeface="Average"/>
                <a:ea typeface="Average"/>
                <a:cs typeface="Average"/>
                <a:sym typeface="Average"/>
              </a:rPr>
              <a:t>?</a:t>
            </a:r>
            <a:endParaRPr sz="1200">
              <a:latin typeface="Average"/>
              <a:ea typeface="Average"/>
              <a:cs typeface="Average"/>
              <a:sym typeface="Average"/>
            </a:endParaRPr>
          </a:p>
        </p:txBody>
      </p:sp>
      <p:cxnSp>
        <p:nvCxnSpPr>
          <p:cNvPr id="139" name="Google Shape;139;p22"/>
          <p:cNvCxnSpPr/>
          <p:nvPr/>
        </p:nvCxnSpPr>
        <p:spPr>
          <a:xfrm flipH="1" rot="10800000">
            <a:off x="8341900" y="1668850"/>
            <a:ext cx="114600" cy="389700"/>
          </a:xfrm>
          <a:prstGeom prst="straightConnector1">
            <a:avLst/>
          </a:prstGeom>
          <a:noFill/>
          <a:ln cap="flat" cmpd="sng" w="19050">
            <a:solidFill>
              <a:srgbClr val="434343"/>
            </a:solidFill>
            <a:prstDash val="solid"/>
            <a:round/>
            <a:headEnd len="med" w="med" type="none"/>
            <a:tailEnd len="med" w="med" type="triangle"/>
          </a:ln>
        </p:spPr>
      </p:cxnSp>
      <p:sp>
        <p:nvSpPr>
          <p:cNvPr id="140" name="Google Shape;140;p22"/>
          <p:cNvSpPr txBox="1"/>
          <p:nvPr/>
        </p:nvSpPr>
        <p:spPr>
          <a:xfrm>
            <a:off x="8224375" y="1921250"/>
            <a:ext cx="6414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Average"/>
                <a:ea typeface="Average"/>
                <a:cs typeface="Average"/>
                <a:sym typeface="Average"/>
              </a:rPr>
              <a:t>d</a:t>
            </a:r>
            <a:r>
              <a:rPr baseline="-25000" lang="es-419">
                <a:latin typeface="Average"/>
                <a:ea typeface="Average"/>
                <a:cs typeface="Average"/>
                <a:sym typeface="Average"/>
              </a:rPr>
              <a:t>E</a:t>
            </a:r>
            <a:endParaRPr>
              <a:latin typeface="Average"/>
              <a:ea typeface="Average"/>
              <a:cs typeface="Average"/>
              <a:sym typeface="Average"/>
            </a:endParaRPr>
          </a:p>
        </p:txBody>
      </p:sp>
      <p:grpSp>
        <p:nvGrpSpPr>
          <p:cNvPr id="141" name="Google Shape;141;p22"/>
          <p:cNvGrpSpPr/>
          <p:nvPr/>
        </p:nvGrpSpPr>
        <p:grpSpPr>
          <a:xfrm>
            <a:off x="8244000" y="2016000"/>
            <a:ext cx="308595" cy="318623"/>
            <a:chOff x="4325463" y="2142775"/>
            <a:chExt cx="515700" cy="457200"/>
          </a:xfrm>
        </p:grpSpPr>
        <p:sp>
          <p:nvSpPr>
            <p:cNvPr id="142" name="Google Shape;142;p22"/>
            <p:cNvSpPr/>
            <p:nvPr/>
          </p:nvSpPr>
          <p:spPr>
            <a:xfrm>
              <a:off x="4325463" y="2142775"/>
              <a:ext cx="515700" cy="457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22"/>
            <p:cNvCxnSpPr>
              <a:stCxn id="142" idx="1"/>
              <a:endCxn id="142" idx="5"/>
            </p:cNvCxnSpPr>
            <p:nvPr/>
          </p:nvCxnSpPr>
          <p:spPr>
            <a:xfrm>
              <a:off x="4400985" y="2209730"/>
              <a:ext cx="364800" cy="323400"/>
            </a:xfrm>
            <a:prstGeom prst="straightConnector1">
              <a:avLst/>
            </a:prstGeom>
            <a:noFill/>
            <a:ln cap="flat" cmpd="sng" w="28575">
              <a:solidFill>
                <a:srgbClr val="000000"/>
              </a:solidFill>
              <a:prstDash val="solid"/>
              <a:round/>
              <a:headEnd len="med" w="med" type="none"/>
              <a:tailEnd len="med" w="med" type="none"/>
            </a:ln>
          </p:spPr>
        </p:cxnSp>
      </p:grpSp>
      <p:pic>
        <p:nvPicPr>
          <p:cNvPr id="144" name="Google Shape;144;p22"/>
          <p:cNvPicPr preferRelativeResize="0"/>
          <p:nvPr/>
        </p:nvPicPr>
        <p:blipFill>
          <a:blip r:embed="rId6">
            <a:alphaModFix/>
          </a:blip>
          <a:stretch>
            <a:fillRect/>
          </a:stretch>
        </p:blipFill>
        <p:spPr>
          <a:xfrm>
            <a:off x="258750" y="709800"/>
            <a:ext cx="3240000" cy="2160000"/>
          </a:xfrm>
          <a:prstGeom prst="rect">
            <a:avLst/>
          </a:prstGeom>
          <a:noFill/>
          <a:ln>
            <a:noFill/>
          </a:ln>
        </p:spPr>
      </p:pic>
      <p:cxnSp>
        <p:nvCxnSpPr>
          <p:cNvPr id="145" name="Google Shape;145;p22"/>
          <p:cNvCxnSpPr/>
          <p:nvPr/>
        </p:nvCxnSpPr>
        <p:spPr>
          <a:xfrm>
            <a:off x="673700" y="2447450"/>
            <a:ext cx="2508300" cy="183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2"/>
          <p:cNvSpPr/>
          <p:nvPr/>
        </p:nvSpPr>
        <p:spPr>
          <a:xfrm>
            <a:off x="2331650" y="2360675"/>
            <a:ext cx="220800" cy="206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2356975" y="2073650"/>
            <a:ext cx="6414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Average"/>
                <a:ea typeface="Average"/>
                <a:cs typeface="Average"/>
                <a:sym typeface="Average"/>
              </a:rPr>
              <a:t>d</a:t>
            </a:r>
            <a:r>
              <a:rPr baseline="-25000" lang="es-419" sz="1200">
                <a:latin typeface="Average"/>
                <a:ea typeface="Average"/>
                <a:cs typeface="Average"/>
                <a:sym typeface="Average"/>
              </a:rPr>
              <a:t>E</a:t>
            </a:r>
            <a:endParaRPr baseline="-25000" sz="1200">
              <a:latin typeface="Average"/>
              <a:ea typeface="Average"/>
              <a:cs typeface="Average"/>
              <a:sym typeface="Average"/>
            </a:endParaRPr>
          </a:p>
        </p:txBody>
      </p:sp>
      <p:sp>
        <p:nvSpPr>
          <p:cNvPr id="148" name="Google Shape;148;p22"/>
          <p:cNvSpPr txBox="1"/>
          <p:nvPr/>
        </p:nvSpPr>
        <p:spPr>
          <a:xfrm>
            <a:off x="6164625" y="1021125"/>
            <a:ext cx="8193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Average"/>
                <a:ea typeface="Average"/>
                <a:cs typeface="Average"/>
                <a:sym typeface="Average"/>
              </a:rPr>
              <a:t>k~0.95</a:t>
            </a:r>
            <a:endParaRPr sz="1200">
              <a:latin typeface="Average"/>
              <a:ea typeface="Average"/>
              <a:cs typeface="Average"/>
              <a:sym typeface="Average"/>
            </a:endParaRPr>
          </a:p>
        </p:txBody>
      </p:sp>
      <p:sp>
        <p:nvSpPr>
          <p:cNvPr id="149" name="Google Shape;149;p22"/>
          <p:cNvSpPr txBox="1"/>
          <p:nvPr/>
        </p:nvSpPr>
        <p:spPr>
          <a:xfrm>
            <a:off x="906825" y="1097325"/>
            <a:ext cx="8193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Average"/>
                <a:ea typeface="Average"/>
                <a:cs typeface="Average"/>
                <a:sym typeface="Average"/>
              </a:rPr>
              <a:t>k~0.72</a:t>
            </a:r>
            <a:endParaRPr sz="1200">
              <a:latin typeface="Average"/>
              <a:ea typeface="Average"/>
              <a:cs typeface="Average"/>
              <a:sym typeface="Average"/>
            </a:endParaRPr>
          </a:p>
        </p:txBody>
      </p:sp>
      <p:sp>
        <p:nvSpPr>
          <p:cNvPr id="150" name="Google Shape;150;p22"/>
          <p:cNvSpPr txBox="1"/>
          <p:nvPr/>
        </p:nvSpPr>
        <p:spPr>
          <a:xfrm>
            <a:off x="6088425" y="3383325"/>
            <a:ext cx="8193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Average"/>
                <a:ea typeface="Average"/>
                <a:cs typeface="Average"/>
                <a:sym typeface="Average"/>
              </a:rPr>
              <a:t>k~0.98</a:t>
            </a:r>
            <a:endParaRPr sz="1200">
              <a:latin typeface="Average"/>
              <a:ea typeface="Average"/>
              <a:cs typeface="Average"/>
              <a:sym typeface="Average"/>
            </a:endParaRPr>
          </a:p>
        </p:txBody>
      </p:sp>
      <p:sp>
        <p:nvSpPr>
          <p:cNvPr id="151" name="Google Shape;151;p22"/>
          <p:cNvSpPr txBox="1"/>
          <p:nvPr/>
        </p:nvSpPr>
        <p:spPr>
          <a:xfrm>
            <a:off x="678225" y="3459525"/>
            <a:ext cx="8193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Average"/>
                <a:ea typeface="Average"/>
                <a:cs typeface="Average"/>
                <a:sym typeface="Average"/>
              </a:rPr>
              <a:t>k~0.8</a:t>
            </a:r>
            <a:endParaRPr sz="1200">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¿Cómo seguimos?</a:t>
            </a:r>
            <a:endParaRPr/>
          </a:p>
        </p:txBody>
      </p:sp>
      <p:sp>
        <p:nvSpPr>
          <p:cNvPr id="157" name="Google Shape;157;p23"/>
          <p:cNvSpPr txBox="1"/>
          <p:nvPr>
            <p:ph idx="1" type="body"/>
          </p:nvPr>
        </p:nvSpPr>
        <p:spPr>
          <a:xfrm>
            <a:off x="311700" y="712925"/>
            <a:ext cx="8520600" cy="4274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s-419" sz="2300">
                <a:solidFill>
                  <a:schemeClr val="dk1"/>
                </a:solidFill>
                <a:latin typeface="Oswald"/>
                <a:ea typeface="Oswald"/>
                <a:cs typeface="Oswald"/>
                <a:sym typeface="Oswald"/>
              </a:rPr>
              <a:t>Caoticidad de las series</a:t>
            </a:r>
            <a:r>
              <a:rPr lang="es-419" sz="2300">
                <a:solidFill>
                  <a:schemeClr val="dk1"/>
                </a:solidFill>
                <a:latin typeface="Oswald"/>
                <a:ea typeface="Oswald"/>
                <a:cs typeface="Oswald"/>
                <a:sym typeface="Oswald"/>
              </a:rPr>
              <a:t>:</a:t>
            </a:r>
            <a:r>
              <a:rPr lang="es-419" sz="2300">
                <a:solidFill>
                  <a:schemeClr val="dk1"/>
                </a:solidFill>
              </a:rPr>
              <a:t> </a:t>
            </a:r>
            <a:r>
              <a:rPr lang="es-419" sz="2300"/>
              <a:t> </a:t>
            </a:r>
            <a:endParaRPr sz="2300"/>
          </a:p>
          <a:p>
            <a:pPr indent="-355600" lvl="1" marL="914400" rtl="0" algn="l">
              <a:lnSpc>
                <a:spcPct val="100000"/>
              </a:lnSpc>
              <a:spcBef>
                <a:spcPts val="0"/>
              </a:spcBef>
              <a:spcAft>
                <a:spcPts val="0"/>
              </a:spcAft>
              <a:buClr>
                <a:schemeClr val="dk1"/>
              </a:buClr>
              <a:buSzPts val="2000"/>
              <a:buChar char="○"/>
            </a:pPr>
            <a:r>
              <a:rPr lang="es-419" sz="2000">
                <a:solidFill>
                  <a:schemeClr val="dk1"/>
                </a:solidFill>
              </a:rPr>
              <a:t>Dentro de la d</a:t>
            </a:r>
            <a:r>
              <a:rPr baseline="-25000" lang="es-419" sz="2000">
                <a:solidFill>
                  <a:schemeClr val="dk1"/>
                </a:solidFill>
              </a:rPr>
              <a:t>E </a:t>
            </a:r>
            <a:r>
              <a:rPr lang="es-419" sz="2000">
                <a:solidFill>
                  <a:schemeClr val="dk1"/>
                </a:solidFill>
              </a:rPr>
              <a:t>: cálculo de los exponentes de Lyapunov, λ. Estos caracterizan el grado caoticidad del sistema.  Para λ’s negativos las trayectorias son convergentes, paraλ’s positivos las trayectorias son divergentes.</a:t>
            </a:r>
            <a:endParaRPr sz="2000">
              <a:solidFill>
                <a:schemeClr val="dk1"/>
              </a:solidFill>
            </a:endParaRPr>
          </a:p>
          <a:p>
            <a:pPr indent="-355600" lvl="1" marL="914400" rtl="0" algn="l">
              <a:lnSpc>
                <a:spcPct val="100000"/>
              </a:lnSpc>
              <a:spcBef>
                <a:spcPts val="0"/>
              </a:spcBef>
              <a:spcAft>
                <a:spcPts val="0"/>
              </a:spcAft>
              <a:buClr>
                <a:schemeClr val="dk1"/>
              </a:buClr>
              <a:buSzPts val="2000"/>
              <a:buChar char="○"/>
            </a:pPr>
            <a:r>
              <a:rPr lang="es-419" sz="2000">
                <a:solidFill>
                  <a:schemeClr val="dk1"/>
                </a:solidFill>
              </a:rPr>
              <a:t> Resumen: si la dimensión de embedding es finita + ∑λ</a:t>
            </a:r>
            <a:r>
              <a:rPr baseline="-25000" lang="es-419" sz="2000">
                <a:solidFill>
                  <a:schemeClr val="dk1"/>
                </a:solidFill>
              </a:rPr>
              <a:t>i</a:t>
            </a:r>
            <a:r>
              <a:rPr lang="es-419" sz="2000">
                <a:solidFill>
                  <a:schemeClr val="dk1"/>
                </a:solidFill>
              </a:rPr>
              <a:t>&lt;0 + al menos un exponente de Lyapunov es positivo el sistema es caótico. </a:t>
            </a:r>
            <a:endParaRPr sz="2000">
              <a:solidFill>
                <a:schemeClr val="dk1"/>
              </a:solidFill>
            </a:endParaRPr>
          </a:p>
          <a:p>
            <a:pPr indent="0" lvl="0" marL="914400" rtl="0" algn="l">
              <a:lnSpc>
                <a:spcPct val="100000"/>
              </a:lnSpc>
              <a:spcBef>
                <a:spcPts val="1600"/>
              </a:spcBef>
              <a:spcAft>
                <a:spcPts val="0"/>
              </a:spcAft>
              <a:buNone/>
            </a:pPr>
            <a:r>
              <a:t/>
            </a:r>
            <a:endParaRPr sz="2000">
              <a:solidFill>
                <a:schemeClr val="dk1"/>
              </a:solidFill>
            </a:endParaRPr>
          </a:p>
          <a:p>
            <a:pPr indent="-342900" lvl="0" marL="457200" rtl="0" algn="l">
              <a:lnSpc>
                <a:spcPct val="100000"/>
              </a:lnSpc>
              <a:spcBef>
                <a:spcPts val="1600"/>
              </a:spcBef>
              <a:spcAft>
                <a:spcPts val="0"/>
              </a:spcAft>
              <a:buClr>
                <a:schemeClr val="dk1"/>
              </a:buClr>
              <a:buSzPts val="1800"/>
              <a:buChar char="●"/>
            </a:pPr>
            <a:r>
              <a:rPr lang="es-419" sz="2000">
                <a:solidFill>
                  <a:schemeClr val="dk1"/>
                </a:solidFill>
              </a:rPr>
              <a:t> </a:t>
            </a:r>
            <a:r>
              <a:rPr lang="es-419" sz="2300">
                <a:solidFill>
                  <a:schemeClr val="dk1"/>
                </a:solidFill>
                <a:latin typeface="Oswald"/>
                <a:ea typeface="Oswald"/>
                <a:cs typeface="Oswald"/>
                <a:sym typeface="Oswald"/>
              </a:rPr>
              <a:t>Modelado de la cavidad láser:</a:t>
            </a:r>
            <a:r>
              <a:rPr lang="es-419" sz="2000">
                <a:solidFill>
                  <a:schemeClr val="dk1"/>
                </a:solidFill>
              </a:rPr>
              <a:t>  Búsqueda de parámetros óptimos de  la cavidad del láser (lineal y en V) mediante simulaciones. En base a esta información construiremos el láser en laboratorio 7. </a:t>
            </a:r>
            <a:endParaRPr sz="2000">
              <a:solidFill>
                <a:schemeClr val="dk1"/>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cxnSp>
        <p:nvCxnSpPr>
          <p:cNvPr id="158" name="Google Shape;158;p23"/>
          <p:cNvCxnSpPr/>
          <p:nvPr/>
        </p:nvCxnSpPr>
        <p:spPr>
          <a:xfrm>
            <a:off x="16425" y="700650"/>
            <a:ext cx="913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t>
            </a:r>
            <a:r>
              <a:rPr lang="es-419"/>
              <a:t>lan de trabajo (líneas generales)</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9309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s-419" sz="2100"/>
              <a:t>El trabajo se centrará en el estudio experimental de aleatoriedad de series temporales generadas por un láser sólido con absorbente saturable de comportamiento caótico. </a:t>
            </a:r>
            <a:endParaRPr sz="2100"/>
          </a:p>
          <a:p>
            <a:pPr indent="-361950" lvl="0" marL="457200" rtl="0" algn="l">
              <a:lnSpc>
                <a:spcPct val="100000"/>
              </a:lnSpc>
              <a:spcBef>
                <a:spcPts val="0"/>
              </a:spcBef>
              <a:spcAft>
                <a:spcPts val="0"/>
              </a:spcAft>
              <a:buSzPts val="2100"/>
              <a:buChar char="●"/>
            </a:pPr>
            <a:r>
              <a:rPr lang="es-419" sz="2100"/>
              <a:t>Esto se hará estudiando con métodos estadísticos y algorítmicos la aleatoriedad de las series temporales. </a:t>
            </a:r>
            <a:endParaRPr sz="2100"/>
          </a:p>
          <a:p>
            <a:pPr indent="-361950" lvl="0" marL="457200" rtl="0" algn="l">
              <a:lnSpc>
                <a:spcPct val="100000"/>
              </a:lnSpc>
              <a:spcBef>
                <a:spcPts val="0"/>
              </a:spcBef>
              <a:spcAft>
                <a:spcPts val="0"/>
              </a:spcAft>
              <a:buSzPts val="2100"/>
              <a:buChar char="●"/>
            </a:pPr>
            <a:r>
              <a:rPr lang="es-419" sz="2100"/>
              <a:t>La actividad involucra el diseño, construcción y caracterización de un láser sólido bombeado por diodos basado en </a:t>
            </a:r>
            <a:r>
              <a:rPr i="1" lang="es-419" sz="2100"/>
              <a:t>Nd:Vanadato</a:t>
            </a:r>
            <a:r>
              <a:rPr lang="es-419" sz="2100"/>
              <a:t> como medio activo y un cristal de </a:t>
            </a:r>
            <a:r>
              <a:rPr i="1" lang="es-419" sz="2100"/>
              <a:t>Cr:YAG</a:t>
            </a:r>
            <a:r>
              <a:rPr lang="es-419" sz="2100"/>
              <a:t> como absorbente saturable, para generar pulsos de </a:t>
            </a:r>
            <a:r>
              <a:rPr i="1" lang="es-419" sz="2100"/>
              <a:t>Q-switch</a:t>
            </a:r>
            <a:r>
              <a:rPr lang="es-419" sz="2100"/>
              <a:t>. De esta forma se buscarán y </a:t>
            </a:r>
            <a:r>
              <a:rPr lang="es-419" sz="2100"/>
              <a:t>clasificará</a:t>
            </a:r>
            <a:r>
              <a:rPr lang="es-419" sz="2100"/>
              <a:t> regímenes caóticos de funcionamiento a partir de los cuales se espera generar secuencias aleatorias.</a:t>
            </a:r>
            <a:endParaRPr sz="2100"/>
          </a:p>
          <a:p>
            <a:pPr indent="0" lvl="0" marL="0" rtl="0" algn="l">
              <a:lnSpc>
                <a:spcPct val="100000"/>
              </a:lnSpc>
              <a:spcBef>
                <a:spcPts val="1600"/>
              </a:spcBef>
              <a:spcAft>
                <a:spcPts val="1600"/>
              </a:spcAft>
              <a:buNone/>
            </a:pPr>
            <a:r>
              <a:t/>
            </a:r>
            <a:endParaRPr/>
          </a:p>
        </p:txBody>
      </p:sp>
      <p:cxnSp>
        <p:nvCxnSpPr>
          <p:cNvPr id="67" name="Google Shape;67;p14"/>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Motivación</a:t>
            </a:r>
            <a:endParaRPr/>
          </a:p>
        </p:txBody>
      </p:sp>
      <p:graphicFrame>
        <p:nvGraphicFramePr>
          <p:cNvPr id="73" name="Google Shape;73;p15"/>
          <p:cNvGraphicFramePr/>
          <p:nvPr/>
        </p:nvGraphicFramePr>
        <p:xfrm>
          <a:off x="1205750" y="2084100"/>
          <a:ext cx="3000000" cy="3000000"/>
        </p:xfrm>
        <a:graphic>
          <a:graphicData uri="http://schemas.openxmlformats.org/drawingml/2006/table">
            <a:tbl>
              <a:tblPr>
                <a:noFill/>
                <a:tableStyleId>{4859DEDB-E0E5-49BC-B1FD-D675C79CDE5D}</a:tableStyleId>
              </a:tblPr>
              <a:tblGrid>
                <a:gridCol w="2353400"/>
                <a:gridCol w="2353400"/>
                <a:gridCol w="2353400"/>
              </a:tblGrid>
              <a:tr h="768625">
                <a:tc gridSpan="3">
                  <a:txBody>
                    <a:bodyPr/>
                    <a:lstStyle/>
                    <a:p>
                      <a:pPr indent="0" lvl="0" marL="0" rtl="0" algn="ctr">
                        <a:spcBef>
                          <a:spcPts val="0"/>
                        </a:spcBef>
                        <a:spcAft>
                          <a:spcPts val="0"/>
                        </a:spcAft>
                        <a:buNone/>
                      </a:pPr>
                      <a:r>
                        <a:rPr lang="es-419" sz="1900">
                          <a:solidFill>
                            <a:schemeClr val="dk1"/>
                          </a:solidFill>
                          <a:latin typeface="Oswald"/>
                          <a:ea typeface="Oswald"/>
                          <a:cs typeface="Oswald"/>
                          <a:sym typeface="Oswald"/>
                        </a:rPr>
                        <a:t>Aplicaciones</a:t>
                      </a:r>
                      <a:endParaRPr sz="1900">
                        <a:solidFill>
                          <a:schemeClr val="dk1"/>
                        </a:solidFill>
                        <a:latin typeface="Oswald"/>
                        <a:ea typeface="Oswald"/>
                        <a:cs typeface="Oswald"/>
                        <a:sym typeface="Oswald"/>
                      </a:endParaRPr>
                    </a:p>
                    <a:p>
                      <a:pPr indent="0" lvl="0" marL="0" rtl="0" algn="l">
                        <a:spcBef>
                          <a:spcPts val="1600"/>
                        </a:spcBef>
                        <a:spcAft>
                          <a:spcPts val="0"/>
                        </a:spcAft>
                        <a:buNone/>
                      </a:pPr>
                      <a:r>
                        <a:t/>
                      </a:r>
                      <a:endParaRPr sz="1800">
                        <a:solidFill>
                          <a:schemeClr val="dk1"/>
                        </a:solidFill>
                        <a:latin typeface="Average"/>
                        <a:ea typeface="Average"/>
                        <a:cs typeface="Average"/>
                        <a:sym typeface="Average"/>
                      </a:endParaRPr>
                    </a:p>
                  </a:txBody>
                  <a:tcPr marT="0" marB="0" marR="0" marL="0"/>
                </a:tc>
                <a:tc hMerge="1"/>
                <a:tc hMerge="1"/>
              </a:tr>
              <a:tr h="2093100">
                <a:tc>
                  <a:txBody>
                    <a:bodyPr/>
                    <a:lstStyle/>
                    <a:p>
                      <a:pPr indent="0" lvl="0" marL="0" rtl="0" algn="ctr">
                        <a:spcBef>
                          <a:spcPts val="0"/>
                        </a:spcBef>
                        <a:spcAft>
                          <a:spcPts val="0"/>
                        </a:spcAft>
                        <a:buNone/>
                      </a:pPr>
                      <a:r>
                        <a:rPr lang="es-419" sz="1900">
                          <a:solidFill>
                            <a:schemeClr val="dk1"/>
                          </a:solidFill>
                          <a:latin typeface="Oswald"/>
                          <a:ea typeface="Oswald"/>
                          <a:cs typeface="Oswald"/>
                          <a:sym typeface="Oswald"/>
                        </a:rPr>
                        <a:t>Ciencia básica</a:t>
                      </a:r>
                      <a:endParaRPr sz="1900">
                        <a:solidFill>
                          <a:schemeClr val="dk1"/>
                        </a:solidFill>
                        <a:latin typeface="Oswald"/>
                        <a:ea typeface="Oswald"/>
                        <a:cs typeface="Oswald"/>
                        <a:sym typeface="Oswald"/>
                      </a:endParaRPr>
                    </a:p>
                    <a:p>
                      <a:pPr indent="0" lvl="0" marL="0" rtl="0" algn="l">
                        <a:spcBef>
                          <a:spcPts val="1600"/>
                        </a:spcBef>
                        <a:spcAft>
                          <a:spcPts val="0"/>
                        </a:spcAft>
                        <a:buNone/>
                      </a:pPr>
                      <a:r>
                        <a:rPr lang="es-419" sz="1800">
                          <a:solidFill>
                            <a:schemeClr val="dk1"/>
                          </a:solidFill>
                          <a:latin typeface="Average"/>
                          <a:ea typeface="Average"/>
                          <a:cs typeface="Average"/>
                          <a:sym typeface="Average"/>
                        </a:rPr>
                        <a:t>Simulaciones en sistemas complejos</a:t>
                      </a:r>
                      <a:endParaRPr sz="1800">
                        <a:solidFill>
                          <a:schemeClr val="dk1"/>
                        </a:solidFill>
                        <a:latin typeface="Average"/>
                        <a:ea typeface="Average"/>
                        <a:cs typeface="Average"/>
                        <a:sym typeface="Average"/>
                      </a:endParaRPr>
                    </a:p>
                    <a:p>
                      <a:pPr indent="0" lvl="0" marL="0" rtl="0" algn="l">
                        <a:spcBef>
                          <a:spcPts val="1600"/>
                        </a:spcBef>
                        <a:spcAft>
                          <a:spcPts val="0"/>
                        </a:spcAft>
                        <a:buNone/>
                      </a:pPr>
                      <a:r>
                        <a:rPr lang="es-419" sz="1800">
                          <a:solidFill>
                            <a:schemeClr val="dk1"/>
                          </a:solidFill>
                          <a:latin typeface="Average"/>
                          <a:ea typeface="Average"/>
                          <a:cs typeface="Average"/>
                          <a:sym typeface="Average"/>
                        </a:rPr>
                        <a:t>Cuántica</a:t>
                      </a:r>
                      <a:endParaRPr sz="1800">
                        <a:solidFill>
                          <a:schemeClr val="dk1"/>
                        </a:solidFill>
                        <a:latin typeface="Average"/>
                        <a:ea typeface="Average"/>
                        <a:cs typeface="Average"/>
                        <a:sym typeface="Average"/>
                      </a:endParaRPr>
                    </a:p>
                    <a:p>
                      <a:pPr indent="0" lvl="0" marL="0" rtl="0" algn="l">
                        <a:spcBef>
                          <a:spcPts val="1600"/>
                        </a:spcBef>
                        <a:spcAft>
                          <a:spcPts val="0"/>
                        </a:spcAft>
                        <a:buNone/>
                      </a:pPr>
                      <a:r>
                        <a:t/>
                      </a:r>
                      <a:endParaRPr sz="1200">
                        <a:solidFill>
                          <a:schemeClr val="dk1"/>
                        </a:solidFill>
                      </a:endParaRPr>
                    </a:p>
                  </a:txBody>
                  <a:tcPr marT="91425" marB="91425" marR="91425" marL="91425"/>
                </a:tc>
                <a:tc>
                  <a:txBody>
                    <a:bodyPr/>
                    <a:lstStyle/>
                    <a:p>
                      <a:pPr indent="0" lvl="0" marL="0" rtl="0" algn="ctr">
                        <a:spcBef>
                          <a:spcPts val="0"/>
                        </a:spcBef>
                        <a:spcAft>
                          <a:spcPts val="0"/>
                        </a:spcAft>
                        <a:buNone/>
                      </a:pPr>
                      <a:r>
                        <a:rPr lang="es-419" sz="1900">
                          <a:solidFill>
                            <a:schemeClr val="dk1"/>
                          </a:solidFill>
                          <a:latin typeface="Oswald"/>
                          <a:ea typeface="Oswald"/>
                          <a:cs typeface="Oswald"/>
                          <a:sym typeface="Oswald"/>
                        </a:rPr>
                        <a:t>Ciencia aplicada</a:t>
                      </a:r>
                      <a:endParaRPr sz="1900">
                        <a:solidFill>
                          <a:schemeClr val="dk1"/>
                        </a:solidFill>
                        <a:latin typeface="Oswald"/>
                        <a:ea typeface="Oswald"/>
                        <a:cs typeface="Oswald"/>
                        <a:sym typeface="Oswald"/>
                      </a:endParaRPr>
                    </a:p>
                    <a:p>
                      <a:pPr indent="0" lvl="0" marL="0" rtl="0" algn="l">
                        <a:spcBef>
                          <a:spcPts val="1600"/>
                        </a:spcBef>
                        <a:spcAft>
                          <a:spcPts val="0"/>
                        </a:spcAft>
                        <a:buNone/>
                      </a:pPr>
                      <a:r>
                        <a:rPr lang="es-419" sz="1800">
                          <a:solidFill>
                            <a:schemeClr val="dk1"/>
                          </a:solidFill>
                          <a:latin typeface="Average"/>
                          <a:ea typeface="Average"/>
                          <a:cs typeface="Average"/>
                          <a:sym typeface="Average"/>
                        </a:rPr>
                        <a:t>Criptografía</a:t>
                      </a:r>
                      <a:endParaRPr sz="1800">
                        <a:solidFill>
                          <a:schemeClr val="dk1"/>
                        </a:solidFill>
                        <a:latin typeface="Average"/>
                        <a:ea typeface="Average"/>
                        <a:cs typeface="Average"/>
                        <a:sym typeface="Average"/>
                      </a:endParaRPr>
                    </a:p>
                    <a:p>
                      <a:pPr indent="0" lvl="0" marL="0" rtl="0" algn="l">
                        <a:spcBef>
                          <a:spcPts val="1600"/>
                        </a:spcBef>
                        <a:spcAft>
                          <a:spcPts val="0"/>
                        </a:spcAft>
                        <a:buNone/>
                      </a:pPr>
                      <a:r>
                        <a:rPr lang="es-419" sz="1800">
                          <a:solidFill>
                            <a:schemeClr val="dk1"/>
                          </a:solidFill>
                          <a:latin typeface="Average"/>
                          <a:ea typeface="Average"/>
                          <a:cs typeface="Average"/>
                          <a:sym typeface="Average"/>
                        </a:rPr>
                        <a:t>Comunicaciones</a:t>
                      </a:r>
                      <a:endParaRPr sz="1800">
                        <a:solidFill>
                          <a:schemeClr val="dk1"/>
                        </a:solidFill>
                        <a:latin typeface="Average"/>
                        <a:ea typeface="Average"/>
                        <a:cs typeface="Average"/>
                        <a:sym typeface="Average"/>
                      </a:endParaRPr>
                    </a:p>
                    <a:p>
                      <a:pPr indent="0" lvl="0" marL="0" rtl="0" algn="l">
                        <a:spcBef>
                          <a:spcPts val="1600"/>
                        </a:spcBef>
                        <a:spcAft>
                          <a:spcPts val="0"/>
                        </a:spcAft>
                        <a:buNone/>
                      </a:pPr>
                      <a:r>
                        <a:t/>
                      </a:r>
                      <a:endParaRPr sz="1200">
                        <a:solidFill>
                          <a:schemeClr val="dk1"/>
                        </a:solidFill>
                      </a:endParaRPr>
                    </a:p>
                  </a:txBody>
                  <a:tcPr marT="91425" marB="91425" marR="91425" marL="91425"/>
                </a:tc>
                <a:tc>
                  <a:txBody>
                    <a:bodyPr/>
                    <a:lstStyle/>
                    <a:p>
                      <a:pPr indent="0" lvl="0" marL="0" rtl="0" algn="ctr">
                        <a:spcBef>
                          <a:spcPts val="0"/>
                        </a:spcBef>
                        <a:spcAft>
                          <a:spcPts val="0"/>
                        </a:spcAft>
                        <a:buNone/>
                      </a:pPr>
                      <a:r>
                        <a:rPr lang="es-419" sz="1900">
                          <a:solidFill>
                            <a:schemeClr val="dk1"/>
                          </a:solidFill>
                          <a:latin typeface="Oswald"/>
                          <a:ea typeface="Oswald"/>
                          <a:cs typeface="Oswald"/>
                          <a:sym typeface="Oswald"/>
                        </a:rPr>
                        <a:t>Comerciales</a:t>
                      </a:r>
                      <a:endParaRPr sz="1900">
                        <a:solidFill>
                          <a:schemeClr val="dk1"/>
                        </a:solidFill>
                        <a:latin typeface="Oswald"/>
                        <a:ea typeface="Oswald"/>
                        <a:cs typeface="Oswald"/>
                        <a:sym typeface="Oswald"/>
                      </a:endParaRPr>
                    </a:p>
                    <a:p>
                      <a:pPr indent="0" lvl="0" marL="0" rtl="0" algn="l">
                        <a:spcBef>
                          <a:spcPts val="1600"/>
                        </a:spcBef>
                        <a:spcAft>
                          <a:spcPts val="0"/>
                        </a:spcAft>
                        <a:buNone/>
                      </a:pPr>
                      <a:r>
                        <a:rPr lang="es-419" sz="1800">
                          <a:solidFill>
                            <a:schemeClr val="dk1"/>
                          </a:solidFill>
                          <a:latin typeface="Average"/>
                          <a:ea typeface="Average"/>
                          <a:cs typeface="Average"/>
                          <a:sym typeface="Average"/>
                        </a:rPr>
                        <a:t>Juegos </a:t>
                      </a:r>
                      <a:endParaRPr sz="1800">
                        <a:solidFill>
                          <a:schemeClr val="dk1"/>
                        </a:solidFill>
                        <a:latin typeface="Average"/>
                        <a:ea typeface="Average"/>
                        <a:cs typeface="Average"/>
                        <a:sym typeface="Average"/>
                      </a:endParaRPr>
                    </a:p>
                    <a:p>
                      <a:pPr indent="0" lvl="0" marL="0" rtl="0" algn="l">
                        <a:spcBef>
                          <a:spcPts val="1600"/>
                        </a:spcBef>
                        <a:spcAft>
                          <a:spcPts val="0"/>
                        </a:spcAft>
                        <a:buNone/>
                      </a:pPr>
                      <a:r>
                        <a:rPr lang="es-419" sz="1800">
                          <a:solidFill>
                            <a:schemeClr val="dk1"/>
                          </a:solidFill>
                          <a:latin typeface="Average"/>
                          <a:ea typeface="Average"/>
                          <a:cs typeface="Average"/>
                          <a:sym typeface="Average"/>
                        </a:rPr>
                        <a:t>Loterías</a:t>
                      </a:r>
                      <a:endParaRPr sz="1800">
                        <a:solidFill>
                          <a:schemeClr val="dk1"/>
                        </a:solidFill>
                        <a:latin typeface="Average"/>
                        <a:ea typeface="Average"/>
                        <a:cs typeface="Average"/>
                        <a:sym typeface="Average"/>
                      </a:endParaRPr>
                    </a:p>
                    <a:p>
                      <a:pPr indent="0" lvl="0" marL="0" rtl="0" algn="l">
                        <a:spcBef>
                          <a:spcPts val="1600"/>
                        </a:spcBef>
                        <a:spcAft>
                          <a:spcPts val="0"/>
                        </a:spcAft>
                        <a:buNone/>
                      </a:pPr>
                      <a:r>
                        <a:rPr lang="es-419" sz="1800">
                          <a:solidFill>
                            <a:schemeClr val="dk1"/>
                          </a:solidFill>
                          <a:latin typeface="Average"/>
                          <a:ea typeface="Average"/>
                          <a:cs typeface="Average"/>
                          <a:sym typeface="Average"/>
                        </a:rPr>
                        <a:t>Apuestas</a:t>
                      </a:r>
                      <a:endParaRPr sz="1800">
                        <a:solidFill>
                          <a:schemeClr val="dk1"/>
                        </a:solidFill>
                        <a:latin typeface="Average"/>
                        <a:ea typeface="Average"/>
                        <a:cs typeface="Average"/>
                        <a:sym typeface="Average"/>
                      </a:endParaRPr>
                    </a:p>
                    <a:p>
                      <a:pPr indent="0" lvl="0" marL="0" rtl="0" algn="l">
                        <a:spcBef>
                          <a:spcPts val="1600"/>
                        </a:spcBef>
                        <a:spcAft>
                          <a:spcPts val="0"/>
                        </a:spcAft>
                        <a:buNone/>
                      </a:pPr>
                      <a:r>
                        <a:t/>
                      </a:r>
                      <a:endParaRPr sz="1200">
                        <a:solidFill>
                          <a:schemeClr val="dk1"/>
                        </a:solidFill>
                      </a:endParaRPr>
                    </a:p>
                  </a:txBody>
                  <a:tcPr marT="91425" marB="91425" marR="91425" marL="91425"/>
                </a:tc>
              </a:tr>
            </a:tbl>
          </a:graphicData>
        </a:graphic>
      </p:graphicFrame>
      <p:sp>
        <p:nvSpPr>
          <p:cNvPr id="74" name="Google Shape;74;p15"/>
          <p:cNvSpPr txBox="1"/>
          <p:nvPr/>
        </p:nvSpPr>
        <p:spPr>
          <a:xfrm>
            <a:off x="213050" y="836950"/>
            <a:ext cx="8619300" cy="1177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Average"/>
              <a:buChar char="●"/>
            </a:pPr>
            <a:r>
              <a:rPr lang="es-419" sz="2000">
                <a:solidFill>
                  <a:schemeClr val="dk1"/>
                </a:solidFill>
                <a:latin typeface="Average"/>
                <a:ea typeface="Average"/>
                <a:cs typeface="Average"/>
                <a:sym typeface="Average"/>
              </a:rPr>
              <a:t>La generación de </a:t>
            </a:r>
            <a:r>
              <a:rPr lang="es-419" sz="2000">
                <a:solidFill>
                  <a:schemeClr val="dk1"/>
                </a:solidFill>
                <a:latin typeface="Average"/>
                <a:ea typeface="Average"/>
                <a:cs typeface="Average"/>
                <a:sym typeface="Average"/>
              </a:rPr>
              <a:t>números</a:t>
            </a:r>
            <a:r>
              <a:rPr lang="es-419" sz="2000">
                <a:solidFill>
                  <a:schemeClr val="dk1"/>
                </a:solidFill>
                <a:latin typeface="Average"/>
                <a:ea typeface="Average"/>
                <a:cs typeface="Average"/>
                <a:sym typeface="Average"/>
              </a:rPr>
              <a:t> </a:t>
            </a:r>
            <a:r>
              <a:rPr lang="es-419" sz="2000">
                <a:solidFill>
                  <a:schemeClr val="dk1"/>
                </a:solidFill>
                <a:latin typeface="Average"/>
                <a:ea typeface="Average"/>
                <a:cs typeface="Average"/>
                <a:sym typeface="Average"/>
              </a:rPr>
              <a:t>aleatorios</a:t>
            </a:r>
            <a:r>
              <a:rPr lang="es-419" sz="2000">
                <a:solidFill>
                  <a:schemeClr val="dk1"/>
                </a:solidFill>
                <a:latin typeface="Average"/>
                <a:ea typeface="Average"/>
                <a:cs typeface="Average"/>
                <a:sym typeface="Average"/>
              </a:rPr>
              <a:t> es costosa y poco práctica. Este trabajo pretende establecer los primeros pasos para la construcción de un generador robusto, compacto y </a:t>
            </a:r>
            <a:r>
              <a:rPr lang="es-419" sz="2000">
                <a:solidFill>
                  <a:schemeClr val="dk1"/>
                </a:solidFill>
                <a:latin typeface="Average"/>
                <a:ea typeface="Average"/>
                <a:cs typeface="Average"/>
                <a:sym typeface="Average"/>
              </a:rPr>
              <a:t>económico</a:t>
            </a:r>
            <a:endParaRPr sz="2000">
              <a:solidFill>
                <a:schemeClr val="dk1"/>
              </a:solidFill>
              <a:latin typeface="Average"/>
              <a:ea typeface="Average"/>
              <a:cs typeface="Average"/>
              <a:sym typeface="Average"/>
            </a:endParaRPr>
          </a:p>
        </p:txBody>
      </p:sp>
      <p:cxnSp>
        <p:nvCxnSpPr>
          <p:cNvPr id="75" name="Google Shape;75;p15"/>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19650" y="636725"/>
            <a:ext cx="9258600" cy="16656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rgbClr val="FFFFFF"/>
              </a:buClr>
              <a:buSzPts val="2100"/>
              <a:buChar char="●"/>
            </a:pPr>
            <a:r>
              <a:rPr lang="es-419" sz="2100">
                <a:solidFill>
                  <a:srgbClr val="FFFFFF"/>
                </a:solidFill>
              </a:rPr>
              <a:t>Desarrollamos</a:t>
            </a:r>
            <a:r>
              <a:rPr lang="es-419" sz="2100">
                <a:solidFill>
                  <a:srgbClr val="FFFFFF"/>
                </a:solidFill>
              </a:rPr>
              <a:t> scripts en python para automatizar el flujo de trabajo. Los mismos se encargan  de la lectura de datos experimentales, filtrado (detección de umbrales y picos de amplitud) y generación de las series temporales.</a:t>
            </a:r>
            <a:endParaRPr sz="2000">
              <a:solidFill>
                <a:srgbClr val="FFFFFF"/>
              </a:solidFill>
            </a:endParaRPr>
          </a:p>
        </p:txBody>
      </p:sp>
      <p:pic>
        <p:nvPicPr>
          <p:cNvPr id="81" name="Google Shape;81;p16"/>
          <p:cNvPicPr preferRelativeResize="0"/>
          <p:nvPr/>
        </p:nvPicPr>
        <p:blipFill>
          <a:blip r:embed="rId3">
            <a:alphaModFix/>
          </a:blip>
          <a:stretch>
            <a:fillRect/>
          </a:stretch>
        </p:blipFill>
        <p:spPr>
          <a:xfrm>
            <a:off x="83100" y="2063725"/>
            <a:ext cx="4341975" cy="3079775"/>
          </a:xfrm>
          <a:prstGeom prst="rect">
            <a:avLst/>
          </a:prstGeom>
          <a:noFill/>
          <a:ln>
            <a:noFill/>
          </a:ln>
        </p:spPr>
      </p:pic>
      <p:pic>
        <p:nvPicPr>
          <p:cNvPr id="82" name="Google Shape;82;p16"/>
          <p:cNvPicPr preferRelativeResize="0"/>
          <p:nvPr/>
        </p:nvPicPr>
        <p:blipFill>
          <a:blip r:embed="rId4">
            <a:alphaModFix/>
          </a:blip>
          <a:stretch>
            <a:fillRect/>
          </a:stretch>
        </p:blipFill>
        <p:spPr>
          <a:xfrm>
            <a:off x="4896975" y="2063725"/>
            <a:ext cx="4341974" cy="3079775"/>
          </a:xfrm>
          <a:prstGeom prst="rect">
            <a:avLst/>
          </a:prstGeom>
          <a:noFill/>
          <a:ln>
            <a:noFill/>
          </a:ln>
        </p:spPr>
      </p:pic>
      <p:sp>
        <p:nvSpPr>
          <p:cNvPr id="83" name="Google Shape;83;p16"/>
          <p:cNvSpPr txBox="1"/>
          <p:nvPr>
            <p:ph type="title"/>
          </p:nvPr>
        </p:nvSpPr>
        <p:spPr>
          <a:xfrm>
            <a:off x="6900" y="-12175"/>
            <a:ext cx="90312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¿Que estuvimos haciendo?: </a:t>
            </a:r>
            <a:r>
              <a:rPr lang="es-419" sz="2800"/>
              <a:t>Generar series temporales</a:t>
            </a:r>
            <a:endParaRPr sz="2800"/>
          </a:p>
        </p:txBody>
      </p:sp>
      <p:cxnSp>
        <p:nvCxnSpPr>
          <p:cNvPr id="84" name="Google Shape;84;p16"/>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18500" y="484325"/>
            <a:ext cx="9258600" cy="16656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rgbClr val="FFFFFF"/>
              </a:buClr>
              <a:buSzPts val="2100"/>
              <a:buChar char="●"/>
            </a:pPr>
            <a:r>
              <a:rPr lang="es-419" sz="2100">
                <a:solidFill>
                  <a:srgbClr val="FFFFFF"/>
                </a:solidFill>
              </a:rPr>
              <a:t>Implementamos un algoritmo para calcular la complejidad de Lempel-Ziv, que es una </a:t>
            </a:r>
            <a:r>
              <a:rPr lang="es-419" sz="2100">
                <a:solidFill>
                  <a:srgbClr val="FFFFFF"/>
                </a:solidFill>
              </a:rPr>
              <a:t>aproximación</a:t>
            </a:r>
            <a:r>
              <a:rPr lang="es-419" sz="2100">
                <a:solidFill>
                  <a:srgbClr val="FFFFFF"/>
                </a:solidFill>
              </a:rPr>
              <a:t> de la complejidad de </a:t>
            </a:r>
            <a:r>
              <a:rPr lang="es-419" sz="2100">
                <a:solidFill>
                  <a:srgbClr val="FFFFFF"/>
                </a:solidFill>
              </a:rPr>
              <a:t>Kolmogorov</a:t>
            </a:r>
            <a:r>
              <a:rPr lang="es-419" sz="1500">
                <a:solidFill>
                  <a:srgbClr val="FFFFFF"/>
                </a:solidFill>
              </a:rPr>
              <a:t>[1]</a:t>
            </a:r>
            <a:r>
              <a:rPr lang="es-419" sz="2100">
                <a:solidFill>
                  <a:srgbClr val="FFFFFF"/>
                </a:solidFill>
              </a:rPr>
              <a:t>, K.  Este algoritmo nos da el </a:t>
            </a:r>
            <a:r>
              <a:rPr lang="es-419" sz="2100">
                <a:solidFill>
                  <a:srgbClr val="FFFFFF"/>
                </a:solidFill>
              </a:rPr>
              <a:t>número</a:t>
            </a:r>
            <a:r>
              <a:rPr lang="es-419" sz="2100">
                <a:solidFill>
                  <a:srgbClr val="FFFFFF"/>
                </a:solidFill>
              </a:rPr>
              <a:t> de bits del programa, que solo puede copiar y pegar, </a:t>
            </a:r>
            <a:r>
              <a:rPr lang="es-419" sz="2100">
                <a:solidFill>
                  <a:srgbClr val="FFFFFF"/>
                </a:solidFill>
              </a:rPr>
              <a:t>más</a:t>
            </a:r>
            <a:r>
              <a:rPr lang="es-419" sz="2100">
                <a:solidFill>
                  <a:srgbClr val="FFFFFF"/>
                </a:solidFill>
              </a:rPr>
              <a:t> corto que pueda recrear la serie binaria.</a:t>
            </a:r>
            <a:r>
              <a:rPr lang="es-419" sz="2100">
                <a:solidFill>
                  <a:srgbClr val="FFFFFF"/>
                </a:solidFill>
              </a:rPr>
              <a:t> </a:t>
            </a:r>
            <a:endParaRPr sz="2000">
              <a:solidFill>
                <a:srgbClr val="FFFFFF"/>
              </a:solidFill>
            </a:endParaRPr>
          </a:p>
        </p:txBody>
      </p:sp>
      <p:sp>
        <p:nvSpPr>
          <p:cNvPr id="90" name="Google Shape;90;p17"/>
          <p:cNvSpPr txBox="1"/>
          <p:nvPr/>
        </p:nvSpPr>
        <p:spPr>
          <a:xfrm>
            <a:off x="230050" y="4683375"/>
            <a:ext cx="89139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latin typeface="Average"/>
                <a:ea typeface="Average"/>
                <a:cs typeface="Average"/>
                <a:sym typeface="Average"/>
              </a:rPr>
              <a:t>[1] Easily calculable measure for the complexity of spatiotemporal patterns; F. Kaspar and H. G.Schuster.</a:t>
            </a:r>
            <a:endParaRPr>
              <a:solidFill>
                <a:schemeClr val="dk1"/>
              </a:solidFill>
              <a:latin typeface="Average"/>
              <a:ea typeface="Average"/>
              <a:cs typeface="Average"/>
              <a:sym typeface="Average"/>
            </a:endParaRPr>
          </a:p>
        </p:txBody>
      </p:sp>
      <p:pic>
        <p:nvPicPr>
          <p:cNvPr id="91" name="Google Shape;91;p17"/>
          <p:cNvPicPr preferRelativeResize="0"/>
          <p:nvPr/>
        </p:nvPicPr>
        <p:blipFill>
          <a:blip r:embed="rId3">
            <a:alphaModFix/>
          </a:blip>
          <a:stretch>
            <a:fillRect/>
          </a:stretch>
        </p:blipFill>
        <p:spPr>
          <a:xfrm>
            <a:off x="504975" y="1900875"/>
            <a:ext cx="2397865" cy="2782501"/>
          </a:xfrm>
          <a:prstGeom prst="rect">
            <a:avLst/>
          </a:prstGeom>
          <a:noFill/>
          <a:ln>
            <a:noFill/>
          </a:ln>
        </p:spPr>
      </p:pic>
      <p:pic>
        <p:nvPicPr>
          <p:cNvPr id="92" name="Google Shape;92;p17"/>
          <p:cNvPicPr preferRelativeResize="0"/>
          <p:nvPr/>
        </p:nvPicPr>
        <p:blipFill>
          <a:blip r:embed="rId4">
            <a:alphaModFix/>
          </a:blip>
          <a:stretch>
            <a:fillRect/>
          </a:stretch>
        </p:blipFill>
        <p:spPr>
          <a:xfrm>
            <a:off x="5334582" y="1900875"/>
            <a:ext cx="2180592" cy="2782500"/>
          </a:xfrm>
          <a:prstGeom prst="rect">
            <a:avLst/>
          </a:prstGeom>
          <a:noFill/>
          <a:ln>
            <a:noFill/>
          </a:ln>
        </p:spPr>
      </p:pic>
      <p:sp>
        <p:nvSpPr>
          <p:cNvPr id="93" name="Google Shape;93;p17"/>
          <p:cNvSpPr/>
          <p:nvPr/>
        </p:nvSpPr>
        <p:spPr>
          <a:xfrm>
            <a:off x="3470113" y="2773000"/>
            <a:ext cx="1297200" cy="7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7"/>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
        <p:nvSpPr>
          <p:cNvPr id="95" name="Google Shape;95;p17"/>
          <p:cNvSpPr txBox="1"/>
          <p:nvPr>
            <p:ph type="title"/>
          </p:nvPr>
        </p:nvSpPr>
        <p:spPr>
          <a:xfrm>
            <a:off x="6900" y="-12175"/>
            <a:ext cx="90312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¿Que estuvimos haciendo?: </a:t>
            </a:r>
            <a:r>
              <a:rPr lang="es-419" sz="2800"/>
              <a:t>Kolmogorov</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57700" y="1240075"/>
            <a:ext cx="9031200" cy="3171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Char char="●"/>
            </a:pPr>
            <a:r>
              <a:rPr lang="es-419" sz="2400">
                <a:solidFill>
                  <a:srgbClr val="FFFFFF"/>
                </a:solidFill>
              </a:rPr>
              <a:t>La complejidad tiende a un valor,</a:t>
            </a:r>
            <a:r>
              <a:rPr lang="es-419" sz="2400">
                <a:solidFill>
                  <a:srgbClr val="FFFFFF"/>
                </a:solidFill>
              </a:rPr>
              <a:t>   k(n) = n/ln</a:t>
            </a:r>
            <a:r>
              <a:rPr baseline="-25000" lang="es-419" sz="2400">
                <a:solidFill>
                  <a:srgbClr val="FFFFFF"/>
                </a:solidFill>
              </a:rPr>
              <a:t>2</a:t>
            </a:r>
            <a:r>
              <a:rPr lang="es-419" sz="2400">
                <a:solidFill>
                  <a:srgbClr val="FFFFFF"/>
                </a:solidFill>
              </a:rPr>
              <a:t>(n) donde n es el largo de la secuencia, cuando n&gt;1000. De esta forma podemos normalizar la complejidad.</a:t>
            </a:r>
            <a:endParaRPr sz="2400">
              <a:solidFill>
                <a:srgbClr val="FFFFFF"/>
              </a:solidFill>
            </a:endParaRPr>
          </a:p>
          <a:p>
            <a:pPr indent="-381000" lvl="0" marL="457200" rtl="0" algn="l">
              <a:lnSpc>
                <a:spcPct val="100000"/>
              </a:lnSpc>
              <a:spcBef>
                <a:spcPts val="0"/>
              </a:spcBef>
              <a:spcAft>
                <a:spcPts val="0"/>
              </a:spcAft>
              <a:buClr>
                <a:schemeClr val="dk1"/>
              </a:buClr>
              <a:buSzPts val="2400"/>
              <a:buChar char="●"/>
            </a:pPr>
            <a:r>
              <a:rPr lang="es-419" sz="2400">
                <a:solidFill>
                  <a:schemeClr val="dk1"/>
                </a:solidFill>
              </a:rPr>
              <a:t>Luego si complejidad normalizada es igual o cercano a 1, la serie es candidato a ser aleatorio. Si la complejidad fuera menor a 1 se dice que la serie no es aleatoria, pero aún puede ser caótica</a:t>
            </a:r>
            <a:r>
              <a:rPr lang="es-419" sz="2400">
                <a:solidFill>
                  <a:schemeClr val="dk1"/>
                </a:solidFill>
              </a:rPr>
              <a:t>.</a:t>
            </a:r>
            <a:endParaRPr sz="2400">
              <a:solidFill>
                <a:schemeClr val="dk1"/>
              </a:solidFill>
            </a:endParaRPr>
          </a:p>
          <a:p>
            <a:pPr indent="0" lvl="0" marL="457200" rtl="0" algn="l">
              <a:lnSpc>
                <a:spcPct val="100000"/>
              </a:lnSpc>
              <a:spcBef>
                <a:spcPts val="0"/>
              </a:spcBef>
              <a:spcAft>
                <a:spcPts val="0"/>
              </a:spcAft>
              <a:buNone/>
            </a:pPr>
            <a:r>
              <a:t/>
            </a:r>
            <a:endParaRPr sz="2400">
              <a:solidFill>
                <a:srgbClr val="FFFFFF"/>
              </a:solidFill>
            </a:endParaRPr>
          </a:p>
        </p:txBody>
      </p:sp>
      <p:cxnSp>
        <p:nvCxnSpPr>
          <p:cNvPr id="101" name="Google Shape;101;p18"/>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8"/>
          <p:cNvSpPr txBox="1"/>
          <p:nvPr>
            <p:ph type="title"/>
          </p:nvPr>
        </p:nvSpPr>
        <p:spPr>
          <a:xfrm>
            <a:off x="6900" y="-12175"/>
            <a:ext cx="90312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¿Que estuvimos haciendo?: </a:t>
            </a:r>
            <a:r>
              <a:rPr lang="es-419" sz="2800"/>
              <a:t>Kolmogorov</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6900" y="-12175"/>
            <a:ext cx="90312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¿Que estuvimos haciendo?: </a:t>
            </a:r>
            <a:r>
              <a:rPr lang="es-419" sz="2800"/>
              <a:t>Aleatoriedad Estadística</a:t>
            </a:r>
            <a:endParaRPr sz="2800"/>
          </a:p>
          <a:p>
            <a:pPr indent="0" lvl="0" marL="0" rtl="0" algn="l">
              <a:spcBef>
                <a:spcPts val="0"/>
              </a:spcBef>
              <a:spcAft>
                <a:spcPts val="0"/>
              </a:spcAft>
              <a:buNone/>
            </a:pPr>
            <a:r>
              <a:t/>
            </a:r>
            <a:endParaRPr/>
          </a:p>
        </p:txBody>
      </p:sp>
      <p:sp>
        <p:nvSpPr>
          <p:cNvPr id="108" name="Google Shape;108;p19"/>
          <p:cNvSpPr txBox="1"/>
          <p:nvPr>
            <p:ph idx="1" type="body"/>
          </p:nvPr>
        </p:nvSpPr>
        <p:spPr>
          <a:xfrm>
            <a:off x="-19650" y="694675"/>
            <a:ext cx="9258600" cy="362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solidFill>
                <a:srgbClr val="FFFFFF"/>
              </a:solidFill>
            </a:endParaRPr>
          </a:p>
          <a:p>
            <a:pPr indent="-361950" lvl="0" marL="457200" rtl="0" algn="l">
              <a:lnSpc>
                <a:spcPct val="115000"/>
              </a:lnSpc>
              <a:spcBef>
                <a:spcPts val="0"/>
              </a:spcBef>
              <a:spcAft>
                <a:spcPts val="0"/>
              </a:spcAft>
              <a:buClr>
                <a:srgbClr val="FFFFFF"/>
              </a:buClr>
              <a:buSzPts val="2100"/>
              <a:buChar char="●"/>
            </a:pPr>
            <a:r>
              <a:rPr lang="es-419" sz="2100">
                <a:solidFill>
                  <a:srgbClr val="FFFFFF"/>
                </a:solidFill>
              </a:rPr>
              <a:t>Implementación de los test NIST</a:t>
            </a:r>
            <a:r>
              <a:rPr lang="es-419" sz="1600">
                <a:solidFill>
                  <a:srgbClr val="FFFFFF"/>
                </a:solidFill>
              </a:rPr>
              <a:t>[2]</a:t>
            </a:r>
            <a:r>
              <a:rPr lang="es-419" sz="2100">
                <a:solidFill>
                  <a:srgbClr val="FFFFFF"/>
                </a:solidFill>
              </a:rPr>
              <a:t>. Consisten en 15 Tests que evalúan la aleatoriedad </a:t>
            </a:r>
            <a:r>
              <a:rPr i="1" lang="es-419" sz="2100">
                <a:solidFill>
                  <a:srgbClr val="FFFFFF"/>
                </a:solidFill>
              </a:rPr>
              <a:t>estadística</a:t>
            </a:r>
            <a:r>
              <a:rPr lang="es-419" sz="2100">
                <a:solidFill>
                  <a:srgbClr val="FFFFFF"/>
                </a:solidFill>
              </a:rPr>
              <a:t> de secuencias binarias los suficientemente largas. </a:t>
            </a:r>
            <a:endParaRPr sz="2100">
              <a:solidFill>
                <a:srgbClr val="FFFFFF"/>
              </a:solidFill>
            </a:endParaRPr>
          </a:p>
          <a:p>
            <a:pPr indent="-361950" lvl="0" marL="457200" rtl="0" algn="l">
              <a:lnSpc>
                <a:spcPct val="115000"/>
              </a:lnSpc>
              <a:spcBef>
                <a:spcPts val="0"/>
              </a:spcBef>
              <a:spcAft>
                <a:spcPts val="0"/>
              </a:spcAft>
              <a:buClr>
                <a:srgbClr val="FFFFFF"/>
              </a:buClr>
              <a:buSzPts val="2100"/>
              <a:buChar char="●"/>
            </a:pPr>
            <a:r>
              <a:rPr lang="es-419" sz="2100">
                <a:solidFill>
                  <a:srgbClr val="FFFFFF"/>
                </a:solidFill>
              </a:rPr>
              <a:t>Modificación de los scripts principales de NIST para implementarlo a nuestros datos de forma automatizada.</a:t>
            </a:r>
            <a:endParaRPr sz="2100">
              <a:solidFill>
                <a:srgbClr val="FFFFFF"/>
              </a:solidFill>
            </a:endParaRPr>
          </a:p>
          <a:p>
            <a:pPr indent="-361950" lvl="0" marL="457200" rtl="0" algn="l">
              <a:lnSpc>
                <a:spcPct val="115000"/>
              </a:lnSpc>
              <a:spcBef>
                <a:spcPts val="0"/>
              </a:spcBef>
              <a:spcAft>
                <a:spcPts val="0"/>
              </a:spcAft>
              <a:buClr>
                <a:srgbClr val="FFFFFF"/>
              </a:buClr>
              <a:buSzPts val="2100"/>
              <a:buChar char="●"/>
            </a:pPr>
            <a:r>
              <a:rPr lang="es-419" sz="2100">
                <a:solidFill>
                  <a:srgbClr val="FFFFFF"/>
                </a:solidFill>
              </a:rPr>
              <a:t>Interpretación de resultados: cada serie para ser </a:t>
            </a:r>
            <a:r>
              <a:rPr lang="es-419" sz="2100">
                <a:solidFill>
                  <a:srgbClr val="FFFFFF"/>
                </a:solidFill>
              </a:rPr>
              <a:t>aleatoria</a:t>
            </a:r>
            <a:r>
              <a:rPr lang="es-419" sz="2100">
                <a:solidFill>
                  <a:srgbClr val="FFFFFF"/>
                </a:solidFill>
              </a:rPr>
              <a:t> debe pasar </a:t>
            </a:r>
            <a:r>
              <a:rPr i="1" lang="es-419" sz="2100">
                <a:solidFill>
                  <a:srgbClr val="FFFFFF"/>
                </a:solidFill>
              </a:rPr>
              <a:t>todos</a:t>
            </a:r>
            <a:r>
              <a:rPr lang="es-419" sz="2100">
                <a:solidFill>
                  <a:srgbClr val="FFFFFF"/>
                </a:solidFill>
              </a:rPr>
              <a:t> los test. Nuestras series temporales no pasaron los test. En la práctica esto será un indicio de que debemos modificar los parámetros del láser.</a:t>
            </a:r>
            <a:endParaRPr sz="2100">
              <a:solidFill>
                <a:srgbClr val="FFFFFF"/>
              </a:solidFill>
            </a:endParaRPr>
          </a:p>
          <a:p>
            <a:pPr indent="0" lvl="0" marL="457200" rtl="0" algn="l">
              <a:lnSpc>
                <a:spcPct val="100000"/>
              </a:lnSpc>
              <a:spcBef>
                <a:spcPts val="0"/>
              </a:spcBef>
              <a:spcAft>
                <a:spcPts val="0"/>
              </a:spcAft>
              <a:buNone/>
            </a:pPr>
            <a:r>
              <a:t/>
            </a:r>
            <a:endParaRPr sz="2100">
              <a:solidFill>
                <a:srgbClr val="FFFFFF"/>
              </a:solidFill>
            </a:endParaRPr>
          </a:p>
        </p:txBody>
      </p:sp>
      <p:sp>
        <p:nvSpPr>
          <p:cNvPr id="109" name="Google Shape;109;p19"/>
          <p:cNvSpPr txBox="1"/>
          <p:nvPr/>
        </p:nvSpPr>
        <p:spPr>
          <a:xfrm>
            <a:off x="230050" y="4357775"/>
            <a:ext cx="8913900" cy="8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latin typeface="Average"/>
                <a:ea typeface="Average"/>
                <a:cs typeface="Average"/>
                <a:sym typeface="Average"/>
              </a:rPr>
              <a:t>[2] A Statistical Test Suite for Random and Pseudorandom Number Generators for Cryptographic Applications. A. Rukhin, J. Soto, J. Nechvatal, M. Smid, E. Barker, S. Leigh, M. Levenson, M. Vangel, D. Banks, A. Heckert, J. Dray, San Vo.</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cxnSp>
        <p:nvCxnSpPr>
          <p:cNvPr id="110" name="Google Shape;110;p19"/>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6900" y="-12175"/>
            <a:ext cx="90312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¿Que estámos haciendo?: </a:t>
            </a:r>
            <a:r>
              <a:rPr lang="es-419" sz="2700"/>
              <a:t>Caoticidad de las series</a:t>
            </a:r>
            <a:endParaRPr/>
          </a:p>
        </p:txBody>
      </p:sp>
      <p:sp>
        <p:nvSpPr>
          <p:cNvPr id="116" name="Google Shape;116;p20"/>
          <p:cNvSpPr txBox="1"/>
          <p:nvPr>
            <p:ph idx="1" type="body"/>
          </p:nvPr>
        </p:nvSpPr>
        <p:spPr>
          <a:xfrm>
            <a:off x="-19650" y="694675"/>
            <a:ext cx="9258600" cy="36243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chemeClr val="dk1"/>
              </a:buClr>
              <a:buSzPts val="2100"/>
              <a:buChar char="●"/>
            </a:pPr>
            <a:r>
              <a:rPr b="1" lang="es-419" sz="2100">
                <a:solidFill>
                  <a:schemeClr val="dk1"/>
                </a:solidFill>
              </a:rPr>
              <a:t>Podemos decir algo más sobre esas series NO aleatorias?</a:t>
            </a:r>
            <a:r>
              <a:rPr lang="es-419" sz="2100">
                <a:solidFill>
                  <a:schemeClr val="dk1"/>
                </a:solidFill>
              </a:rPr>
              <a:t> Una de las cosas que podemos estudiar es si la serie es caótica. En ese caso sumamos un análisis adicional empleando herramientas de dinámica no lineal.</a:t>
            </a:r>
            <a:endParaRPr sz="2100">
              <a:solidFill>
                <a:srgbClr val="FFFFFF"/>
              </a:solidFill>
            </a:endParaRPr>
          </a:p>
          <a:p>
            <a:pPr indent="-361950" lvl="0" marL="457200" rtl="0" algn="l">
              <a:lnSpc>
                <a:spcPct val="115000"/>
              </a:lnSpc>
              <a:spcBef>
                <a:spcPts val="0"/>
              </a:spcBef>
              <a:spcAft>
                <a:spcPts val="0"/>
              </a:spcAft>
              <a:buClr>
                <a:srgbClr val="FFFFFF"/>
              </a:buClr>
              <a:buSzPts val="2100"/>
              <a:buChar char="●"/>
            </a:pPr>
            <a:r>
              <a:rPr lang="es-419" sz="2100">
                <a:solidFill>
                  <a:srgbClr val="FFFFFF"/>
                </a:solidFill>
              </a:rPr>
              <a:t>Implementación del paquete </a:t>
            </a:r>
            <a:r>
              <a:rPr b="1" lang="es-419" sz="2100">
                <a:solidFill>
                  <a:srgbClr val="FFFFFF"/>
                </a:solidFill>
              </a:rPr>
              <a:t>TISEAN</a:t>
            </a:r>
            <a:r>
              <a:rPr lang="es-419" sz="2100">
                <a:solidFill>
                  <a:srgbClr val="FFFFFF"/>
                </a:solidFill>
              </a:rPr>
              <a:t> (</a:t>
            </a:r>
            <a:r>
              <a:rPr b="1" lang="es-419" sz="2100">
                <a:solidFill>
                  <a:srgbClr val="FFFFFF"/>
                </a:solidFill>
              </a:rPr>
              <a:t>Ti</a:t>
            </a:r>
            <a:r>
              <a:rPr lang="es-419" sz="2100">
                <a:solidFill>
                  <a:srgbClr val="FFFFFF"/>
                </a:solidFill>
              </a:rPr>
              <a:t>me </a:t>
            </a:r>
            <a:r>
              <a:rPr b="1" lang="es-419" sz="2100">
                <a:solidFill>
                  <a:srgbClr val="FFFFFF"/>
                </a:solidFill>
              </a:rPr>
              <a:t>Se</a:t>
            </a:r>
            <a:r>
              <a:rPr lang="es-419" sz="2100">
                <a:solidFill>
                  <a:srgbClr val="FFFFFF"/>
                </a:solidFill>
              </a:rPr>
              <a:t>ries </a:t>
            </a:r>
            <a:r>
              <a:rPr b="1" lang="es-419" sz="2100">
                <a:solidFill>
                  <a:srgbClr val="FFFFFF"/>
                </a:solidFill>
              </a:rPr>
              <a:t>An</a:t>
            </a:r>
            <a:r>
              <a:rPr lang="es-419" sz="2100">
                <a:solidFill>
                  <a:srgbClr val="FFFFFF"/>
                </a:solidFill>
              </a:rPr>
              <a:t>alysis)</a:t>
            </a:r>
            <a:r>
              <a:rPr lang="es-419" sz="1600">
                <a:solidFill>
                  <a:srgbClr val="FFFFFF"/>
                </a:solidFill>
              </a:rPr>
              <a:t>[3]</a:t>
            </a:r>
            <a:r>
              <a:rPr lang="es-419" sz="2100">
                <a:solidFill>
                  <a:srgbClr val="FFFFFF"/>
                </a:solidFill>
              </a:rPr>
              <a:t> para el análisis de series temporales con métodos basados en la teoría de sistemas dinámicos no lineales</a:t>
            </a:r>
            <a:r>
              <a:rPr lang="es-419" sz="1600">
                <a:solidFill>
                  <a:srgbClr val="FFFFFF"/>
                </a:solidFill>
              </a:rPr>
              <a:t>[4].</a:t>
            </a:r>
            <a:r>
              <a:rPr lang="es-419" sz="2100">
                <a:solidFill>
                  <a:srgbClr val="FFFFFF"/>
                </a:solidFill>
              </a:rPr>
              <a:t> </a:t>
            </a:r>
            <a:endParaRPr sz="2100">
              <a:solidFill>
                <a:srgbClr val="FFFFFF"/>
              </a:solidFill>
            </a:endParaRPr>
          </a:p>
          <a:p>
            <a:pPr indent="-361950" lvl="0" marL="457200" rtl="0" algn="l">
              <a:lnSpc>
                <a:spcPct val="115000"/>
              </a:lnSpc>
              <a:spcBef>
                <a:spcPts val="0"/>
              </a:spcBef>
              <a:spcAft>
                <a:spcPts val="0"/>
              </a:spcAft>
              <a:buClr>
                <a:srgbClr val="FFFFFF"/>
              </a:buClr>
              <a:buSzPts val="2100"/>
              <a:buChar char="●"/>
            </a:pPr>
            <a:r>
              <a:rPr lang="es-419" sz="2100">
                <a:solidFill>
                  <a:srgbClr val="FFFFFF"/>
                </a:solidFill>
              </a:rPr>
              <a:t>Búsqueda de dimensión de embedding (d</a:t>
            </a:r>
            <a:r>
              <a:rPr baseline="-25000" lang="es-419" sz="2100">
                <a:solidFill>
                  <a:srgbClr val="FFFFFF"/>
                </a:solidFill>
              </a:rPr>
              <a:t>E</a:t>
            </a:r>
            <a:r>
              <a:rPr lang="es-419" sz="2100">
                <a:solidFill>
                  <a:srgbClr val="FFFFFF"/>
                </a:solidFill>
              </a:rPr>
              <a:t>): dimensión en la cual se puede reconstruir el espacio de fases de un sistema caótico de forma de desdoblar la dinámica del sistema.</a:t>
            </a:r>
            <a:endParaRPr sz="2100">
              <a:solidFill>
                <a:srgbClr val="FFFFFF"/>
              </a:solidFill>
            </a:endParaRPr>
          </a:p>
          <a:p>
            <a:pPr indent="0" lvl="0" marL="457200" rtl="0" algn="l">
              <a:lnSpc>
                <a:spcPct val="115000"/>
              </a:lnSpc>
              <a:spcBef>
                <a:spcPts val="0"/>
              </a:spcBef>
              <a:spcAft>
                <a:spcPts val="0"/>
              </a:spcAft>
              <a:buNone/>
            </a:pPr>
            <a:r>
              <a:t/>
            </a:r>
            <a:endParaRPr sz="2100">
              <a:solidFill>
                <a:srgbClr val="FFFFFF"/>
              </a:solidFill>
            </a:endParaRPr>
          </a:p>
        </p:txBody>
      </p:sp>
      <p:sp>
        <p:nvSpPr>
          <p:cNvPr id="117" name="Google Shape;117;p20"/>
          <p:cNvSpPr txBox="1"/>
          <p:nvPr/>
        </p:nvSpPr>
        <p:spPr>
          <a:xfrm>
            <a:off x="230050" y="4357775"/>
            <a:ext cx="8913900" cy="8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latin typeface="Average"/>
                <a:ea typeface="Average"/>
                <a:cs typeface="Average"/>
                <a:sym typeface="Average"/>
              </a:rPr>
              <a:t>[3] Practical implementation of nonlinear time series methods: The TISEAN package, </a:t>
            </a:r>
            <a:r>
              <a:rPr lang="es-419">
                <a:solidFill>
                  <a:schemeClr val="dk1"/>
                </a:solidFill>
                <a:latin typeface="Average"/>
                <a:ea typeface="Average"/>
                <a:cs typeface="Average"/>
                <a:sym typeface="Average"/>
              </a:rPr>
              <a:t>R. Hegger, H. Kantz, and T. Schreiber, </a:t>
            </a:r>
            <a:r>
              <a:rPr lang="es-419">
                <a:solidFill>
                  <a:schemeClr val="dk1"/>
                </a:solidFill>
                <a:latin typeface="Average"/>
                <a:ea typeface="Average"/>
                <a:cs typeface="Average"/>
                <a:sym typeface="Average"/>
              </a:rPr>
              <a:t>CHAOS 9, 413 (1999).</a:t>
            </a:r>
            <a:endParaRPr>
              <a:solidFill>
                <a:schemeClr val="dk1"/>
              </a:solidFill>
              <a:latin typeface="Average"/>
              <a:ea typeface="Average"/>
              <a:cs typeface="Average"/>
              <a:sym typeface="Average"/>
            </a:endParaRPr>
          </a:p>
          <a:p>
            <a:pPr indent="0" lvl="0" marL="0" rtl="0" algn="l">
              <a:spcBef>
                <a:spcPts val="0"/>
              </a:spcBef>
              <a:spcAft>
                <a:spcPts val="0"/>
              </a:spcAft>
              <a:buNone/>
            </a:pPr>
            <a:r>
              <a:rPr lang="es-419">
                <a:solidFill>
                  <a:schemeClr val="dk1"/>
                </a:solidFill>
                <a:latin typeface="Average"/>
                <a:ea typeface="Average"/>
                <a:cs typeface="Average"/>
                <a:sym typeface="Average"/>
              </a:rPr>
              <a:t>[4] Analysis of Observed Chaotic Data de Henry D.I. Abarbanel</a:t>
            </a:r>
            <a:endParaRPr>
              <a:solidFill>
                <a:schemeClr val="dk1"/>
              </a:solidFill>
              <a:latin typeface="Average"/>
              <a:ea typeface="Average"/>
              <a:cs typeface="Average"/>
              <a:sym typeface="Average"/>
            </a:endParaRPr>
          </a:p>
        </p:txBody>
      </p:sp>
      <p:cxnSp>
        <p:nvCxnSpPr>
          <p:cNvPr id="118" name="Google Shape;118;p20"/>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6900" y="-12175"/>
            <a:ext cx="90312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¿Que estamos haciendo?: </a:t>
            </a:r>
            <a:r>
              <a:rPr lang="es-419" sz="2700"/>
              <a:t>Caoticidad de las series</a:t>
            </a:r>
            <a:endParaRPr/>
          </a:p>
        </p:txBody>
      </p:sp>
      <p:sp>
        <p:nvSpPr>
          <p:cNvPr id="124" name="Google Shape;124;p21"/>
          <p:cNvSpPr txBox="1"/>
          <p:nvPr>
            <p:ph idx="1" type="body"/>
          </p:nvPr>
        </p:nvSpPr>
        <p:spPr>
          <a:xfrm>
            <a:off x="-19650" y="694675"/>
            <a:ext cx="9258600" cy="36243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sz="2700">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sz="2100">
              <a:solidFill>
                <a:srgbClr val="FFFFFF"/>
              </a:solidFill>
            </a:endParaRPr>
          </a:p>
          <a:p>
            <a:pPr indent="-361950" lvl="0" marL="457200" rtl="0" algn="l">
              <a:lnSpc>
                <a:spcPct val="100000"/>
              </a:lnSpc>
              <a:spcBef>
                <a:spcPts val="0"/>
              </a:spcBef>
              <a:spcAft>
                <a:spcPts val="0"/>
              </a:spcAft>
              <a:buSzPts val="2100"/>
              <a:buChar char="●"/>
            </a:pPr>
            <a:r>
              <a:rPr lang="es-419" sz="2100">
                <a:solidFill>
                  <a:srgbClr val="FFFFFF"/>
                </a:solidFill>
              </a:rPr>
              <a:t>¿</a:t>
            </a:r>
            <a:r>
              <a:rPr lang="es-419" sz="2100">
                <a:solidFill>
                  <a:srgbClr val="FFFFFF"/>
                </a:solidFill>
              </a:rPr>
              <a:t>Cómo buscamos d</a:t>
            </a:r>
            <a:r>
              <a:rPr baseline="-25000" lang="es-419" sz="2100">
                <a:solidFill>
                  <a:srgbClr val="FFFFFF"/>
                </a:solidFill>
              </a:rPr>
              <a:t>E </a:t>
            </a:r>
            <a:r>
              <a:rPr lang="es-419" sz="2100">
                <a:solidFill>
                  <a:srgbClr val="FFFFFF"/>
                </a:solidFill>
              </a:rPr>
              <a:t>? Método de falsos vecinos: Propone distintos valores de </a:t>
            </a:r>
            <a:r>
              <a:rPr lang="es-419" sz="2100">
                <a:solidFill>
                  <a:schemeClr val="dk1"/>
                </a:solidFill>
              </a:rPr>
              <a:t>d</a:t>
            </a:r>
            <a:r>
              <a:rPr baseline="-25000" lang="es-419" sz="2100">
                <a:solidFill>
                  <a:schemeClr val="dk1"/>
                </a:solidFill>
              </a:rPr>
              <a:t>E</a:t>
            </a:r>
            <a:r>
              <a:rPr lang="es-419" sz="2100">
                <a:solidFill>
                  <a:schemeClr val="dk1"/>
                </a:solidFill>
              </a:rPr>
              <a:t> y </a:t>
            </a:r>
            <a:r>
              <a:rPr lang="es-419" sz="2100">
                <a:solidFill>
                  <a:srgbClr val="FFFFFF"/>
                </a:solidFill>
              </a:rPr>
              <a:t> mira  </a:t>
            </a:r>
            <a:r>
              <a:rPr lang="es-419" sz="2100">
                <a:solidFill>
                  <a:srgbClr val="FFFFFF"/>
                </a:solidFill>
              </a:rPr>
              <a:t>cómo</a:t>
            </a:r>
            <a:r>
              <a:rPr lang="es-419" sz="2100">
                <a:solidFill>
                  <a:srgbClr val="FFFFFF"/>
                </a:solidFill>
              </a:rPr>
              <a:t> evoluciona la proporción de falsos vecinos. Si el sistema es caótico los falsos vecinos tienden a cero y </a:t>
            </a:r>
            <a:r>
              <a:rPr lang="es-419" sz="2100">
                <a:solidFill>
                  <a:schemeClr val="dk1"/>
                </a:solidFill>
              </a:rPr>
              <a:t>d</a:t>
            </a:r>
            <a:r>
              <a:rPr baseline="-25000" lang="es-419" sz="2100">
                <a:solidFill>
                  <a:schemeClr val="dk1"/>
                </a:solidFill>
              </a:rPr>
              <a:t>E</a:t>
            </a:r>
            <a:r>
              <a:rPr lang="es-419" sz="2100">
                <a:solidFill>
                  <a:schemeClr val="dk1"/>
                </a:solidFill>
              </a:rPr>
              <a:t>  es la dimensión a partir de la cual sucede esto.</a:t>
            </a:r>
            <a:endParaRPr sz="2100">
              <a:solidFill>
                <a:schemeClr val="dk1"/>
              </a:solidFill>
            </a:endParaRPr>
          </a:p>
          <a:p>
            <a:pPr indent="0" lvl="0" marL="457200" rtl="0" algn="l">
              <a:lnSpc>
                <a:spcPct val="100000"/>
              </a:lnSpc>
              <a:spcBef>
                <a:spcPts val="0"/>
              </a:spcBef>
              <a:spcAft>
                <a:spcPts val="0"/>
              </a:spcAft>
              <a:buNone/>
            </a:pPr>
            <a:r>
              <a:t/>
            </a:r>
            <a:endParaRPr sz="2100">
              <a:solidFill>
                <a:schemeClr val="dk1"/>
              </a:solidFill>
            </a:endParaRPr>
          </a:p>
          <a:p>
            <a:pPr indent="0" lvl="0" marL="457200" rtl="0" algn="l">
              <a:lnSpc>
                <a:spcPct val="115000"/>
              </a:lnSpc>
              <a:spcBef>
                <a:spcPts val="0"/>
              </a:spcBef>
              <a:spcAft>
                <a:spcPts val="0"/>
              </a:spcAft>
              <a:buNone/>
            </a:pPr>
            <a:r>
              <a:t/>
            </a:r>
            <a:endParaRPr sz="2100">
              <a:solidFill>
                <a:srgbClr val="FFFFFF"/>
              </a:solidFill>
            </a:endParaRPr>
          </a:p>
        </p:txBody>
      </p:sp>
      <p:cxnSp>
        <p:nvCxnSpPr>
          <p:cNvPr id="125" name="Google Shape;125;p21"/>
          <p:cNvCxnSpPr/>
          <p:nvPr/>
        </p:nvCxnSpPr>
        <p:spPr>
          <a:xfrm>
            <a:off x="16425" y="624450"/>
            <a:ext cx="9136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