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+C4y2SVFUPGq9HAFjwHt5kD3M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7F2A9-3BEC-4951-BF25-9AF04DF668FC}">
  <a:tblStyle styleId="{5117F2A9-3BEC-4951-BF25-9AF04DF668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5abd29859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5abd298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5abd29859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85abd29859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abd2985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85abd2985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Presentación Capstone</a:t>
            </a:r>
            <a:br>
              <a:rPr lang="es-CL"/>
            </a:br>
            <a:r>
              <a:rPr lang="es-CL" sz="3200"/>
              <a:t>“LogisticFour”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663024" y="937883"/>
            <a:ext cx="10515600" cy="636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663024" y="1676401"/>
            <a:ext cx="10825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Patrón arquitectónico seleccionado para el desarrollo y Diagrama Vista Física: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175" y="2063950"/>
            <a:ext cx="6344125" cy="45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0" y="2659725"/>
            <a:ext cx="57435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168" name="Google Shape;168;p11"/>
          <p:cNvSpPr txBox="1"/>
          <p:nvPr/>
        </p:nvSpPr>
        <p:spPr>
          <a:xfrm>
            <a:off x="757369" y="1558075"/>
            <a:ext cx="28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475" y="881550"/>
            <a:ext cx="4246750" cy="5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85abd29859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606900"/>
            <a:ext cx="3497325" cy="61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85abd29859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6725" y="801275"/>
            <a:ext cx="3193150" cy="605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85abd29859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7725" y="466738"/>
            <a:ext cx="2935004" cy="639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641252" y="1828016"/>
            <a:ext cx="10861200" cy="6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Lenguaje de programación</a:t>
            </a:r>
            <a:r>
              <a:rPr lang="es-CL">
                <a:solidFill>
                  <a:schemeClr val="dk1"/>
                </a:solidFill>
              </a:rPr>
              <a:t>: Python (para el backend con Django) y JavaScript (para la interacción del frontend).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Framework</a:t>
            </a:r>
            <a:r>
              <a:rPr lang="es-CL">
                <a:solidFill>
                  <a:schemeClr val="dk1"/>
                </a:solidFill>
              </a:rPr>
              <a:t>: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CL">
                <a:solidFill>
                  <a:schemeClr val="dk1"/>
                </a:solidFill>
              </a:rPr>
              <a:t>Django</a:t>
            </a:r>
            <a:r>
              <a:rPr lang="es-CL">
                <a:solidFill>
                  <a:schemeClr val="dk1"/>
                </a:solidFill>
              </a:rPr>
              <a:t>: Framework de desarrollo web en Python, utilizado para la creación del backend, manejo de bases de datos, autenticación y gestión de rutas.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CL">
                <a:solidFill>
                  <a:schemeClr val="dk1"/>
                </a:solidFill>
              </a:rPr>
              <a:t>Supabase</a:t>
            </a:r>
            <a:r>
              <a:rPr lang="es-CL">
                <a:solidFill>
                  <a:schemeClr val="dk1"/>
                </a:solidFill>
              </a:rPr>
              <a:t>: Plataforma de backend como servicio, utilizada para la gestión de base de datos en tiempo real, autenticación de usuarios y almacenamiento de archivos.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Base de datos</a:t>
            </a:r>
            <a:r>
              <a:rPr lang="es-CL">
                <a:solidFill>
                  <a:schemeClr val="dk1"/>
                </a:solidFill>
              </a:rPr>
              <a:t>: PostgreSQL, gestionada por Supabase para almacenamiento estructurado y consultas en tiempo real.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Sistema operativo</a:t>
            </a:r>
            <a:r>
              <a:rPr lang="es-CL">
                <a:solidFill>
                  <a:schemeClr val="dk1"/>
                </a:solidFill>
              </a:rPr>
              <a:t>: Compatible con </a:t>
            </a:r>
            <a:r>
              <a:rPr b="1" lang="es-CL">
                <a:solidFill>
                  <a:schemeClr val="dk1"/>
                </a:solidFill>
              </a:rPr>
              <a:t>Windows 10 Pro 64 bits</a:t>
            </a:r>
            <a:r>
              <a:rPr lang="es-CL">
                <a:solidFill>
                  <a:schemeClr val="dk1"/>
                </a:solidFill>
              </a:rPr>
              <a:t> para el entorno de desarrollo y despliegue.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Entorno de desarrollo</a:t>
            </a:r>
            <a:r>
              <a:rPr lang="es-CL">
                <a:solidFill>
                  <a:schemeClr val="dk1"/>
                </a:solidFill>
              </a:rPr>
              <a:t>: </a:t>
            </a:r>
            <a:r>
              <a:rPr b="1" lang="es-CL">
                <a:solidFill>
                  <a:schemeClr val="dk1"/>
                </a:solidFill>
              </a:rPr>
              <a:t>VS Code</a:t>
            </a:r>
            <a:r>
              <a:rPr lang="es-CL">
                <a:solidFill>
                  <a:schemeClr val="dk1"/>
                </a:solidFill>
              </a:rPr>
              <a:t> o </a:t>
            </a:r>
            <a:r>
              <a:rPr b="1" lang="es-CL">
                <a:solidFill>
                  <a:schemeClr val="dk1"/>
                </a:solidFill>
              </a:rPr>
              <a:t>PyCharm</a:t>
            </a:r>
            <a:r>
              <a:rPr lang="es-CL">
                <a:solidFill>
                  <a:schemeClr val="dk1"/>
                </a:solidFill>
              </a:rPr>
              <a:t> como editores, con herramientas de virtualización como Docker si es necesario.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Versionamiento de código</a:t>
            </a:r>
            <a:r>
              <a:rPr lang="es-CL">
                <a:solidFill>
                  <a:schemeClr val="dk1"/>
                </a:solidFill>
              </a:rPr>
              <a:t>: </a:t>
            </a:r>
            <a:r>
              <a:rPr b="1" lang="es-CL">
                <a:solidFill>
                  <a:schemeClr val="dk1"/>
                </a:solidFill>
              </a:rPr>
              <a:t>Git</a:t>
            </a:r>
            <a:r>
              <a:rPr lang="es-CL">
                <a:solidFill>
                  <a:schemeClr val="dk1"/>
                </a:solidFill>
              </a:rPr>
              <a:t> para control de versiones y </a:t>
            </a:r>
            <a:r>
              <a:rPr b="1" lang="es-CL">
                <a:solidFill>
                  <a:schemeClr val="dk1"/>
                </a:solidFill>
              </a:rPr>
              <a:t>GitHub</a:t>
            </a:r>
            <a:r>
              <a:rPr lang="es-CL">
                <a:solidFill>
                  <a:schemeClr val="dk1"/>
                </a:solidFill>
              </a:rPr>
              <a:t> para la colaboración y despliegue.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Compatibilidad con formatos</a:t>
            </a:r>
            <a:r>
              <a:rPr lang="es-CL">
                <a:solidFill>
                  <a:schemeClr val="dk1"/>
                </a:solidFill>
              </a:rPr>
              <a:t>: El sistema soporta exportación e importación de archivos en </a:t>
            </a:r>
            <a:r>
              <a:rPr b="1" lang="es-CL">
                <a:solidFill>
                  <a:schemeClr val="dk1"/>
                </a:solidFill>
              </a:rPr>
              <a:t>PDF</a:t>
            </a:r>
            <a:r>
              <a:rPr lang="es-CL">
                <a:solidFill>
                  <a:schemeClr val="dk1"/>
                </a:solidFill>
              </a:rPr>
              <a:t> y </a:t>
            </a:r>
            <a:r>
              <a:rPr b="1" lang="es-CL">
                <a:solidFill>
                  <a:schemeClr val="dk1"/>
                </a:solidFill>
              </a:rPr>
              <a:t>XLS</a:t>
            </a:r>
            <a:r>
              <a:rPr lang="es-CL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894389" y="2028312"/>
            <a:ext cx="4990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de los hitos significativos del proyecto </a:t>
            </a:r>
            <a:endParaRPr/>
          </a:p>
        </p:txBody>
      </p:sp>
      <p:graphicFrame>
        <p:nvGraphicFramePr>
          <p:cNvPr id="189" name="Google Shape;189;p13"/>
          <p:cNvGraphicFramePr/>
          <p:nvPr/>
        </p:nvGraphicFramePr>
        <p:xfrm>
          <a:off x="2160159" y="2551938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12" scaled="0"/>
                </a:gradFill>
                <a:tableStyleId>{5117F2A9-3BEC-4951-BF25-9AF04DF668FC}</a:tableStyleId>
              </a:tblPr>
              <a:tblGrid>
                <a:gridCol w="3222225"/>
                <a:gridCol w="4313250"/>
              </a:tblGrid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rgbClr val="000000"/>
                          </a:solidFill>
                        </a:rPr>
                        <a:t>Nombre Fase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rgbClr val="000000"/>
                          </a:solidFill>
                        </a:rPr>
                        <a:t>Fechas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4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FFFFFF"/>
                          </a:solidFill>
                        </a:rPr>
                        <a:t>Fase 1 - Definición del Proyecto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10/09/2025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91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FFFFFF"/>
                          </a:solidFill>
                        </a:rPr>
                        <a:t>Fase 2 Parte 1- Documentación del Desarrollo del Proyecto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08/10/2025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FFFFFF"/>
                          </a:solidFill>
                        </a:rPr>
                        <a:t>Fase 2 Parte 2 - Desarrollo del Proyecto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19/11/2025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64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rgbClr val="FFFFFF"/>
                          </a:solidFill>
                        </a:rPr>
                        <a:t>Fase 3 - Presentación del Proyecto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03/12/2025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710252" y="775322"/>
            <a:ext cx="10515600" cy="111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8" y="3474500"/>
            <a:ext cx="6054300" cy="184785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6" name="Google Shape;1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638" y="3474500"/>
            <a:ext cx="5943575" cy="184785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5B9BD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7" name="Google Shape;1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475" y="5481513"/>
            <a:ext cx="64579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988" y="1667488"/>
            <a:ext cx="91249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abd29859_4_8"/>
          <p:cNvSpPr txBox="1"/>
          <p:nvPr/>
        </p:nvSpPr>
        <p:spPr>
          <a:xfrm>
            <a:off x="565108" y="137222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del sistema desarrollado en vivo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63226" y="830634"/>
            <a:ext cx="6781052" cy="4590130"/>
            <a:chOff x="0" y="0"/>
            <a:chExt cx="6781052" cy="4590130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Freddy Cardenas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Antonio Martinez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Administrador BD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Mardones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Calidad y testing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Kevin Bustos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4063226" y="5579789"/>
            <a:ext cx="6781052" cy="1067400"/>
            <a:chOff x="0" y="3522730"/>
            <a:chExt cx="6781052" cy="1067400"/>
          </a:xfrm>
        </p:grpSpPr>
        <p:sp>
          <p:nvSpPr>
            <p:cNvPr id="105" name="Google Shape;105;p2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Mario Silva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Diseñador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 Distribuidora Andes Ltda. no tiene control centralizado de inventario, lo que genera errores, pérdidas y falta de trazabilidad.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Gestor de Inventario centralizado en tiempo real, con reportes, alertas y trazabilidad para optimizar control y reducir pérdidas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Gestor de Inventario centralizado para reducir pérdidas, optimizar tiempos y asegurar información confiable.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administrar los inventarios de bodegas, sucursales y obtener información acerca del estado de los productos.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914374" y="1664801"/>
            <a:ext cx="100728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 inventario en tiempo real.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entradas, salidas y transferencias.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reportes y alertas de stock.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 roles y permisos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Mantiene trazabilidad de productos y proveedores.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gestiona contabilidad ni facturación.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reemplaza el ERP financiero.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cubre logística de transporte.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capacita al personal automáticamente.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41421" y="1054450"/>
            <a:ext cx="62037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Lista de Requerimientos Funcionales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39475" y="2055425"/>
            <a:ext cx="10771800" cy="420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300">
                <a:solidFill>
                  <a:schemeClr val="dk1"/>
                </a:solidFill>
              </a:rPr>
              <a:t>Funcionalidades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administradores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auditores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bodegueros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proveedores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productos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bodega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inventario por bodega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sucursal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inventario por sucursal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Administrador de perfiles de usuarios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Iniciar sesión (login)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Enviar alertas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Entregar reportes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latin typeface="Calibri"/>
                <a:ea typeface="Calibri"/>
                <a:cs typeface="Calibri"/>
                <a:sym typeface="Calibri"/>
              </a:rPr>
              <a:t>Visualizar historial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41416" y="1054443"/>
            <a:ext cx="10515600" cy="72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No Funcionales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948344" y="1988457"/>
            <a:ext cx="10314742" cy="4223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300">
                <a:solidFill>
                  <a:schemeClr val="dk1"/>
                </a:solidFill>
              </a:rPr>
              <a:t>Características del Sistema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Plataforma web y escritorio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Interfaz amigable: colores, tipografía y facilidad de uso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Seguro, confiable y capaz de respaldar datos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Disponible todos los días y adaptado a todos los dispositivos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Operaciones correctas, eficientes y con buena interoperabilidad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Rendimiento óptimo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5abd29859_4_0"/>
          <p:cNvSpPr txBox="1"/>
          <p:nvPr>
            <p:ph type="title"/>
          </p:nvPr>
        </p:nvSpPr>
        <p:spPr>
          <a:xfrm>
            <a:off x="1105500" y="869625"/>
            <a:ext cx="99810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Diseño del Sistema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(Diagrama de casos de uso)</a:t>
            </a:r>
            <a:endParaRPr/>
          </a:p>
        </p:txBody>
      </p:sp>
      <p:pic>
        <p:nvPicPr>
          <p:cNvPr id="147" name="Google Shape;147;g385abd29859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00" y="1882900"/>
            <a:ext cx="5258501" cy="48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641252" y="87241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Diseño del Sistema(Modelo Relacional)</a:t>
            </a:r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574667" y="1988906"/>
            <a:ext cx="999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8" title="Modelo Relacio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38" y="1493750"/>
            <a:ext cx="9924027" cy="498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