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0" roundtripDataSignature="AMtx7mj5bReJwdyivvpAEDEn1qGfOidMb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92AB237-81B2-4B6C-9816-DB5A6B871C0F}">
  <a:tblStyle styleId="{F92AB237-81B2-4B6C-9816-DB5A6B871C0F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7d67b9e048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g37d67b9e048_2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5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5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5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5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4"/>
          <p:cNvSpPr txBox="1"/>
          <p:nvPr>
            <p:ph idx="1" type="body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4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4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5"/>
          <p:cNvSpPr txBox="1"/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5"/>
          <p:cNvSpPr txBox="1"/>
          <p:nvPr>
            <p:ph idx="1" type="body"/>
          </p:nvPr>
        </p:nvSpPr>
        <p:spPr>
          <a:xfrm rot="5400000">
            <a:off x="1799400" y="-596075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5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5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5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6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6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7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17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7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8"/>
          <p:cNvSpPr txBox="1"/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8"/>
          <p:cNvSpPr txBox="1"/>
          <p:nvPr>
            <p:ph idx="1" type="body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1" name="Google Shape;31;p18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8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8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9"/>
          <p:cNvSpPr txBox="1"/>
          <p:nvPr>
            <p:ph idx="1" type="body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9"/>
          <p:cNvSpPr txBox="1"/>
          <p:nvPr>
            <p:ph idx="2" type="body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19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9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0"/>
          <p:cNvSpPr txBox="1"/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0"/>
          <p:cNvSpPr txBox="1"/>
          <p:nvPr>
            <p:ph idx="1" type="body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20"/>
          <p:cNvSpPr txBox="1"/>
          <p:nvPr>
            <p:ph idx="2" type="body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20"/>
          <p:cNvSpPr txBox="1"/>
          <p:nvPr>
            <p:ph idx="3" type="body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20"/>
          <p:cNvSpPr txBox="1"/>
          <p:nvPr>
            <p:ph idx="4" type="body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20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0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1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1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2"/>
          <p:cNvSpPr txBox="1"/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2"/>
          <p:cNvSpPr txBox="1"/>
          <p:nvPr>
            <p:ph idx="1" type="body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2"/>
          <p:cNvSpPr txBox="1"/>
          <p:nvPr>
            <p:ph idx="2" type="body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2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2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3"/>
          <p:cNvSpPr txBox="1"/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3"/>
          <p:cNvSpPr/>
          <p:nvPr>
            <p:ph idx="2" type="pic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3"/>
          <p:cNvSpPr txBox="1"/>
          <p:nvPr>
            <p:ph idx="1" type="body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3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3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4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4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4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4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Relationship Id="rId4" Type="http://schemas.openxmlformats.org/officeDocument/2006/relationships/image" Target="../media/image5.png"/><Relationship Id="rId5" Type="http://schemas.openxmlformats.org/officeDocument/2006/relationships/image" Target="../media/image8.png"/><Relationship Id="rId6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407886" y="1398133"/>
            <a:ext cx="9144000" cy="16208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6428"/>
              <a:buFont typeface="Calibri"/>
              <a:buNone/>
            </a:pPr>
            <a:r>
              <a:rPr lang="es-CL"/>
              <a:t>Presentación Portafolio </a:t>
            </a:r>
            <a:r>
              <a:rPr lang="es-CL"/>
              <a:t>Título</a:t>
            </a:r>
            <a:br>
              <a:rPr lang="es-CL"/>
            </a:br>
            <a:r>
              <a:rPr lang="es-CL" sz="3422"/>
              <a:t>“</a:t>
            </a:r>
            <a:r>
              <a:rPr i="1" lang="es-CL" sz="2422"/>
              <a:t>LogisticFour</a:t>
            </a:r>
            <a:r>
              <a:rPr lang="es-CL" sz="3422"/>
              <a:t>”</a:t>
            </a:r>
            <a:endParaRPr sz="6222"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524000" y="3563000"/>
            <a:ext cx="9144000" cy="18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s-CL" sz="3200"/>
              <a:t>Ingeniería Informática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s-CL" sz="1400"/>
              <a:t>Escuela de Informática y Telecomunicaciones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s-CL" sz="1400"/>
              <a:t>Sede: Puente Alto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s-CL" sz="1400"/>
              <a:t>2025</a:t>
            </a:r>
            <a:endParaRPr sz="1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7d67b9e048_2_0"/>
          <p:cNvSpPr txBox="1"/>
          <p:nvPr>
            <p:ph type="title"/>
          </p:nvPr>
        </p:nvSpPr>
        <p:spPr>
          <a:xfrm>
            <a:off x="641252" y="1068511"/>
            <a:ext cx="10515600" cy="52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s-CL"/>
              <a:t>Mockups del Sistema</a:t>
            </a:r>
            <a:endParaRPr/>
          </a:p>
        </p:txBody>
      </p:sp>
      <p:sp>
        <p:nvSpPr>
          <p:cNvPr id="164" name="Google Shape;164;g37d67b9e048_2_0"/>
          <p:cNvSpPr txBox="1"/>
          <p:nvPr/>
        </p:nvSpPr>
        <p:spPr>
          <a:xfrm>
            <a:off x="757367" y="1848356"/>
            <a:ext cx="9990600" cy="17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5" name="Google Shape;165;g37d67b9e048_2_0" title="Añadir Product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5875" y="1589300"/>
            <a:ext cx="7046349" cy="511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0"/>
          <p:cNvSpPr txBox="1"/>
          <p:nvPr>
            <p:ph type="title"/>
          </p:nvPr>
        </p:nvSpPr>
        <p:spPr>
          <a:xfrm>
            <a:off x="641252" y="1068511"/>
            <a:ext cx="10515600" cy="6441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s-CL"/>
              <a:t>Hitos Importantes </a:t>
            </a:r>
            <a:endParaRPr/>
          </a:p>
        </p:txBody>
      </p:sp>
      <p:graphicFrame>
        <p:nvGraphicFramePr>
          <p:cNvPr id="171" name="Google Shape;171;p10"/>
          <p:cNvGraphicFramePr/>
          <p:nvPr/>
        </p:nvGraphicFramePr>
        <p:xfrm>
          <a:off x="1708434" y="2356863"/>
          <a:ext cx="3000000" cy="3000000"/>
        </p:xfrm>
        <a:graphic>
          <a:graphicData uri="http://schemas.openxmlformats.org/drawingml/2006/table">
            <a:tbl>
              <a:tblPr>
                <a:gradFill>
                  <a:gsLst>
                    <a:gs pos="0">
                      <a:srgbClr val="9AB4EC"/>
                    </a:gs>
                    <a:gs pos="50000">
                      <a:srgbClr val="8DA8E2"/>
                    </a:gs>
                    <a:gs pos="100000">
                      <a:srgbClr val="789BE3"/>
                    </a:gs>
                  </a:gsLst>
                  <a:lin ang="5400000" scaled="0"/>
                </a:gradFill>
                <a:tableStyleId>{F92AB237-81B2-4B6C-9816-DB5A6B871C0F}</a:tableStyleId>
              </a:tblPr>
              <a:tblGrid>
                <a:gridCol w="3217850"/>
                <a:gridCol w="43073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lang="es-CL" sz="1800" u="none" cap="none" strike="noStrike">
                          <a:solidFill>
                            <a:schemeClr val="dk1"/>
                          </a:solidFill>
                        </a:rPr>
                        <a:t>Nombre Fase</a:t>
                      </a:r>
                      <a:endParaRPr b="1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lang="es-CL" sz="1800" u="none" cap="none" strike="noStrike">
                          <a:solidFill>
                            <a:schemeClr val="dk1"/>
                          </a:solidFill>
                        </a:rPr>
                        <a:t>Fechas</a:t>
                      </a:r>
                      <a:endParaRPr b="1" sz="18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s-CL" sz="1800">
                          <a:solidFill>
                            <a:schemeClr val="lt1"/>
                          </a:solidFill>
                        </a:rPr>
                        <a:t>Fase 1 - </a:t>
                      </a:r>
                      <a:r>
                        <a:rPr lang="es-CL" sz="1800">
                          <a:solidFill>
                            <a:schemeClr val="lt1"/>
                          </a:solidFill>
                        </a:rPr>
                        <a:t>Definición</a:t>
                      </a:r>
                      <a:r>
                        <a:rPr lang="es-CL" sz="1800">
                          <a:solidFill>
                            <a:schemeClr val="lt1"/>
                          </a:solidFill>
                        </a:rPr>
                        <a:t> del Proyecto</a:t>
                      </a:r>
                      <a:endParaRPr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20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10/09/2025</a:t>
                      </a:r>
                      <a:endParaRPr sz="20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362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s-CL" sz="1800">
                          <a:solidFill>
                            <a:schemeClr val="lt1"/>
                          </a:solidFill>
                        </a:rPr>
                        <a:t>Fase 2 Parte 1- </a:t>
                      </a:r>
                      <a:r>
                        <a:rPr lang="es-CL" sz="1800">
                          <a:solidFill>
                            <a:schemeClr val="lt1"/>
                          </a:solidFill>
                        </a:rPr>
                        <a:t>Documentación</a:t>
                      </a:r>
                      <a:r>
                        <a:rPr lang="es-CL" sz="1800">
                          <a:solidFill>
                            <a:schemeClr val="lt1"/>
                          </a:solidFill>
                        </a:rPr>
                        <a:t> del Desarrollo del Proyecto</a:t>
                      </a:r>
                      <a:endParaRPr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20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01/10/2025</a:t>
                      </a:r>
                      <a:endParaRPr sz="20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259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s-CL" sz="1800">
                          <a:solidFill>
                            <a:schemeClr val="lt1"/>
                          </a:solidFill>
                        </a:rPr>
                        <a:t>Fase 2 Parte 2 - Desarrollo del Proyecto</a:t>
                      </a:r>
                      <a:endParaRPr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20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19/11/2025</a:t>
                      </a:r>
                      <a:endParaRPr sz="20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s-CL" sz="1800">
                          <a:solidFill>
                            <a:schemeClr val="lt1"/>
                          </a:solidFill>
                        </a:rPr>
                        <a:t>Fase 3 - Presentación del Proyecto</a:t>
                      </a:r>
                      <a:endParaRPr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20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03/12/2025</a:t>
                      </a:r>
                      <a:endParaRPr sz="20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1"/>
          <p:cNvSpPr txBox="1"/>
          <p:nvPr>
            <p:ph type="title"/>
          </p:nvPr>
        </p:nvSpPr>
        <p:spPr>
          <a:xfrm>
            <a:off x="706567" y="901597"/>
            <a:ext cx="10515600" cy="5861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s-CL"/>
              <a:t>Costos Generales del Proyecto</a:t>
            </a:r>
            <a:endParaRPr/>
          </a:p>
        </p:txBody>
      </p:sp>
      <p:pic>
        <p:nvPicPr>
          <p:cNvPr id="177" name="Google Shape;177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625" y="3294725"/>
            <a:ext cx="6054300" cy="184785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</p:pic>
      <p:pic>
        <p:nvPicPr>
          <p:cNvPr id="178" name="Google Shape;178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80375" y="3294725"/>
            <a:ext cx="5943575" cy="184785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</p:pic>
      <p:pic>
        <p:nvPicPr>
          <p:cNvPr id="179" name="Google Shape;179;p1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72763" y="5301738"/>
            <a:ext cx="6457950" cy="103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1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39275" y="1487713"/>
            <a:ext cx="9124950" cy="164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2"/>
          <p:cNvSpPr txBox="1"/>
          <p:nvPr>
            <p:ph type="title"/>
          </p:nvPr>
        </p:nvSpPr>
        <p:spPr>
          <a:xfrm>
            <a:off x="641252" y="1068511"/>
            <a:ext cx="10515600" cy="6441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s-CL"/>
              <a:t>Tecnologías del Desarrollo</a:t>
            </a:r>
            <a:endParaRPr/>
          </a:p>
        </p:txBody>
      </p:sp>
      <p:sp>
        <p:nvSpPr>
          <p:cNvPr id="186" name="Google Shape;186;p12"/>
          <p:cNvSpPr txBox="1"/>
          <p:nvPr/>
        </p:nvSpPr>
        <p:spPr>
          <a:xfrm>
            <a:off x="468450" y="1827775"/>
            <a:ext cx="10861200" cy="47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CL">
                <a:solidFill>
                  <a:schemeClr val="dk1"/>
                </a:solidFill>
              </a:rPr>
              <a:t>Lenguaje de programación</a:t>
            </a:r>
            <a:r>
              <a:rPr lang="es-CL">
                <a:solidFill>
                  <a:schemeClr val="dk1"/>
                </a:solidFill>
              </a:rPr>
              <a:t>: Python (para el backend con Django) y JavaScript (para la interacción del frontend).</a:t>
            </a:r>
            <a:br>
              <a:rPr lang="es-CL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CL">
                <a:solidFill>
                  <a:schemeClr val="dk1"/>
                </a:solidFill>
              </a:rPr>
              <a:t>Framework</a:t>
            </a:r>
            <a:r>
              <a:rPr lang="es-CL">
                <a:solidFill>
                  <a:schemeClr val="dk1"/>
                </a:solidFill>
              </a:rPr>
              <a:t>:</a:t>
            </a:r>
            <a:br>
              <a:rPr lang="es-CL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s-CL">
                <a:solidFill>
                  <a:schemeClr val="dk1"/>
                </a:solidFill>
              </a:rPr>
              <a:t>Django</a:t>
            </a:r>
            <a:r>
              <a:rPr lang="es-CL">
                <a:solidFill>
                  <a:schemeClr val="dk1"/>
                </a:solidFill>
              </a:rPr>
              <a:t>: Framework de desarrollo web en Python, utilizado para la creación del backend, manejo de bases de datos, autenticación y gestión de rutas.</a:t>
            </a:r>
            <a:br>
              <a:rPr lang="es-CL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s-CL">
                <a:solidFill>
                  <a:schemeClr val="dk1"/>
                </a:solidFill>
              </a:rPr>
              <a:t>Supabase</a:t>
            </a:r>
            <a:r>
              <a:rPr lang="es-CL">
                <a:solidFill>
                  <a:schemeClr val="dk1"/>
                </a:solidFill>
              </a:rPr>
              <a:t>: Plataforma de backend como servicio, utilizada para la gestión de base de datos en tiempo real, autenticación de usuarios y almacenamiento de archivos.</a:t>
            </a:r>
            <a:br>
              <a:rPr lang="es-CL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CL">
                <a:solidFill>
                  <a:schemeClr val="dk1"/>
                </a:solidFill>
              </a:rPr>
              <a:t>Base de datos</a:t>
            </a:r>
            <a:r>
              <a:rPr lang="es-CL">
                <a:solidFill>
                  <a:schemeClr val="dk1"/>
                </a:solidFill>
              </a:rPr>
              <a:t>: PostgreSQL, gestionada por Supabase para almacenamiento estructurado y consultas en tiempo real.</a:t>
            </a:r>
            <a:br>
              <a:rPr lang="es-CL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CL">
                <a:solidFill>
                  <a:schemeClr val="dk1"/>
                </a:solidFill>
              </a:rPr>
              <a:t>Sistema operativo</a:t>
            </a:r>
            <a:r>
              <a:rPr lang="es-CL">
                <a:solidFill>
                  <a:schemeClr val="dk1"/>
                </a:solidFill>
              </a:rPr>
              <a:t>: Compatible con </a:t>
            </a:r>
            <a:r>
              <a:rPr b="1" lang="es-CL">
                <a:solidFill>
                  <a:schemeClr val="dk1"/>
                </a:solidFill>
              </a:rPr>
              <a:t>Windows 10 Pro 64 bits</a:t>
            </a:r>
            <a:r>
              <a:rPr lang="es-CL">
                <a:solidFill>
                  <a:schemeClr val="dk1"/>
                </a:solidFill>
              </a:rPr>
              <a:t> para el entorno de desarrollo y despliegue.</a:t>
            </a:r>
            <a:br>
              <a:rPr lang="es-CL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CL">
                <a:solidFill>
                  <a:schemeClr val="dk1"/>
                </a:solidFill>
              </a:rPr>
              <a:t>Entorno de desarrollo</a:t>
            </a:r>
            <a:r>
              <a:rPr lang="es-CL">
                <a:solidFill>
                  <a:schemeClr val="dk1"/>
                </a:solidFill>
              </a:rPr>
              <a:t>: </a:t>
            </a:r>
            <a:r>
              <a:rPr b="1" lang="es-CL">
                <a:solidFill>
                  <a:schemeClr val="dk1"/>
                </a:solidFill>
              </a:rPr>
              <a:t>VS Code</a:t>
            </a:r>
            <a:r>
              <a:rPr lang="es-CL">
                <a:solidFill>
                  <a:schemeClr val="dk1"/>
                </a:solidFill>
              </a:rPr>
              <a:t> o </a:t>
            </a:r>
            <a:r>
              <a:rPr b="1" lang="es-CL">
                <a:solidFill>
                  <a:schemeClr val="dk1"/>
                </a:solidFill>
              </a:rPr>
              <a:t>PyCharm</a:t>
            </a:r>
            <a:r>
              <a:rPr lang="es-CL">
                <a:solidFill>
                  <a:schemeClr val="dk1"/>
                </a:solidFill>
              </a:rPr>
              <a:t> como editores, con herramientas de virtualización como Docker si es necesario.</a:t>
            </a:r>
            <a:br>
              <a:rPr lang="es-CL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CL">
                <a:solidFill>
                  <a:schemeClr val="dk1"/>
                </a:solidFill>
              </a:rPr>
              <a:t>Versionamiento de código</a:t>
            </a:r>
            <a:r>
              <a:rPr lang="es-CL">
                <a:solidFill>
                  <a:schemeClr val="dk1"/>
                </a:solidFill>
              </a:rPr>
              <a:t>: </a:t>
            </a:r>
            <a:r>
              <a:rPr b="1" lang="es-CL">
                <a:solidFill>
                  <a:schemeClr val="dk1"/>
                </a:solidFill>
              </a:rPr>
              <a:t>Git</a:t>
            </a:r>
            <a:r>
              <a:rPr lang="es-CL">
                <a:solidFill>
                  <a:schemeClr val="dk1"/>
                </a:solidFill>
              </a:rPr>
              <a:t> para control de versiones y </a:t>
            </a:r>
            <a:r>
              <a:rPr b="1" lang="es-CL">
                <a:solidFill>
                  <a:schemeClr val="dk1"/>
                </a:solidFill>
              </a:rPr>
              <a:t>GitHub</a:t>
            </a:r>
            <a:r>
              <a:rPr lang="es-CL">
                <a:solidFill>
                  <a:schemeClr val="dk1"/>
                </a:solidFill>
              </a:rPr>
              <a:t> para la colaboración y despliegue.</a:t>
            </a:r>
            <a:br>
              <a:rPr lang="es-CL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s-CL">
                <a:solidFill>
                  <a:schemeClr val="dk1"/>
                </a:solidFill>
              </a:rPr>
              <a:t>Compatibilidad con formatos</a:t>
            </a:r>
            <a:r>
              <a:rPr lang="es-CL">
                <a:solidFill>
                  <a:schemeClr val="dk1"/>
                </a:solidFill>
              </a:rPr>
              <a:t>: El sistema soporta exportación e importación de archivos en </a:t>
            </a:r>
            <a:r>
              <a:rPr b="1" lang="es-CL">
                <a:solidFill>
                  <a:schemeClr val="dk1"/>
                </a:solidFill>
              </a:rPr>
              <a:t>PDF</a:t>
            </a:r>
            <a:r>
              <a:rPr lang="es-CL">
                <a:solidFill>
                  <a:schemeClr val="dk1"/>
                </a:solidFill>
              </a:rPr>
              <a:t> y </a:t>
            </a:r>
            <a:r>
              <a:rPr b="1" lang="es-CL">
                <a:solidFill>
                  <a:schemeClr val="dk1"/>
                </a:solidFill>
              </a:rPr>
              <a:t>XLS</a:t>
            </a:r>
            <a:r>
              <a:rPr lang="es-CL">
                <a:solidFill>
                  <a:schemeClr val="dk1"/>
                </a:solidFill>
              </a:rPr>
              <a:t>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3"/>
          <p:cNvSpPr txBox="1"/>
          <p:nvPr/>
        </p:nvSpPr>
        <p:spPr>
          <a:xfrm>
            <a:off x="609558" y="699121"/>
            <a:ext cx="10515600" cy="1053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L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Conclusión  </a:t>
            </a:r>
            <a:endParaRPr/>
          </a:p>
        </p:txBody>
      </p:sp>
      <p:sp>
        <p:nvSpPr>
          <p:cNvPr id="192" name="Google Shape;192;p13"/>
          <p:cNvSpPr/>
          <p:nvPr/>
        </p:nvSpPr>
        <p:spPr>
          <a:xfrm>
            <a:off x="839487" y="1923143"/>
            <a:ext cx="10365542" cy="4332514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L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sistema optimiza el control de inventarios, reduce pérdidas y mejora la trazabilidad mediante reportes en tiempo real. No reemplaza sistemas como el ERP, que gestionan contabilidad, facturación y procesos financieros. Su implementación asegura un control eficiente en bodegas y sucursales.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/>
        </p:nvSpPr>
        <p:spPr>
          <a:xfrm>
            <a:off x="555827" y="2315666"/>
            <a:ext cx="29937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L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INTEGRANTES DEL PROYECTO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1" name="Google Shape;91;p2"/>
          <p:cNvGrpSpPr/>
          <p:nvPr/>
        </p:nvGrpSpPr>
        <p:grpSpPr>
          <a:xfrm>
            <a:off x="4064501" y="931359"/>
            <a:ext cx="6781052" cy="5792930"/>
            <a:chOff x="4064501" y="784084"/>
            <a:chExt cx="6781052" cy="5792930"/>
          </a:xfrm>
        </p:grpSpPr>
        <p:grpSp>
          <p:nvGrpSpPr>
            <p:cNvPr id="92" name="Google Shape;92;p2"/>
            <p:cNvGrpSpPr/>
            <p:nvPr/>
          </p:nvGrpSpPr>
          <p:grpSpPr>
            <a:xfrm>
              <a:off x="4064501" y="784084"/>
              <a:ext cx="6781052" cy="4590224"/>
              <a:chOff x="0" y="0"/>
              <a:chExt cx="6781052" cy="4590224"/>
            </a:xfrm>
          </p:grpSpPr>
          <p:sp>
            <p:nvSpPr>
              <p:cNvPr id="93" name="Google Shape;93;p2"/>
              <p:cNvSpPr/>
              <p:nvPr/>
            </p:nvSpPr>
            <p:spPr>
              <a:xfrm>
                <a:off x="0" y="0"/>
                <a:ext cx="6781017" cy="1067494"/>
              </a:xfrm>
              <a:prstGeom prst="roundRect">
                <a:avLst>
                  <a:gd fmla="val 10000" name="adj"/>
                </a:avLst>
              </a:prstGeom>
              <a:gradFill>
                <a:gsLst>
                  <a:gs pos="0">
                    <a:srgbClr val="5E81C9"/>
                  </a:gs>
                  <a:gs pos="50000">
                    <a:srgbClr val="3B70C9"/>
                  </a:gs>
                  <a:gs pos="100000">
                    <a:srgbClr val="2E60B8"/>
                  </a:gs>
                </a:gsLst>
                <a:lin ang="5400000" scaled="0"/>
              </a:gradFill>
              <a:ln>
                <a:noFill/>
              </a:ln>
              <a:effectLst>
                <a:outerShdw blurRad="57150" rotWithShape="0" algn="ctr" dir="5400000" dist="19050">
                  <a:srgbClr val="000000">
                    <a:alpha val="62745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" name="Google Shape;94;p2"/>
              <p:cNvSpPr txBox="1"/>
              <p:nvPr/>
            </p:nvSpPr>
            <p:spPr>
              <a:xfrm>
                <a:off x="1462952" y="0"/>
                <a:ext cx="5318100" cy="1067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80000" lIns="80000" spcFirstLastPara="1" rIns="80000" wrap="square" tIns="80000">
                <a:noAutofit/>
              </a:bodyPr>
              <a:lstStyle/>
              <a:p>
                <a:pPr indent="0" lvl="0" marL="0" marR="0" rtl="0" algn="l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100"/>
                  <a:buFont typeface="Calibri"/>
                  <a:buNone/>
                </a:pPr>
                <a:r>
                  <a:rPr lang="es-CL" sz="21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Freddy Cardenas</a:t>
                </a:r>
                <a:endParaRPr b="0" i="0" sz="21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indent="-171450" lvl="1" marL="171450" marR="0" rtl="0" algn="l">
                  <a:lnSpc>
                    <a:spcPct val="90000"/>
                  </a:lnSpc>
                  <a:spcBef>
                    <a:spcPts val="735"/>
                  </a:spcBef>
                  <a:spcAft>
                    <a:spcPts val="0"/>
                  </a:spcAft>
                  <a:buClr>
                    <a:schemeClr val="lt1"/>
                  </a:buClr>
                  <a:buSzPts val="1600"/>
                  <a:buFont typeface="Calibri"/>
                  <a:buChar char="•"/>
                </a:pPr>
                <a:r>
                  <a:rPr lang="es-CL" sz="1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Jefe de proyecto</a:t>
                </a:r>
                <a:endParaRPr b="0" i="0" sz="16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95;p2"/>
              <p:cNvSpPr/>
              <p:nvPr/>
            </p:nvSpPr>
            <p:spPr>
              <a:xfrm>
                <a:off x="106749" y="106749"/>
                <a:ext cx="1356203" cy="853995"/>
              </a:xfrm>
              <a:prstGeom prst="roundRect">
                <a:avLst>
                  <a:gd fmla="val 10000" name="adj"/>
                </a:avLst>
              </a:prstGeom>
              <a:solidFill>
                <a:srgbClr val="BFC8E3"/>
              </a:solidFill>
              <a:ln>
                <a:noFill/>
              </a:ln>
              <a:effectLst>
                <a:outerShdw blurRad="57150" rotWithShape="0" algn="ctr" dir="5400000" dist="19050">
                  <a:srgbClr val="000000">
                    <a:alpha val="62745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" name="Google Shape;96;p2"/>
              <p:cNvSpPr/>
              <p:nvPr/>
            </p:nvSpPr>
            <p:spPr>
              <a:xfrm>
                <a:off x="0" y="1174243"/>
                <a:ext cx="6781017" cy="1067494"/>
              </a:xfrm>
              <a:prstGeom prst="roundRect">
                <a:avLst>
                  <a:gd fmla="val 10000" name="adj"/>
                </a:avLst>
              </a:prstGeom>
              <a:gradFill>
                <a:gsLst>
                  <a:gs pos="0">
                    <a:srgbClr val="5E81C9"/>
                  </a:gs>
                  <a:gs pos="50000">
                    <a:srgbClr val="3B70C9"/>
                  </a:gs>
                  <a:gs pos="100000">
                    <a:srgbClr val="2E60B8"/>
                  </a:gs>
                </a:gsLst>
                <a:lin ang="5400000" scaled="0"/>
              </a:gradFill>
              <a:ln>
                <a:noFill/>
              </a:ln>
              <a:effectLst>
                <a:outerShdw blurRad="57150" rotWithShape="0" algn="ctr" dir="5400000" dist="19050">
                  <a:srgbClr val="000000">
                    <a:alpha val="62745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" name="Google Shape;97;p2"/>
              <p:cNvSpPr txBox="1"/>
              <p:nvPr/>
            </p:nvSpPr>
            <p:spPr>
              <a:xfrm>
                <a:off x="1462952" y="1174243"/>
                <a:ext cx="5318064" cy="106749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80000" lIns="80000" spcFirstLastPara="1" rIns="80000" wrap="square" tIns="80000">
                <a:noAutofit/>
              </a:bodyPr>
              <a:lstStyle/>
              <a:p>
                <a:pPr indent="0" lvl="0" marL="0" marR="0" rtl="0" algn="l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100"/>
                  <a:buFont typeface="Calibri"/>
                  <a:buNone/>
                </a:pPr>
                <a:r>
                  <a:rPr lang="es-CL" sz="21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Kevin Bustos</a:t>
                </a:r>
                <a:endParaRPr b="0" i="0" sz="21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indent="-171450" lvl="1" marL="171450" marR="0" rtl="0" algn="l">
                  <a:lnSpc>
                    <a:spcPct val="90000"/>
                  </a:lnSpc>
                  <a:spcBef>
                    <a:spcPts val="735"/>
                  </a:spcBef>
                  <a:spcAft>
                    <a:spcPts val="0"/>
                  </a:spcAft>
                  <a:buClr>
                    <a:schemeClr val="lt1"/>
                  </a:buClr>
                  <a:buSzPts val="1600"/>
                  <a:buFont typeface="Calibri"/>
                  <a:buChar char="•"/>
                </a:pPr>
                <a:r>
                  <a:rPr lang="es-CL" sz="1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Analista programador</a:t>
                </a:r>
                <a:endParaRPr b="0" i="0" sz="16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2"/>
              <p:cNvSpPr/>
              <p:nvPr/>
            </p:nvSpPr>
            <p:spPr>
              <a:xfrm>
                <a:off x="106749" y="1280992"/>
                <a:ext cx="1356203" cy="853995"/>
              </a:xfrm>
              <a:prstGeom prst="roundRect">
                <a:avLst>
                  <a:gd fmla="val 10000" name="adj"/>
                </a:avLst>
              </a:prstGeom>
              <a:solidFill>
                <a:srgbClr val="BFC8E3"/>
              </a:solidFill>
              <a:ln>
                <a:noFill/>
              </a:ln>
              <a:effectLst>
                <a:outerShdw blurRad="57150" rotWithShape="0" algn="ctr" dir="5400000" dist="19050">
                  <a:srgbClr val="000000">
                    <a:alpha val="62745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" name="Google Shape;99;p2"/>
              <p:cNvSpPr/>
              <p:nvPr/>
            </p:nvSpPr>
            <p:spPr>
              <a:xfrm>
                <a:off x="0" y="2348487"/>
                <a:ext cx="6781017" cy="1067494"/>
              </a:xfrm>
              <a:prstGeom prst="roundRect">
                <a:avLst>
                  <a:gd fmla="val 10000" name="adj"/>
                </a:avLst>
              </a:prstGeom>
              <a:gradFill>
                <a:gsLst>
                  <a:gs pos="0">
                    <a:srgbClr val="5E81C9"/>
                  </a:gs>
                  <a:gs pos="50000">
                    <a:srgbClr val="3B70C9"/>
                  </a:gs>
                  <a:gs pos="100000">
                    <a:srgbClr val="2E60B8"/>
                  </a:gs>
                </a:gsLst>
                <a:lin ang="5400000" scaled="0"/>
              </a:gradFill>
              <a:ln>
                <a:noFill/>
              </a:ln>
              <a:effectLst>
                <a:outerShdw blurRad="57150" rotWithShape="0" algn="ctr" dir="5400000" dist="19050">
                  <a:srgbClr val="000000">
                    <a:alpha val="62745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" name="Google Shape;100;p2"/>
              <p:cNvSpPr txBox="1"/>
              <p:nvPr/>
            </p:nvSpPr>
            <p:spPr>
              <a:xfrm>
                <a:off x="1462952" y="2348487"/>
                <a:ext cx="5318064" cy="106749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80000" lIns="80000" spcFirstLastPara="1" rIns="80000" wrap="square" tIns="80000">
                <a:noAutofit/>
              </a:bodyPr>
              <a:lstStyle/>
              <a:p>
                <a:pPr indent="0" lvl="0" marL="0" marR="0" rtl="0" algn="l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100"/>
                  <a:buFont typeface="Calibri"/>
                  <a:buNone/>
                </a:pPr>
                <a:r>
                  <a:rPr lang="es-CL" sz="21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Antonio Martinez</a:t>
                </a:r>
                <a:endParaRPr/>
              </a:p>
              <a:p>
                <a:pPr indent="-171450" lvl="1" marL="171450" marR="0" rtl="0" algn="l">
                  <a:lnSpc>
                    <a:spcPct val="90000"/>
                  </a:lnSpc>
                  <a:spcBef>
                    <a:spcPts val="735"/>
                  </a:spcBef>
                  <a:spcAft>
                    <a:spcPts val="0"/>
                  </a:spcAft>
                  <a:buClr>
                    <a:schemeClr val="lt1"/>
                  </a:buClr>
                  <a:buSzPts val="1600"/>
                  <a:buFont typeface="Calibri"/>
                  <a:buChar char="•"/>
                </a:pPr>
                <a:r>
                  <a:rPr lang="es-CL" sz="1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Administrador BD</a:t>
                </a:r>
                <a:endParaRPr/>
              </a:p>
            </p:txBody>
          </p:sp>
          <p:sp>
            <p:nvSpPr>
              <p:cNvPr id="101" name="Google Shape;101;p2"/>
              <p:cNvSpPr/>
              <p:nvPr/>
            </p:nvSpPr>
            <p:spPr>
              <a:xfrm>
                <a:off x="106749" y="2455236"/>
                <a:ext cx="1356203" cy="853995"/>
              </a:xfrm>
              <a:prstGeom prst="roundRect">
                <a:avLst>
                  <a:gd fmla="val 10000" name="adj"/>
                </a:avLst>
              </a:prstGeom>
              <a:solidFill>
                <a:srgbClr val="BFC8E3"/>
              </a:solidFill>
              <a:ln>
                <a:noFill/>
              </a:ln>
              <a:effectLst>
                <a:outerShdw blurRad="57150" rotWithShape="0" algn="ctr" dir="5400000" dist="19050">
                  <a:srgbClr val="000000">
                    <a:alpha val="62745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" name="Google Shape;102;p2"/>
              <p:cNvSpPr/>
              <p:nvPr/>
            </p:nvSpPr>
            <p:spPr>
              <a:xfrm>
                <a:off x="0" y="3522730"/>
                <a:ext cx="6781017" cy="1067494"/>
              </a:xfrm>
              <a:prstGeom prst="roundRect">
                <a:avLst>
                  <a:gd fmla="val 10000" name="adj"/>
                </a:avLst>
              </a:prstGeom>
              <a:gradFill>
                <a:gsLst>
                  <a:gs pos="0">
                    <a:srgbClr val="5E81C9"/>
                  </a:gs>
                  <a:gs pos="50000">
                    <a:srgbClr val="3B70C9"/>
                  </a:gs>
                  <a:gs pos="100000">
                    <a:srgbClr val="2E60B8"/>
                  </a:gs>
                </a:gsLst>
                <a:lin ang="5400000" scaled="0"/>
              </a:gradFill>
              <a:ln>
                <a:noFill/>
              </a:ln>
              <a:effectLst>
                <a:outerShdw blurRad="57150" rotWithShape="0" algn="ctr" dir="5400000" dist="19050">
                  <a:srgbClr val="000000">
                    <a:alpha val="62745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" name="Google Shape;103;p2"/>
              <p:cNvSpPr txBox="1"/>
              <p:nvPr/>
            </p:nvSpPr>
            <p:spPr>
              <a:xfrm>
                <a:off x="1462952" y="3522730"/>
                <a:ext cx="5318064" cy="106749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80000" lIns="80000" spcFirstLastPara="1" rIns="80000" wrap="square" tIns="80000">
                <a:noAutofit/>
              </a:bodyPr>
              <a:lstStyle/>
              <a:p>
                <a:pPr indent="0" lvl="0" marL="0" marR="0" rtl="0" algn="l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100"/>
                  <a:buFont typeface="Calibri"/>
                  <a:buNone/>
                </a:pPr>
                <a:r>
                  <a:rPr lang="es-CL" sz="21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Luis Mardones</a:t>
                </a:r>
                <a:endParaRPr b="0" i="0" sz="21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indent="-171450" lvl="1" marL="171450" marR="0" rtl="0" algn="l">
                  <a:lnSpc>
                    <a:spcPct val="90000"/>
                  </a:lnSpc>
                  <a:spcBef>
                    <a:spcPts val="735"/>
                  </a:spcBef>
                  <a:spcAft>
                    <a:spcPts val="0"/>
                  </a:spcAft>
                  <a:buClr>
                    <a:schemeClr val="lt1"/>
                  </a:buClr>
                  <a:buSzPts val="1600"/>
                  <a:buFont typeface="Calibri"/>
                  <a:buChar char="•"/>
                </a:pPr>
                <a:r>
                  <a:rPr lang="es-CL" sz="1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Calidad </a:t>
                </a:r>
                <a:r>
                  <a:rPr lang="es-CL" sz="1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y testing</a:t>
                </a:r>
                <a:endParaRPr b="0" i="0" sz="16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2"/>
              <p:cNvSpPr/>
              <p:nvPr/>
            </p:nvSpPr>
            <p:spPr>
              <a:xfrm>
                <a:off x="106749" y="3629480"/>
                <a:ext cx="1356203" cy="853995"/>
              </a:xfrm>
              <a:prstGeom prst="roundRect">
                <a:avLst>
                  <a:gd fmla="val 10000" name="adj"/>
                </a:avLst>
              </a:prstGeom>
              <a:solidFill>
                <a:srgbClr val="BFC8E3"/>
              </a:solidFill>
              <a:ln>
                <a:noFill/>
              </a:ln>
              <a:effectLst>
                <a:outerShdw blurRad="57150" rotWithShape="0" algn="ctr" dir="5400000" dist="19050">
                  <a:srgbClr val="000000">
                    <a:alpha val="62745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5" name="Google Shape;105;p2"/>
            <p:cNvGrpSpPr/>
            <p:nvPr/>
          </p:nvGrpSpPr>
          <p:grpSpPr>
            <a:xfrm>
              <a:off x="4064501" y="5496007"/>
              <a:ext cx="6781052" cy="1081007"/>
              <a:chOff x="332251" y="5131214"/>
              <a:chExt cx="6781052" cy="1081007"/>
            </a:xfrm>
          </p:grpSpPr>
          <p:sp>
            <p:nvSpPr>
              <p:cNvPr id="106" name="Google Shape;106;p2"/>
              <p:cNvSpPr/>
              <p:nvPr/>
            </p:nvSpPr>
            <p:spPr>
              <a:xfrm>
                <a:off x="332251" y="5131214"/>
                <a:ext cx="6780900" cy="1067400"/>
              </a:xfrm>
              <a:prstGeom prst="roundRect">
                <a:avLst>
                  <a:gd fmla="val 10000" name="adj"/>
                </a:avLst>
              </a:prstGeom>
              <a:gradFill>
                <a:gsLst>
                  <a:gs pos="0">
                    <a:srgbClr val="5E81C9"/>
                  </a:gs>
                  <a:gs pos="50000">
                    <a:srgbClr val="3B70C9"/>
                  </a:gs>
                  <a:gs pos="100000">
                    <a:srgbClr val="2E60B8"/>
                  </a:gs>
                </a:gsLst>
                <a:lin ang="5400012" scaled="0"/>
              </a:gradFill>
              <a:ln>
                <a:noFill/>
              </a:ln>
              <a:effectLst>
                <a:outerShdw blurRad="57150" rotWithShape="0" algn="ctr" dir="5400000" dist="19050">
                  <a:srgbClr val="000000">
                    <a:alpha val="6275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" name="Google Shape;107;p2"/>
              <p:cNvSpPr txBox="1"/>
              <p:nvPr/>
            </p:nvSpPr>
            <p:spPr>
              <a:xfrm>
                <a:off x="1795203" y="5144821"/>
                <a:ext cx="5318100" cy="1067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80000" lIns="80000" spcFirstLastPara="1" rIns="80000" wrap="square" tIns="80000">
                <a:noAutofit/>
              </a:bodyPr>
              <a:lstStyle/>
              <a:p>
                <a:pPr indent="0" lvl="0" marL="0" marR="0" rtl="0" algn="l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100"/>
                  <a:buFont typeface="Calibri"/>
                  <a:buNone/>
                </a:pPr>
                <a:r>
                  <a:rPr lang="es-CL" sz="21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Mario Silva</a:t>
                </a:r>
                <a:endParaRPr b="0" i="0" sz="21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indent="-171450" lvl="1" marL="171450" marR="0" rtl="0" algn="l">
                  <a:lnSpc>
                    <a:spcPct val="90000"/>
                  </a:lnSpc>
                  <a:spcBef>
                    <a:spcPts val="735"/>
                  </a:spcBef>
                  <a:spcAft>
                    <a:spcPts val="0"/>
                  </a:spcAft>
                  <a:buClr>
                    <a:schemeClr val="lt1"/>
                  </a:buClr>
                  <a:buSzPts val="1600"/>
                  <a:buFont typeface="Calibri"/>
                  <a:buChar char="•"/>
                </a:pPr>
                <a:r>
                  <a:rPr lang="es-CL" sz="16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Diseñador</a:t>
                </a:r>
                <a:endParaRPr b="0" i="0" sz="16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108;p2"/>
              <p:cNvSpPr/>
              <p:nvPr/>
            </p:nvSpPr>
            <p:spPr>
              <a:xfrm>
                <a:off x="439000" y="5237964"/>
                <a:ext cx="1356300" cy="854100"/>
              </a:xfrm>
              <a:prstGeom prst="roundRect">
                <a:avLst>
                  <a:gd fmla="val 10000" name="adj"/>
                </a:avLst>
              </a:prstGeom>
              <a:solidFill>
                <a:srgbClr val="BFC8E3"/>
              </a:solidFill>
              <a:ln>
                <a:noFill/>
              </a:ln>
              <a:effectLst>
                <a:outerShdw blurRad="57150" rotWithShape="0" algn="ctr" dir="5400000" dist="19050">
                  <a:srgbClr val="000000">
                    <a:alpha val="6275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"/>
          <p:cNvSpPr txBox="1"/>
          <p:nvPr>
            <p:ph type="title"/>
          </p:nvPr>
        </p:nvSpPr>
        <p:spPr>
          <a:xfrm>
            <a:off x="725659" y="1110713"/>
            <a:ext cx="10515600" cy="7180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L"/>
              <a:t>Descripción del Proyecto</a:t>
            </a:r>
            <a:endParaRPr/>
          </a:p>
        </p:txBody>
      </p:sp>
      <p:sp>
        <p:nvSpPr>
          <p:cNvPr id="114" name="Google Shape;114;p3"/>
          <p:cNvSpPr/>
          <p:nvPr/>
        </p:nvSpPr>
        <p:spPr>
          <a:xfrm>
            <a:off x="714909" y="2169769"/>
            <a:ext cx="4427360" cy="4092601"/>
          </a:xfrm>
          <a:prstGeom prst="roundRect">
            <a:avLst>
              <a:gd fmla="val 10901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L" sz="28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Problemática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sng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empresa Distribuidora Andes Ltda.</a:t>
            </a:r>
            <a:r>
              <a:rPr lang="es-CL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CL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tiene control centralizado de inventario, lo que genera errores, pérdidas y falta de trazabilidad.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sng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3"/>
          <p:cNvSpPr/>
          <p:nvPr/>
        </p:nvSpPr>
        <p:spPr>
          <a:xfrm>
            <a:off x="6912079" y="2177325"/>
            <a:ext cx="4641292" cy="4092601"/>
          </a:xfrm>
          <a:prstGeom prst="roundRect">
            <a:avLst>
              <a:gd fmla="val 10901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L" sz="28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Propuesta de solución</a:t>
            </a:r>
            <a:endParaRPr/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sng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Implementar un Gestor de Inventario centralizado en tiempo real, con reportes, alertas y trazabilidad para optimizar control y reducir pérdidas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3"/>
          <p:cNvSpPr/>
          <p:nvPr/>
        </p:nvSpPr>
        <p:spPr>
          <a:xfrm>
            <a:off x="5456903" y="3736258"/>
            <a:ext cx="1140542" cy="757084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2641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"/>
          <p:cNvSpPr/>
          <p:nvPr/>
        </p:nvSpPr>
        <p:spPr>
          <a:xfrm>
            <a:off x="614515" y="2040571"/>
            <a:ext cx="10962967" cy="1575221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Implementar un Gestor de Inventario centralizado para reducir pérdidas, optimizar tiempos y asegurar información confiable.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4"/>
          <p:cNvSpPr/>
          <p:nvPr/>
        </p:nvSpPr>
        <p:spPr>
          <a:xfrm>
            <a:off x="614514" y="4732407"/>
            <a:ext cx="10962967" cy="1575221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Poder administrar los inventarios de bodegas, sucursales y obtener información acerca del estado de los productos.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4"/>
          <p:cNvSpPr txBox="1"/>
          <p:nvPr/>
        </p:nvSpPr>
        <p:spPr>
          <a:xfrm>
            <a:off x="152400" y="1197198"/>
            <a:ext cx="119380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L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Objetivo General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4"/>
          <p:cNvSpPr txBox="1"/>
          <p:nvPr/>
        </p:nvSpPr>
        <p:spPr>
          <a:xfrm>
            <a:off x="152400" y="4009875"/>
            <a:ext cx="119380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L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Objetivos Específicos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5"/>
          <p:cNvSpPr txBox="1"/>
          <p:nvPr>
            <p:ph type="title"/>
          </p:nvPr>
        </p:nvSpPr>
        <p:spPr>
          <a:xfrm>
            <a:off x="810065" y="809447"/>
            <a:ext cx="10515600" cy="750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L"/>
              <a:t>Alcances</a:t>
            </a:r>
            <a:endParaRPr/>
          </a:p>
        </p:txBody>
      </p:sp>
      <p:sp>
        <p:nvSpPr>
          <p:cNvPr id="130" name="Google Shape;130;p5"/>
          <p:cNvSpPr txBox="1"/>
          <p:nvPr/>
        </p:nvSpPr>
        <p:spPr>
          <a:xfrm>
            <a:off x="914374" y="1664801"/>
            <a:ext cx="10072800" cy="46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L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 hace el Sistema: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Controla inventario en tiempo real.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Registra entradas, salidas y transferencias.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Genera reportes y alertas de stock.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Gestiona roles y permisos de usuarios.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Mantiene trazabilidad de productos y proveedores.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Qué no hace:</a:t>
            </a:r>
            <a:endParaRPr b="1"/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s-CL" sz="1800">
                <a:latin typeface="Calibri"/>
                <a:ea typeface="Calibri"/>
                <a:cs typeface="Calibri"/>
                <a:sym typeface="Calibri"/>
              </a:rPr>
              <a:t>No gestiona contabilidad ni facturación.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s-CL" sz="1800">
                <a:latin typeface="Calibri"/>
                <a:ea typeface="Calibri"/>
                <a:cs typeface="Calibri"/>
                <a:sym typeface="Calibri"/>
              </a:rPr>
              <a:t>No reemplaza el ERP financiero.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s-CL" sz="1800">
                <a:latin typeface="Calibri"/>
                <a:ea typeface="Calibri"/>
                <a:cs typeface="Calibri"/>
                <a:sym typeface="Calibri"/>
              </a:rPr>
              <a:t>No cubre logística de transporte.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es-CL" sz="1800">
                <a:latin typeface="Calibri"/>
                <a:ea typeface="Calibri"/>
                <a:cs typeface="Calibri"/>
                <a:sym typeface="Calibri"/>
              </a:rPr>
              <a:t>No capacita al personal automáticamente.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6"/>
          <p:cNvSpPr txBox="1"/>
          <p:nvPr>
            <p:ph type="title"/>
          </p:nvPr>
        </p:nvSpPr>
        <p:spPr>
          <a:xfrm>
            <a:off x="841416" y="1054442"/>
            <a:ext cx="10515600" cy="752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L"/>
              <a:t>Usuarios</a:t>
            </a:r>
            <a:endParaRPr/>
          </a:p>
        </p:txBody>
      </p:sp>
      <p:sp>
        <p:nvSpPr>
          <p:cNvPr id="136" name="Google Shape;136;p6"/>
          <p:cNvSpPr/>
          <p:nvPr/>
        </p:nvSpPr>
        <p:spPr>
          <a:xfrm>
            <a:off x="839487" y="1923143"/>
            <a:ext cx="10365542" cy="4332514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Administrador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Administrador de sistema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Bodeguero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Auditores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Proveedores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7"/>
          <p:cNvSpPr txBox="1"/>
          <p:nvPr>
            <p:ph type="title"/>
          </p:nvPr>
        </p:nvSpPr>
        <p:spPr>
          <a:xfrm>
            <a:off x="838191" y="751292"/>
            <a:ext cx="10515600" cy="75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L"/>
              <a:t>Lista de Requerimientos</a:t>
            </a:r>
            <a:endParaRPr/>
          </a:p>
        </p:txBody>
      </p:sp>
      <p:sp>
        <p:nvSpPr>
          <p:cNvPr id="142" name="Google Shape;142;p7"/>
          <p:cNvSpPr/>
          <p:nvPr/>
        </p:nvSpPr>
        <p:spPr>
          <a:xfrm>
            <a:off x="523225" y="1446150"/>
            <a:ext cx="6069900" cy="5099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s-CL" sz="1300">
                <a:solidFill>
                  <a:schemeClr val="dk1"/>
                </a:solidFill>
              </a:rPr>
              <a:t>Funcionalidades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s-CL" sz="1100">
                <a:solidFill>
                  <a:schemeClr val="dk1"/>
                </a:solidFill>
              </a:rPr>
              <a:t>Enviar alertas (</a:t>
            </a:r>
            <a:r>
              <a:rPr lang="es-CL" sz="1100">
                <a:solidFill>
                  <a:schemeClr val="dk1"/>
                </a:solidFill>
              </a:rPr>
              <a:t>notificación</a:t>
            </a:r>
            <a:r>
              <a:rPr lang="es-CL" sz="1100">
                <a:solidFill>
                  <a:schemeClr val="dk1"/>
                </a:solidFill>
              </a:rPr>
              <a:t> y/o correo)</a:t>
            </a:r>
            <a:br>
              <a:rPr lang="es-CL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s-CL" sz="1100">
                <a:solidFill>
                  <a:schemeClr val="dk1"/>
                </a:solidFill>
              </a:rPr>
              <a:t>Generar y entregar reportes (PDF, XLS)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s-CL" sz="1300">
                <a:solidFill>
                  <a:schemeClr val="dk1"/>
                </a:solidFill>
              </a:rPr>
              <a:t>Características del Sistema</a:t>
            </a:r>
            <a:endParaRPr b="1" sz="13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s-CL" sz="1100">
                <a:solidFill>
                  <a:schemeClr val="dk1"/>
                </a:solidFill>
              </a:rPr>
              <a:t>Plataforma web y escritorio</a:t>
            </a:r>
            <a:br>
              <a:rPr lang="es-CL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s-CL" sz="1100">
                <a:solidFill>
                  <a:schemeClr val="dk1"/>
                </a:solidFill>
              </a:rPr>
              <a:t>Interfaz amigable: colores, tipografía y facilidad de uso</a:t>
            </a:r>
            <a:br>
              <a:rPr lang="es-CL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s-CL" sz="1100">
                <a:solidFill>
                  <a:schemeClr val="dk1"/>
                </a:solidFill>
              </a:rPr>
              <a:t>Seguro, confiable y capaz de respaldar datos</a:t>
            </a:r>
            <a:br>
              <a:rPr lang="es-CL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s-CL" sz="1100">
                <a:solidFill>
                  <a:schemeClr val="dk1"/>
                </a:solidFill>
              </a:rPr>
              <a:t>Disponible todos los días y adaptado a todos los dispositivos</a:t>
            </a:r>
            <a:br>
              <a:rPr lang="es-CL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s-CL" sz="1100">
                <a:solidFill>
                  <a:schemeClr val="dk1"/>
                </a:solidFill>
              </a:rPr>
              <a:t>Operaciones correctas, eficientes y con buena interoperabilidad</a:t>
            </a:r>
            <a:br>
              <a:rPr lang="es-CL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s-CL" sz="1100">
                <a:solidFill>
                  <a:schemeClr val="dk1"/>
                </a:solidFill>
              </a:rPr>
              <a:t>Rendimiento óptimo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3" name="Google Shape;143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03575" y="966099"/>
            <a:ext cx="4793800" cy="541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8"/>
          <p:cNvSpPr txBox="1"/>
          <p:nvPr>
            <p:ph type="title"/>
          </p:nvPr>
        </p:nvSpPr>
        <p:spPr>
          <a:xfrm>
            <a:off x="641252" y="1068511"/>
            <a:ext cx="10515600" cy="5208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s-CL"/>
              <a:t>Mockups del Sistema</a:t>
            </a:r>
            <a:endParaRPr/>
          </a:p>
        </p:txBody>
      </p:sp>
      <p:sp>
        <p:nvSpPr>
          <p:cNvPr id="149" name="Google Shape;149;p8"/>
          <p:cNvSpPr txBox="1"/>
          <p:nvPr/>
        </p:nvSpPr>
        <p:spPr>
          <a:xfrm>
            <a:off x="757367" y="1848356"/>
            <a:ext cx="9990462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0" name="Google Shape;150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1723" y="1589325"/>
            <a:ext cx="6741750" cy="493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9"/>
          <p:cNvSpPr txBox="1"/>
          <p:nvPr>
            <p:ph type="title"/>
          </p:nvPr>
        </p:nvSpPr>
        <p:spPr>
          <a:xfrm>
            <a:off x="641252" y="1068511"/>
            <a:ext cx="10515600" cy="5208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s-CL"/>
              <a:t>Mockups del Sistema</a:t>
            </a:r>
            <a:endParaRPr/>
          </a:p>
        </p:txBody>
      </p:sp>
      <p:sp>
        <p:nvSpPr>
          <p:cNvPr id="156" name="Google Shape;156;p9"/>
          <p:cNvSpPr txBox="1"/>
          <p:nvPr/>
        </p:nvSpPr>
        <p:spPr>
          <a:xfrm>
            <a:off x="757367" y="1848356"/>
            <a:ext cx="9990462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7" name="Google Shape;157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950" y="1976775"/>
            <a:ext cx="5926624" cy="4329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46500" y="1976775"/>
            <a:ext cx="5926625" cy="43129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2015-07-01T15:45:01Z</dcterms:created>
  <dc:creator>Sala_</dc:creator>
</cp:coreProperties>
</file>