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426" r:id="rId4"/>
    <p:sldId id="384" r:id="rId5"/>
    <p:sldId id="372" r:id="rId6"/>
    <p:sldId id="358" r:id="rId7"/>
    <p:sldId id="412" r:id="rId8"/>
    <p:sldId id="353" r:id="rId9"/>
    <p:sldId id="260" r:id="rId10"/>
    <p:sldId id="388" r:id="rId11"/>
    <p:sldId id="389" r:id="rId12"/>
    <p:sldId id="259" r:id="rId13"/>
    <p:sldId id="391" r:id="rId14"/>
    <p:sldId id="392" r:id="rId15"/>
    <p:sldId id="393" r:id="rId16"/>
    <p:sldId id="394" r:id="rId17"/>
    <p:sldId id="395" r:id="rId18"/>
    <p:sldId id="396" r:id="rId19"/>
    <p:sldId id="398" r:id="rId20"/>
    <p:sldId id="399" r:id="rId21"/>
    <p:sldId id="397" r:id="rId22"/>
    <p:sldId id="400" r:id="rId23"/>
    <p:sldId id="401" r:id="rId24"/>
    <p:sldId id="402" r:id="rId25"/>
    <p:sldId id="403" r:id="rId26"/>
    <p:sldId id="404" r:id="rId27"/>
    <p:sldId id="385" r:id="rId28"/>
    <p:sldId id="405" r:id="rId29"/>
    <p:sldId id="406" r:id="rId30"/>
    <p:sldId id="407" r:id="rId31"/>
    <p:sldId id="413" r:id="rId32"/>
    <p:sldId id="416" r:id="rId33"/>
    <p:sldId id="418" r:id="rId34"/>
    <p:sldId id="417" r:id="rId35"/>
    <p:sldId id="408" r:id="rId36"/>
    <p:sldId id="409" r:id="rId37"/>
    <p:sldId id="419" r:id="rId38"/>
    <p:sldId id="420" r:id="rId39"/>
    <p:sldId id="421" r:id="rId40"/>
    <p:sldId id="422" r:id="rId41"/>
    <p:sldId id="423" r:id="rId42"/>
    <p:sldId id="424" r:id="rId43"/>
    <p:sldId id="386" r:id="rId44"/>
    <p:sldId id="410" r:id="rId45"/>
    <p:sldId id="352" r:id="rId46"/>
    <p:sldId id="373" r:id="rId47"/>
    <p:sldId id="374" r:id="rId48"/>
    <p:sldId id="375" r:id="rId49"/>
    <p:sldId id="376" r:id="rId50"/>
    <p:sldId id="377" r:id="rId51"/>
    <p:sldId id="378" r:id="rId52"/>
    <p:sldId id="379" r:id="rId53"/>
    <p:sldId id="380" r:id="rId54"/>
    <p:sldId id="381" r:id="rId55"/>
    <p:sldId id="382" r:id="rId56"/>
    <p:sldId id="425" r:id="rId57"/>
    <p:sldId id="370" r:id="rId58"/>
    <p:sldId id="411" r:id="rId59"/>
    <p:sldId id="360" r:id="rId60"/>
    <p:sldId id="365" r:id="rId61"/>
    <p:sldId id="322" r:id="rId62"/>
    <p:sldId id="334" r:id="rId63"/>
    <p:sldId id="362" r:id="rId64"/>
    <p:sldId id="363" r:id="rId65"/>
    <p:sldId id="278" r:id="rId66"/>
    <p:sldId id="281" r:id="rId67"/>
    <p:sldId id="333" r:id="rId68"/>
    <p:sldId id="3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3784" autoAdjust="0"/>
  </p:normalViewPr>
  <p:slideViewPr>
    <p:cSldViewPr snapToGrid="0">
      <p:cViewPr varScale="1">
        <p:scale>
          <a:sx n="95" d="100"/>
          <a:sy n="95" d="100"/>
        </p:scale>
        <p:origin x="10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699A9-B88E-4067-AEC2-94E242BD21A5}" type="datetimeFigureOut">
              <a:rPr lang="en-US" smtClean="0"/>
              <a:t>12-Sep-21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BA919-4B36-44F7-826E-C78735B8DC4B}" type="slidenum">
              <a:rPr lang="en-US" smtClean="0"/>
              <a:t>‹#›</a:t>
            </a:fld>
            <a:endParaRPr lang="en-US"/>
          </a:p>
        </p:txBody>
      </p:sp>
    </p:spTree>
    <p:extLst>
      <p:ext uri="{BB962C8B-B14F-4D97-AF65-F5344CB8AC3E}">
        <p14:creationId xmlns:p14="http://schemas.microsoft.com/office/powerpoint/2010/main" val="359095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7032366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0703236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7032366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0703236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20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7032366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0703236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5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F9A5-9E3A-4D2F-BDAA-65E5BA931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2111D-75B9-4EDF-A31E-0BE42C2C6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25CC6-3C64-42A5-B0B8-CD4E1CA54C7F}"/>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1C84297F-B0D2-481F-8816-A558F5A3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F7EE9-7A6B-4E46-B11C-1FAAF6D11D3D}"/>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103831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D13-158A-48A2-84C5-21970441E8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5F71CE-0F7D-4C51-B904-93328F24BB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1D9EE-A18A-45E8-931C-4EC60C1F76E5}"/>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6139FE61-5FD6-49FA-9A9C-33B345C8C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5E33C-37B0-4E6C-8C8C-26A65B1CA5FA}"/>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5835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3CAE8-AFC7-4A47-B68E-D2034B5955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C61E0-EE4B-4F95-AD00-5E30828C3F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C0E60-0B33-405A-87CC-A554C49B4A37}"/>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F1CC72F5-2356-4283-8CA1-96C9A6689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54DA4-B3FB-4CC9-B2A9-A5FEB6895DA7}"/>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96180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99616"/>
            <a:ext cx="10972800" cy="462654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t>2021/9/12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2" name="Group 13"/>
          <p:cNvGrpSpPr/>
          <p:nvPr/>
        </p:nvGrpSpPr>
        <p:grpSpPr>
          <a:xfrm>
            <a:off x="0" y="1371600"/>
            <a:ext cx="12192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9" name="Title 18"/>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799976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6CA2E2-0D20-4391-8F3E-CAAFE6E7FA52}" type="datetimeFigureOut">
              <a:rPr lang="zh-TW" altLang="en-US" smtClean="0"/>
              <a:t>2021/9/12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12" name="Title 11"/>
          <p:cNvSpPr>
            <a:spLocks noGrp="1"/>
          </p:cNvSpPr>
          <p:nvPr>
            <p:ph type="title"/>
          </p:nvPr>
        </p:nvSpPr>
        <p:spPr/>
        <p:txBody>
          <a:bodyPr/>
          <a:lstStyle/>
          <a:p>
            <a:r>
              <a:rPr lang="zh-TW" altLang="en-US"/>
              <a:t>按一下以編輯母片標題樣式</a:t>
            </a:r>
            <a:endParaRPr lang="en-US"/>
          </a:p>
        </p:txBody>
      </p:sp>
      <p:grpSp>
        <p:nvGrpSpPr>
          <p:cNvPr id="2" name="Group 12"/>
          <p:cNvGrpSpPr/>
          <p:nvPr/>
        </p:nvGrpSpPr>
        <p:grpSpPr>
          <a:xfrm flipH="1">
            <a:off x="0" y="1371600"/>
            <a:ext cx="12192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4592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211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720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FC7D-D469-4471-8E35-099226E99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522F3-1186-4982-94EC-623B0C783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19488-4AEA-457B-8A2F-C2293D2B57E6}"/>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EC9FDD89-1AE0-41D0-8961-362DE3203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BD139-C3D3-483A-929F-905C57BC5CB8}"/>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44794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E20-3D21-4116-BA8E-3867C0A21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CC39B-15CC-4E57-BB14-B417A45EF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2421E6-7042-4908-B8A6-6B40F501F2E7}"/>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82FA66E9-4586-4BDE-8FD7-B0D9D53F6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CA2D4-DBC9-4E7F-8225-EA06CC4B0DCB}"/>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9014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B0F2-6BEE-4EF6-96CF-13B001C94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8E374-3362-4859-B764-0EC7088F06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C90EE-DAC2-4C83-B858-DFECFA7239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3A0CE-FF2C-40D7-8854-586567376DF9}"/>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6" name="Footer Placeholder 5">
            <a:extLst>
              <a:ext uri="{FF2B5EF4-FFF2-40B4-BE49-F238E27FC236}">
                <a16:creationId xmlns:a16="http://schemas.microsoft.com/office/drawing/2014/main" id="{570BEED9-12AE-407C-966C-2A9EBE509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B3615-5831-4769-BE4A-4B18C0C88BB1}"/>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2231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D290-3858-46BD-9C85-52B91172C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72BDF8-B857-4A29-A4B0-89FD99E15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4D1E46-FDF9-4253-A8EC-C4117A94A6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AA01B1-7366-45D7-A6F2-912D06445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F82CD-F0F5-483D-AA71-6092FA5E32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AC1389-AB2A-49DA-9D02-7A68DF232FDE}"/>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8" name="Footer Placeholder 7">
            <a:extLst>
              <a:ext uri="{FF2B5EF4-FFF2-40B4-BE49-F238E27FC236}">
                <a16:creationId xmlns:a16="http://schemas.microsoft.com/office/drawing/2014/main" id="{3ACDA3ED-91BF-4D68-89A5-11077F29B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A2B27-7FB1-4800-B879-1D394D79FD0E}"/>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138346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634-CE8A-4C48-A4EB-2A74EE212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FEEBB8-7630-4E7E-B68E-7AB352DC540A}"/>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4" name="Footer Placeholder 3">
            <a:extLst>
              <a:ext uri="{FF2B5EF4-FFF2-40B4-BE49-F238E27FC236}">
                <a16:creationId xmlns:a16="http://schemas.microsoft.com/office/drawing/2014/main" id="{12451F91-0398-435B-84F5-3BF57E0F18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E0EC9-A1D8-4580-9B07-84B85C4B0DD2}"/>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0254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7767E-2418-498E-AB0B-6918BF9B3410}"/>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3" name="Footer Placeholder 2">
            <a:extLst>
              <a:ext uri="{FF2B5EF4-FFF2-40B4-BE49-F238E27FC236}">
                <a16:creationId xmlns:a16="http://schemas.microsoft.com/office/drawing/2014/main" id="{026795AA-3783-45A3-A54D-A2D2BA16D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1D882-000D-49BF-BF7D-062C61FC5138}"/>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7373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DC5-10F8-4811-BBF4-AE736B5DD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30C12-5C1B-43C0-A3C5-4A148026A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63C182-E32C-49A2-8CCF-698A1F2C0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3004A6-5F8A-40E3-90C3-728567F7AE67}"/>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6" name="Footer Placeholder 5">
            <a:extLst>
              <a:ext uri="{FF2B5EF4-FFF2-40B4-BE49-F238E27FC236}">
                <a16:creationId xmlns:a16="http://schemas.microsoft.com/office/drawing/2014/main" id="{31606FE8-0B13-48C9-BFFE-1F405E74B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1167D-0CEF-45D5-B56C-D783B4CD4B00}"/>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39088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5E1F-B3A0-46F1-8DDF-CF3215A79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1855E-2379-4FD9-9F84-8C0049387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F4BBF-7904-455C-AB2C-AF52468F6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4DDBAD-9A95-4542-ADEE-DE820B3BE64A}"/>
              </a:ext>
            </a:extLst>
          </p:cNvPr>
          <p:cNvSpPr>
            <a:spLocks noGrp="1"/>
          </p:cNvSpPr>
          <p:nvPr>
            <p:ph type="dt" sz="half" idx="10"/>
          </p:nvPr>
        </p:nvSpPr>
        <p:spPr/>
        <p:txBody>
          <a:bodyPr/>
          <a:lstStyle/>
          <a:p>
            <a:fld id="{98476640-A41B-4A0E-A59B-E18C3337F141}" type="datetimeFigureOut">
              <a:rPr lang="en-US" smtClean="0"/>
              <a:t>12-Sep-21</a:t>
            </a:fld>
            <a:endParaRPr lang="en-US"/>
          </a:p>
        </p:txBody>
      </p:sp>
      <p:sp>
        <p:nvSpPr>
          <p:cNvPr id="6" name="Footer Placeholder 5">
            <a:extLst>
              <a:ext uri="{FF2B5EF4-FFF2-40B4-BE49-F238E27FC236}">
                <a16:creationId xmlns:a16="http://schemas.microsoft.com/office/drawing/2014/main" id="{ECDFF5A5-9DB6-4355-B3EA-667F897C7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90E4D-0CB7-40F0-8ECD-52A1355FD52A}"/>
              </a:ext>
            </a:extLst>
          </p:cNvPr>
          <p:cNvSpPr>
            <a:spLocks noGrp="1"/>
          </p:cNvSpPr>
          <p:nvPr>
            <p:ph type="sldNum" sz="quarter" idx="12"/>
          </p:nvPr>
        </p:nvSpPr>
        <p:spPr/>
        <p:txBody>
          <a:bodyPr/>
          <a:lstStyle/>
          <a:p>
            <a:fld id="{033D3DF8-DB15-47C8-B334-7BD625376D57}" type="slidenum">
              <a:rPr lang="en-US" smtClean="0"/>
              <a:t>‹#›</a:t>
            </a:fld>
            <a:endParaRPr lang="en-US"/>
          </a:p>
        </p:txBody>
      </p:sp>
    </p:spTree>
    <p:extLst>
      <p:ext uri="{BB962C8B-B14F-4D97-AF65-F5344CB8AC3E}">
        <p14:creationId xmlns:p14="http://schemas.microsoft.com/office/powerpoint/2010/main" val="151707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137A3-C415-45D6-903D-3EB7EB861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1E85D-8BA1-4353-B8F8-1A41B8902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07FF3-D3AC-41C8-96BA-88DA50381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76640-A41B-4A0E-A59B-E18C3337F141}" type="datetimeFigureOut">
              <a:rPr lang="en-US" smtClean="0"/>
              <a:t>12-Sep-21</a:t>
            </a:fld>
            <a:endParaRPr lang="en-US"/>
          </a:p>
        </p:txBody>
      </p:sp>
      <p:sp>
        <p:nvSpPr>
          <p:cNvPr id="5" name="Footer Placeholder 4">
            <a:extLst>
              <a:ext uri="{FF2B5EF4-FFF2-40B4-BE49-F238E27FC236}">
                <a16:creationId xmlns:a16="http://schemas.microsoft.com/office/drawing/2014/main" id="{E86FA188-5BE0-47E7-9BB2-69F5F022B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AB8046-54A2-4E99-B5C4-841BA42FF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D3DF8-DB15-47C8-B334-7BD625376D57}" type="slidenum">
              <a:rPr lang="en-US" smtClean="0"/>
              <a:t>‹#›</a:t>
            </a:fld>
            <a:endParaRPr lang="en-US"/>
          </a:p>
        </p:txBody>
      </p:sp>
    </p:spTree>
    <p:extLst>
      <p:ext uri="{BB962C8B-B14F-4D97-AF65-F5344CB8AC3E}">
        <p14:creationId xmlns:p14="http://schemas.microsoft.com/office/powerpoint/2010/main" val="183428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code" TargetMode="External"/><Relationship Id="rId3" Type="http://schemas.openxmlformats.org/officeDocument/2006/relationships/image" Target="../media/image3.png"/><Relationship Id="rId7" Type="http://schemas.openxmlformats.org/officeDocument/2006/relationships/hyperlink" Target="https://colab.research.google.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age.moravian.ed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68.xml.rels><?xml version="1.0" encoding="UTF-8" standalone="yes"?>
<Relationships xmlns="http://schemas.openxmlformats.org/package/2006/relationships"><Relationship Id="rId2" Type="http://schemas.openxmlformats.org/officeDocument/2006/relationships/hyperlink" Target="https://www.machinelearningplus.com/machine-learning/complete-introduction-linear-regression-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C:\Users\E179492\AppData\Local\Microsoft\Windows\Temporary Internet Files\Content.MSO\58882DFF.tmp">
            <a:extLst>
              <a:ext uri="{FF2B5EF4-FFF2-40B4-BE49-F238E27FC236}">
                <a16:creationId xmlns:a16="http://schemas.microsoft.com/office/drawing/2014/main" id="{E5F7C9E0-0C6C-4756-9EF3-DC1A176364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3467" y="543444"/>
            <a:ext cx="10929788" cy="3390132"/>
          </a:xfrm>
          <a:prstGeom prst="rect">
            <a:avLst/>
          </a:prstGeom>
          <a:noFill/>
        </p:spPr>
      </p:pic>
      <p:sp>
        <p:nvSpPr>
          <p:cNvPr id="9" name="Rectangle 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784F5-F7A7-4979-A226-2841AE2150C5}"/>
              </a:ext>
            </a:extLst>
          </p:cNvPr>
          <p:cNvSpPr>
            <a:spLocks noGrp="1"/>
          </p:cNvSpPr>
          <p:nvPr>
            <p:ph type="ctrTitle"/>
          </p:nvPr>
        </p:nvSpPr>
        <p:spPr>
          <a:xfrm>
            <a:off x="1600200" y="4269282"/>
            <a:ext cx="8991600" cy="1264762"/>
          </a:xfrm>
          <a:solidFill>
            <a:srgbClr val="FFFFFF"/>
          </a:solidFill>
          <a:ln w="38100">
            <a:solidFill>
              <a:srgbClr val="404040"/>
            </a:solidFill>
            <a:miter lim="800000"/>
          </a:ln>
        </p:spPr>
        <p:txBody>
          <a:bodyPr anchor="ctr">
            <a:normAutofit fontScale="90000"/>
          </a:bodyPr>
          <a:lstStyle/>
          <a:p>
            <a:r>
              <a:rPr lang="en-US" sz="4000" dirty="0">
                <a:solidFill>
                  <a:srgbClr val="404040"/>
                </a:solidFill>
              </a:rPr>
              <a:t>MGMT 605 Generalized Linear Models</a:t>
            </a:r>
            <a:br>
              <a:rPr lang="en-US" sz="4000" dirty="0">
                <a:solidFill>
                  <a:srgbClr val="404040"/>
                </a:solidFill>
              </a:rPr>
            </a:br>
            <a:r>
              <a:rPr lang="en-US" sz="4000" dirty="0">
                <a:solidFill>
                  <a:srgbClr val="404040"/>
                </a:solidFill>
              </a:rPr>
              <a:t>Lecture #2: Linear Models</a:t>
            </a:r>
            <a:br>
              <a:rPr lang="en-US" sz="4000" dirty="0">
                <a:solidFill>
                  <a:srgbClr val="404040"/>
                </a:solidFill>
              </a:rPr>
            </a:br>
            <a:r>
              <a:rPr lang="en-US" sz="2000" dirty="0">
                <a:solidFill>
                  <a:srgbClr val="404040"/>
                </a:solidFill>
              </a:rPr>
              <a:t>(Book: Generalized Linear Models with Examples in R)</a:t>
            </a:r>
            <a:endParaRPr lang="en-US" sz="4000" dirty="0">
              <a:solidFill>
                <a:srgbClr val="404040"/>
              </a:solidFill>
            </a:endParaRPr>
          </a:p>
        </p:txBody>
      </p:sp>
      <p:sp>
        <p:nvSpPr>
          <p:cNvPr id="3" name="Subtitle 2">
            <a:extLst>
              <a:ext uri="{FF2B5EF4-FFF2-40B4-BE49-F238E27FC236}">
                <a16:creationId xmlns:a16="http://schemas.microsoft.com/office/drawing/2014/main" id="{F5041971-813C-4D48-8D17-21F660342E69}"/>
              </a:ext>
            </a:extLst>
          </p:cNvPr>
          <p:cNvSpPr>
            <a:spLocks noGrp="1"/>
          </p:cNvSpPr>
          <p:nvPr>
            <p:ph type="subTitle" idx="1"/>
          </p:nvPr>
        </p:nvSpPr>
        <p:spPr>
          <a:xfrm>
            <a:off x="2695194" y="5688535"/>
            <a:ext cx="6801612" cy="536125"/>
          </a:xfrm>
        </p:spPr>
        <p:txBody>
          <a:bodyPr>
            <a:normAutofit/>
          </a:bodyPr>
          <a:lstStyle/>
          <a:p>
            <a:r>
              <a:rPr lang="en-US" sz="1800" dirty="0">
                <a:solidFill>
                  <a:srgbClr val="FFFFFF"/>
                </a:solidFill>
              </a:rPr>
              <a:t>Prof. J. Vazquez</a:t>
            </a:r>
          </a:p>
        </p:txBody>
      </p:sp>
    </p:spTree>
    <p:extLst>
      <p:ext uri="{BB962C8B-B14F-4D97-AF65-F5344CB8AC3E}">
        <p14:creationId xmlns:p14="http://schemas.microsoft.com/office/powerpoint/2010/main" val="113923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ltLang="en-US" dirty="0"/>
              <a:t>Least Squares Estimation of </a:t>
            </a:r>
            <a:r>
              <a:rPr lang="en-US" altLang="en-US" i="1" dirty="0">
                <a:latin typeface="Symbol" panose="05050102010706020507" pitchFamily="18" charset="2"/>
              </a:rPr>
              <a:t>b</a:t>
            </a:r>
            <a:r>
              <a:rPr lang="en-US" altLang="en-US" baseline="-25000" dirty="0"/>
              <a:t>0</a:t>
            </a:r>
            <a:r>
              <a:rPr lang="en-US" altLang="en-US" dirty="0"/>
              <a:t>, </a:t>
            </a:r>
            <a:r>
              <a:rPr lang="en-US" altLang="en-US" i="1" dirty="0">
                <a:latin typeface="Symbol" panose="05050102010706020507" pitchFamily="18" charset="2"/>
              </a:rPr>
              <a:t>b</a:t>
            </a:r>
            <a:r>
              <a:rPr lang="en-US" altLang="en-US" baseline="-25000" dirty="0"/>
              <a:t>1</a:t>
            </a:r>
            <a:endParaRPr dirty="0"/>
          </a:p>
        </p:txBody>
      </p:sp>
      <p:sp>
        <p:nvSpPr>
          <p:cNvPr id="6" name="Rectangle 3">
            <a:extLst>
              <a:ext uri="{FF2B5EF4-FFF2-40B4-BE49-F238E27FC236}">
                <a16:creationId xmlns:a16="http://schemas.microsoft.com/office/drawing/2014/main" id="{1AB02EEA-AC2C-44D4-BDE7-CAC271673896}"/>
              </a:ext>
            </a:extLst>
          </p:cNvPr>
          <p:cNvSpPr txBox="1">
            <a:spLocks noChangeArrowheads="1"/>
          </p:cNvSpPr>
          <p:nvPr/>
        </p:nvSpPr>
        <p:spPr>
          <a:xfrm>
            <a:off x="579120" y="1690688"/>
            <a:ext cx="11043920" cy="4638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i="1" dirty="0">
                <a:latin typeface="Symbol" panose="05050102010706020507" pitchFamily="18" charset="2"/>
              </a:rPr>
              <a:t> b</a:t>
            </a:r>
            <a:r>
              <a:rPr lang="en-US" altLang="en-US" baseline="-25000" dirty="0"/>
              <a:t>0</a:t>
            </a:r>
            <a:r>
              <a:rPr lang="en-US" altLang="en-US" dirty="0"/>
              <a:t> </a:t>
            </a:r>
            <a:r>
              <a:rPr lang="en-US" altLang="en-US" dirty="0">
                <a:sym typeface="Symbol" panose="05050102010706020507" pitchFamily="18" charset="2"/>
              </a:rPr>
              <a:t> Mean response when</a:t>
            </a:r>
            <a:r>
              <a:rPr lang="en-US" altLang="en-US" i="1" dirty="0">
                <a:sym typeface="Symbol" panose="05050102010706020507" pitchFamily="18" charset="2"/>
              </a:rPr>
              <a:t> x</a:t>
            </a:r>
            <a:r>
              <a:rPr lang="en-US" altLang="en-US" dirty="0">
                <a:sym typeface="Symbol" panose="05050102010706020507" pitchFamily="18" charset="2"/>
              </a:rPr>
              <a:t>=0 (</a:t>
            </a:r>
            <a:r>
              <a:rPr lang="en-US" altLang="en-US" i="1" dirty="0">
                <a:sym typeface="Symbol" panose="05050102010706020507" pitchFamily="18" charset="2"/>
              </a:rPr>
              <a:t>y</a:t>
            </a:r>
            <a:r>
              <a:rPr lang="en-US" altLang="en-US" dirty="0">
                <a:sym typeface="Symbol" panose="05050102010706020507" pitchFamily="18" charset="2"/>
              </a:rPr>
              <a:t>-intercept)</a:t>
            </a:r>
          </a:p>
          <a:p>
            <a:pPr marL="0" indent="0">
              <a:buNone/>
            </a:pPr>
            <a:r>
              <a:rPr lang="en-US" altLang="en-US" i="1" dirty="0">
                <a:latin typeface="Symbol" panose="05050102010706020507" pitchFamily="18" charset="2"/>
              </a:rPr>
              <a:t> b</a:t>
            </a:r>
            <a:r>
              <a:rPr lang="en-US" altLang="en-US" baseline="-25000" dirty="0"/>
              <a:t>1</a:t>
            </a:r>
            <a:r>
              <a:rPr lang="en-US" altLang="en-US" dirty="0"/>
              <a:t> </a:t>
            </a:r>
            <a:r>
              <a:rPr lang="en-US" altLang="en-US" dirty="0">
                <a:sym typeface="Symbol" panose="05050102010706020507" pitchFamily="18" charset="2"/>
              </a:rPr>
              <a:t> Change in mean response when </a:t>
            </a:r>
            <a:r>
              <a:rPr lang="en-US" altLang="en-US" i="1" dirty="0">
                <a:sym typeface="Symbol" panose="05050102010706020507" pitchFamily="18" charset="2"/>
              </a:rPr>
              <a:t>x</a:t>
            </a:r>
            <a:r>
              <a:rPr lang="en-US" altLang="en-US" dirty="0">
                <a:sym typeface="Symbol" panose="05050102010706020507" pitchFamily="18" charset="2"/>
              </a:rPr>
              <a:t> increases by 1 unit (slope)</a:t>
            </a:r>
          </a:p>
          <a:p>
            <a:pPr marL="0" indent="0">
              <a:buNone/>
            </a:pPr>
            <a:r>
              <a:rPr lang="en-US" altLang="en-US" dirty="0">
                <a:sym typeface="Symbol" panose="05050102010706020507" pitchFamily="18" charset="2"/>
              </a:rPr>
              <a:t> </a:t>
            </a:r>
            <a:r>
              <a:rPr lang="en-US" altLang="en-US" i="1" dirty="0">
                <a:latin typeface="Symbol" panose="05050102010706020507" pitchFamily="18" charset="2"/>
              </a:rPr>
              <a:t>b</a:t>
            </a:r>
            <a:r>
              <a:rPr lang="en-US" altLang="en-US" baseline="-25000" dirty="0"/>
              <a:t>0</a:t>
            </a:r>
            <a:r>
              <a:rPr lang="en-US" altLang="en-US" dirty="0"/>
              <a:t>,</a:t>
            </a:r>
            <a:r>
              <a:rPr lang="en-US" altLang="en-US" baseline="-25000" dirty="0"/>
              <a:t> </a:t>
            </a:r>
            <a:r>
              <a:rPr lang="en-US" altLang="en-US" i="1" dirty="0">
                <a:latin typeface="Symbol" panose="05050102010706020507" pitchFamily="18" charset="2"/>
              </a:rPr>
              <a:t>b</a:t>
            </a:r>
            <a:r>
              <a:rPr lang="en-US" altLang="en-US" baseline="-25000" dirty="0"/>
              <a:t>1 </a:t>
            </a:r>
            <a:r>
              <a:rPr lang="en-US" altLang="en-US" dirty="0"/>
              <a:t> are unknown parameters (like </a:t>
            </a:r>
            <a:r>
              <a:rPr lang="en-US" altLang="en-US" i="1" dirty="0">
                <a:latin typeface="Symbol" panose="05050102010706020507" pitchFamily="18" charset="2"/>
              </a:rPr>
              <a:t>m</a:t>
            </a:r>
            <a:r>
              <a:rPr lang="en-US" altLang="en-US" dirty="0"/>
              <a:t>)</a:t>
            </a:r>
          </a:p>
          <a:p>
            <a:pPr marL="0" indent="0">
              <a:buNone/>
            </a:pPr>
            <a:r>
              <a:rPr lang="en-US" altLang="en-US" dirty="0"/>
              <a:t> </a:t>
            </a:r>
            <a:r>
              <a:rPr lang="en-US" altLang="en-US" i="1" dirty="0">
                <a:latin typeface="Symbol" panose="05050102010706020507" pitchFamily="18" charset="2"/>
              </a:rPr>
              <a:t>b</a:t>
            </a:r>
            <a:r>
              <a:rPr lang="en-US" altLang="en-US" baseline="-25000" dirty="0"/>
              <a:t>0</a:t>
            </a:r>
            <a:r>
              <a:rPr lang="en-US" altLang="en-US" dirty="0"/>
              <a:t>+</a:t>
            </a:r>
            <a:r>
              <a:rPr lang="en-US" altLang="en-US" i="1" dirty="0">
                <a:latin typeface="Symbol" panose="05050102010706020507" pitchFamily="18" charset="2"/>
              </a:rPr>
              <a:t>b</a:t>
            </a:r>
            <a:r>
              <a:rPr lang="en-US" altLang="en-US" baseline="-25000" dirty="0"/>
              <a:t>1</a:t>
            </a:r>
            <a:r>
              <a:rPr lang="en-US" altLang="en-US" i="1" dirty="0"/>
              <a:t>x</a:t>
            </a:r>
            <a:r>
              <a:rPr lang="en-US" altLang="en-US" dirty="0"/>
              <a:t> </a:t>
            </a:r>
            <a:r>
              <a:rPr lang="en-US" altLang="en-US" dirty="0">
                <a:sym typeface="Symbol" panose="05050102010706020507" pitchFamily="18" charset="2"/>
              </a:rPr>
              <a:t> Mean response when explanatory variable takes on the value </a:t>
            </a:r>
            <a:r>
              <a:rPr lang="en-US" altLang="en-US" i="1" dirty="0">
                <a:sym typeface="Symbol" panose="05050102010706020507" pitchFamily="18" charset="2"/>
              </a:rPr>
              <a:t>x</a:t>
            </a:r>
          </a:p>
          <a:p>
            <a:pPr marL="0" indent="0">
              <a:buNone/>
            </a:pPr>
            <a:endParaRPr lang="en-US" altLang="en-US" dirty="0"/>
          </a:p>
          <a:p>
            <a:pPr marL="0" indent="0">
              <a:buNone/>
            </a:pPr>
            <a:r>
              <a:rPr lang="en-US" altLang="en-US" b="1" u="sng" dirty="0"/>
              <a:t>Goal: </a:t>
            </a:r>
          </a:p>
          <a:p>
            <a:pPr marL="0" indent="0">
              <a:buNone/>
            </a:pPr>
            <a:r>
              <a:rPr lang="en-US" altLang="en-US" dirty="0"/>
              <a:t>Choose values (estimates) that minimize the sum of squared errors (</a:t>
            </a:r>
            <a:r>
              <a:rPr lang="en-US" altLang="en-US" i="1" dirty="0"/>
              <a:t>SSE</a:t>
            </a:r>
            <a:r>
              <a:rPr lang="en-US" altLang="en-US" dirty="0"/>
              <a:t>) of observed values to the straight-line: </a:t>
            </a:r>
          </a:p>
        </p:txBody>
      </p:sp>
      <p:graphicFrame>
        <p:nvGraphicFramePr>
          <p:cNvPr id="7" name="Object 4">
            <a:extLst>
              <a:ext uri="{FF2B5EF4-FFF2-40B4-BE49-F238E27FC236}">
                <a16:creationId xmlns:a16="http://schemas.microsoft.com/office/drawing/2014/main" id="{7D34CC3C-223C-4539-B0DC-5941D447528D}"/>
              </a:ext>
            </a:extLst>
          </p:cNvPr>
          <p:cNvGraphicFramePr>
            <a:graphicFrameLocks noChangeAspect="1"/>
          </p:cNvGraphicFramePr>
          <p:nvPr>
            <p:extLst>
              <p:ext uri="{D42A27DB-BD31-4B8C-83A1-F6EECF244321}">
                <p14:modId xmlns:p14="http://schemas.microsoft.com/office/powerpoint/2010/main" val="2589136044"/>
              </p:ext>
            </p:extLst>
          </p:nvPr>
        </p:nvGraphicFramePr>
        <p:xfrm>
          <a:off x="1569720" y="5502275"/>
          <a:ext cx="8534400" cy="990600"/>
        </p:xfrm>
        <a:graphic>
          <a:graphicData uri="http://schemas.openxmlformats.org/presentationml/2006/ole">
            <mc:AlternateContent xmlns:mc="http://schemas.openxmlformats.org/markup-compatibility/2006">
              <mc:Choice xmlns:v="urn:schemas-microsoft-com:vml" Requires="v">
                <p:oleObj name="Equation" r:id="rId3" imgW="4076640" imgH="482400" progId="Equation.3">
                  <p:embed/>
                </p:oleObj>
              </mc:Choice>
              <mc:Fallback>
                <p:oleObj name="Equation" r:id="rId3" imgW="4076640" imgH="482400" progId="Equation.3">
                  <p:embed/>
                  <p:pic>
                    <p:nvPicPr>
                      <p:cNvPr id="3076" name="Object 4">
                        <a:extLst>
                          <a:ext uri="{FF2B5EF4-FFF2-40B4-BE49-F238E27FC236}">
                            <a16:creationId xmlns:a16="http://schemas.microsoft.com/office/drawing/2014/main" id="{249942F4-4237-45DC-A665-72462DF01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720" y="5502275"/>
                        <a:ext cx="8534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993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Example: Olympic Discus Throw</a:t>
            </a:r>
          </a:p>
        </p:txBody>
      </p:sp>
      <p:sp>
        <p:nvSpPr>
          <p:cNvPr id="3" name="Content Placeholder 2">
            <a:extLst>
              <a:ext uri="{FF2B5EF4-FFF2-40B4-BE49-F238E27FC236}">
                <a16:creationId xmlns:a16="http://schemas.microsoft.com/office/drawing/2014/main" id="{B5172101-E15E-47FF-A0D7-0D6F26D0EB22}"/>
              </a:ext>
            </a:extLst>
          </p:cNvPr>
          <p:cNvSpPr>
            <a:spLocks noGrp="1"/>
          </p:cNvSpPr>
          <p:nvPr>
            <p:ph idx="1"/>
          </p:nvPr>
        </p:nvSpPr>
        <p:spPr>
          <a:xfrm>
            <a:off x="838200" y="1814513"/>
            <a:ext cx="10515600" cy="4351338"/>
          </a:xfrm>
        </p:spPr>
        <p:txBody>
          <a:bodyPr/>
          <a:lstStyle/>
          <a:p>
            <a:pPr marL="0" indent="0">
              <a:buNone/>
            </a:pPr>
            <a:r>
              <a:rPr lang="en-US" dirty="0"/>
              <a:t>Disc throwing is a track and field event in which an athlete throws a heavy disc (also called a discus) in an attempt to mark a farther distance than their competitors.  The metal disc weights 2kg for men and 1kg for women.</a:t>
            </a:r>
          </a:p>
          <a:p>
            <a:pPr marL="0" indent="0">
              <a:buNone/>
            </a:pPr>
            <a:r>
              <a:rPr lang="en-US" dirty="0"/>
              <a:t>Let’s develop a Linear Model:</a:t>
            </a:r>
          </a:p>
        </p:txBody>
      </p:sp>
      <p:pic>
        <p:nvPicPr>
          <p:cNvPr id="4098" name="Picture 2" descr="Discus Throw Icon 243018">
            <a:extLst>
              <a:ext uri="{FF2B5EF4-FFF2-40B4-BE49-F238E27FC236}">
                <a16:creationId xmlns:a16="http://schemas.microsoft.com/office/drawing/2014/main" id="{E3D44C10-1620-4006-B5A9-C88A1324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980" y="241300"/>
            <a:ext cx="190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4B1E5902-A569-4AE2-B03D-B889F3E88D0B}"/>
              </a:ext>
            </a:extLst>
          </p:cNvPr>
          <p:cNvGraphicFramePr>
            <a:graphicFrameLocks noGrp="1"/>
          </p:cNvGraphicFramePr>
          <p:nvPr>
            <p:extLst>
              <p:ext uri="{D42A27DB-BD31-4B8C-83A1-F6EECF244321}">
                <p14:modId xmlns:p14="http://schemas.microsoft.com/office/powerpoint/2010/main" val="1083874937"/>
              </p:ext>
            </p:extLst>
          </p:nvPr>
        </p:nvGraphicFramePr>
        <p:xfrm>
          <a:off x="1696720" y="3990182"/>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93398801"/>
                    </a:ext>
                  </a:extLst>
                </a:gridCol>
                <a:gridCol w="4064000">
                  <a:extLst>
                    <a:ext uri="{9D8B030D-6E8A-4147-A177-3AD203B41FA5}">
                      <a16:colId xmlns:a16="http://schemas.microsoft.com/office/drawing/2014/main" val="2987522313"/>
                    </a:ext>
                  </a:extLst>
                </a:gridCol>
              </a:tblGrid>
              <a:tr h="370840">
                <a:tc>
                  <a:txBody>
                    <a:bodyPr/>
                    <a:lstStyle/>
                    <a:p>
                      <a:pPr algn="ctr"/>
                      <a:r>
                        <a:rPr lang="en-US" dirty="0"/>
                        <a:t>Age [years]</a:t>
                      </a:r>
                    </a:p>
                  </a:txBody>
                  <a:tcPr/>
                </a:tc>
                <a:tc>
                  <a:txBody>
                    <a:bodyPr/>
                    <a:lstStyle/>
                    <a:p>
                      <a:pPr algn="ctr"/>
                      <a:r>
                        <a:rPr lang="en-US" dirty="0"/>
                        <a:t>Average Throwing Distance [feet]</a:t>
                      </a:r>
                    </a:p>
                  </a:txBody>
                  <a:tcPr/>
                </a:tc>
                <a:extLst>
                  <a:ext uri="{0D108BD9-81ED-4DB2-BD59-A6C34878D82A}">
                    <a16:rowId xmlns:a16="http://schemas.microsoft.com/office/drawing/2014/main" val="1665784208"/>
                  </a:ext>
                </a:extLst>
              </a:tr>
              <a:tr h="370840">
                <a:tc>
                  <a:txBody>
                    <a:bodyPr/>
                    <a:lstStyle/>
                    <a:p>
                      <a:pPr algn="ctr"/>
                      <a:r>
                        <a:rPr lang="en-US" dirty="0"/>
                        <a:t>10</a:t>
                      </a:r>
                    </a:p>
                  </a:txBody>
                  <a:tcPr/>
                </a:tc>
                <a:tc>
                  <a:txBody>
                    <a:bodyPr/>
                    <a:lstStyle/>
                    <a:p>
                      <a:pPr algn="ctr"/>
                      <a:r>
                        <a:rPr lang="en-US" dirty="0"/>
                        <a:t>180</a:t>
                      </a:r>
                    </a:p>
                  </a:txBody>
                  <a:tcPr/>
                </a:tc>
                <a:extLst>
                  <a:ext uri="{0D108BD9-81ED-4DB2-BD59-A6C34878D82A}">
                    <a16:rowId xmlns:a16="http://schemas.microsoft.com/office/drawing/2014/main" val="3582557089"/>
                  </a:ext>
                </a:extLst>
              </a:tr>
              <a:tr h="370840">
                <a:tc>
                  <a:txBody>
                    <a:bodyPr/>
                    <a:lstStyle/>
                    <a:p>
                      <a:pPr algn="ctr"/>
                      <a:r>
                        <a:rPr lang="en-US" dirty="0"/>
                        <a:t>12</a:t>
                      </a:r>
                    </a:p>
                  </a:txBody>
                  <a:tcPr/>
                </a:tc>
                <a:tc>
                  <a:txBody>
                    <a:bodyPr/>
                    <a:lstStyle/>
                    <a:p>
                      <a:pPr algn="ctr"/>
                      <a:r>
                        <a:rPr lang="en-US" dirty="0"/>
                        <a:t>260</a:t>
                      </a:r>
                    </a:p>
                  </a:txBody>
                  <a:tcPr/>
                </a:tc>
                <a:extLst>
                  <a:ext uri="{0D108BD9-81ED-4DB2-BD59-A6C34878D82A}">
                    <a16:rowId xmlns:a16="http://schemas.microsoft.com/office/drawing/2014/main" val="1092874167"/>
                  </a:ext>
                </a:extLst>
              </a:tr>
              <a:tr h="370840">
                <a:tc>
                  <a:txBody>
                    <a:bodyPr/>
                    <a:lstStyle/>
                    <a:p>
                      <a:pPr algn="ctr"/>
                      <a:r>
                        <a:rPr lang="en-US" dirty="0"/>
                        <a:t>14</a:t>
                      </a:r>
                    </a:p>
                  </a:txBody>
                  <a:tcPr/>
                </a:tc>
                <a:tc>
                  <a:txBody>
                    <a:bodyPr/>
                    <a:lstStyle/>
                    <a:p>
                      <a:pPr algn="ctr"/>
                      <a:r>
                        <a:rPr lang="en-US" dirty="0"/>
                        <a:t>289</a:t>
                      </a:r>
                    </a:p>
                  </a:txBody>
                  <a:tcPr/>
                </a:tc>
                <a:extLst>
                  <a:ext uri="{0D108BD9-81ED-4DB2-BD59-A6C34878D82A}">
                    <a16:rowId xmlns:a16="http://schemas.microsoft.com/office/drawing/2014/main" val="391492302"/>
                  </a:ext>
                </a:extLst>
              </a:tr>
              <a:tr h="370840">
                <a:tc>
                  <a:txBody>
                    <a:bodyPr/>
                    <a:lstStyle/>
                    <a:p>
                      <a:pPr algn="ctr"/>
                      <a:r>
                        <a:rPr lang="en-US" dirty="0"/>
                        <a:t>16</a:t>
                      </a:r>
                    </a:p>
                  </a:txBody>
                  <a:tcPr/>
                </a:tc>
                <a:tc>
                  <a:txBody>
                    <a:bodyPr/>
                    <a:lstStyle/>
                    <a:p>
                      <a:pPr algn="ctr"/>
                      <a:r>
                        <a:rPr lang="en-US" dirty="0"/>
                        <a:t>330</a:t>
                      </a:r>
                    </a:p>
                  </a:txBody>
                  <a:tcPr/>
                </a:tc>
                <a:extLst>
                  <a:ext uri="{0D108BD9-81ED-4DB2-BD59-A6C34878D82A}">
                    <a16:rowId xmlns:a16="http://schemas.microsoft.com/office/drawing/2014/main" val="3855732864"/>
                  </a:ext>
                </a:extLst>
              </a:tr>
              <a:tr h="370840">
                <a:tc>
                  <a:txBody>
                    <a:bodyPr/>
                    <a:lstStyle/>
                    <a:p>
                      <a:pPr algn="ctr"/>
                      <a:r>
                        <a:rPr lang="en-US" dirty="0"/>
                        <a:t>18</a:t>
                      </a:r>
                    </a:p>
                  </a:txBody>
                  <a:tcPr/>
                </a:tc>
                <a:tc>
                  <a:txBody>
                    <a:bodyPr/>
                    <a:lstStyle/>
                    <a:p>
                      <a:pPr algn="ctr"/>
                      <a:r>
                        <a:rPr lang="en-US" dirty="0"/>
                        <a:t>420</a:t>
                      </a:r>
                    </a:p>
                  </a:txBody>
                  <a:tcPr/>
                </a:tc>
                <a:extLst>
                  <a:ext uri="{0D108BD9-81ED-4DB2-BD59-A6C34878D82A}">
                    <a16:rowId xmlns:a16="http://schemas.microsoft.com/office/drawing/2014/main" val="4022376358"/>
                  </a:ext>
                </a:extLst>
              </a:tr>
              <a:tr h="370840">
                <a:tc>
                  <a:txBody>
                    <a:bodyPr/>
                    <a:lstStyle/>
                    <a:p>
                      <a:pPr algn="ctr"/>
                      <a:r>
                        <a:rPr lang="en-US" dirty="0"/>
                        <a:t>20</a:t>
                      </a:r>
                    </a:p>
                  </a:txBody>
                  <a:tcPr/>
                </a:tc>
                <a:tc>
                  <a:txBody>
                    <a:bodyPr/>
                    <a:lstStyle/>
                    <a:p>
                      <a:pPr algn="ctr"/>
                      <a:r>
                        <a:rPr lang="en-US" dirty="0"/>
                        <a:t>451</a:t>
                      </a:r>
                    </a:p>
                  </a:txBody>
                  <a:tcPr/>
                </a:tc>
                <a:extLst>
                  <a:ext uri="{0D108BD9-81ED-4DB2-BD59-A6C34878D82A}">
                    <a16:rowId xmlns:a16="http://schemas.microsoft.com/office/drawing/2014/main" val="1370316848"/>
                  </a:ext>
                </a:extLst>
              </a:tr>
            </a:tbl>
          </a:graphicData>
        </a:graphic>
      </p:graphicFrame>
    </p:spTree>
    <p:extLst>
      <p:ext uri="{BB962C8B-B14F-4D97-AF65-F5344CB8AC3E}">
        <p14:creationId xmlns:p14="http://schemas.microsoft.com/office/powerpoint/2010/main" val="400325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4" name="Object 4">
                <a:extLst>
                  <a:ext uri="{FF2B5EF4-FFF2-40B4-BE49-F238E27FC236}">
                    <a16:creationId xmlns:a16="http://schemas.microsoft.com/office/drawing/2014/main" id="{B48E4521-0404-4789-8D11-ACBB2D34C2F0}"/>
                  </a:ext>
                </a:extLst>
              </p:cNvPr>
              <p:cNvSpPr txBox="1"/>
              <p:nvPr/>
            </p:nvSpPr>
            <p:spPr bwMode="auto">
              <a:xfrm>
                <a:off x="3630853" y="1998497"/>
                <a:ext cx="2627707" cy="2104679"/>
              </a:xfrm>
              <a:prstGeom prst="rect">
                <a:avLst/>
              </a:prstGeom>
            </p:spPr>
            <p:txBody>
              <a:bodyPr wrap="none">
                <a:spAutoFit/>
              </a:bodyPr>
              <a:lstStyle>
                <a:defPPr>
                  <a:defRPr lang="en-US"/>
                </a:defPPr>
                <a:lvl1pPr>
                  <a:defRPr>
                    <a:solidFill>
                      <a:srgbClr val="222222"/>
                    </a:solidFill>
                    <a:latin typeface="Roboto"/>
                  </a:defRPr>
                </a:lvl1p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𝑥𝑥</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e>
                            <m:sup>
                              <m:r>
                                <a:rPr lang="en-US">
                                  <a:latin typeface="Cambria Math" panose="02040503050406030204" pitchFamily="18" charset="0"/>
                                </a:rPr>
                                <m:t>2</m:t>
                              </m:r>
                            </m:sup>
                          </m:sSup>
                        </m:e>
                      </m:nary>
                    </m:oMath>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nary>
                    </m:oMath>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𝑦𝑦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sup>
                              <m:r>
                                <a:rPr lang="en-US">
                                  <a:latin typeface="Cambria Math" panose="02040503050406030204" pitchFamily="18" charset="0"/>
                                </a:rPr>
                                <m:t>2</m:t>
                              </m:r>
                            </m:sup>
                          </m:sSup>
                        </m:e>
                      </m:nary>
                    </m:oMath>
                  </m:oMathPara>
                </a14:m>
                <a:endParaRPr lang="en-US" dirty="0"/>
              </a:p>
            </p:txBody>
          </p:sp>
        </mc:Choice>
        <mc:Fallback xmlns="">
          <p:sp>
            <p:nvSpPr>
              <p:cNvPr id="5124" name="Object 4">
                <a:extLst>
                  <a:ext uri="{FF2B5EF4-FFF2-40B4-BE49-F238E27FC236}">
                    <a16:creationId xmlns:a16="http://schemas.microsoft.com/office/drawing/2014/main" id="{B48E4521-0404-4789-8D11-ACBB2D34C2F0}"/>
                  </a:ext>
                </a:extLst>
              </p:cNvPr>
              <p:cNvSpPr txBox="1">
                <a:spLocks noRot="1" noChangeAspect="1" noMove="1" noResize="1" noEditPoints="1" noAdjustHandles="1" noChangeArrowheads="1" noChangeShapeType="1" noTextEdit="1"/>
              </p:cNvSpPr>
              <p:nvPr/>
            </p:nvSpPr>
            <p:spPr bwMode="auto">
              <a:xfrm>
                <a:off x="3630853" y="1998497"/>
                <a:ext cx="2627707" cy="2104679"/>
              </a:xfrm>
              <a:prstGeom prst="rect">
                <a:avLst/>
              </a:prstGeom>
              <a:blipFill>
                <a:blip r:embed="rId2"/>
                <a:stretch>
                  <a:fillRect/>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8D0124D-25CB-4224-B796-07C6B2B8862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Least Squares Computations</a:t>
            </a:r>
            <a:endParaRPr lang="en-US" dirty="0"/>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2232DA30-32C4-4E22-91BC-665CC6A37448}"/>
                  </a:ext>
                </a:extLst>
              </p:cNvPr>
              <p:cNvSpPr txBox="1"/>
              <p:nvPr/>
            </p:nvSpPr>
            <p:spPr bwMode="auto">
              <a:xfrm>
                <a:off x="7160325" y="1865690"/>
                <a:ext cx="5031675" cy="990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𝑆𝑆𝐸</m:t>
                      </m:r>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𝑖</m:t>
                                      </m:r>
                                    </m:sub>
                                  </m:sSub>
                                </m:e>
                              </m:d>
                            </m:e>
                            <m:sup>
                              <m:r>
                                <a:rPr lang="en-US" i="1">
                                  <a:solidFill>
                                    <a:srgbClr val="000000"/>
                                  </a:solidFill>
                                  <a:latin typeface="Cambria Math" panose="02040503050406030204" pitchFamily="18" charset="0"/>
                                </a:rPr>
                                <m:t>2</m:t>
                              </m:r>
                            </m:sup>
                          </m:sSup>
                        </m:e>
                      </m:nary>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d>
                                </m:e>
                              </m:d>
                            </m:e>
                          </m:nary>
                        </m:e>
                        <m:sup>
                          <m:r>
                            <a:rPr lang="en-US" i="1">
                              <a:solidFill>
                                <a:srgbClr val="000000"/>
                              </a:solidFill>
                              <a:latin typeface="Cambria Math" panose="02040503050406030204" pitchFamily="18" charset="0"/>
                            </a:rPr>
                            <m:t>2</m:t>
                          </m:r>
                        </m:sup>
                      </m:sSup>
                    </m:oMath>
                  </m:oMathPara>
                </a14:m>
                <a:endParaRPr lang="en-US" dirty="0"/>
              </a:p>
            </p:txBody>
          </p:sp>
        </mc:Choice>
        <mc:Fallback xmlns="">
          <p:sp>
            <p:nvSpPr>
              <p:cNvPr id="6" name="Object 5">
                <a:extLst>
                  <a:ext uri="{FF2B5EF4-FFF2-40B4-BE49-F238E27FC236}">
                    <a16:creationId xmlns:a16="http://schemas.microsoft.com/office/drawing/2014/main" id="{2232DA30-32C4-4E22-91BC-665CC6A37448}"/>
                  </a:ext>
                </a:extLst>
              </p:cNvPr>
              <p:cNvSpPr txBox="1">
                <a:spLocks noRot="1" noChangeAspect="1" noMove="1" noResize="1" noEditPoints="1" noAdjustHandles="1" noChangeArrowheads="1" noChangeShapeType="1" noTextEdit="1"/>
              </p:cNvSpPr>
              <p:nvPr/>
            </p:nvSpPr>
            <p:spPr bwMode="auto">
              <a:xfrm>
                <a:off x="7160325" y="1865690"/>
                <a:ext cx="5031675" cy="990600"/>
              </a:xfrm>
              <a:prstGeom prst="rect">
                <a:avLst/>
              </a:prstGeom>
              <a:blipFill>
                <a:blip r:embed="rId3"/>
                <a:stretch>
                  <a:fillRect/>
                </a:stretch>
              </a:blipFill>
              <a:ln>
                <a:noFill/>
              </a:ln>
              <a:effectLst/>
            </p:spPr>
            <p:txBody>
              <a:bodyPr/>
              <a:lstStyle/>
              <a:p>
                <a:r>
                  <a:rPr lang="en-US">
                    <a:noFill/>
                  </a:rPr>
                  <a:t> </a:t>
                </a:r>
              </a:p>
            </p:txBody>
          </p:sp>
        </mc:Fallback>
      </mc:AlternateContent>
      <p:sp>
        <p:nvSpPr>
          <p:cNvPr id="9" name="Rectangle 8">
            <a:extLst>
              <a:ext uri="{FF2B5EF4-FFF2-40B4-BE49-F238E27FC236}">
                <a16:creationId xmlns:a16="http://schemas.microsoft.com/office/drawing/2014/main" id="{DAFE137D-A578-42CD-9B48-254195DA05CC}"/>
              </a:ext>
            </a:extLst>
          </p:cNvPr>
          <p:cNvSpPr/>
          <p:nvPr/>
        </p:nvSpPr>
        <p:spPr>
          <a:xfrm>
            <a:off x="7057661" y="1496358"/>
            <a:ext cx="4224233" cy="369332"/>
          </a:xfrm>
          <a:prstGeom prst="rect">
            <a:avLst/>
          </a:prstGeom>
        </p:spPr>
        <p:txBody>
          <a:bodyPr wrap="none">
            <a:spAutoFit/>
          </a:bodyPr>
          <a:lstStyle/>
          <a:p>
            <a:r>
              <a:rPr lang="en-US" dirty="0">
                <a:solidFill>
                  <a:srgbClr val="4D5156"/>
                </a:solidFill>
                <a:latin typeface="Roboto"/>
              </a:rPr>
              <a:t>SSE: sum of squared estimate of errors</a:t>
            </a:r>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C57DDB6-9BC5-4EC6-845C-A5A95595CF1C}"/>
                  </a:ext>
                </a:extLst>
              </p:cNvPr>
              <p:cNvSpPr/>
              <p:nvPr/>
            </p:nvSpPr>
            <p:spPr>
              <a:xfrm>
                <a:off x="533400" y="4375460"/>
                <a:ext cx="6096000" cy="682431"/>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𝑥</m:t>
                                      </m:r>
                                    </m:e>
                                  </m:bar>
                                </m:e>
                              </m:d>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𝑦</m:t>
                                      </m:r>
                                    </m:e>
                                  </m:bar>
                                </m:e>
                              </m:d>
                            </m:e>
                          </m:nary>
                        </m:num>
                        <m:den>
                          <m:nary>
                            <m:naryPr>
                              <m:chr m:val="∑"/>
                              <m:subHide m:val="on"/>
                              <m:supHide m:val="on"/>
                              <m:ctrlPr>
                                <a:rPr lang="en-US" i="1">
                                  <a:solidFill>
                                    <a:srgbClr val="000000"/>
                                  </a:solidFill>
                                  <a:latin typeface="Cambria Math" panose="02040503050406030204" pitchFamily="18" charset="0"/>
                                </a:rPr>
                              </m:ctrlPr>
                            </m:naryPr>
                            <m:sub/>
                            <m:sup/>
                            <m:e>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𝑥</m:t>
                                          </m:r>
                                        </m:e>
                                      </m:bar>
                                    </m:e>
                                  </m:d>
                                </m:e>
                                <m:sup>
                                  <m:r>
                                    <a:rPr lang="en-US" i="1">
                                      <a:solidFill>
                                        <a:srgbClr val="000000"/>
                                      </a:solidFill>
                                      <a:latin typeface="Cambria Math" panose="02040503050406030204" pitchFamily="18" charset="0"/>
                                    </a:rPr>
                                    <m:t>2</m:t>
                                  </m:r>
                                </m:sup>
                              </m:sSup>
                            </m:e>
                          </m:nary>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𝑥𝑦</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𝑥𝑥</m:t>
                              </m:r>
                            </m:sub>
                          </m:sSub>
                        </m:den>
                      </m:f>
                    </m:oMath>
                  </m:oMathPara>
                </a14:m>
                <a:br>
                  <a:rPr lang="en-US" i="1" dirty="0">
                    <a:solidFill>
                      <a:srgbClr val="000000"/>
                    </a:solidFill>
                    <a:latin typeface="Cambria Math" panose="02040503050406030204" pitchFamily="18" charset="0"/>
                  </a:rPr>
                </a:br>
                <a:endParaRPr lang="en-US" dirty="0"/>
              </a:p>
            </p:txBody>
          </p:sp>
        </mc:Choice>
        <mc:Fallback xmlns="">
          <p:sp>
            <p:nvSpPr>
              <p:cNvPr id="14" name="Rectangle 13">
                <a:extLst>
                  <a:ext uri="{FF2B5EF4-FFF2-40B4-BE49-F238E27FC236}">
                    <a16:creationId xmlns:a16="http://schemas.microsoft.com/office/drawing/2014/main" id="{FC57DDB6-9BC5-4EC6-845C-A5A95595CF1C}"/>
                  </a:ext>
                </a:extLst>
              </p:cNvPr>
              <p:cNvSpPr>
                <a:spLocks noRot="1" noChangeAspect="1" noMove="1" noResize="1" noEditPoints="1" noAdjustHandles="1" noChangeArrowheads="1" noChangeShapeType="1" noTextEdit="1"/>
              </p:cNvSpPr>
              <p:nvPr/>
            </p:nvSpPr>
            <p:spPr>
              <a:xfrm>
                <a:off x="533400" y="4375460"/>
                <a:ext cx="6096000" cy="682431"/>
              </a:xfrm>
              <a:prstGeom prst="rect">
                <a:avLst/>
              </a:prstGeom>
              <a:blipFill>
                <a:blip r:embed="rId4"/>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ECE91491-9B5B-43E5-BE13-F484DDB6E833}"/>
              </a:ext>
            </a:extLst>
          </p:cNvPr>
          <p:cNvSpPr/>
          <p:nvPr/>
        </p:nvSpPr>
        <p:spPr>
          <a:xfrm>
            <a:off x="533400" y="2681288"/>
            <a:ext cx="1688476" cy="369332"/>
          </a:xfrm>
          <a:prstGeom prst="rect">
            <a:avLst/>
          </a:prstGeom>
        </p:spPr>
        <p:txBody>
          <a:bodyPr wrap="none">
            <a:spAutoFit/>
          </a:bodyPr>
          <a:lstStyle/>
          <a:p>
            <a:r>
              <a:rPr lang="en-US" altLang="en-US" dirty="0">
                <a:sym typeface="Symbol" panose="05050102010706020507" pitchFamily="18" charset="2"/>
              </a:rPr>
              <a:t>Mean response </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1CCEE72-EDA0-4E5E-99B2-53BBFF1FDBAC}"/>
                  </a:ext>
                </a:extLst>
              </p:cNvPr>
              <p:cNvSpPr/>
              <p:nvPr/>
            </p:nvSpPr>
            <p:spPr>
              <a:xfrm>
                <a:off x="533400" y="3139158"/>
                <a:ext cx="6096000" cy="508794"/>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𝑦</m:t>
                          </m:r>
                        </m:e>
                      </m:ba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𝑥</m:t>
                          </m:r>
                        </m:e>
                      </m:bar>
                    </m:oMath>
                  </m:oMathPara>
                </a14:m>
                <a:br>
                  <a:rPr lang="en-US" i="1" dirty="0">
                    <a:solidFill>
                      <a:srgbClr val="000000"/>
                    </a:solidFill>
                    <a:latin typeface="Cambria Math" panose="02040503050406030204" pitchFamily="18" charset="0"/>
                  </a:rPr>
                </a:br>
                <a:endParaRPr lang="en-US" dirty="0"/>
              </a:p>
            </p:txBody>
          </p:sp>
        </mc:Choice>
        <mc:Fallback xmlns="">
          <p:sp>
            <p:nvSpPr>
              <p:cNvPr id="17" name="Rectangle 16">
                <a:extLst>
                  <a:ext uri="{FF2B5EF4-FFF2-40B4-BE49-F238E27FC236}">
                    <a16:creationId xmlns:a16="http://schemas.microsoft.com/office/drawing/2014/main" id="{41CCEE72-EDA0-4E5E-99B2-53BBFF1FDBAC}"/>
                  </a:ext>
                </a:extLst>
              </p:cNvPr>
              <p:cNvSpPr>
                <a:spLocks noRot="1" noChangeAspect="1" noMove="1" noResize="1" noEditPoints="1" noAdjustHandles="1" noChangeArrowheads="1" noChangeShapeType="1" noTextEdit="1"/>
              </p:cNvSpPr>
              <p:nvPr/>
            </p:nvSpPr>
            <p:spPr>
              <a:xfrm>
                <a:off x="533400" y="3139158"/>
                <a:ext cx="6096000" cy="508794"/>
              </a:xfrm>
              <a:prstGeom prst="rect">
                <a:avLst/>
              </a:prstGeom>
              <a:blipFill>
                <a:blip r:embed="rId5"/>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DBB8A5C1-7C66-4A3A-857A-788927B1EB5C}"/>
              </a:ext>
            </a:extLst>
          </p:cNvPr>
          <p:cNvSpPr/>
          <p:nvPr/>
        </p:nvSpPr>
        <p:spPr>
          <a:xfrm>
            <a:off x="533400" y="3827040"/>
            <a:ext cx="2669192" cy="369332"/>
          </a:xfrm>
          <a:prstGeom prst="rect">
            <a:avLst/>
          </a:prstGeom>
        </p:spPr>
        <p:txBody>
          <a:bodyPr wrap="none">
            <a:spAutoFit/>
          </a:bodyPr>
          <a:lstStyle/>
          <a:p>
            <a:r>
              <a:rPr lang="en-US" altLang="en-US" dirty="0">
                <a:sym typeface="Symbol" panose="05050102010706020507" pitchFamily="18" charset="2"/>
              </a:rPr>
              <a:t>Change in Mean response </a:t>
            </a:r>
            <a:endParaRPr lang="en-US" dirty="0"/>
          </a:p>
        </p:txBody>
      </p:sp>
      <p:sp>
        <p:nvSpPr>
          <p:cNvPr id="20" name="Rectangle 19">
            <a:extLst>
              <a:ext uri="{FF2B5EF4-FFF2-40B4-BE49-F238E27FC236}">
                <a16:creationId xmlns:a16="http://schemas.microsoft.com/office/drawing/2014/main" id="{3D42B293-FACB-4FB9-A73E-DCEEFE817001}"/>
              </a:ext>
            </a:extLst>
          </p:cNvPr>
          <p:cNvSpPr/>
          <p:nvPr/>
        </p:nvSpPr>
        <p:spPr>
          <a:xfrm>
            <a:off x="3572225" y="1496358"/>
            <a:ext cx="3159839" cy="369332"/>
          </a:xfrm>
          <a:prstGeom prst="rect">
            <a:avLst/>
          </a:prstGeom>
        </p:spPr>
        <p:txBody>
          <a:bodyPr wrap="none">
            <a:spAutoFit/>
          </a:bodyPr>
          <a:lstStyle/>
          <a:p>
            <a:r>
              <a:rPr lang="en-US" dirty="0">
                <a:solidFill>
                  <a:srgbClr val="4D5156"/>
                </a:solidFill>
                <a:latin typeface="Roboto"/>
              </a:rPr>
              <a:t>S: squared estimate of errors</a:t>
            </a:r>
            <a:endParaRPr lang="en-US" dirty="0"/>
          </a:p>
        </p:txBody>
      </p:sp>
      <mc:AlternateContent xmlns:mc="http://schemas.openxmlformats.org/markup-compatibility/2006" xmlns:a14="http://schemas.microsoft.com/office/drawing/2010/main">
        <mc:Choice Requires="a14">
          <p:sp>
            <p:nvSpPr>
              <p:cNvPr id="21" name="Object 4">
                <a:extLst>
                  <a:ext uri="{FF2B5EF4-FFF2-40B4-BE49-F238E27FC236}">
                    <a16:creationId xmlns:a16="http://schemas.microsoft.com/office/drawing/2014/main" id="{63A4D0D9-E72C-4861-A4E5-8F2E509BA6CE}"/>
                  </a:ext>
                </a:extLst>
              </p:cNvPr>
              <p:cNvSpPr txBox="1"/>
              <p:nvPr/>
            </p:nvSpPr>
            <p:spPr bwMode="auto">
              <a:xfrm>
                <a:off x="756379" y="1991120"/>
                <a:ext cx="2240098" cy="990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 </m:t>
                      </m:r>
                    </m:oMath>
                  </m:oMathPara>
                </a14:m>
                <a:endParaRPr lang="en-US" dirty="0"/>
              </a:p>
            </p:txBody>
          </p:sp>
        </mc:Choice>
        <mc:Fallback xmlns="">
          <p:sp>
            <p:nvSpPr>
              <p:cNvPr id="21" name="Object 4">
                <a:extLst>
                  <a:ext uri="{FF2B5EF4-FFF2-40B4-BE49-F238E27FC236}">
                    <a16:creationId xmlns:a16="http://schemas.microsoft.com/office/drawing/2014/main" id="{63A4D0D9-E72C-4861-A4E5-8F2E509BA6CE}"/>
                  </a:ext>
                </a:extLst>
              </p:cNvPr>
              <p:cNvSpPr txBox="1">
                <a:spLocks noRot="1" noChangeAspect="1" noMove="1" noResize="1" noEditPoints="1" noAdjustHandles="1" noChangeArrowheads="1" noChangeShapeType="1" noTextEdit="1"/>
              </p:cNvSpPr>
              <p:nvPr/>
            </p:nvSpPr>
            <p:spPr bwMode="auto">
              <a:xfrm>
                <a:off x="756379" y="1991120"/>
                <a:ext cx="2240098" cy="990600"/>
              </a:xfrm>
              <a:prstGeom prst="rect">
                <a:avLst/>
              </a:prstGeom>
              <a:blipFill>
                <a:blip r:embed="rId6"/>
                <a:stretch>
                  <a:fillRect/>
                </a:stretch>
              </a:blipFill>
              <a:ln>
                <a:noFill/>
              </a:ln>
              <a:effectLst/>
            </p:spPr>
            <p:txBody>
              <a:bodyPr/>
              <a:lstStyle/>
              <a:p>
                <a:r>
                  <a:rPr lang="en-US">
                    <a:noFill/>
                  </a:rPr>
                  <a:t> </a:t>
                </a:r>
              </a:p>
            </p:txBody>
          </p:sp>
        </mc:Fallback>
      </mc:AlternateContent>
      <p:sp>
        <p:nvSpPr>
          <p:cNvPr id="24" name="Rectangle 23">
            <a:extLst>
              <a:ext uri="{FF2B5EF4-FFF2-40B4-BE49-F238E27FC236}">
                <a16:creationId xmlns:a16="http://schemas.microsoft.com/office/drawing/2014/main" id="{DD4EEED0-8678-4E9E-8E45-A871CEA1BE73}"/>
              </a:ext>
            </a:extLst>
          </p:cNvPr>
          <p:cNvSpPr/>
          <p:nvPr/>
        </p:nvSpPr>
        <p:spPr>
          <a:xfrm>
            <a:off x="533400" y="1496358"/>
            <a:ext cx="1800493" cy="369332"/>
          </a:xfrm>
          <a:prstGeom prst="rect">
            <a:avLst/>
          </a:prstGeom>
        </p:spPr>
        <p:txBody>
          <a:bodyPr wrap="none">
            <a:spAutoFit/>
          </a:bodyPr>
          <a:lstStyle/>
          <a:p>
            <a:r>
              <a:rPr lang="en-US" dirty="0">
                <a:solidFill>
                  <a:srgbClr val="222222"/>
                </a:solidFill>
                <a:latin typeface="Roboto"/>
              </a:rPr>
              <a:t>Linear Equation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Let’s make a linear regression</a:t>
            </a:r>
          </a:p>
        </p:txBody>
      </p:sp>
      <p:pic>
        <p:nvPicPr>
          <p:cNvPr id="4098" name="Picture 2" descr="Discus Throw Icon 243018">
            <a:extLst>
              <a:ext uri="{FF2B5EF4-FFF2-40B4-BE49-F238E27FC236}">
                <a16:creationId xmlns:a16="http://schemas.microsoft.com/office/drawing/2014/main" id="{E3D44C10-1620-4006-B5A9-C88A1324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242" y="293120"/>
            <a:ext cx="190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4B1E5902-A569-4AE2-B03D-B889F3E88D0B}"/>
              </a:ext>
            </a:extLst>
          </p:cNvPr>
          <p:cNvGraphicFramePr>
            <a:graphicFrameLocks noGrp="1"/>
          </p:cNvGraphicFramePr>
          <p:nvPr>
            <p:extLst>
              <p:ext uri="{D42A27DB-BD31-4B8C-83A1-F6EECF244321}">
                <p14:modId xmlns:p14="http://schemas.microsoft.com/office/powerpoint/2010/main" val="3878329787"/>
              </p:ext>
            </p:extLst>
          </p:nvPr>
        </p:nvGraphicFramePr>
        <p:xfrm>
          <a:off x="667973" y="3917474"/>
          <a:ext cx="7417529" cy="2865120"/>
        </p:xfrm>
        <a:graphic>
          <a:graphicData uri="http://schemas.openxmlformats.org/drawingml/2006/table">
            <a:tbl>
              <a:tblPr firstRow="1" bandRow="1">
                <a:tableStyleId>{5C22544A-7EE6-4342-B048-85BDC9FD1C3A}</a:tableStyleId>
              </a:tblPr>
              <a:tblGrid>
                <a:gridCol w="985295">
                  <a:extLst>
                    <a:ext uri="{9D8B030D-6E8A-4147-A177-3AD203B41FA5}">
                      <a16:colId xmlns:a16="http://schemas.microsoft.com/office/drawing/2014/main" val="3893398801"/>
                    </a:ext>
                  </a:extLst>
                </a:gridCol>
                <a:gridCol w="1072039">
                  <a:extLst>
                    <a:ext uri="{9D8B030D-6E8A-4147-A177-3AD203B41FA5}">
                      <a16:colId xmlns:a16="http://schemas.microsoft.com/office/drawing/2014/main" val="2987522313"/>
                    </a:ext>
                  </a:extLst>
                </a:gridCol>
                <a:gridCol w="1072039">
                  <a:extLst>
                    <a:ext uri="{9D8B030D-6E8A-4147-A177-3AD203B41FA5}">
                      <a16:colId xmlns:a16="http://schemas.microsoft.com/office/drawing/2014/main" val="764205957"/>
                    </a:ext>
                  </a:extLst>
                </a:gridCol>
                <a:gridCol w="1072039">
                  <a:extLst>
                    <a:ext uri="{9D8B030D-6E8A-4147-A177-3AD203B41FA5}">
                      <a16:colId xmlns:a16="http://schemas.microsoft.com/office/drawing/2014/main" val="1752529589"/>
                    </a:ext>
                  </a:extLst>
                </a:gridCol>
                <a:gridCol w="1072039">
                  <a:extLst>
                    <a:ext uri="{9D8B030D-6E8A-4147-A177-3AD203B41FA5}">
                      <a16:colId xmlns:a16="http://schemas.microsoft.com/office/drawing/2014/main" val="3556950739"/>
                    </a:ext>
                  </a:extLst>
                </a:gridCol>
                <a:gridCol w="1072039">
                  <a:extLst>
                    <a:ext uri="{9D8B030D-6E8A-4147-A177-3AD203B41FA5}">
                      <a16:colId xmlns:a16="http://schemas.microsoft.com/office/drawing/2014/main" val="2100655332"/>
                    </a:ext>
                  </a:extLst>
                </a:gridCol>
                <a:gridCol w="1072039">
                  <a:extLst>
                    <a:ext uri="{9D8B030D-6E8A-4147-A177-3AD203B41FA5}">
                      <a16:colId xmlns:a16="http://schemas.microsoft.com/office/drawing/2014/main" val="1040840957"/>
                    </a:ext>
                  </a:extLst>
                </a:gridCol>
              </a:tblGrid>
              <a:tr h="370840">
                <a:tc>
                  <a:txBody>
                    <a:bodyPr/>
                    <a:lstStyle/>
                    <a:p>
                      <a:pPr algn="ctr"/>
                      <a:r>
                        <a:rPr lang="en-US" dirty="0"/>
                        <a:t>Age</a:t>
                      </a:r>
                    </a:p>
                  </a:txBody>
                  <a:tcPr/>
                </a:tc>
                <a:tc>
                  <a:txBody>
                    <a:bodyPr/>
                    <a:lstStyle/>
                    <a:p>
                      <a:pPr algn="ctr"/>
                      <a:r>
                        <a:rPr lang="en-US" dirty="0"/>
                        <a:t>Avg Distance</a:t>
                      </a:r>
                    </a:p>
                  </a:txBody>
                  <a:tcPr/>
                </a:tc>
                <a:tc>
                  <a:txBody>
                    <a:bodyPr/>
                    <a:lstStyle/>
                    <a:p>
                      <a:pPr algn="ctr"/>
                      <a:r>
                        <a:rPr lang="en-US" dirty="0"/>
                        <a:t>x - x</a:t>
                      </a:r>
                    </a:p>
                  </a:txBody>
                  <a:tcPr/>
                </a:tc>
                <a:tc>
                  <a:txBody>
                    <a:bodyPr/>
                    <a:lstStyle/>
                    <a:p>
                      <a:pPr algn="ctr"/>
                      <a:r>
                        <a:rPr lang="en-US" dirty="0"/>
                        <a:t>y - y</a:t>
                      </a:r>
                    </a:p>
                  </a:txBody>
                  <a:tcPr/>
                </a:tc>
                <a:tc>
                  <a:txBody>
                    <a:bodyPr/>
                    <a:lstStyle/>
                    <a:p>
                      <a:pPr algn="ctr"/>
                      <a:r>
                        <a:rPr lang="en-US" dirty="0" err="1"/>
                        <a:t>Sxx</a:t>
                      </a:r>
                      <a:endParaRPr lang="en-US" dirty="0"/>
                    </a:p>
                  </a:txBody>
                  <a:tcPr/>
                </a:tc>
                <a:tc>
                  <a:txBody>
                    <a:bodyPr/>
                    <a:lstStyle/>
                    <a:p>
                      <a:pPr algn="ctr"/>
                      <a:r>
                        <a:rPr lang="en-US" dirty="0" err="1"/>
                        <a:t>Sxy</a:t>
                      </a:r>
                      <a:endParaRPr lang="en-US" dirty="0"/>
                    </a:p>
                  </a:txBody>
                  <a:tcPr/>
                </a:tc>
                <a:tc>
                  <a:txBody>
                    <a:bodyPr/>
                    <a:lstStyle/>
                    <a:p>
                      <a:pPr algn="ctr"/>
                      <a:r>
                        <a:rPr lang="en-US" dirty="0" err="1"/>
                        <a:t>Syy</a:t>
                      </a:r>
                      <a:endParaRPr lang="en-US" dirty="0"/>
                    </a:p>
                  </a:txBody>
                  <a:tcPr/>
                </a:tc>
                <a:extLst>
                  <a:ext uri="{0D108BD9-81ED-4DB2-BD59-A6C34878D82A}">
                    <a16:rowId xmlns:a16="http://schemas.microsoft.com/office/drawing/2014/main" val="1665784208"/>
                  </a:ext>
                </a:extLst>
              </a:tr>
              <a:tr h="370840">
                <a:tc>
                  <a:txBody>
                    <a:bodyPr/>
                    <a:lstStyle/>
                    <a:p>
                      <a:pPr algn="ctr"/>
                      <a:r>
                        <a:rPr lang="en-US" dirty="0"/>
                        <a:t>10</a:t>
                      </a:r>
                    </a:p>
                  </a:txBody>
                  <a:tcPr/>
                </a:tc>
                <a:tc>
                  <a:txBody>
                    <a:bodyPr/>
                    <a:lstStyle/>
                    <a:p>
                      <a:pPr algn="ctr"/>
                      <a:r>
                        <a:rPr lang="en-US" dirty="0"/>
                        <a:t>180</a:t>
                      </a:r>
                    </a:p>
                  </a:txBody>
                  <a:tcPr/>
                </a:tc>
                <a:tc>
                  <a:txBody>
                    <a:bodyPr/>
                    <a:lstStyle/>
                    <a:p>
                      <a:pPr algn="ctr"/>
                      <a:r>
                        <a:rPr lang="en-US" dirty="0"/>
                        <a:t>-5</a:t>
                      </a:r>
                    </a:p>
                  </a:txBody>
                  <a:tcPr/>
                </a:tc>
                <a:tc>
                  <a:txBody>
                    <a:bodyPr/>
                    <a:lstStyle/>
                    <a:p>
                      <a:pPr algn="ctr"/>
                      <a:r>
                        <a:rPr lang="en-US" dirty="0"/>
                        <a:t>-141.67</a:t>
                      </a:r>
                    </a:p>
                  </a:txBody>
                  <a:tcPr/>
                </a:tc>
                <a:tc>
                  <a:txBody>
                    <a:bodyPr/>
                    <a:lstStyle/>
                    <a:p>
                      <a:pPr algn="ctr"/>
                      <a:r>
                        <a:rPr lang="en-US" dirty="0"/>
                        <a:t>25</a:t>
                      </a:r>
                    </a:p>
                  </a:txBody>
                  <a:tcPr/>
                </a:tc>
                <a:tc>
                  <a:txBody>
                    <a:bodyPr/>
                    <a:lstStyle/>
                    <a:p>
                      <a:pPr algn="ctr"/>
                      <a:r>
                        <a:rPr lang="en-US" dirty="0"/>
                        <a:t>708</a:t>
                      </a:r>
                    </a:p>
                  </a:txBody>
                  <a:tcPr/>
                </a:tc>
                <a:tc>
                  <a:txBody>
                    <a:bodyPr/>
                    <a:lstStyle/>
                    <a:p>
                      <a:pPr algn="ctr"/>
                      <a:r>
                        <a:rPr lang="en-US" dirty="0"/>
                        <a:t>20069.44</a:t>
                      </a:r>
                    </a:p>
                  </a:txBody>
                  <a:tcPr/>
                </a:tc>
                <a:extLst>
                  <a:ext uri="{0D108BD9-81ED-4DB2-BD59-A6C34878D82A}">
                    <a16:rowId xmlns:a16="http://schemas.microsoft.com/office/drawing/2014/main" val="3582557089"/>
                  </a:ext>
                </a:extLst>
              </a:tr>
              <a:tr h="370840">
                <a:tc>
                  <a:txBody>
                    <a:bodyPr/>
                    <a:lstStyle/>
                    <a:p>
                      <a:pPr algn="ctr"/>
                      <a:r>
                        <a:rPr lang="en-US" dirty="0"/>
                        <a:t>12</a:t>
                      </a:r>
                    </a:p>
                  </a:txBody>
                  <a:tcPr/>
                </a:tc>
                <a:tc>
                  <a:txBody>
                    <a:bodyPr/>
                    <a:lstStyle/>
                    <a:p>
                      <a:pPr algn="ctr"/>
                      <a:r>
                        <a:rPr lang="en-US" dirty="0"/>
                        <a:t>260</a:t>
                      </a:r>
                    </a:p>
                  </a:txBody>
                  <a:tcPr/>
                </a:tc>
                <a:tc>
                  <a:txBody>
                    <a:bodyPr/>
                    <a:lstStyle/>
                    <a:p>
                      <a:pPr algn="ctr"/>
                      <a:r>
                        <a:rPr lang="en-US" dirty="0"/>
                        <a:t>-3</a:t>
                      </a:r>
                    </a:p>
                  </a:txBody>
                  <a:tcPr/>
                </a:tc>
                <a:tc>
                  <a:txBody>
                    <a:bodyPr/>
                    <a:lstStyle/>
                    <a:p>
                      <a:pPr algn="ctr"/>
                      <a:r>
                        <a:rPr lang="en-US" dirty="0"/>
                        <a:t>-61.67</a:t>
                      </a:r>
                    </a:p>
                  </a:txBody>
                  <a:tcPr/>
                </a:tc>
                <a:tc>
                  <a:txBody>
                    <a:bodyPr/>
                    <a:lstStyle/>
                    <a:p>
                      <a:pPr algn="ctr"/>
                      <a:r>
                        <a:rPr lang="en-US" dirty="0"/>
                        <a:t>9</a:t>
                      </a:r>
                    </a:p>
                  </a:txBody>
                  <a:tcPr/>
                </a:tc>
                <a:tc>
                  <a:txBody>
                    <a:bodyPr/>
                    <a:lstStyle/>
                    <a:p>
                      <a:pPr algn="ctr"/>
                      <a:r>
                        <a:rPr lang="en-US" dirty="0"/>
                        <a:t>185</a:t>
                      </a:r>
                    </a:p>
                  </a:txBody>
                  <a:tcPr/>
                </a:tc>
                <a:tc>
                  <a:txBody>
                    <a:bodyPr/>
                    <a:lstStyle/>
                    <a:p>
                      <a:pPr algn="ctr"/>
                      <a:r>
                        <a:rPr lang="en-US" dirty="0"/>
                        <a:t>3802.78</a:t>
                      </a:r>
                    </a:p>
                  </a:txBody>
                  <a:tcPr/>
                </a:tc>
                <a:extLst>
                  <a:ext uri="{0D108BD9-81ED-4DB2-BD59-A6C34878D82A}">
                    <a16:rowId xmlns:a16="http://schemas.microsoft.com/office/drawing/2014/main" val="1092874167"/>
                  </a:ext>
                </a:extLst>
              </a:tr>
              <a:tr h="370840">
                <a:tc>
                  <a:txBody>
                    <a:bodyPr/>
                    <a:lstStyle/>
                    <a:p>
                      <a:pPr algn="ctr"/>
                      <a:r>
                        <a:rPr lang="en-US" dirty="0"/>
                        <a:t>14</a:t>
                      </a:r>
                    </a:p>
                  </a:txBody>
                  <a:tcPr/>
                </a:tc>
                <a:tc>
                  <a:txBody>
                    <a:bodyPr/>
                    <a:lstStyle/>
                    <a:p>
                      <a:pPr algn="ctr"/>
                      <a:r>
                        <a:rPr lang="en-US" dirty="0"/>
                        <a:t>289</a:t>
                      </a:r>
                    </a:p>
                  </a:txBody>
                  <a:tcPr/>
                </a:tc>
                <a:tc>
                  <a:txBody>
                    <a:bodyPr/>
                    <a:lstStyle/>
                    <a:p>
                      <a:pPr algn="ctr"/>
                      <a:r>
                        <a:rPr lang="en-US" dirty="0"/>
                        <a:t>-1</a:t>
                      </a:r>
                    </a:p>
                  </a:txBody>
                  <a:tcPr/>
                </a:tc>
                <a:tc>
                  <a:txBody>
                    <a:bodyPr/>
                    <a:lstStyle/>
                    <a:p>
                      <a:pPr algn="ctr"/>
                      <a:r>
                        <a:rPr lang="en-US" dirty="0"/>
                        <a:t>-32.67</a:t>
                      </a:r>
                    </a:p>
                  </a:txBody>
                  <a:tcPr/>
                </a:tc>
                <a:tc>
                  <a:txBody>
                    <a:bodyPr/>
                    <a:lstStyle/>
                    <a:p>
                      <a:pPr algn="ctr"/>
                      <a:r>
                        <a:rPr lang="en-US" dirty="0"/>
                        <a:t>1</a:t>
                      </a:r>
                    </a:p>
                  </a:txBody>
                  <a:tcPr/>
                </a:tc>
                <a:tc>
                  <a:txBody>
                    <a:bodyPr/>
                    <a:lstStyle/>
                    <a:p>
                      <a:pPr algn="ctr"/>
                      <a:r>
                        <a:rPr lang="en-US" dirty="0"/>
                        <a:t>32.7</a:t>
                      </a:r>
                    </a:p>
                  </a:txBody>
                  <a:tcPr/>
                </a:tc>
                <a:tc>
                  <a:txBody>
                    <a:bodyPr/>
                    <a:lstStyle/>
                    <a:p>
                      <a:pPr algn="ctr"/>
                      <a:r>
                        <a:rPr lang="en-US" dirty="0"/>
                        <a:t>1067.11</a:t>
                      </a:r>
                    </a:p>
                  </a:txBody>
                  <a:tcPr/>
                </a:tc>
                <a:extLst>
                  <a:ext uri="{0D108BD9-81ED-4DB2-BD59-A6C34878D82A}">
                    <a16:rowId xmlns:a16="http://schemas.microsoft.com/office/drawing/2014/main" val="391492302"/>
                  </a:ext>
                </a:extLst>
              </a:tr>
              <a:tr h="370840">
                <a:tc>
                  <a:txBody>
                    <a:bodyPr/>
                    <a:lstStyle/>
                    <a:p>
                      <a:pPr algn="ctr"/>
                      <a:r>
                        <a:rPr lang="en-US" dirty="0"/>
                        <a:t>16</a:t>
                      </a:r>
                    </a:p>
                  </a:txBody>
                  <a:tcPr/>
                </a:tc>
                <a:tc>
                  <a:txBody>
                    <a:bodyPr/>
                    <a:lstStyle/>
                    <a:p>
                      <a:pPr algn="ctr"/>
                      <a:r>
                        <a:rPr lang="en-US" dirty="0"/>
                        <a:t>330</a:t>
                      </a:r>
                    </a:p>
                  </a:txBody>
                  <a:tcPr/>
                </a:tc>
                <a:tc>
                  <a:txBody>
                    <a:bodyPr/>
                    <a:lstStyle/>
                    <a:p>
                      <a:pPr algn="ctr"/>
                      <a:r>
                        <a:rPr lang="en-US" dirty="0"/>
                        <a:t>1</a:t>
                      </a:r>
                    </a:p>
                  </a:txBody>
                  <a:tcPr/>
                </a:tc>
                <a:tc>
                  <a:txBody>
                    <a:bodyPr/>
                    <a:lstStyle/>
                    <a:p>
                      <a:pPr algn="ctr"/>
                      <a:r>
                        <a:rPr lang="en-US" dirty="0"/>
                        <a:t>8.33</a:t>
                      </a:r>
                    </a:p>
                  </a:txBody>
                  <a:tcPr/>
                </a:tc>
                <a:tc>
                  <a:txBody>
                    <a:bodyPr/>
                    <a:lstStyle/>
                    <a:p>
                      <a:pPr algn="ctr"/>
                      <a:r>
                        <a:rPr lang="en-US" dirty="0"/>
                        <a:t>1</a:t>
                      </a:r>
                    </a:p>
                  </a:txBody>
                  <a:tcPr/>
                </a:tc>
                <a:tc>
                  <a:txBody>
                    <a:bodyPr/>
                    <a:lstStyle/>
                    <a:p>
                      <a:pPr algn="ctr"/>
                      <a:r>
                        <a:rPr lang="en-US" dirty="0"/>
                        <a:t>8.33</a:t>
                      </a:r>
                    </a:p>
                  </a:txBody>
                  <a:tcPr/>
                </a:tc>
                <a:tc>
                  <a:txBody>
                    <a:bodyPr/>
                    <a:lstStyle/>
                    <a:p>
                      <a:pPr algn="ctr"/>
                      <a:r>
                        <a:rPr lang="en-US" dirty="0"/>
                        <a:t>69.44</a:t>
                      </a:r>
                    </a:p>
                  </a:txBody>
                  <a:tcPr/>
                </a:tc>
                <a:extLst>
                  <a:ext uri="{0D108BD9-81ED-4DB2-BD59-A6C34878D82A}">
                    <a16:rowId xmlns:a16="http://schemas.microsoft.com/office/drawing/2014/main" val="3855732864"/>
                  </a:ext>
                </a:extLst>
              </a:tr>
              <a:tr h="370840">
                <a:tc>
                  <a:txBody>
                    <a:bodyPr/>
                    <a:lstStyle/>
                    <a:p>
                      <a:pPr algn="ctr"/>
                      <a:r>
                        <a:rPr lang="en-US" dirty="0"/>
                        <a:t>18</a:t>
                      </a:r>
                    </a:p>
                  </a:txBody>
                  <a:tcPr/>
                </a:tc>
                <a:tc>
                  <a:txBody>
                    <a:bodyPr/>
                    <a:lstStyle/>
                    <a:p>
                      <a:pPr algn="ctr"/>
                      <a:r>
                        <a:rPr lang="en-US" dirty="0"/>
                        <a:t>420</a:t>
                      </a:r>
                    </a:p>
                  </a:txBody>
                  <a:tcPr/>
                </a:tc>
                <a:tc>
                  <a:txBody>
                    <a:bodyPr/>
                    <a:lstStyle/>
                    <a:p>
                      <a:pPr algn="ctr"/>
                      <a:r>
                        <a:rPr lang="en-US" dirty="0"/>
                        <a:t>3</a:t>
                      </a:r>
                    </a:p>
                  </a:txBody>
                  <a:tcPr/>
                </a:tc>
                <a:tc>
                  <a:txBody>
                    <a:bodyPr/>
                    <a:lstStyle/>
                    <a:p>
                      <a:pPr algn="ctr"/>
                      <a:r>
                        <a:rPr lang="en-US" dirty="0"/>
                        <a:t>98.33</a:t>
                      </a:r>
                    </a:p>
                  </a:txBody>
                  <a:tcPr/>
                </a:tc>
                <a:tc>
                  <a:txBody>
                    <a:bodyPr/>
                    <a:lstStyle/>
                    <a:p>
                      <a:pPr algn="ctr"/>
                      <a:r>
                        <a:rPr lang="en-US" dirty="0"/>
                        <a:t>9</a:t>
                      </a:r>
                    </a:p>
                  </a:txBody>
                  <a:tcPr/>
                </a:tc>
                <a:tc>
                  <a:txBody>
                    <a:bodyPr/>
                    <a:lstStyle/>
                    <a:p>
                      <a:pPr algn="ctr"/>
                      <a:r>
                        <a:rPr lang="en-US" dirty="0"/>
                        <a:t>295</a:t>
                      </a:r>
                    </a:p>
                  </a:txBody>
                  <a:tcPr/>
                </a:tc>
                <a:tc>
                  <a:txBody>
                    <a:bodyPr/>
                    <a:lstStyle/>
                    <a:p>
                      <a:pPr algn="ctr"/>
                      <a:r>
                        <a:rPr lang="en-US" dirty="0"/>
                        <a:t>9669.44</a:t>
                      </a:r>
                    </a:p>
                  </a:txBody>
                  <a:tcPr/>
                </a:tc>
                <a:extLst>
                  <a:ext uri="{0D108BD9-81ED-4DB2-BD59-A6C34878D82A}">
                    <a16:rowId xmlns:a16="http://schemas.microsoft.com/office/drawing/2014/main" val="4022376358"/>
                  </a:ext>
                </a:extLst>
              </a:tr>
              <a:tr h="370840">
                <a:tc>
                  <a:txBody>
                    <a:bodyPr/>
                    <a:lstStyle/>
                    <a:p>
                      <a:pPr algn="ctr"/>
                      <a:r>
                        <a:rPr lang="en-US" dirty="0"/>
                        <a:t>20</a:t>
                      </a:r>
                    </a:p>
                  </a:txBody>
                  <a:tcPr/>
                </a:tc>
                <a:tc>
                  <a:txBody>
                    <a:bodyPr/>
                    <a:lstStyle/>
                    <a:p>
                      <a:pPr algn="ctr"/>
                      <a:r>
                        <a:rPr lang="en-US" dirty="0"/>
                        <a:t>451</a:t>
                      </a:r>
                    </a:p>
                  </a:txBody>
                  <a:tcPr/>
                </a:tc>
                <a:tc>
                  <a:txBody>
                    <a:bodyPr/>
                    <a:lstStyle/>
                    <a:p>
                      <a:pPr algn="ctr"/>
                      <a:r>
                        <a:rPr lang="en-US" dirty="0"/>
                        <a:t>5</a:t>
                      </a:r>
                    </a:p>
                  </a:txBody>
                  <a:tcPr/>
                </a:tc>
                <a:tc>
                  <a:txBody>
                    <a:bodyPr/>
                    <a:lstStyle/>
                    <a:p>
                      <a:pPr algn="ctr"/>
                      <a:r>
                        <a:rPr lang="en-US" dirty="0"/>
                        <a:t>129.33</a:t>
                      </a:r>
                    </a:p>
                  </a:txBody>
                  <a:tcPr/>
                </a:tc>
                <a:tc>
                  <a:txBody>
                    <a:bodyPr/>
                    <a:lstStyle/>
                    <a:p>
                      <a:pPr algn="ctr"/>
                      <a:r>
                        <a:rPr lang="en-US" dirty="0"/>
                        <a:t>25</a:t>
                      </a:r>
                    </a:p>
                  </a:txBody>
                  <a:tcPr/>
                </a:tc>
                <a:tc>
                  <a:txBody>
                    <a:bodyPr/>
                    <a:lstStyle/>
                    <a:p>
                      <a:pPr algn="ctr"/>
                      <a:r>
                        <a:rPr lang="en-US" dirty="0"/>
                        <a:t>647</a:t>
                      </a:r>
                    </a:p>
                  </a:txBody>
                  <a:tcPr/>
                </a:tc>
                <a:tc>
                  <a:txBody>
                    <a:bodyPr/>
                    <a:lstStyle/>
                    <a:p>
                      <a:pPr algn="ctr"/>
                      <a:r>
                        <a:rPr lang="en-US" dirty="0"/>
                        <a:t>16727.11</a:t>
                      </a:r>
                    </a:p>
                  </a:txBody>
                  <a:tcPr/>
                </a:tc>
                <a:extLst>
                  <a:ext uri="{0D108BD9-81ED-4DB2-BD59-A6C34878D82A}">
                    <a16:rowId xmlns:a16="http://schemas.microsoft.com/office/drawing/2014/main" val="1370316848"/>
                  </a:ext>
                </a:extLst>
              </a:tr>
            </a:tbl>
          </a:graphicData>
        </a:graphic>
      </p:graphicFrame>
      <p:sp>
        <p:nvSpPr>
          <p:cNvPr id="6" name="Content Placeholder 5">
            <a:extLst>
              <a:ext uri="{FF2B5EF4-FFF2-40B4-BE49-F238E27FC236}">
                <a16:creationId xmlns:a16="http://schemas.microsoft.com/office/drawing/2014/main" id="{87D5A549-20A8-417D-9699-6D43E96B9F83}"/>
              </a:ext>
            </a:extLst>
          </p:cNvPr>
          <p:cNvSpPr>
            <a:spLocks noGrp="1"/>
          </p:cNvSpPr>
          <p:nvPr>
            <p:ph idx="1"/>
          </p:nvPr>
        </p:nvSpPr>
        <p:spPr>
          <a:xfrm>
            <a:off x="8374226" y="2098642"/>
            <a:ext cx="3124200" cy="1247434"/>
          </a:xfrm>
        </p:spPr>
        <p:txBody>
          <a:bodyPr>
            <a:normAutofit/>
          </a:bodyPr>
          <a:lstStyle/>
          <a:p>
            <a:pPr marL="0" indent="0">
              <a:buNone/>
            </a:pPr>
            <a:r>
              <a:rPr lang="en-US" sz="1800" dirty="0"/>
              <a:t>Average Age: 15 years</a:t>
            </a:r>
          </a:p>
          <a:p>
            <a:pPr marL="0" indent="0">
              <a:buNone/>
            </a:pPr>
            <a:r>
              <a:rPr lang="en-US" sz="1800" dirty="0"/>
              <a:t>Average Distance: 321.67 feet</a:t>
            </a:r>
          </a:p>
        </p:txBody>
      </p:sp>
      <p:cxnSp>
        <p:nvCxnSpPr>
          <p:cNvPr id="11" name="Straight Connector 10">
            <a:extLst>
              <a:ext uri="{FF2B5EF4-FFF2-40B4-BE49-F238E27FC236}">
                <a16:creationId xmlns:a16="http://schemas.microsoft.com/office/drawing/2014/main" id="{3ADF424F-1E6A-4ECA-B993-4D7E4CE72A87}"/>
              </a:ext>
            </a:extLst>
          </p:cNvPr>
          <p:cNvCxnSpPr>
            <a:cxnSpLocks/>
          </p:cNvCxnSpPr>
          <p:nvPr/>
        </p:nvCxnSpPr>
        <p:spPr>
          <a:xfrm>
            <a:off x="437673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EECE88-E4E4-4AA3-9360-25FEF35C0477}"/>
              </a:ext>
            </a:extLst>
          </p:cNvPr>
          <p:cNvCxnSpPr>
            <a:cxnSpLocks/>
          </p:cNvCxnSpPr>
          <p:nvPr/>
        </p:nvCxnSpPr>
        <p:spPr>
          <a:xfrm>
            <a:off x="336708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bject 4">
                <a:extLst>
                  <a:ext uri="{FF2B5EF4-FFF2-40B4-BE49-F238E27FC236}">
                    <a16:creationId xmlns:a16="http://schemas.microsoft.com/office/drawing/2014/main" id="{04105C78-E19D-4686-8787-63BCA9F02F17}"/>
                  </a:ext>
                </a:extLst>
              </p:cNvPr>
              <p:cNvSpPr txBox="1"/>
              <p:nvPr/>
            </p:nvSpPr>
            <p:spPr bwMode="auto">
              <a:xfrm>
                <a:off x="8374226" y="2816828"/>
                <a:ext cx="3674083" cy="3965766"/>
              </a:xfrm>
              <a:prstGeom prst="rect">
                <a:avLst/>
              </a:prstGeom>
            </p:spPr>
            <p:txBody>
              <a:bodyPr wrap="none">
                <a:spAutoFit/>
              </a:bodyPr>
              <a:lstStyle>
                <a:defPPr>
                  <a:defRPr lang="en-US"/>
                </a:defPPr>
                <a:lvl1pPr>
                  <a:defRPr>
                    <a:solidFill>
                      <a:srgbClr val="222222"/>
                    </a:solidFill>
                    <a:latin typeface="Roboto"/>
                  </a:defRPr>
                </a:lvl1pPr>
              </a:lstStyle>
              <a:p>
                <a:pP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𝑥𝑥</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e>
                          <m:sup>
                            <m:r>
                              <a:rPr lang="en-US">
                                <a:latin typeface="Cambria Math" panose="02040503050406030204" pitchFamily="18" charset="0"/>
                              </a:rPr>
                              <m:t>2</m:t>
                            </m:r>
                          </m:sup>
                        </m:sSup>
                      </m:e>
                    </m:nary>
                  </m:oMath>
                </a14:m>
                <a:r>
                  <a:rPr lang="en-US" dirty="0"/>
                  <a:t> = 70</a:t>
                </a:r>
                <a:br>
                  <a:rPr lang="en-US" dirty="0"/>
                </a:b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nary>
                      <m:r>
                        <a:rPr lang="en-US" b="0" i="0" smtClean="0">
                          <a:latin typeface="Cambria Math" panose="02040503050406030204" pitchFamily="18" charset="0"/>
                        </a:rPr>
                        <m:t>=1876</m:t>
                      </m:r>
                    </m:oMath>
                  </m:oMathPara>
                </a14:m>
                <a:br>
                  <a:rPr lang="en-US" dirty="0"/>
                </a:b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𝑦𝑦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sup>
                            <m:r>
                              <a:rPr lang="en-US">
                                <a:latin typeface="Cambria Math" panose="02040503050406030204" pitchFamily="18" charset="0"/>
                              </a:rPr>
                              <m:t>2</m:t>
                            </m:r>
                          </m:sup>
                        </m:sSup>
                      </m:e>
                    </m:nary>
                  </m:oMath>
                </a14:m>
                <a:r>
                  <a:rPr lang="en-US" dirty="0"/>
                  <a:t> = 51405.33</a:t>
                </a:r>
              </a:p>
              <a:p>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𝑥𝑦</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𝑥𝑥</m:t>
                              </m:r>
                            </m:sub>
                          </m:sSub>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1876</m:t>
                          </m:r>
                        </m:num>
                        <m:den>
                          <m:r>
                            <a:rPr lang="en-US" b="0" i="1" smtClean="0">
                              <a:solidFill>
                                <a:srgbClr val="000000"/>
                              </a:solidFill>
                              <a:latin typeface="Cambria Math" panose="02040503050406030204" pitchFamily="18" charset="0"/>
                            </a:rPr>
                            <m:t>70</m:t>
                          </m:r>
                        </m:den>
                      </m:f>
                      <m:r>
                        <a:rPr lang="en-US" b="0" i="1" smtClean="0">
                          <a:solidFill>
                            <a:srgbClr val="000000"/>
                          </a:solidFill>
                          <a:latin typeface="Cambria Math" panose="02040503050406030204" pitchFamily="18" charset="0"/>
                        </a:rPr>
                        <m:t>=26.8</m:t>
                      </m:r>
                    </m:oMath>
                  </m:oMathPara>
                </a14:m>
                <a:endParaRPr lang="en-US" b="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321.67−26.8∗15=−80.33</m:t>
                      </m:r>
                    </m:oMath>
                  </m:oMathPara>
                </a14:m>
                <a:br>
                  <a:rPr lang="en-US" i="1" dirty="0">
                    <a:solidFill>
                      <a:srgbClr val="000000"/>
                    </a:solidFill>
                    <a:latin typeface="Cambria Math" panose="02040503050406030204" pitchFamily="18" charset="0"/>
                  </a:rPr>
                </a:br>
                <a:endParaRPr lang="en-US" dirty="0"/>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 </m:t>
                      </m:r>
                    </m:oMath>
                  </m:oMathPara>
                </a14:m>
                <a:endParaRPr lang="en-US" dirty="0">
                  <a:solidFill>
                    <a:srgbClr val="000000"/>
                  </a:solidFill>
                </a:endParaRPr>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−80.33+26.8</m:t>
                      </m:r>
                      <m:r>
                        <a:rPr lang="en-US" b="0" i="1" smtClean="0">
                          <a:solidFill>
                            <a:srgbClr val="000000"/>
                          </a:solidFill>
                          <a:latin typeface="Cambria Math" panose="02040503050406030204" pitchFamily="18" charset="0"/>
                        </a:rPr>
                        <m:t>𝑥</m:t>
                      </m:r>
                    </m:oMath>
                  </m:oMathPara>
                </a14:m>
                <a:endParaRPr lang="en-US" dirty="0"/>
              </a:p>
            </p:txBody>
          </p:sp>
        </mc:Choice>
        <mc:Fallback xmlns="">
          <p:sp>
            <p:nvSpPr>
              <p:cNvPr id="15" name="Object 4">
                <a:extLst>
                  <a:ext uri="{FF2B5EF4-FFF2-40B4-BE49-F238E27FC236}">
                    <a16:creationId xmlns:a16="http://schemas.microsoft.com/office/drawing/2014/main" id="{04105C78-E19D-4686-8787-63BCA9F02F17}"/>
                  </a:ext>
                </a:extLst>
              </p:cNvPr>
              <p:cNvSpPr txBox="1">
                <a:spLocks noRot="1" noChangeAspect="1" noMove="1" noResize="1" noEditPoints="1" noAdjustHandles="1" noChangeArrowheads="1" noChangeShapeType="1" noTextEdit="1"/>
              </p:cNvSpPr>
              <p:nvPr/>
            </p:nvSpPr>
            <p:spPr bwMode="auto">
              <a:xfrm>
                <a:off x="8374226" y="2816828"/>
                <a:ext cx="3674083" cy="3965766"/>
              </a:xfrm>
              <a:prstGeom prst="rect">
                <a:avLst/>
              </a:prstGeom>
              <a:blipFill>
                <a:blip r:embed="rId3"/>
                <a:stretch>
                  <a:fillRect t="-1075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7D4874C-6C4B-4BA8-845E-4F444F15DE7E}"/>
              </a:ext>
            </a:extLst>
          </p:cNvPr>
          <p:cNvPicPr>
            <a:picLocks noChangeAspect="1"/>
          </p:cNvPicPr>
          <p:nvPr/>
        </p:nvPicPr>
        <p:blipFill>
          <a:blip r:embed="rId4"/>
          <a:stretch>
            <a:fillRect/>
          </a:stretch>
        </p:blipFill>
        <p:spPr>
          <a:xfrm>
            <a:off x="1403963" y="1355234"/>
            <a:ext cx="5598134" cy="2388537"/>
          </a:xfrm>
          <a:prstGeom prst="rect">
            <a:avLst/>
          </a:prstGeom>
        </p:spPr>
      </p:pic>
    </p:spTree>
    <p:extLst>
      <p:ext uri="{BB962C8B-B14F-4D97-AF65-F5344CB8AC3E}">
        <p14:creationId xmlns:p14="http://schemas.microsoft.com/office/powerpoint/2010/main" val="216000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Correlation Coefficient</a:t>
            </a:r>
          </a:p>
        </p:txBody>
      </p:sp>
      <p:sp>
        <p:nvSpPr>
          <p:cNvPr id="3" name="Content Placeholder 2">
            <a:extLst>
              <a:ext uri="{FF2B5EF4-FFF2-40B4-BE49-F238E27FC236}">
                <a16:creationId xmlns:a16="http://schemas.microsoft.com/office/drawing/2014/main" id="{B5172101-E15E-47FF-A0D7-0D6F26D0EB22}"/>
              </a:ext>
            </a:extLst>
          </p:cNvPr>
          <p:cNvSpPr>
            <a:spLocks noGrp="1"/>
          </p:cNvSpPr>
          <p:nvPr>
            <p:ph idx="1"/>
          </p:nvPr>
        </p:nvSpPr>
        <p:spPr>
          <a:xfrm>
            <a:off x="838200" y="1814513"/>
            <a:ext cx="10515600" cy="4351338"/>
          </a:xfrm>
        </p:spPr>
        <p:txBody>
          <a:bodyPr/>
          <a:lstStyle/>
          <a:p>
            <a:pPr marL="0" indent="0">
              <a:buNone/>
            </a:pPr>
            <a:r>
              <a:rPr lang="en-US" dirty="0"/>
              <a:t>- Measures the strength of the linear association between two variables</a:t>
            </a:r>
          </a:p>
          <a:p>
            <a:pPr marL="0" indent="0">
              <a:buNone/>
            </a:pPr>
            <a:r>
              <a:rPr lang="en-US" dirty="0"/>
              <a:t>- Takes on the same sign as the slope estimate from the linear regression</a:t>
            </a:r>
          </a:p>
          <a:p>
            <a:pPr marL="0" indent="0">
              <a:buNone/>
            </a:pPr>
            <a:r>
              <a:rPr lang="en-US" dirty="0"/>
              <a:t>- Not effected by linear transformations of y or x</a:t>
            </a:r>
          </a:p>
          <a:p>
            <a:pPr marL="0" indent="0">
              <a:buNone/>
            </a:pPr>
            <a:r>
              <a:rPr lang="en-US" dirty="0"/>
              <a:t>- Does not distinguish between dependent and independent variable (e.g. height and weight)</a:t>
            </a:r>
          </a:p>
          <a:p>
            <a:pPr marL="0" indent="0">
              <a:buNone/>
            </a:pPr>
            <a:r>
              <a:rPr lang="en-US" dirty="0"/>
              <a:t>- Population Parameter - r</a:t>
            </a:r>
          </a:p>
          <a:p>
            <a:pPr marL="0" indent="0">
              <a:buNone/>
            </a:pPr>
            <a:r>
              <a:rPr lang="en-US" dirty="0"/>
              <a:t>- Pearson’s Correlation Coefficient: </a:t>
            </a:r>
          </a:p>
        </p:txBody>
      </p:sp>
      <p:graphicFrame>
        <p:nvGraphicFramePr>
          <p:cNvPr id="6" name="Object 4">
            <a:extLst>
              <a:ext uri="{FF2B5EF4-FFF2-40B4-BE49-F238E27FC236}">
                <a16:creationId xmlns:a16="http://schemas.microsoft.com/office/drawing/2014/main" id="{F680919F-8111-427D-9C6C-F7BBB4902F24}"/>
              </a:ext>
            </a:extLst>
          </p:cNvPr>
          <p:cNvGraphicFramePr>
            <a:graphicFrameLocks noChangeAspect="1"/>
          </p:cNvGraphicFramePr>
          <p:nvPr>
            <p:extLst>
              <p:ext uri="{D42A27DB-BD31-4B8C-83A1-F6EECF244321}">
                <p14:modId xmlns:p14="http://schemas.microsoft.com/office/powerpoint/2010/main" val="2953729891"/>
              </p:ext>
            </p:extLst>
          </p:nvPr>
        </p:nvGraphicFramePr>
        <p:xfrm>
          <a:off x="6320246" y="5195888"/>
          <a:ext cx="4648200" cy="1093788"/>
        </p:xfrm>
        <a:graphic>
          <a:graphicData uri="http://schemas.openxmlformats.org/presentationml/2006/ole">
            <mc:AlternateContent xmlns:mc="http://schemas.openxmlformats.org/markup-compatibility/2006">
              <mc:Choice xmlns:v="urn:schemas-microsoft-com:vml" Requires="v">
                <p:oleObj name="Equation" r:id="rId2" imgW="1650960" imgH="495000" progId="Equation.3">
                  <p:embed/>
                </p:oleObj>
              </mc:Choice>
              <mc:Fallback>
                <p:oleObj name="Equation" r:id="rId2" imgW="1650960" imgH="495000" progId="Equation.3">
                  <p:embed/>
                  <p:pic>
                    <p:nvPicPr>
                      <p:cNvPr id="12292" name="Object 4">
                        <a:extLst>
                          <a:ext uri="{FF2B5EF4-FFF2-40B4-BE49-F238E27FC236}">
                            <a16:creationId xmlns:a16="http://schemas.microsoft.com/office/drawing/2014/main" id="{703B932E-2EBE-4773-9F17-3B270684F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46" y="5195888"/>
                        <a:ext cx="4648200"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09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Correlation Coefficient</a:t>
            </a:r>
          </a:p>
        </p:txBody>
      </p:sp>
      <p:sp>
        <p:nvSpPr>
          <p:cNvPr id="5" name="Content Placeholder 4">
            <a:extLst>
              <a:ext uri="{FF2B5EF4-FFF2-40B4-BE49-F238E27FC236}">
                <a16:creationId xmlns:a16="http://schemas.microsoft.com/office/drawing/2014/main" id="{A33A5E2A-FB99-47D3-92E2-D5D99C073C0E}"/>
              </a:ext>
            </a:extLst>
          </p:cNvPr>
          <p:cNvSpPr>
            <a:spLocks noGrp="1"/>
          </p:cNvSpPr>
          <p:nvPr>
            <p:ph idx="1"/>
          </p:nvPr>
        </p:nvSpPr>
        <p:spPr/>
        <p:txBody>
          <a:bodyPr/>
          <a:lstStyle/>
          <a:p>
            <a:pPr marL="0" indent="0">
              <a:buNone/>
            </a:pPr>
            <a:r>
              <a:rPr lang="en-US" dirty="0"/>
              <a:t>Useful in finding how strong a relationship is between data.</a:t>
            </a:r>
          </a:p>
          <a:p>
            <a:r>
              <a:rPr lang="en-US" dirty="0"/>
              <a:t>Interpretation:</a:t>
            </a:r>
          </a:p>
          <a:p>
            <a:pPr lvl="1">
              <a:buFont typeface="Courier New" panose="02070309020205020404" pitchFamily="49" charset="0"/>
              <a:buChar char="o"/>
            </a:pPr>
            <a:r>
              <a:rPr lang="en-US" dirty="0"/>
              <a:t>+1 indicates a strong positive relationship</a:t>
            </a:r>
          </a:p>
          <a:p>
            <a:pPr lvl="1">
              <a:buFont typeface="Courier New" panose="02070309020205020404" pitchFamily="49" charset="0"/>
              <a:buChar char="o"/>
            </a:pPr>
            <a:r>
              <a:rPr lang="en-US" dirty="0"/>
              <a:t>-1 indicates a strong negative relationship</a:t>
            </a:r>
          </a:p>
          <a:p>
            <a:pPr lvl="1">
              <a:buFont typeface="Courier New" panose="02070309020205020404" pitchFamily="49" charset="0"/>
              <a:buChar char="o"/>
            </a:pPr>
            <a:r>
              <a:rPr lang="en-US" dirty="0"/>
              <a:t>A result of zero indicates no relationship at all</a:t>
            </a:r>
          </a:p>
        </p:txBody>
      </p:sp>
      <p:pic>
        <p:nvPicPr>
          <p:cNvPr id="13316" name="Picture 4" descr="correlation coefficient formula">
            <a:extLst>
              <a:ext uri="{FF2B5EF4-FFF2-40B4-BE49-F238E27FC236}">
                <a16:creationId xmlns:a16="http://schemas.microsoft.com/office/drawing/2014/main" id="{5F2BD224-C9DA-4F78-929D-61B0025B6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78" y="4087844"/>
            <a:ext cx="7118974" cy="260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19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Is there correlation?</a:t>
            </a:r>
          </a:p>
        </p:txBody>
      </p:sp>
      <p:pic>
        <p:nvPicPr>
          <p:cNvPr id="4098" name="Picture 2" descr="Discus Throw Icon 243018">
            <a:extLst>
              <a:ext uri="{FF2B5EF4-FFF2-40B4-BE49-F238E27FC236}">
                <a16:creationId xmlns:a16="http://schemas.microsoft.com/office/drawing/2014/main" id="{E3D44C10-1620-4006-B5A9-C88A1324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242" y="29312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7D5A549-20A8-417D-9699-6D43E96B9F83}"/>
              </a:ext>
            </a:extLst>
          </p:cNvPr>
          <p:cNvSpPr>
            <a:spLocks noGrp="1"/>
          </p:cNvSpPr>
          <p:nvPr>
            <p:ph idx="1"/>
          </p:nvPr>
        </p:nvSpPr>
        <p:spPr>
          <a:xfrm>
            <a:off x="8374226" y="2098642"/>
            <a:ext cx="3124200" cy="1247434"/>
          </a:xfrm>
        </p:spPr>
        <p:txBody>
          <a:bodyPr>
            <a:normAutofit/>
          </a:bodyPr>
          <a:lstStyle/>
          <a:p>
            <a:pPr marL="0" indent="0">
              <a:buNone/>
            </a:pPr>
            <a:r>
              <a:rPr lang="en-US" sz="1800" dirty="0"/>
              <a:t>Average Age: 15 years</a:t>
            </a:r>
          </a:p>
          <a:p>
            <a:pPr marL="0" indent="0">
              <a:buNone/>
            </a:pPr>
            <a:r>
              <a:rPr lang="en-US" sz="1800" dirty="0"/>
              <a:t>Average Distance: 321.67 feet</a:t>
            </a:r>
          </a:p>
        </p:txBody>
      </p:sp>
      <p:cxnSp>
        <p:nvCxnSpPr>
          <p:cNvPr id="11" name="Straight Connector 10">
            <a:extLst>
              <a:ext uri="{FF2B5EF4-FFF2-40B4-BE49-F238E27FC236}">
                <a16:creationId xmlns:a16="http://schemas.microsoft.com/office/drawing/2014/main" id="{3ADF424F-1E6A-4ECA-B993-4D7E4CE72A87}"/>
              </a:ext>
            </a:extLst>
          </p:cNvPr>
          <p:cNvCxnSpPr>
            <a:cxnSpLocks/>
          </p:cNvCxnSpPr>
          <p:nvPr/>
        </p:nvCxnSpPr>
        <p:spPr>
          <a:xfrm>
            <a:off x="437673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EECE88-E4E4-4AA3-9360-25FEF35C0477}"/>
              </a:ext>
            </a:extLst>
          </p:cNvPr>
          <p:cNvCxnSpPr>
            <a:cxnSpLocks/>
          </p:cNvCxnSpPr>
          <p:nvPr/>
        </p:nvCxnSpPr>
        <p:spPr>
          <a:xfrm>
            <a:off x="336708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bject 4">
                <a:extLst>
                  <a:ext uri="{FF2B5EF4-FFF2-40B4-BE49-F238E27FC236}">
                    <a16:creationId xmlns:a16="http://schemas.microsoft.com/office/drawing/2014/main" id="{04105C78-E19D-4686-8787-63BCA9F02F17}"/>
                  </a:ext>
                </a:extLst>
              </p:cNvPr>
              <p:cNvSpPr txBox="1"/>
              <p:nvPr/>
            </p:nvSpPr>
            <p:spPr bwMode="auto">
              <a:xfrm>
                <a:off x="8374226" y="2816828"/>
                <a:ext cx="3674083" cy="3965766"/>
              </a:xfrm>
              <a:prstGeom prst="rect">
                <a:avLst/>
              </a:prstGeom>
            </p:spPr>
            <p:txBody>
              <a:bodyPr wrap="none">
                <a:spAutoFit/>
              </a:bodyPr>
              <a:lstStyle>
                <a:defPPr>
                  <a:defRPr lang="en-US"/>
                </a:defPPr>
                <a:lvl1pPr>
                  <a:defRPr>
                    <a:solidFill>
                      <a:srgbClr val="222222"/>
                    </a:solidFill>
                    <a:latin typeface="Roboto"/>
                  </a:defRPr>
                </a:lvl1pPr>
              </a:lstStyle>
              <a:p>
                <a:pP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𝑥𝑥</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e>
                          <m:sup>
                            <m:r>
                              <a:rPr lang="en-US">
                                <a:latin typeface="Cambria Math" panose="02040503050406030204" pitchFamily="18" charset="0"/>
                              </a:rPr>
                              <m:t>2</m:t>
                            </m:r>
                          </m:sup>
                        </m:sSup>
                      </m:e>
                    </m:nary>
                  </m:oMath>
                </a14:m>
                <a:r>
                  <a:rPr lang="en-US" dirty="0"/>
                  <a:t> = 70</a:t>
                </a:r>
                <a:br>
                  <a:rPr lang="en-US" dirty="0"/>
                </a:b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nary>
                      <m:r>
                        <a:rPr lang="en-US" b="0" i="0" smtClean="0">
                          <a:latin typeface="Cambria Math" panose="02040503050406030204" pitchFamily="18" charset="0"/>
                        </a:rPr>
                        <m:t>=1876</m:t>
                      </m:r>
                    </m:oMath>
                  </m:oMathPara>
                </a14:m>
                <a:br>
                  <a:rPr lang="en-US" dirty="0"/>
                </a:b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𝑦𝑦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sup>
                            <m:r>
                              <a:rPr lang="en-US">
                                <a:latin typeface="Cambria Math" panose="02040503050406030204" pitchFamily="18" charset="0"/>
                              </a:rPr>
                              <m:t>2</m:t>
                            </m:r>
                          </m:sup>
                        </m:sSup>
                      </m:e>
                    </m:nary>
                  </m:oMath>
                </a14:m>
                <a:r>
                  <a:rPr lang="en-US" dirty="0"/>
                  <a:t> = 51405.33</a:t>
                </a:r>
              </a:p>
              <a:p>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𝑥𝑦</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𝑥𝑥</m:t>
                              </m:r>
                            </m:sub>
                          </m:sSub>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1876</m:t>
                          </m:r>
                        </m:num>
                        <m:den>
                          <m:r>
                            <a:rPr lang="en-US" b="0" i="1" smtClean="0">
                              <a:solidFill>
                                <a:srgbClr val="000000"/>
                              </a:solidFill>
                              <a:latin typeface="Cambria Math" panose="02040503050406030204" pitchFamily="18" charset="0"/>
                            </a:rPr>
                            <m:t>70</m:t>
                          </m:r>
                        </m:den>
                      </m:f>
                      <m:r>
                        <a:rPr lang="en-US" b="0" i="1" smtClean="0">
                          <a:solidFill>
                            <a:srgbClr val="000000"/>
                          </a:solidFill>
                          <a:latin typeface="Cambria Math" panose="02040503050406030204" pitchFamily="18" charset="0"/>
                        </a:rPr>
                        <m:t>=26.8</m:t>
                      </m:r>
                    </m:oMath>
                  </m:oMathPara>
                </a14:m>
                <a:endParaRPr lang="en-US" b="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321.67−26.8∗15=−80.33</m:t>
                      </m:r>
                    </m:oMath>
                  </m:oMathPara>
                </a14:m>
                <a:br>
                  <a:rPr lang="en-US" i="1" dirty="0">
                    <a:solidFill>
                      <a:srgbClr val="000000"/>
                    </a:solidFill>
                    <a:latin typeface="Cambria Math" panose="02040503050406030204" pitchFamily="18" charset="0"/>
                  </a:rPr>
                </a:br>
                <a:endParaRPr lang="en-US" dirty="0"/>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 </m:t>
                      </m:r>
                    </m:oMath>
                  </m:oMathPara>
                </a14:m>
                <a:endParaRPr lang="en-US" dirty="0">
                  <a:solidFill>
                    <a:srgbClr val="000000"/>
                  </a:solidFill>
                </a:endParaRPr>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−80.33+6.8</m:t>
                      </m:r>
                      <m:r>
                        <a:rPr lang="en-US" b="0" i="1" smtClean="0">
                          <a:solidFill>
                            <a:srgbClr val="000000"/>
                          </a:solidFill>
                          <a:latin typeface="Cambria Math" panose="02040503050406030204" pitchFamily="18" charset="0"/>
                        </a:rPr>
                        <m:t>𝑥</m:t>
                      </m:r>
                    </m:oMath>
                  </m:oMathPara>
                </a14:m>
                <a:endParaRPr lang="en-US" dirty="0"/>
              </a:p>
            </p:txBody>
          </p:sp>
        </mc:Choice>
        <mc:Fallback xmlns="">
          <p:sp>
            <p:nvSpPr>
              <p:cNvPr id="15" name="Object 4">
                <a:extLst>
                  <a:ext uri="{FF2B5EF4-FFF2-40B4-BE49-F238E27FC236}">
                    <a16:creationId xmlns:a16="http://schemas.microsoft.com/office/drawing/2014/main" id="{04105C78-E19D-4686-8787-63BCA9F02F17}"/>
                  </a:ext>
                </a:extLst>
              </p:cNvPr>
              <p:cNvSpPr txBox="1">
                <a:spLocks noRot="1" noChangeAspect="1" noMove="1" noResize="1" noEditPoints="1" noAdjustHandles="1" noChangeArrowheads="1" noChangeShapeType="1" noTextEdit="1"/>
              </p:cNvSpPr>
              <p:nvPr/>
            </p:nvSpPr>
            <p:spPr bwMode="auto">
              <a:xfrm>
                <a:off x="8374226" y="2816828"/>
                <a:ext cx="3674083" cy="3965766"/>
              </a:xfrm>
              <a:prstGeom prst="rect">
                <a:avLst/>
              </a:prstGeom>
              <a:blipFill>
                <a:blip r:embed="rId3"/>
                <a:stretch>
                  <a:fillRect t="-1075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7D4874C-6C4B-4BA8-845E-4F444F15DE7E}"/>
              </a:ext>
            </a:extLst>
          </p:cNvPr>
          <p:cNvPicPr>
            <a:picLocks noChangeAspect="1"/>
          </p:cNvPicPr>
          <p:nvPr/>
        </p:nvPicPr>
        <p:blipFill>
          <a:blip r:embed="rId4"/>
          <a:stretch>
            <a:fillRect/>
          </a:stretch>
        </p:blipFill>
        <p:spPr>
          <a:xfrm>
            <a:off x="1403963" y="1355234"/>
            <a:ext cx="5598134" cy="2388537"/>
          </a:xfrm>
          <a:prstGeom prst="rect">
            <a:avLst/>
          </a:prstGeom>
        </p:spPr>
      </p:pic>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A77EAAA0-96C9-4654-B6AC-9E3E2B8AF6E7}"/>
                  </a:ext>
                </a:extLst>
              </p:cNvPr>
              <p:cNvSpPr txBox="1"/>
              <p:nvPr/>
            </p:nvSpPr>
            <p:spPr bwMode="auto">
              <a:xfrm>
                <a:off x="2557689" y="3885311"/>
                <a:ext cx="3538311" cy="914400"/>
              </a:xfrm>
              <a:prstGeom prst="rect">
                <a:avLst/>
              </a:prstGeom>
              <a:noFill/>
              <a:ln>
                <a:noFill/>
              </a:ln>
              <a:effectLst/>
            </p:spPr>
            <p:txBody>
              <a:bodyPr>
                <a:normAutofit fontScale="85000" lnSpcReduction="10000"/>
              </a:bodyPr>
              <a:lstStyle/>
              <a:p>
                <a14:m>
                  <m:oMath xmlns:m="http://schemas.openxmlformats.org/officeDocument/2006/math">
                    <m:r>
                      <a:rPr lang="en-US" i="1" smtClean="0">
                        <a:solidFill>
                          <a:srgbClr val="000000"/>
                        </a:solidFill>
                        <a:latin typeface="Cambria Math" panose="02040503050406030204" pitchFamily="18" charset="0"/>
                      </a:rPr>
                      <m:t>𝑟</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𝑥𝑦</m:t>
                            </m:r>
                          </m:sub>
                        </m:sSub>
                      </m:num>
                      <m:den>
                        <m:rad>
                          <m:radPr>
                            <m:degHide m:val="on"/>
                            <m:ctrlPr>
                              <a:rPr lang="en-US" i="1">
                                <a:solidFill>
                                  <a:srgbClr val="000000"/>
                                </a:solidFill>
                                <a:latin typeface="Cambria Math" panose="02040503050406030204" pitchFamily="18" charset="0"/>
                              </a:rPr>
                            </m:ctrlPr>
                          </m:radPr>
                          <m:deg/>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𝑥𝑥</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𝑦𝑦</m:t>
                                </m:r>
                              </m:sub>
                            </m:sSub>
                          </m:e>
                        </m:rad>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1876</m:t>
                        </m:r>
                      </m:num>
                      <m:den>
                        <m:rad>
                          <m:radPr>
                            <m:degHide m:val="on"/>
                            <m:ctrlPr>
                              <a:rPr lang="en-US" i="1">
                                <a:solidFill>
                                  <a:srgbClr val="000000"/>
                                </a:solidFill>
                                <a:latin typeface="Cambria Math" panose="02040503050406030204" pitchFamily="18" charset="0"/>
                              </a:rPr>
                            </m:ctrlPr>
                          </m:radPr>
                          <m:deg/>
                          <m:e>
                            <m:r>
                              <a:rPr lang="en-US" b="0" i="1" smtClean="0">
                                <a:solidFill>
                                  <a:srgbClr val="000000"/>
                                </a:solidFill>
                                <a:latin typeface="Cambria Math" panose="02040503050406030204" pitchFamily="18" charset="0"/>
                              </a:rPr>
                              <m:t>70∗51405.33</m:t>
                            </m:r>
                          </m:e>
                        </m:rad>
                      </m:den>
                    </m:f>
                    <m:r>
                      <a:rPr lang="en-US" b="0" i="1" smtClean="0">
                        <a:solidFill>
                          <a:srgbClr val="000000"/>
                        </a:solidFill>
                        <a:latin typeface="Cambria Math" panose="02040503050406030204" pitchFamily="18" charset="0"/>
                      </a:rPr>
                      <m:t>=</m:t>
                    </m:r>
                  </m:oMath>
                </a14:m>
                <a:r>
                  <a:rPr lang="en-US" dirty="0"/>
                  <a:t>0.98 </a:t>
                </a:r>
              </a:p>
              <a:p>
                <a:endParaRPr lang="en-US" dirty="0"/>
              </a:p>
              <a:p>
                <a:r>
                  <a:rPr lang="en-US" dirty="0"/>
                  <a:t>Conclusion: Strong Positive Correlation</a:t>
                </a:r>
              </a:p>
            </p:txBody>
          </p:sp>
        </mc:Choice>
        <mc:Fallback xmlns="">
          <p:sp>
            <p:nvSpPr>
              <p:cNvPr id="10" name="Object 4">
                <a:extLst>
                  <a:ext uri="{FF2B5EF4-FFF2-40B4-BE49-F238E27FC236}">
                    <a16:creationId xmlns:a16="http://schemas.microsoft.com/office/drawing/2014/main" id="{A77EAAA0-96C9-4654-B6AC-9E3E2B8AF6E7}"/>
                  </a:ext>
                </a:extLst>
              </p:cNvPr>
              <p:cNvSpPr txBox="1">
                <a:spLocks noRot="1" noChangeAspect="1" noMove="1" noResize="1" noEditPoints="1" noAdjustHandles="1" noChangeArrowheads="1" noChangeShapeType="1" noTextEdit="1"/>
              </p:cNvSpPr>
              <p:nvPr/>
            </p:nvSpPr>
            <p:spPr bwMode="auto">
              <a:xfrm>
                <a:off x="2557689" y="3885311"/>
                <a:ext cx="3538311" cy="914400"/>
              </a:xfrm>
              <a:prstGeom prst="rect">
                <a:avLst/>
              </a:prstGeom>
              <a:blipFill>
                <a:blip r:embed="rId5"/>
                <a:stretch>
                  <a:fillRect l="-690" b="-2000"/>
                </a:stretch>
              </a:blipFill>
              <a:ln>
                <a:noFill/>
              </a:ln>
              <a:effectLst/>
            </p:spPr>
            <p:txBody>
              <a:bodyPr/>
              <a:lstStyle/>
              <a:p>
                <a:r>
                  <a:rPr lang="en-US">
                    <a:noFill/>
                  </a:rPr>
                  <a:t> </a:t>
                </a:r>
              </a:p>
            </p:txBody>
          </p:sp>
        </mc:Fallback>
      </mc:AlternateContent>
      <p:sp>
        <p:nvSpPr>
          <p:cNvPr id="7" name="Rectangle 6">
            <a:extLst>
              <a:ext uri="{FF2B5EF4-FFF2-40B4-BE49-F238E27FC236}">
                <a16:creationId xmlns:a16="http://schemas.microsoft.com/office/drawing/2014/main" id="{0AB9F1F1-7644-4C12-8B8D-291878F49267}"/>
              </a:ext>
            </a:extLst>
          </p:cNvPr>
          <p:cNvSpPr/>
          <p:nvPr/>
        </p:nvSpPr>
        <p:spPr>
          <a:xfrm>
            <a:off x="1385888" y="4941251"/>
            <a:ext cx="6096000" cy="1754326"/>
          </a:xfrm>
          <a:prstGeom prst="rect">
            <a:avLst/>
          </a:prstGeom>
        </p:spPr>
        <p:txBody>
          <a:bodyPr>
            <a:spAutoFit/>
          </a:bodyPr>
          <a:lstStyle/>
          <a:p>
            <a:r>
              <a:rPr lang="en-US" dirty="0">
                <a:solidFill>
                  <a:srgbClr val="222222"/>
                </a:solidFill>
                <a:latin typeface="Roboto"/>
              </a:rPr>
              <a:t>Important to know that:</a:t>
            </a:r>
          </a:p>
          <a:p>
            <a:r>
              <a:rPr lang="en-US" dirty="0">
                <a:solidFill>
                  <a:srgbClr val="222222"/>
                </a:solidFill>
                <a:latin typeface="Roboto"/>
              </a:rPr>
              <a:t>In </a:t>
            </a:r>
            <a:r>
              <a:rPr lang="en-US" b="1" dirty="0">
                <a:solidFill>
                  <a:srgbClr val="222222"/>
                </a:solidFill>
                <a:latin typeface="Roboto"/>
              </a:rPr>
              <a:t>statistics</a:t>
            </a:r>
            <a:r>
              <a:rPr lang="en-US" dirty="0">
                <a:solidFill>
                  <a:srgbClr val="222222"/>
                </a:solidFill>
                <a:latin typeface="Roboto"/>
              </a:rPr>
              <a:t>, the phrase "</a:t>
            </a:r>
            <a:r>
              <a:rPr lang="en-US" b="1" dirty="0">
                <a:solidFill>
                  <a:srgbClr val="222222"/>
                </a:solidFill>
                <a:latin typeface="Roboto"/>
              </a:rPr>
              <a:t>correlation </a:t>
            </a:r>
            <a:r>
              <a:rPr lang="en-US" dirty="0">
                <a:solidFill>
                  <a:srgbClr val="222222"/>
                </a:solidFill>
                <a:latin typeface="Roboto"/>
              </a:rPr>
              <a:t>does </a:t>
            </a:r>
            <a:r>
              <a:rPr lang="en-US" b="1" dirty="0">
                <a:solidFill>
                  <a:srgbClr val="222222"/>
                </a:solidFill>
                <a:latin typeface="Roboto"/>
              </a:rPr>
              <a:t>not </a:t>
            </a:r>
            <a:r>
              <a:rPr lang="en-US" dirty="0">
                <a:solidFill>
                  <a:srgbClr val="222222"/>
                </a:solidFill>
                <a:latin typeface="Roboto"/>
              </a:rPr>
              <a:t>imply </a:t>
            </a:r>
            <a:r>
              <a:rPr lang="en-US" b="1" dirty="0">
                <a:solidFill>
                  <a:srgbClr val="222222"/>
                </a:solidFill>
                <a:latin typeface="Roboto"/>
              </a:rPr>
              <a:t>causation</a:t>
            </a:r>
            <a:r>
              <a:rPr lang="en-US" dirty="0">
                <a:solidFill>
                  <a:srgbClr val="222222"/>
                </a:solidFill>
                <a:latin typeface="Roboto"/>
              </a:rPr>
              <a:t>" refers to the inability to legitimately deduce a cause-and-effect </a:t>
            </a:r>
            <a:r>
              <a:rPr lang="en-US" b="1" dirty="0">
                <a:solidFill>
                  <a:srgbClr val="222222"/>
                </a:solidFill>
                <a:latin typeface="Roboto"/>
              </a:rPr>
              <a:t>relationship</a:t>
            </a:r>
            <a:r>
              <a:rPr lang="en-US" dirty="0">
                <a:solidFill>
                  <a:srgbClr val="222222"/>
                </a:solidFill>
                <a:latin typeface="Roboto"/>
              </a:rPr>
              <a:t> between two variables solely on the basis of an observed association or </a:t>
            </a:r>
            <a:r>
              <a:rPr lang="en-US" b="1" dirty="0">
                <a:solidFill>
                  <a:srgbClr val="222222"/>
                </a:solidFill>
                <a:latin typeface="Roboto"/>
              </a:rPr>
              <a:t>correlation</a:t>
            </a:r>
            <a:r>
              <a:rPr lang="en-US" dirty="0">
                <a:solidFill>
                  <a:srgbClr val="222222"/>
                </a:solidFill>
                <a:latin typeface="Roboto"/>
              </a:rPr>
              <a:t> between them.</a:t>
            </a:r>
            <a:endParaRPr lang="en-US" dirty="0"/>
          </a:p>
        </p:txBody>
      </p:sp>
    </p:spTree>
    <p:extLst>
      <p:ext uri="{BB962C8B-B14F-4D97-AF65-F5344CB8AC3E}">
        <p14:creationId xmlns:p14="http://schemas.microsoft.com/office/powerpoint/2010/main" val="409420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Correlation Coefficient</a:t>
            </a:r>
          </a:p>
        </p:txBody>
      </p:sp>
      <p:sp>
        <p:nvSpPr>
          <p:cNvPr id="3" name="Content Placeholder 2">
            <a:extLst>
              <a:ext uri="{FF2B5EF4-FFF2-40B4-BE49-F238E27FC236}">
                <a16:creationId xmlns:a16="http://schemas.microsoft.com/office/drawing/2014/main" id="{B5172101-E15E-47FF-A0D7-0D6F26D0EB22}"/>
              </a:ext>
            </a:extLst>
          </p:cNvPr>
          <p:cNvSpPr>
            <a:spLocks noGrp="1"/>
          </p:cNvSpPr>
          <p:nvPr>
            <p:ph idx="1"/>
          </p:nvPr>
        </p:nvSpPr>
        <p:spPr>
          <a:xfrm>
            <a:off x="838200" y="1814513"/>
            <a:ext cx="10515600" cy="4351338"/>
          </a:xfrm>
        </p:spPr>
        <p:txBody>
          <a:bodyPr/>
          <a:lstStyle/>
          <a:p>
            <a:pPr>
              <a:buFontTx/>
              <a:buChar char="-"/>
            </a:pPr>
            <a:r>
              <a:rPr lang="en-US" dirty="0"/>
              <a:t>Values close to 1 in absolute value mean strong linear association, positive or negative from sign</a:t>
            </a:r>
          </a:p>
          <a:p>
            <a:pPr>
              <a:buFontTx/>
              <a:buChar char="-"/>
            </a:pPr>
            <a:r>
              <a:rPr lang="en-US" dirty="0"/>
              <a:t>Values close to 0 imply little or no association</a:t>
            </a:r>
          </a:p>
          <a:p>
            <a:pPr>
              <a:buFontTx/>
              <a:buChar char="-"/>
            </a:pPr>
            <a:r>
              <a:rPr lang="en-US" dirty="0"/>
              <a:t>If data contain outliers (are non-normal), Spearman’s coefficient of correlation can be computed based on the ranks of the x and y values</a:t>
            </a:r>
          </a:p>
          <a:p>
            <a:pPr>
              <a:buFontTx/>
              <a:buChar char="-"/>
            </a:pPr>
            <a:r>
              <a:rPr lang="en-US" dirty="0"/>
              <a:t>Coefficient of Determination (r</a:t>
            </a:r>
            <a:r>
              <a:rPr lang="en-US" baseline="30000" dirty="0"/>
              <a:t>2</a:t>
            </a:r>
            <a:r>
              <a:rPr lang="en-US" dirty="0"/>
              <a:t>) - Proportion of variation in y “explained” by the regression on x:</a:t>
            </a:r>
          </a:p>
        </p:txBody>
      </p:sp>
      <p:graphicFrame>
        <p:nvGraphicFramePr>
          <p:cNvPr id="5" name="Object 4">
            <a:extLst>
              <a:ext uri="{FF2B5EF4-FFF2-40B4-BE49-F238E27FC236}">
                <a16:creationId xmlns:a16="http://schemas.microsoft.com/office/drawing/2014/main" id="{1AA4AEBE-D37F-4D48-B40C-0139170562EE}"/>
              </a:ext>
            </a:extLst>
          </p:cNvPr>
          <p:cNvGraphicFramePr>
            <a:graphicFrameLocks noChangeAspect="1"/>
          </p:cNvGraphicFramePr>
          <p:nvPr>
            <p:extLst>
              <p:ext uri="{D42A27DB-BD31-4B8C-83A1-F6EECF244321}">
                <p14:modId xmlns:p14="http://schemas.microsoft.com/office/powerpoint/2010/main" val="1744421121"/>
              </p:ext>
            </p:extLst>
          </p:nvPr>
        </p:nvGraphicFramePr>
        <p:xfrm>
          <a:off x="3946525" y="5229225"/>
          <a:ext cx="4572000" cy="1060450"/>
        </p:xfrm>
        <a:graphic>
          <a:graphicData uri="http://schemas.openxmlformats.org/presentationml/2006/ole">
            <mc:AlternateContent xmlns:mc="http://schemas.openxmlformats.org/markup-compatibility/2006">
              <mc:Choice xmlns:v="urn:schemas-microsoft-com:vml" Requires="v">
                <p:oleObj name="Equation" r:id="rId2" imgW="2197080" imgH="469800" progId="Equation.3">
                  <p:embed/>
                </p:oleObj>
              </mc:Choice>
              <mc:Fallback>
                <p:oleObj name="Equation" r:id="rId2" imgW="2197080" imgH="469800" progId="Equation.3">
                  <p:embed/>
                  <p:pic>
                    <p:nvPicPr>
                      <p:cNvPr id="13316" name="Object 4">
                        <a:extLst>
                          <a:ext uri="{FF2B5EF4-FFF2-40B4-BE49-F238E27FC236}">
                            <a16:creationId xmlns:a16="http://schemas.microsoft.com/office/drawing/2014/main" id="{5DA00891-61BD-436F-BEEF-7A7886D35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25" y="5229225"/>
                        <a:ext cx="457200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166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4AC-F8E8-4C77-8DF5-CA31CE91BC57}"/>
              </a:ext>
            </a:extLst>
          </p:cNvPr>
          <p:cNvSpPr>
            <a:spLocks noGrp="1"/>
          </p:cNvSpPr>
          <p:nvPr>
            <p:ph type="title"/>
          </p:nvPr>
        </p:nvSpPr>
        <p:spPr/>
        <p:txBody>
          <a:bodyPr/>
          <a:lstStyle/>
          <a:p>
            <a:r>
              <a:rPr lang="en-US" dirty="0"/>
              <a:t>Is there correlation?</a:t>
            </a:r>
          </a:p>
        </p:txBody>
      </p:sp>
      <p:pic>
        <p:nvPicPr>
          <p:cNvPr id="4098" name="Picture 2" descr="Discus Throw Icon 243018">
            <a:extLst>
              <a:ext uri="{FF2B5EF4-FFF2-40B4-BE49-F238E27FC236}">
                <a16:creationId xmlns:a16="http://schemas.microsoft.com/office/drawing/2014/main" id="{E3D44C10-1620-4006-B5A9-C88A1324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242" y="29312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7D5A549-20A8-417D-9699-6D43E96B9F83}"/>
              </a:ext>
            </a:extLst>
          </p:cNvPr>
          <p:cNvSpPr>
            <a:spLocks noGrp="1"/>
          </p:cNvSpPr>
          <p:nvPr>
            <p:ph idx="1"/>
          </p:nvPr>
        </p:nvSpPr>
        <p:spPr>
          <a:xfrm>
            <a:off x="8374226" y="2098642"/>
            <a:ext cx="3124200" cy="1247434"/>
          </a:xfrm>
        </p:spPr>
        <p:txBody>
          <a:bodyPr>
            <a:normAutofit/>
          </a:bodyPr>
          <a:lstStyle/>
          <a:p>
            <a:pPr marL="0" indent="0">
              <a:buNone/>
            </a:pPr>
            <a:r>
              <a:rPr lang="en-US" sz="1800" dirty="0"/>
              <a:t>Average Age: 15 years</a:t>
            </a:r>
          </a:p>
          <a:p>
            <a:pPr marL="0" indent="0">
              <a:buNone/>
            </a:pPr>
            <a:r>
              <a:rPr lang="en-US" sz="1800" dirty="0"/>
              <a:t>Average Distance: 321.67 feet</a:t>
            </a:r>
          </a:p>
        </p:txBody>
      </p:sp>
      <p:cxnSp>
        <p:nvCxnSpPr>
          <p:cNvPr id="11" name="Straight Connector 10">
            <a:extLst>
              <a:ext uri="{FF2B5EF4-FFF2-40B4-BE49-F238E27FC236}">
                <a16:creationId xmlns:a16="http://schemas.microsoft.com/office/drawing/2014/main" id="{3ADF424F-1E6A-4ECA-B993-4D7E4CE72A87}"/>
              </a:ext>
            </a:extLst>
          </p:cNvPr>
          <p:cNvCxnSpPr>
            <a:cxnSpLocks/>
          </p:cNvCxnSpPr>
          <p:nvPr/>
        </p:nvCxnSpPr>
        <p:spPr>
          <a:xfrm>
            <a:off x="437673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EECE88-E4E4-4AA3-9360-25FEF35C0477}"/>
              </a:ext>
            </a:extLst>
          </p:cNvPr>
          <p:cNvCxnSpPr>
            <a:cxnSpLocks/>
          </p:cNvCxnSpPr>
          <p:nvPr/>
        </p:nvCxnSpPr>
        <p:spPr>
          <a:xfrm>
            <a:off x="3367088" y="3429000"/>
            <a:ext cx="1143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bject 4">
                <a:extLst>
                  <a:ext uri="{FF2B5EF4-FFF2-40B4-BE49-F238E27FC236}">
                    <a16:creationId xmlns:a16="http://schemas.microsoft.com/office/drawing/2014/main" id="{04105C78-E19D-4686-8787-63BCA9F02F17}"/>
                  </a:ext>
                </a:extLst>
              </p:cNvPr>
              <p:cNvSpPr txBox="1"/>
              <p:nvPr/>
            </p:nvSpPr>
            <p:spPr bwMode="auto">
              <a:xfrm>
                <a:off x="8374226" y="2816828"/>
                <a:ext cx="3674083" cy="3965766"/>
              </a:xfrm>
              <a:prstGeom prst="rect">
                <a:avLst/>
              </a:prstGeom>
            </p:spPr>
            <p:txBody>
              <a:bodyPr wrap="none">
                <a:spAutoFit/>
              </a:bodyPr>
              <a:lstStyle>
                <a:defPPr>
                  <a:defRPr lang="en-US"/>
                </a:defPPr>
                <a:lvl1pPr>
                  <a:defRPr>
                    <a:solidFill>
                      <a:srgbClr val="222222"/>
                    </a:solidFill>
                    <a:latin typeface="Roboto"/>
                  </a:defRPr>
                </a:lvl1pPr>
              </a:lstStyle>
              <a:p>
                <a:pP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𝑥𝑥</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e>
                          <m:sup>
                            <m:r>
                              <a:rPr lang="en-US">
                                <a:latin typeface="Cambria Math" panose="02040503050406030204" pitchFamily="18" charset="0"/>
                              </a:rPr>
                              <m:t>2</m:t>
                            </m:r>
                          </m:sup>
                        </m:sSup>
                      </m:e>
                    </m:nary>
                  </m:oMath>
                </a14:m>
                <a:r>
                  <a:rPr lang="en-US" dirty="0"/>
                  <a:t> = 70</a:t>
                </a:r>
                <a:br>
                  <a:rPr lang="en-US" dirty="0"/>
                </a:b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𝑥𝑦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a:latin typeface="Cambria Math" panose="02040503050406030204" pitchFamily="18" charset="0"/>
                                </a:rPr>
                                <m:t>𝑥</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𝑥</m:t>
                                  </m:r>
                                </m:e>
                              </m:bar>
                            </m:e>
                          </m:d>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nary>
                      <m:r>
                        <a:rPr lang="en-US" b="0" i="0" smtClean="0">
                          <a:latin typeface="Cambria Math" panose="02040503050406030204" pitchFamily="18" charset="0"/>
                        </a:rPr>
                        <m:t>=1876</m:t>
                      </m:r>
                    </m:oMath>
                  </m:oMathPara>
                </a14:m>
                <a:br>
                  <a:rPr lang="en-US" dirty="0"/>
                </a:b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𝑦𝑦</m:t>
                        </m:r>
                      </m:sub>
                    </m:sSub>
                    <m:r>
                      <a:rPr lang="en-US">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𝑦</m:t>
                                    </m:r>
                                  </m:e>
                                </m:bar>
                              </m:e>
                            </m:d>
                          </m:e>
                          <m:sup>
                            <m:r>
                              <a:rPr lang="en-US">
                                <a:latin typeface="Cambria Math" panose="02040503050406030204" pitchFamily="18" charset="0"/>
                              </a:rPr>
                              <m:t>2</m:t>
                            </m:r>
                          </m:sup>
                        </m:sSup>
                      </m:e>
                    </m:nary>
                  </m:oMath>
                </a14:m>
                <a:r>
                  <a:rPr lang="en-US" dirty="0"/>
                  <a:t> = 51405.33</a:t>
                </a:r>
              </a:p>
              <a:p>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𝑥𝑦</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𝑥𝑥</m:t>
                              </m:r>
                            </m:sub>
                          </m:sSub>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1876</m:t>
                          </m:r>
                        </m:num>
                        <m:den>
                          <m:r>
                            <a:rPr lang="en-US" b="0" i="1" smtClean="0">
                              <a:solidFill>
                                <a:srgbClr val="000000"/>
                              </a:solidFill>
                              <a:latin typeface="Cambria Math" panose="02040503050406030204" pitchFamily="18" charset="0"/>
                            </a:rPr>
                            <m:t>70</m:t>
                          </m:r>
                        </m:den>
                      </m:f>
                      <m:r>
                        <a:rPr lang="en-US" b="0" i="1" smtClean="0">
                          <a:solidFill>
                            <a:srgbClr val="000000"/>
                          </a:solidFill>
                          <a:latin typeface="Cambria Math" panose="02040503050406030204" pitchFamily="18" charset="0"/>
                        </a:rPr>
                        <m:t>=26.8</m:t>
                      </m:r>
                    </m:oMath>
                  </m:oMathPara>
                </a14:m>
                <a:endParaRPr lang="en-US" b="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321.67−26.8∗15=−80.33</m:t>
                      </m:r>
                    </m:oMath>
                  </m:oMathPara>
                </a14:m>
                <a:br>
                  <a:rPr lang="en-US" i="1" dirty="0">
                    <a:solidFill>
                      <a:srgbClr val="000000"/>
                    </a:solidFill>
                    <a:latin typeface="Cambria Math" panose="02040503050406030204" pitchFamily="18" charset="0"/>
                  </a:rPr>
                </a:br>
                <a:endParaRPr lang="en-US" dirty="0"/>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𝛽</m:t>
                              </m:r>
                            </m:e>
                            <m:lim>
                              <m:r>
                                <a:rPr lang="en-US" i="1">
                                  <a:solidFill>
                                    <a:srgbClr val="000000"/>
                                  </a:solidFill>
                                  <a:latin typeface="Cambria Math" panose="02040503050406030204" pitchFamily="18" charset="0"/>
                                </a:rPr>
                                <m:t>^</m:t>
                              </m:r>
                            </m:lim>
                          </m:limUpp>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 </m:t>
                      </m:r>
                    </m:oMath>
                  </m:oMathPara>
                </a14:m>
                <a:endParaRPr lang="en-US" dirty="0">
                  <a:solidFill>
                    <a:srgbClr val="000000"/>
                  </a:solidFill>
                </a:endParaRPr>
              </a:p>
              <a:p>
                <a:endParaRPr lang="en-US" dirty="0"/>
              </a:p>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𝑦</m:t>
                          </m:r>
                        </m:e>
                        <m:lim>
                          <m:r>
                            <a:rPr lang="en-US" i="1">
                              <a:solidFill>
                                <a:srgbClr val="000000"/>
                              </a:solidFill>
                              <a:latin typeface="Cambria Math" panose="02040503050406030204" pitchFamily="18" charset="0"/>
                            </a:rPr>
                            <m:t>^</m:t>
                          </m:r>
                        </m:lim>
                      </m:limUp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−80.33+6.8</m:t>
                      </m:r>
                      <m:r>
                        <a:rPr lang="en-US" b="0" i="1" smtClean="0">
                          <a:solidFill>
                            <a:srgbClr val="000000"/>
                          </a:solidFill>
                          <a:latin typeface="Cambria Math" panose="02040503050406030204" pitchFamily="18" charset="0"/>
                        </a:rPr>
                        <m:t>𝑥</m:t>
                      </m:r>
                    </m:oMath>
                  </m:oMathPara>
                </a14:m>
                <a:endParaRPr lang="en-US" dirty="0"/>
              </a:p>
            </p:txBody>
          </p:sp>
        </mc:Choice>
        <mc:Fallback xmlns="">
          <p:sp>
            <p:nvSpPr>
              <p:cNvPr id="15" name="Object 4">
                <a:extLst>
                  <a:ext uri="{FF2B5EF4-FFF2-40B4-BE49-F238E27FC236}">
                    <a16:creationId xmlns:a16="http://schemas.microsoft.com/office/drawing/2014/main" id="{04105C78-E19D-4686-8787-63BCA9F02F17}"/>
                  </a:ext>
                </a:extLst>
              </p:cNvPr>
              <p:cNvSpPr txBox="1">
                <a:spLocks noRot="1" noChangeAspect="1" noMove="1" noResize="1" noEditPoints="1" noAdjustHandles="1" noChangeArrowheads="1" noChangeShapeType="1" noTextEdit="1"/>
              </p:cNvSpPr>
              <p:nvPr/>
            </p:nvSpPr>
            <p:spPr bwMode="auto">
              <a:xfrm>
                <a:off x="8374226" y="2816828"/>
                <a:ext cx="3674083" cy="3965766"/>
              </a:xfrm>
              <a:prstGeom prst="rect">
                <a:avLst/>
              </a:prstGeom>
              <a:blipFill>
                <a:blip r:embed="rId3"/>
                <a:stretch>
                  <a:fillRect t="-1075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7D4874C-6C4B-4BA8-845E-4F444F15DE7E}"/>
              </a:ext>
            </a:extLst>
          </p:cNvPr>
          <p:cNvPicPr>
            <a:picLocks noChangeAspect="1"/>
          </p:cNvPicPr>
          <p:nvPr/>
        </p:nvPicPr>
        <p:blipFill>
          <a:blip r:embed="rId4"/>
          <a:stretch>
            <a:fillRect/>
          </a:stretch>
        </p:blipFill>
        <p:spPr>
          <a:xfrm>
            <a:off x="1403963" y="1355234"/>
            <a:ext cx="5598134" cy="2388537"/>
          </a:xfrm>
          <a:prstGeom prst="rect">
            <a:avLst/>
          </a:prstGeom>
        </p:spPr>
      </p:pic>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A77EAAA0-96C9-4654-B6AC-9E3E2B8AF6E7}"/>
                  </a:ext>
                </a:extLst>
              </p:cNvPr>
              <p:cNvSpPr txBox="1"/>
              <p:nvPr/>
            </p:nvSpPr>
            <p:spPr bwMode="auto">
              <a:xfrm>
                <a:off x="2845072" y="4252913"/>
                <a:ext cx="4157025" cy="1372824"/>
              </a:xfrm>
              <a:prstGeom prst="rect">
                <a:avLst/>
              </a:prstGeom>
              <a:noFill/>
              <a:ln>
                <a:noFill/>
              </a:ln>
              <a:effectLst/>
            </p:spPr>
            <p:txBody>
              <a:bodyPr>
                <a:normAutofit fontScale="92500" lnSpcReduction="20000"/>
              </a:bodyPr>
              <a:lstStyle/>
              <a:p>
                <a:pPr/>
                <a14:m>
                  <m:oMathPara xmlns:m="http://schemas.openxmlformats.org/officeDocument/2006/math">
                    <m:oMathParaPr>
                      <m:jc m:val="left"/>
                    </m:oMathParaPr>
                    <m:oMath xmlns:m="http://schemas.openxmlformats.org/officeDocument/2006/math">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𝑟</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𝑟</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𝑦𝑦</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𝑆𝑆𝐸</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𝑦𝑦</m:t>
                              </m:r>
                            </m:sub>
                          </m:sSub>
                        </m:den>
                      </m:f>
                      <m:r>
                        <a:rPr lang="en-US" i="1">
                          <a:solidFill>
                            <a:srgbClr val="000000"/>
                          </a:solidFill>
                          <a:latin typeface="Cambria Math" panose="02040503050406030204" pitchFamily="18" charset="0"/>
                        </a:rPr>
                        <m:t>  0≤</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𝑟</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𝑟</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0.98</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r>
                        <a:rPr lang="en-US" b="0" i="1" smtClean="0">
                          <a:solidFill>
                            <a:srgbClr val="000000"/>
                          </a:solidFill>
                          <a:latin typeface="Cambria Math" panose="02040503050406030204" pitchFamily="18" charset="0"/>
                        </a:rPr>
                        <m:t>=0.96</m:t>
                      </m:r>
                    </m:oMath>
                  </m:oMathPara>
                </a14:m>
                <a:endParaRPr lang="en-US" dirty="0"/>
              </a:p>
              <a:p>
                <a:endParaRPr lang="en-US" dirty="0"/>
              </a:p>
              <a:p>
                <a:r>
                  <a:rPr lang="en-US" dirty="0"/>
                  <a:t>Conclusion: Strong Positive Correlation</a:t>
                </a:r>
              </a:p>
            </p:txBody>
          </p:sp>
        </mc:Choice>
        <mc:Fallback xmlns="">
          <p:sp>
            <p:nvSpPr>
              <p:cNvPr id="10" name="Object 4">
                <a:extLst>
                  <a:ext uri="{FF2B5EF4-FFF2-40B4-BE49-F238E27FC236}">
                    <a16:creationId xmlns:a16="http://schemas.microsoft.com/office/drawing/2014/main" id="{A77EAAA0-96C9-4654-B6AC-9E3E2B8AF6E7}"/>
                  </a:ext>
                </a:extLst>
              </p:cNvPr>
              <p:cNvSpPr txBox="1">
                <a:spLocks noRot="1" noChangeAspect="1" noMove="1" noResize="1" noEditPoints="1" noAdjustHandles="1" noChangeArrowheads="1" noChangeShapeType="1" noTextEdit="1"/>
              </p:cNvSpPr>
              <p:nvPr/>
            </p:nvSpPr>
            <p:spPr bwMode="auto">
              <a:xfrm>
                <a:off x="2845072" y="4252913"/>
                <a:ext cx="4157025" cy="1372824"/>
              </a:xfrm>
              <a:prstGeom prst="rect">
                <a:avLst/>
              </a:prstGeom>
              <a:blipFill>
                <a:blip r:embed="rId5"/>
                <a:stretch>
                  <a:fillRect l="-1026" b="-3556"/>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28030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8320-1280-4284-B6B0-7FE8CC65C891}"/>
              </a:ext>
            </a:extLst>
          </p:cNvPr>
          <p:cNvSpPr>
            <a:spLocks noGrp="1"/>
          </p:cNvSpPr>
          <p:nvPr>
            <p:ph type="title"/>
          </p:nvPr>
        </p:nvSpPr>
        <p:spPr/>
        <p:txBody>
          <a:bodyPr/>
          <a:lstStyle/>
          <a:p>
            <a:r>
              <a:rPr lang="en-US" dirty="0"/>
              <a:t>More than 1 variable?</a:t>
            </a:r>
          </a:p>
        </p:txBody>
      </p:sp>
      <p:sp>
        <p:nvSpPr>
          <p:cNvPr id="3" name="Content Placeholder 2">
            <a:extLst>
              <a:ext uri="{FF2B5EF4-FFF2-40B4-BE49-F238E27FC236}">
                <a16:creationId xmlns:a16="http://schemas.microsoft.com/office/drawing/2014/main" id="{A9B9B6A0-9E59-45ED-8D5E-25112A0C0086}"/>
              </a:ext>
            </a:extLst>
          </p:cNvPr>
          <p:cNvSpPr>
            <a:spLocks noGrp="1"/>
          </p:cNvSpPr>
          <p:nvPr>
            <p:ph idx="1"/>
          </p:nvPr>
        </p:nvSpPr>
        <p:spPr/>
        <p:txBody>
          <a:bodyPr/>
          <a:lstStyle/>
          <a:p>
            <a:r>
              <a:rPr lang="en-US" dirty="0"/>
              <a:t>The simple linear regression model is univariate</a:t>
            </a:r>
          </a:p>
          <a:p>
            <a:r>
              <a:rPr lang="en-US" dirty="0"/>
              <a:t>When wanting to study the relationship between a dependent and two or more independent variables we need to use the “Multiple Linear Regression” model</a:t>
            </a:r>
          </a:p>
        </p:txBody>
      </p:sp>
      <p:sp>
        <p:nvSpPr>
          <p:cNvPr id="4" name="TextBox 3">
            <a:extLst>
              <a:ext uri="{FF2B5EF4-FFF2-40B4-BE49-F238E27FC236}">
                <a16:creationId xmlns:a16="http://schemas.microsoft.com/office/drawing/2014/main" id="{3E06A246-F4D4-4523-BB16-DA26D8A0C7E5}"/>
              </a:ext>
            </a:extLst>
          </p:cNvPr>
          <p:cNvSpPr txBox="1"/>
          <p:nvPr/>
        </p:nvSpPr>
        <p:spPr>
          <a:xfrm>
            <a:off x="914400" y="4033520"/>
            <a:ext cx="4947920" cy="1200329"/>
          </a:xfrm>
          <a:prstGeom prst="rect">
            <a:avLst/>
          </a:prstGeom>
          <a:noFill/>
        </p:spPr>
        <p:txBody>
          <a:bodyPr wrap="square" rtlCol="0">
            <a:spAutoFit/>
          </a:bodyPr>
          <a:lstStyle/>
          <a:p>
            <a:r>
              <a:rPr lang="en-US" b="1" u="sng" dirty="0"/>
              <a:t>Linear Regression</a:t>
            </a:r>
          </a:p>
          <a:p>
            <a:r>
              <a:rPr lang="en-US" dirty="0"/>
              <a:t>Single Predictor</a:t>
            </a:r>
          </a:p>
          <a:p>
            <a:endParaRPr lang="en-US" dirty="0"/>
          </a:p>
          <a:p>
            <a:r>
              <a:rPr lang="en-US" dirty="0"/>
              <a:t>X					Y</a:t>
            </a:r>
          </a:p>
        </p:txBody>
      </p:sp>
      <p:sp>
        <p:nvSpPr>
          <p:cNvPr id="5" name="TextBox 4">
            <a:extLst>
              <a:ext uri="{FF2B5EF4-FFF2-40B4-BE49-F238E27FC236}">
                <a16:creationId xmlns:a16="http://schemas.microsoft.com/office/drawing/2014/main" id="{0DF5589E-3B2D-4E6C-8528-EA6BA403D900}"/>
              </a:ext>
            </a:extLst>
          </p:cNvPr>
          <p:cNvSpPr txBox="1"/>
          <p:nvPr/>
        </p:nvSpPr>
        <p:spPr>
          <a:xfrm>
            <a:off x="6212840" y="4109720"/>
            <a:ext cx="4947920" cy="2308324"/>
          </a:xfrm>
          <a:prstGeom prst="rect">
            <a:avLst/>
          </a:prstGeom>
          <a:noFill/>
        </p:spPr>
        <p:txBody>
          <a:bodyPr wrap="square" rtlCol="0">
            <a:spAutoFit/>
          </a:bodyPr>
          <a:lstStyle/>
          <a:p>
            <a:r>
              <a:rPr lang="en-US" b="1" u="sng" dirty="0"/>
              <a:t>Multiple Regression</a:t>
            </a:r>
          </a:p>
          <a:p>
            <a:r>
              <a:rPr lang="en-US" dirty="0"/>
              <a:t>Multiple Predictor</a:t>
            </a:r>
          </a:p>
          <a:p>
            <a:endParaRPr lang="en-US" dirty="0"/>
          </a:p>
          <a:p>
            <a:r>
              <a:rPr lang="en-US" dirty="0"/>
              <a:t>X</a:t>
            </a:r>
            <a:r>
              <a:rPr lang="en-US" baseline="-25000" dirty="0"/>
              <a:t>1</a:t>
            </a:r>
            <a:endParaRPr lang="en-US" dirty="0"/>
          </a:p>
          <a:p>
            <a:r>
              <a:rPr lang="en-US" dirty="0"/>
              <a:t>X</a:t>
            </a:r>
            <a:r>
              <a:rPr lang="en-US" baseline="-25000" dirty="0"/>
              <a:t>2</a:t>
            </a:r>
          </a:p>
          <a:p>
            <a:r>
              <a:rPr lang="en-US" dirty="0"/>
              <a:t>X</a:t>
            </a:r>
            <a:r>
              <a:rPr lang="en-US" baseline="-25000" dirty="0"/>
              <a:t>3</a:t>
            </a:r>
            <a:r>
              <a:rPr lang="en-US" dirty="0"/>
              <a:t>				             Y</a:t>
            </a:r>
          </a:p>
          <a:p>
            <a:r>
              <a:rPr lang="en-US" dirty="0"/>
              <a:t>X</a:t>
            </a:r>
            <a:r>
              <a:rPr lang="en-US" baseline="-25000" dirty="0"/>
              <a:t>4</a:t>
            </a:r>
          </a:p>
          <a:p>
            <a:r>
              <a:rPr lang="en-US" dirty="0"/>
              <a:t>X</a:t>
            </a:r>
            <a:r>
              <a:rPr lang="en-US" baseline="-25000" dirty="0"/>
              <a:t>5</a:t>
            </a:r>
          </a:p>
        </p:txBody>
      </p:sp>
      <p:cxnSp>
        <p:nvCxnSpPr>
          <p:cNvPr id="7" name="Straight Arrow Connector 6">
            <a:extLst>
              <a:ext uri="{FF2B5EF4-FFF2-40B4-BE49-F238E27FC236}">
                <a16:creationId xmlns:a16="http://schemas.microsoft.com/office/drawing/2014/main" id="{D8FAD0F8-BA48-4F6C-83E1-4A5B0FB70701}"/>
              </a:ext>
            </a:extLst>
          </p:cNvPr>
          <p:cNvCxnSpPr/>
          <p:nvPr/>
        </p:nvCxnSpPr>
        <p:spPr>
          <a:xfrm>
            <a:off x="1442720" y="5019040"/>
            <a:ext cx="3901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BC1770-FAA9-4438-81DE-338C7E87A2E4}"/>
              </a:ext>
            </a:extLst>
          </p:cNvPr>
          <p:cNvCxnSpPr/>
          <p:nvPr/>
        </p:nvCxnSpPr>
        <p:spPr>
          <a:xfrm>
            <a:off x="6644640" y="5699760"/>
            <a:ext cx="3901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81B854-606A-4AB3-8B6F-4B10ABA74598}"/>
              </a:ext>
            </a:extLst>
          </p:cNvPr>
          <p:cNvCxnSpPr>
            <a:cxnSpLocks/>
          </p:cNvCxnSpPr>
          <p:nvPr/>
        </p:nvCxnSpPr>
        <p:spPr>
          <a:xfrm>
            <a:off x="6644640" y="5181600"/>
            <a:ext cx="3901440" cy="36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EDD7B08-66C0-4C00-AEFC-A02B3E6D3B42}"/>
              </a:ext>
            </a:extLst>
          </p:cNvPr>
          <p:cNvCxnSpPr>
            <a:cxnSpLocks/>
          </p:cNvCxnSpPr>
          <p:nvPr/>
        </p:nvCxnSpPr>
        <p:spPr>
          <a:xfrm>
            <a:off x="6644640" y="5476240"/>
            <a:ext cx="3901440" cy="132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0C3294-BE26-4C96-8CE1-A47EEA08ED1C}"/>
              </a:ext>
            </a:extLst>
          </p:cNvPr>
          <p:cNvCxnSpPr>
            <a:cxnSpLocks/>
          </p:cNvCxnSpPr>
          <p:nvPr/>
        </p:nvCxnSpPr>
        <p:spPr>
          <a:xfrm flipV="1">
            <a:off x="6644640" y="5842000"/>
            <a:ext cx="3901440" cy="142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FF0A56-BB73-4F82-A41C-9A7651529FC2}"/>
              </a:ext>
            </a:extLst>
          </p:cNvPr>
          <p:cNvCxnSpPr>
            <a:cxnSpLocks/>
          </p:cNvCxnSpPr>
          <p:nvPr/>
        </p:nvCxnSpPr>
        <p:spPr>
          <a:xfrm flipV="1">
            <a:off x="6644640" y="5913120"/>
            <a:ext cx="3901440" cy="334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02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Objective</a:t>
            </a:r>
            <a:endParaRPr/>
          </a:p>
        </p:txBody>
      </p:sp>
      <p:sp>
        <p:nvSpPr>
          <p:cNvPr id="74" name="Google Shape;74;p14"/>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Understand the fundamentals of Linear Regression</a:t>
            </a:r>
          </a:p>
          <a:p>
            <a:pPr marL="0" indent="0">
              <a:buNone/>
            </a:pPr>
            <a:r>
              <a:rPr lang="en" dirty="0"/>
              <a:t>Review Linear Regression theory</a:t>
            </a:r>
          </a:p>
          <a:p>
            <a:pPr marL="0" indent="0">
              <a:buNone/>
            </a:pPr>
            <a:r>
              <a:rPr lang="en" dirty="0"/>
              <a:t>Understand why and when linear regression is used</a:t>
            </a:r>
            <a:endParaRPr dirty="0"/>
          </a:p>
          <a:p>
            <a:pPr marL="0" indent="0">
              <a:spcBef>
                <a:spcPts val="2133"/>
              </a:spcBef>
              <a:buNone/>
            </a:pPr>
            <a:r>
              <a:rPr lang="en" dirty="0"/>
              <a:t>Understand predicted values and residuals </a:t>
            </a:r>
            <a:endParaRPr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2FDB-FFFF-406F-A93F-C215A554929C}"/>
              </a:ext>
            </a:extLst>
          </p:cNvPr>
          <p:cNvSpPr>
            <a:spLocks noGrp="1"/>
          </p:cNvSpPr>
          <p:nvPr>
            <p:ph type="title"/>
          </p:nvPr>
        </p:nvSpPr>
        <p:spPr/>
        <p:txBody>
          <a:bodyPr/>
          <a:lstStyle/>
          <a:p>
            <a:r>
              <a:rPr lang="en-US" dirty="0"/>
              <a:t>Example of a multivariate problem</a:t>
            </a:r>
          </a:p>
        </p:txBody>
      </p:sp>
      <p:sp>
        <p:nvSpPr>
          <p:cNvPr id="3" name="Content Placeholder 2">
            <a:extLst>
              <a:ext uri="{FF2B5EF4-FFF2-40B4-BE49-F238E27FC236}">
                <a16:creationId xmlns:a16="http://schemas.microsoft.com/office/drawing/2014/main" id="{DF0BA5E0-3D43-4CC7-A111-C0041CDFCA76}"/>
              </a:ext>
            </a:extLst>
          </p:cNvPr>
          <p:cNvSpPr>
            <a:spLocks noGrp="1"/>
          </p:cNvSpPr>
          <p:nvPr>
            <p:ph idx="1"/>
          </p:nvPr>
        </p:nvSpPr>
        <p:spPr/>
        <p:txBody>
          <a:bodyPr/>
          <a:lstStyle/>
          <a:p>
            <a:r>
              <a:rPr lang="en-US" dirty="0"/>
              <a:t>Mortality on patients who are smokers</a:t>
            </a:r>
          </a:p>
          <a:p>
            <a:endParaRPr lang="en-US" dirty="0"/>
          </a:p>
          <a:p>
            <a:r>
              <a:rPr lang="en-US" dirty="0"/>
              <a:t>Variables</a:t>
            </a:r>
          </a:p>
          <a:p>
            <a:pPr lvl="1"/>
            <a:r>
              <a:rPr lang="en-US" dirty="0"/>
              <a:t>Cholesterol</a:t>
            </a:r>
          </a:p>
          <a:p>
            <a:pPr lvl="1"/>
            <a:r>
              <a:rPr lang="en-US" dirty="0"/>
              <a:t>Age</a:t>
            </a:r>
          </a:p>
          <a:p>
            <a:pPr lvl="1"/>
            <a:r>
              <a:rPr lang="en-US" dirty="0"/>
              <a:t>Weight</a:t>
            </a:r>
          </a:p>
          <a:p>
            <a:pPr lvl="1"/>
            <a:r>
              <a:rPr lang="en-US" dirty="0"/>
              <a:t>Number of Cigarettes per date</a:t>
            </a:r>
          </a:p>
        </p:txBody>
      </p:sp>
      <p:sp>
        <p:nvSpPr>
          <p:cNvPr id="4" name="TextBox 3">
            <a:extLst>
              <a:ext uri="{FF2B5EF4-FFF2-40B4-BE49-F238E27FC236}">
                <a16:creationId xmlns:a16="http://schemas.microsoft.com/office/drawing/2014/main" id="{A4FFABA6-1D3F-461C-9E0C-79C11E2CA471}"/>
              </a:ext>
            </a:extLst>
          </p:cNvPr>
          <p:cNvSpPr txBox="1"/>
          <p:nvPr/>
        </p:nvSpPr>
        <p:spPr>
          <a:xfrm>
            <a:off x="6639560" y="2768600"/>
            <a:ext cx="4947920" cy="2215991"/>
          </a:xfrm>
          <a:prstGeom prst="rect">
            <a:avLst/>
          </a:prstGeom>
          <a:noFill/>
        </p:spPr>
        <p:txBody>
          <a:bodyPr wrap="square" rtlCol="0">
            <a:spAutoFit/>
          </a:bodyPr>
          <a:lstStyle/>
          <a:p>
            <a:r>
              <a:rPr lang="en-US" b="1" u="sng" dirty="0"/>
              <a:t>Mortality</a:t>
            </a:r>
          </a:p>
          <a:p>
            <a:r>
              <a:rPr lang="en-US" dirty="0"/>
              <a:t> </a:t>
            </a:r>
          </a:p>
          <a:p>
            <a:endParaRPr lang="en-US" dirty="0"/>
          </a:p>
          <a:p>
            <a:r>
              <a:rPr lang="en-US" dirty="0"/>
              <a:t>Cholesterol</a:t>
            </a:r>
          </a:p>
          <a:p>
            <a:r>
              <a:rPr lang="en-US" dirty="0"/>
              <a:t>Age</a:t>
            </a:r>
            <a:endParaRPr lang="en-US" baseline="-25000" dirty="0"/>
          </a:p>
          <a:p>
            <a:r>
              <a:rPr lang="en-US" dirty="0"/>
              <a:t>Weight				             Y</a:t>
            </a:r>
          </a:p>
          <a:p>
            <a:r>
              <a:rPr lang="en-US" dirty="0"/>
              <a:t>Number of Cigarettes</a:t>
            </a:r>
          </a:p>
          <a:p>
            <a:endParaRPr lang="en-US" baseline="-25000" dirty="0"/>
          </a:p>
        </p:txBody>
      </p:sp>
      <p:cxnSp>
        <p:nvCxnSpPr>
          <p:cNvPr id="5" name="Straight Arrow Connector 4">
            <a:extLst>
              <a:ext uri="{FF2B5EF4-FFF2-40B4-BE49-F238E27FC236}">
                <a16:creationId xmlns:a16="http://schemas.microsoft.com/office/drawing/2014/main" id="{A8E805D3-65DA-4DAC-B84B-92C53E18769A}"/>
              </a:ext>
            </a:extLst>
          </p:cNvPr>
          <p:cNvCxnSpPr>
            <a:cxnSpLocks/>
          </p:cNvCxnSpPr>
          <p:nvPr/>
        </p:nvCxnSpPr>
        <p:spPr>
          <a:xfrm>
            <a:off x="8514080" y="3789680"/>
            <a:ext cx="2418080" cy="416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B6546F-0F25-49C0-A666-0863D0DBB4F1}"/>
              </a:ext>
            </a:extLst>
          </p:cNvPr>
          <p:cNvCxnSpPr>
            <a:cxnSpLocks/>
          </p:cNvCxnSpPr>
          <p:nvPr/>
        </p:nvCxnSpPr>
        <p:spPr>
          <a:xfrm>
            <a:off x="8514080" y="4341973"/>
            <a:ext cx="2418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8BC94C7-D1D7-4B64-AC47-6000CF52730B}"/>
              </a:ext>
            </a:extLst>
          </p:cNvPr>
          <p:cNvCxnSpPr>
            <a:cxnSpLocks/>
          </p:cNvCxnSpPr>
          <p:nvPr/>
        </p:nvCxnSpPr>
        <p:spPr>
          <a:xfrm flipV="1">
            <a:off x="8747760" y="4476911"/>
            <a:ext cx="2184400" cy="237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34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t>Multiple Regression</a:t>
            </a:r>
            <a:endParaRPr dirty="0"/>
          </a:p>
        </p:txBody>
      </p:sp>
      <p:sp>
        <p:nvSpPr>
          <p:cNvPr id="8" name="Rectangle 3">
            <a:extLst>
              <a:ext uri="{FF2B5EF4-FFF2-40B4-BE49-F238E27FC236}">
                <a16:creationId xmlns:a16="http://schemas.microsoft.com/office/drawing/2014/main" id="{6D64F976-CE04-47BA-87C4-2195ABC45FCE}"/>
              </a:ext>
            </a:extLst>
          </p:cNvPr>
          <p:cNvSpPr txBox="1">
            <a:spLocks noChangeArrowheads="1"/>
          </p:cNvSpPr>
          <p:nvPr/>
        </p:nvSpPr>
        <p:spPr>
          <a:xfrm>
            <a:off x="947057" y="1761308"/>
            <a:ext cx="7772400"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The linear model can be applied with multivariate data.</a:t>
            </a:r>
          </a:p>
          <a:p>
            <a:pPr lvl="1"/>
            <a:r>
              <a:rPr lang="en-US" altLang="en-US" dirty="0"/>
              <a:t>Numeric Response variable (</a:t>
            </a:r>
            <a:r>
              <a:rPr lang="en-US" altLang="en-US" i="1" dirty="0"/>
              <a:t>Y</a:t>
            </a:r>
            <a:r>
              <a:rPr lang="en-US" altLang="en-US" dirty="0"/>
              <a:t>)</a:t>
            </a:r>
          </a:p>
          <a:p>
            <a:pPr lvl="1"/>
            <a:r>
              <a:rPr lang="en-US" altLang="en-US" i="1" dirty="0"/>
              <a:t>p </a:t>
            </a:r>
            <a:r>
              <a:rPr lang="en-US" altLang="en-US" dirty="0"/>
              <a:t>Numeric predictor variables</a:t>
            </a:r>
          </a:p>
          <a:p>
            <a:pPr lvl="1"/>
            <a:r>
              <a:rPr lang="en-US" altLang="en-US" dirty="0"/>
              <a:t>Model:</a:t>
            </a:r>
          </a:p>
          <a:p>
            <a:pPr lvl="2">
              <a:buNone/>
            </a:pPr>
            <a:r>
              <a:rPr lang="en-US" altLang="en-US" i="1" dirty="0"/>
              <a:t>Y</a:t>
            </a:r>
            <a:r>
              <a:rPr lang="en-US" altLang="en-US" dirty="0"/>
              <a:t> = </a:t>
            </a:r>
            <a:r>
              <a:rPr lang="en-US" altLang="en-US" i="1" dirty="0">
                <a:latin typeface="Symbol" panose="05050102010706020507" pitchFamily="18" charset="2"/>
              </a:rPr>
              <a:t>b</a:t>
            </a:r>
            <a:r>
              <a:rPr lang="en-US" altLang="en-US" baseline="-25000" dirty="0"/>
              <a:t>0</a:t>
            </a:r>
            <a:r>
              <a:rPr lang="en-US" altLang="en-US" dirty="0"/>
              <a:t> + </a:t>
            </a:r>
            <a:r>
              <a:rPr lang="en-US" altLang="en-US" i="1" dirty="0">
                <a:latin typeface="Symbol" panose="05050102010706020507" pitchFamily="18" charset="2"/>
              </a:rPr>
              <a:t>b</a:t>
            </a:r>
            <a:r>
              <a:rPr lang="en-US" altLang="en-US" baseline="-25000" dirty="0"/>
              <a:t>1</a:t>
            </a:r>
            <a:r>
              <a:rPr lang="en-US" altLang="en-US" i="1" dirty="0"/>
              <a:t>x</a:t>
            </a:r>
            <a:r>
              <a:rPr lang="en-US" altLang="en-US" baseline="-25000" dirty="0"/>
              <a:t>1</a:t>
            </a:r>
            <a:r>
              <a:rPr lang="en-US" altLang="en-US" dirty="0"/>
              <a:t> + </a:t>
            </a:r>
            <a:r>
              <a:rPr lang="en-US" altLang="en-US" dirty="0">
                <a:sym typeface="Symbol" panose="05050102010706020507" pitchFamily="18" charset="2"/>
              </a:rPr>
              <a:t> + </a:t>
            </a:r>
            <a:r>
              <a:rPr lang="en-US" altLang="en-US" i="1" dirty="0" err="1">
                <a:latin typeface="Symbol" panose="05050102010706020507" pitchFamily="18" charset="2"/>
              </a:rPr>
              <a:t>b</a:t>
            </a:r>
            <a:r>
              <a:rPr lang="en-US" altLang="en-US" baseline="-25000" dirty="0" err="1"/>
              <a:t>p</a:t>
            </a:r>
            <a:r>
              <a:rPr lang="en-US" altLang="en-US" i="1" dirty="0" err="1"/>
              <a:t>x</a:t>
            </a:r>
            <a:r>
              <a:rPr lang="en-US" altLang="en-US" baseline="-25000" dirty="0" err="1"/>
              <a:t>p</a:t>
            </a:r>
            <a:r>
              <a:rPr lang="en-US" altLang="en-US" baseline="-25000" dirty="0"/>
              <a:t> </a:t>
            </a:r>
            <a:r>
              <a:rPr lang="en-US" altLang="en-US" dirty="0"/>
              <a:t>+ </a:t>
            </a:r>
            <a:r>
              <a:rPr lang="en-US" altLang="en-US" i="1" dirty="0">
                <a:latin typeface="Symbol" panose="05050102010706020507" pitchFamily="18" charset="2"/>
              </a:rPr>
              <a:t>e</a:t>
            </a:r>
            <a:endParaRPr lang="en-US" altLang="en-US" dirty="0"/>
          </a:p>
          <a:p>
            <a:pPr lvl="2">
              <a:buNone/>
            </a:pPr>
            <a:endParaRPr lang="en-US" altLang="en-US" dirty="0"/>
          </a:p>
          <a:p>
            <a:pPr lvl="1"/>
            <a:r>
              <a:rPr lang="en-US" altLang="en-US" baseline="-25000" dirty="0"/>
              <a:t> </a:t>
            </a:r>
            <a:r>
              <a:rPr lang="en-US" altLang="en-US" dirty="0"/>
              <a:t>Partial Regression Coefficients: </a:t>
            </a:r>
            <a:r>
              <a:rPr lang="en-US" altLang="en-US" i="1" dirty="0">
                <a:latin typeface="Symbol" panose="05050102010706020507" pitchFamily="18" charset="2"/>
              </a:rPr>
              <a:t>b</a:t>
            </a:r>
            <a:r>
              <a:rPr lang="en-US" altLang="en-US" baseline="-25000" dirty="0"/>
              <a:t>i</a:t>
            </a:r>
            <a:r>
              <a:rPr lang="en-US" altLang="en-US" dirty="0"/>
              <a:t> </a:t>
            </a:r>
            <a:r>
              <a:rPr lang="en-US" altLang="en-US" dirty="0">
                <a:sym typeface="Symbol" panose="05050102010706020507" pitchFamily="18" charset="2"/>
              </a:rPr>
              <a:t> effect (on the mean response) of increasing the </a:t>
            </a:r>
            <a:r>
              <a:rPr lang="en-US" altLang="en-US" i="1" dirty="0" err="1">
                <a:sym typeface="Symbol" panose="05050102010706020507" pitchFamily="18" charset="2"/>
              </a:rPr>
              <a:t>i</a:t>
            </a:r>
            <a:r>
              <a:rPr lang="en-US" altLang="en-US" baseline="30000" dirty="0" err="1">
                <a:sym typeface="Symbol" panose="05050102010706020507" pitchFamily="18" charset="2"/>
              </a:rPr>
              <a:t>th</a:t>
            </a:r>
            <a:r>
              <a:rPr lang="en-US" altLang="en-US" dirty="0">
                <a:sym typeface="Symbol" panose="05050102010706020507" pitchFamily="18" charset="2"/>
              </a:rPr>
              <a:t> predictor variable by 1 unit, </a:t>
            </a:r>
            <a:r>
              <a:rPr lang="en-US" altLang="en-US" b="1" dirty="0">
                <a:sym typeface="Symbol" panose="05050102010706020507" pitchFamily="18" charset="2"/>
              </a:rPr>
              <a:t>holding all other predictors constant</a:t>
            </a:r>
            <a:endParaRPr lang="en-US" altLang="en-US" baseline="-25000" dirty="0"/>
          </a:p>
        </p:txBody>
      </p:sp>
    </p:spTree>
    <p:extLst>
      <p:ext uri="{BB962C8B-B14F-4D97-AF65-F5344CB8AC3E}">
        <p14:creationId xmlns:p14="http://schemas.microsoft.com/office/powerpoint/2010/main" val="50612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560-A1D6-44CA-BB0A-F07B10A6B156}"/>
              </a:ext>
            </a:extLst>
          </p:cNvPr>
          <p:cNvSpPr>
            <a:spLocks noGrp="1"/>
          </p:cNvSpPr>
          <p:nvPr>
            <p:ph type="title"/>
          </p:nvPr>
        </p:nvSpPr>
        <p:spPr/>
        <p:txBody>
          <a:bodyPr/>
          <a:lstStyle/>
          <a:p>
            <a:r>
              <a:rPr lang="en-US" dirty="0"/>
              <a:t>Linear Regression Goals</a:t>
            </a:r>
          </a:p>
        </p:txBody>
      </p:sp>
      <p:sp>
        <p:nvSpPr>
          <p:cNvPr id="3" name="Content Placeholder 2">
            <a:extLst>
              <a:ext uri="{FF2B5EF4-FFF2-40B4-BE49-F238E27FC236}">
                <a16:creationId xmlns:a16="http://schemas.microsoft.com/office/drawing/2014/main" id="{8A9F6B6B-6325-49C1-AE8A-2615721A1C0E}"/>
              </a:ext>
            </a:extLst>
          </p:cNvPr>
          <p:cNvSpPr>
            <a:spLocks noGrp="1"/>
          </p:cNvSpPr>
          <p:nvPr>
            <p:ph idx="1"/>
          </p:nvPr>
        </p:nvSpPr>
        <p:spPr>
          <a:xfrm>
            <a:off x="2174240" y="1564640"/>
            <a:ext cx="9179560" cy="4612323"/>
          </a:xfrm>
        </p:spPr>
        <p:txBody>
          <a:bodyPr/>
          <a:lstStyle/>
          <a:p>
            <a:pPr marL="0" indent="0">
              <a:buNone/>
            </a:pPr>
            <a:r>
              <a:rPr lang="en-US" dirty="0"/>
              <a:t>Prediction – forecast or event in the future based on estimation.</a:t>
            </a:r>
          </a:p>
          <a:p>
            <a:pPr marL="0" indent="0">
              <a:buNone/>
            </a:pPr>
            <a:endParaRPr lang="en-US" dirty="0"/>
          </a:p>
          <a:p>
            <a:pPr marL="0" indent="0">
              <a:buNone/>
            </a:pPr>
            <a:endParaRPr lang="en-US" dirty="0"/>
          </a:p>
          <a:p>
            <a:pPr marL="0" indent="0">
              <a:buNone/>
            </a:pPr>
            <a:r>
              <a:rPr lang="en-US" dirty="0"/>
              <a:t>Explanation – exploratory analysis to determine relationships</a:t>
            </a:r>
          </a:p>
          <a:p>
            <a:pPr marL="0" indent="0">
              <a:buNone/>
            </a:pPr>
            <a:endParaRPr lang="en-US" dirty="0"/>
          </a:p>
          <a:p>
            <a:pPr marL="0" indent="0">
              <a:buNone/>
            </a:pPr>
            <a:r>
              <a:rPr lang="en-US" dirty="0"/>
              <a:t>Theory Building - to test the theoretical hypotheses so there is an emphasis on both theoretically meaningful relationships and determining whether each relationship is statistically significant </a:t>
            </a:r>
          </a:p>
        </p:txBody>
      </p:sp>
      <p:pic>
        <p:nvPicPr>
          <p:cNvPr id="16386" name="Picture 2" descr="prediction Icon 2475106">
            <a:extLst>
              <a:ext uri="{FF2B5EF4-FFF2-40B4-BE49-F238E27FC236}">
                <a16:creationId xmlns:a16="http://schemas.microsoft.com/office/drawing/2014/main" id="{5EDEC50F-8CE0-4674-8D25-4FD0E417B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4640"/>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trend prediction Icon 3087767">
            <a:extLst>
              <a:ext uri="{FF2B5EF4-FFF2-40B4-BE49-F238E27FC236}">
                <a16:creationId xmlns:a16="http://schemas.microsoft.com/office/drawing/2014/main" id="{EDCC31E7-A928-49D5-BB4E-1E73F74F4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19120"/>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Business Icon 1919906">
            <a:extLst>
              <a:ext uri="{FF2B5EF4-FFF2-40B4-BE49-F238E27FC236}">
                <a16:creationId xmlns:a16="http://schemas.microsoft.com/office/drawing/2014/main" id="{1F1C5A7F-5974-49E6-9159-916208F4D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6" y="4752656"/>
            <a:ext cx="1325564" cy="132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9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560-A1D6-44CA-BB0A-F07B10A6B156}"/>
              </a:ext>
            </a:extLst>
          </p:cNvPr>
          <p:cNvSpPr>
            <a:spLocks noGrp="1"/>
          </p:cNvSpPr>
          <p:nvPr>
            <p:ph type="title"/>
          </p:nvPr>
        </p:nvSpPr>
        <p:spPr/>
        <p:txBody>
          <a:bodyPr/>
          <a:lstStyle/>
          <a:p>
            <a:r>
              <a:rPr lang="en-US" dirty="0"/>
              <a:t>Assumptions in Linear Regression Models</a:t>
            </a:r>
          </a:p>
        </p:txBody>
      </p:sp>
      <p:sp>
        <p:nvSpPr>
          <p:cNvPr id="3" name="Content Placeholder 2">
            <a:extLst>
              <a:ext uri="{FF2B5EF4-FFF2-40B4-BE49-F238E27FC236}">
                <a16:creationId xmlns:a16="http://schemas.microsoft.com/office/drawing/2014/main" id="{8A9F6B6B-6325-49C1-AE8A-2615721A1C0E}"/>
              </a:ext>
            </a:extLst>
          </p:cNvPr>
          <p:cNvSpPr>
            <a:spLocks noGrp="1"/>
          </p:cNvSpPr>
          <p:nvPr>
            <p:ph idx="1"/>
          </p:nvPr>
        </p:nvSpPr>
        <p:spPr>
          <a:xfrm>
            <a:off x="2174240" y="1564640"/>
            <a:ext cx="9179560" cy="5130800"/>
          </a:xfrm>
        </p:spPr>
        <p:txBody>
          <a:bodyPr>
            <a:normAutofit fontScale="92500" lnSpcReduction="20000"/>
          </a:bodyPr>
          <a:lstStyle/>
          <a:p>
            <a:pPr marL="0" indent="0">
              <a:buNone/>
            </a:pPr>
            <a:r>
              <a:rPr lang="en-US" dirty="0"/>
              <a:t>Independence: the scores of any particular subject are independent of the scores of all other subjects</a:t>
            </a:r>
          </a:p>
          <a:p>
            <a:pPr marL="0" indent="0">
              <a:buNone/>
            </a:pPr>
            <a:endParaRPr lang="en-US" dirty="0"/>
          </a:p>
          <a:p>
            <a:pPr marL="0" indent="0">
              <a:buNone/>
            </a:pPr>
            <a:r>
              <a:rPr lang="en-US" dirty="0"/>
              <a:t>Normality: in the population, the scores on the dependent variable are normally distributed for each of the possible combinations of the level of the X variables; each of the variables is normally distributed</a:t>
            </a:r>
          </a:p>
          <a:p>
            <a:pPr marL="0" indent="0">
              <a:buNone/>
            </a:pPr>
            <a:endParaRPr lang="en-US" dirty="0"/>
          </a:p>
          <a:p>
            <a:pPr marL="0" indent="0">
              <a:buNone/>
            </a:pPr>
            <a:r>
              <a:rPr lang="en-US" dirty="0"/>
              <a:t>Homoscedasticity: in the population, the variances of the dependent variable for each of the possible combinations of the levels of the X variables are equal.</a:t>
            </a:r>
          </a:p>
          <a:p>
            <a:pPr marL="0" indent="0">
              <a:buNone/>
            </a:pPr>
            <a:endParaRPr lang="en-US" dirty="0"/>
          </a:p>
          <a:p>
            <a:pPr marL="0" indent="0">
              <a:buNone/>
            </a:pPr>
            <a:r>
              <a:rPr lang="en-US" dirty="0"/>
              <a:t>Linearity: In the population, the relation between the dependent variable and the independent variable is linear when all the other independent variables are held constant.</a:t>
            </a:r>
          </a:p>
        </p:txBody>
      </p:sp>
      <p:pic>
        <p:nvPicPr>
          <p:cNvPr id="20482" name="Picture 2" descr="Probability Distribution Icon 2475107">
            <a:extLst>
              <a:ext uri="{FF2B5EF4-FFF2-40B4-BE49-F238E27FC236}">
                <a16:creationId xmlns:a16="http://schemas.microsoft.com/office/drawing/2014/main" id="{5C7D30E9-1471-4B39-B4DC-FF11E8028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1986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Normal distribution Icon 991167">
            <a:extLst>
              <a:ext uri="{FF2B5EF4-FFF2-40B4-BE49-F238E27FC236}">
                <a16:creationId xmlns:a16="http://schemas.microsoft.com/office/drawing/2014/main" id="{F715B5BE-2A01-4194-B049-E6B95994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0541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linear regression Icon 2581364">
            <a:extLst>
              <a:ext uri="{FF2B5EF4-FFF2-40B4-BE49-F238E27FC236}">
                <a16:creationId xmlns:a16="http://schemas.microsoft.com/office/drawing/2014/main" id="{C0D7A5C8-7901-4BB2-89D1-1F66B1D8B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417449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regression analysis Icon 239043">
            <a:extLst>
              <a:ext uri="{FF2B5EF4-FFF2-40B4-BE49-F238E27FC236}">
                <a16:creationId xmlns:a16="http://schemas.microsoft.com/office/drawing/2014/main" id="{C1094638-E136-4416-880A-DEB2D60A8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970" y="5633720"/>
            <a:ext cx="708660" cy="70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83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560-A1D6-44CA-BB0A-F07B10A6B156}"/>
              </a:ext>
            </a:extLst>
          </p:cNvPr>
          <p:cNvSpPr>
            <a:spLocks noGrp="1"/>
          </p:cNvSpPr>
          <p:nvPr>
            <p:ph type="title"/>
          </p:nvPr>
        </p:nvSpPr>
        <p:spPr/>
        <p:txBody>
          <a:bodyPr/>
          <a:lstStyle/>
          <a:p>
            <a:r>
              <a:rPr lang="en-US" dirty="0"/>
              <a:t>Simple vs. Multiple Regression Models</a:t>
            </a:r>
          </a:p>
        </p:txBody>
      </p:sp>
      <p:sp>
        <p:nvSpPr>
          <p:cNvPr id="10" name="Rectangle 3">
            <a:extLst>
              <a:ext uri="{FF2B5EF4-FFF2-40B4-BE49-F238E27FC236}">
                <a16:creationId xmlns:a16="http://schemas.microsoft.com/office/drawing/2014/main" id="{4933B16C-D9C2-4665-9C15-83AD73941792}"/>
              </a:ext>
            </a:extLst>
          </p:cNvPr>
          <p:cNvSpPr txBox="1">
            <a:spLocks noChangeArrowheads="1"/>
          </p:cNvSpPr>
          <p:nvPr/>
        </p:nvSpPr>
        <p:spPr>
          <a:xfrm>
            <a:off x="635000" y="3893283"/>
            <a:ext cx="4947920" cy="274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One dependent variable Y predicted from one independent variable X</a:t>
            </a:r>
          </a:p>
          <a:p>
            <a:r>
              <a:rPr lang="en-US" altLang="en-US" sz="2400" dirty="0"/>
              <a:t>One regression coefficient</a:t>
            </a:r>
          </a:p>
          <a:p>
            <a:r>
              <a:rPr lang="en-US" altLang="en-US" sz="2400" b="1" dirty="0"/>
              <a:t>r</a:t>
            </a:r>
            <a:r>
              <a:rPr lang="en-US" altLang="en-US" sz="2400" b="1" baseline="30000" dirty="0"/>
              <a:t>2</a:t>
            </a:r>
            <a:r>
              <a:rPr lang="en-US" altLang="en-US" sz="2400" dirty="0"/>
              <a:t>: proportion of variation in dependent variable Y predictable from X</a:t>
            </a:r>
          </a:p>
        </p:txBody>
      </p:sp>
      <p:sp>
        <p:nvSpPr>
          <p:cNvPr id="11" name="Rectangle 4">
            <a:extLst>
              <a:ext uri="{FF2B5EF4-FFF2-40B4-BE49-F238E27FC236}">
                <a16:creationId xmlns:a16="http://schemas.microsoft.com/office/drawing/2014/main" id="{6810093C-F9B9-44CF-8FC8-4BD46A498408}"/>
              </a:ext>
            </a:extLst>
          </p:cNvPr>
          <p:cNvSpPr txBox="1">
            <a:spLocks noChangeArrowheads="1"/>
          </p:cNvSpPr>
          <p:nvPr/>
        </p:nvSpPr>
        <p:spPr>
          <a:xfrm>
            <a:off x="5770880" y="3893283"/>
            <a:ext cx="6040120" cy="2741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One dependent variable Y predicted from a set of independent variables (X1, X2 ….</a:t>
            </a:r>
            <a:r>
              <a:rPr lang="en-US" altLang="en-US" sz="2400" dirty="0" err="1"/>
              <a:t>Xk</a:t>
            </a:r>
            <a:r>
              <a:rPr lang="en-US" altLang="en-US" sz="2400" dirty="0"/>
              <a:t>)</a:t>
            </a:r>
          </a:p>
          <a:p>
            <a:r>
              <a:rPr lang="en-US" altLang="en-US" sz="2400" dirty="0"/>
              <a:t>One regression coefficient for each independent variable</a:t>
            </a:r>
          </a:p>
          <a:p>
            <a:r>
              <a:rPr lang="en-US" altLang="en-US" sz="2400" b="1" dirty="0"/>
              <a:t>R</a:t>
            </a:r>
            <a:r>
              <a:rPr lang="en-US" altLang="en-US" sz="2400" b="1" baseline="30000" dirty="0"/>
              <a:t>2</a:t>
            </a:r>
            <a:r>
              <a:rPr lang="en-US" altLang="en-US" sz="2400" dirty="0"/>
              <a:t>: proportion of variation in dependent variable Y predictable by set of independent variables (X’s)</a:t>
            </a:r>
          </a:p>
        </p:txBody>
      </p:sp>
      <p:sp>
        <p:nvSpPr>
          <p:cNvPr id="12" name="TextBox 11">
            <a:extLst>
              <a:ext uri="{FF2B5EF4-FFF2-40B4-BE49-F238E27FC236}">
                <a16:creationId xmlns:a16="http://schemas.microsoft.com/office/drawing/2014/main" id="{35D0C139-9C2E-462E-8FF3-D5E0751212BA}"/>
              </a:ext>
            </a:extLst>
          </p:cNvPr>
          <p:cNvSpPr txBox="1"/>
          <p:nvPr/>
        </p:nvSpPr>
        <p:spPr>
          <a:xfrm>
            <a:off x="914400" y="1442720"/>
            <a:ext cx="4947920" cy="1200329"/>
          </a:xfrm>
          <a:prstGeom prst="rect">
            <a:avLst/>
          </a:prstGeom>
          <a:noFill/>
        </p:spPr>
        <p:txBody>
          <a:bodyPr wrap="square" rtlCol="0">
            <a:spAutoFit/>
          </a:bodyPr>
          <a:lstStyle/>
          <a:p>
            <a:r>
              <a:rPr lang="en-US" b="1" u="sng" dirty="0"/>
              <a:t>Linear Regression</a:t>
            </a:r>
          </a:p>
          <a:p>
            <a:r>
              <a:rPr lang="en-US" dirty="0"/>
              <a:t>Single Predictor</a:t>
            </a:r>
          </a:p>
          <a:p>
            <a:endParaRPr lang="en-US" dirty="0"/>
          </a:p>
          <a:p>
            <a:r>
              <a:rPr lang="en-US" dirty="0"/>
              <a:t>X					Y</a:t>
            </a:r>
          </a:p>
        </p:txBody>
      </p:sp>
      <p:sp>
        <p:nvSpPr>
          <p:cNvPr id="13" name="TextBox 12">
            <a:extLst>
              <a:ext uri="{FF2B5EF4-FFF2-40B4-BE49-F238E27FC236}">
                <a16:creationId xmlns:a16="http://schemas.microsoft.com/office/drawing/2014/main" id="{C3F6DCBA-9717-40AE-9F50-D6718292BDA3}"/>
              </a:ext>
            </a:extLst>
          </p:cNvPr>
          <p:cNvSpPr txBox="1"/>
          <p:nvPr/>
        </p:nvSpPr>
        <p:spPr>
          <a:xfrm>
            <a:off x="5974080" y="1442720"/>
            <a:ext cx="4947920" cy="2308324"/>
          </a:xfrm>
          <a:prstGeom prst="rect">
            <a:avLst/>
          </a:prstGeom>
          <a:noFill/>
        </p:spPr>
        <p:txBody>
          <a:bodyPr wrap="square" rtlCol="0">
            <a:spAutoFit/>
          </a:bodyPr>
          <a:lstStyle/>
          <a:p>
            <a:r>
              <a:rPr lang="en-US" b="1" u="sng" dirty="0"/>
              <a:t>Multiple Regression</a:t>
            </a:r>
          </a:p>
          <a:p>
            <a:r>
              <a:rPr lang="en-US" dirty="0"/>
              <a:t>Multiple Predictor</a:t>
            </a:r>
          </a:p>
          <a:p>
            <a:endParaRPr lang="en-US" dirty="0"/>
          </a:p>
          <a:p>
            <a:r>
              <a:rPr lang="en-US" dirty="0"/>
              <a:t>X</a:t>
            </a:r>
            <a:r>
              <a:rPr lang="en-US" baseline="-25000" dirty="0"/>
              <a:t>1</a:t>
            </a:r>
            <a:endParaRPr lang="en-US" dirty="0"/>
          </a:p>
          <a:p>
            <a:r>
              <a:rPr lang="en-US" dirty="0"/>
              <a:t>X</a:t>
            </a:r>
            <a:r>
              <a:rPr lang="en-US" baseline="-25000" dirty="0"/>
              <a:t>2</a:t>
            </a:r>
          </a:p>
          <a:p>
            <a:r>
              <a:rPr lang="en-US" dirty="0"/>
              <a:t>X</a:t>
            </a:r>
            <a:r>
              <a:rPr lang="en-US" baseline="-25000" dirty="0"/>
              <a:t>3</a:t>
            </a:r>
            <a:r>
              <a:rPr lang="en-US" dirty="0"/>
              <a:t>				             Y</a:t>
            </a:r>
          </a:p>
          <a:p>
            <a:r>
              <a:rPr lang="en-US" dirty="0"/>
              <a:t>X</a:t>
            </a:r>
            <a:r>
              <a:rPr lang="en-US" baseline="-25000" dirty="0"/>
              <a:t>4</a:t>
            </a:r>
          </a:p>
          <a:p>
            <a:r>
              <a:rPr lang="en-US" dirty="0"/>
              <a:t>X</a:t>
            </a:r>
            <a:r>
              <a:rPr lang="en-US" baseline="-25000" dirty="0"/>
              <a:t>5</a:t>
            </a:r>
          </a:p>
        </p:txBody>
      </p:sp>
      <p:cxnSp>
        <p:nvCxnSpPr>
          <p:cNvPr id="14" name="Straight Arrow Connector 13">
            <a:extLst>
              <a:ext uri="{FF2B5EF4-FFF2-40B4-BE49-F238E27FC236}">
                <a16:creationId xmlns:a16="http://schemas.microsoft.com/office/drawing/2014/main" id="{96635860-CABC-4DA1-8101-423CACC51BBB}"/>
              </a:ext>
            </a:extLst>
          </p:cNvPr>
          <p:cNvCxnSpPr/>
          <p:nvPr/>
        </p:nvCxnSpPr>
        <p:spPr>
          <a:xfrm>
            <a:off x="1442720" y="2428240"/>
            <a:ext cx="3901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A3BBA6-663B-4DCD-929A-33CCADAFA9B4}"/>
              </a:ext>
            </a:extLst>
          </p:cNvPr>
          <p:cNvCxnSpPr/>
          <p:nvPr/>
        </p:nvCxnSpPr>
        <p:spPr>
          <a:xfrm>
            <a:off x="6405880" y="3032760"/>
            <a:ext cx="3901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D42F01-8A7A-4753-97BF-046E645847C7}"/>
              </a:ext>
            </a:extLst>
          </p:cNvPr>
          <p:cNvCxnSpPr>
            <a:cxnSpLocks/>
          </p:cNvCxnSpPr>
          <p:nvPr/>
        </p:nvCxnSpPr>
        <p:spPr>
          <a:xfrm>
            <a:off x="6405880" y="2514600"/>
            <a:ext cx="3901440" cy="36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311DCF-D39A-4C4B-BB5C-AD3C0EA272D8}"/>
              </a:ext>
            </a:extLst>
          </p:cNvPr>
          <p:cNvCxnSpPr>
            <a:cxnSpLocks/>
          </p:cNvCxnSpPr>
          <p:nvPr/>
        </p:nvCxnSpPr>
        <p:spPr>
          <a:xfrm>
            <a:off x="6405880" y="2809240"/>
            <a:ext cx="3901440" cy="132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52CB27-F9F0-4496-A2F8-7AFDA7528934}"/>
              </a:ext>
            </a:extLst>
          </p:cNvPr>
          <p:cNvCxnSpPr>
            <a:cxnSpLocks/>
          </p:cNvCxnSpPr>
          <p:nvPr/>
        </p:nvCxnSpPr>
        <p:spPr>
          <a:xfrm flipV="1">
            <a:off x="6405880" y="3175000"/>
            <a:ext cx="3901440" cy="142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360FA6-2393-4559-9750-EB4A41154ED4}"/>
              </a:ext>
            </a:extLst>
          </p:cNvPr>
          <p:cNvCxnSpPr>
            <a:cxnSpLocks/>
          </p:cNvCxnSpPr>
          <p:nvPr/>
        </p:nvCxnSpPr>
        <p:spPr>
          <a:xfrm flipV="1">
            <a:off x="6405880" y="3246120"/>
            <a:ext cx="3901440" cy="334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4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94EE-DA93-4CE9-B311-56E84CF465E9}"/>
              </a:ext>
            </a:extLst>
          </p:cNvPr>
          <p:cNvSpPr>
            <a:spLocks noGrp="1"/>
          </p:cNvSpPr>
          <p:nvPr>
            <p:ph type="title"/>
          </p:nvPr>
        </p:nvSpPr>
        <p:spPr/>
        <p:txBody>
          <a:bodyPr/>
          <a:lstStyle/>
          <a:p>
            <a:r>
              <a:rPr lang="en-US" dirty="0"/>
              <a:t>Relationship between variables is important</a:t>
            </a:r>
          </a:p>
        </p:txBody>
      </p:sp>
      <p:pic>
        <p:nvPicPr>
          <p:cNvPr id="21506" name="Picture 2" descr="regression analysis Icon 239043">
            <a:extLst>
              <a:ext uri="{FF2B5EF4-FFF2-40B4-BE49-F238E27FC236}">
                <a16:creationId xmlns:a16="http://schemas.microsoft.com/office/drawing/2014/main" id="{964FE180-44FE-497D-A01B-E43F87956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1585913"/>
            <a:ext cx="2832100" cy="28321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regression analysis Icon 2009607">
            <a:extLst>
              <a:ext uri="{FF2B5EF4-FFF2-40B4-BE49-F238E27FC236}">
                <a16:creationId xmlns:a16="http://schemas.microsoft.com/office/drawing/2014/main" id="{F67FACCD-CEA4-46EE-B325-3D5C98F44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1585913"/>
            <a:ext cx="3060700" cy="3060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A82899-45B1-46F5-8260-45EC8379FE8A}"/>
              </a:ext>
            </a:extLst>
          </p:cNvPr>
          <p:cNvSpPr txBox="1"/>
          <p:nvPr/>
        </p:nvSpPr>
        <p:spPr>
          <a:xfrm>
            <a:off x="2144712" y="4646613"/>
            <a:ext cx="2465388" cy="369332"/>
          </a:xfrm>
          <a:prstGeom prst="rect">
            <a:avLst/>
          </a:prstGeom>
          <a:noFill/>
        </p:spPr>
        <p:txBody>
          <a:bodyPr wrap="square" rtlCol="0">
            <a:spAutoFit/>
          </a:bodyPr>
          <a:lstStyle/>
          <a:p>
            <a:r>
              <a:rPr lang="en-US" dirty="0"/>
              <a:t>Linear Relationship</a:t>
            </a:r>
          </a:p>
        </p:txBody>
      </p:sp>
      <p:sp>
        <p:nvSpPr>
          <p:cNvPr id="7" name="TextBox 6">
            <a:extLst>
              <a:ext uri="{FF2B5EF4-FFF2-40B4-BE49-F238E27FC236}">
                <a16:creationId xmlns:a16="http://schemas.microsoft.com/office/drawing/2014/main" id="{E8EE1EF4-409D-450A-B5A0-69CEFA29332B}"/>
              </a:ext>
            </a:extLst>
          </p:cNvPr>
          <p:cNvSpPr txBox="1"/>
          <p:nvPr/>
        </p:nvSpPr>
        <p:spPr>
          <a:xfrm>
            <a:off x="7357268" y="4646613"/>
            <a:ext cx="2465388" cy="369332"/>
          </a:xfrm>
          <a:prstGeom prst="rect">
            <a:avLst/>
          </a:prstGeom>
          <a:noFill/>
        </p:spPr>
        <p:txBody>
          <a:bodyPr wrap="square" rtlCol="0">
            <a:spAutoFit/>
          </a:bodyPr>
          <a:lstStyle/>
          <a:p>
            <a:r>
              <a:rPr lang="en-US" dirty="0"/>
              <a:t>Curvilinear Relationship</a:t>
            </a:r>
          </a:p>
        </p:txBody>
      </p:sp>
    </p:spTree>
    <p:extLst>
      <p:ext uri="{BB962C8B-B14F-4D97-AF65-F5344CB8AC3E}">
        <p14:creationId xmlns:p14="http://schemas.microsoft.com/office/powerpoint/2010/main" val="2989666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94EE-DA93-4CE9-B311-56E84CF465E9}"/>
              </a:ext>
            </a:extLst>
          </p:cNvPr>
          <p:cNvSpPr>
            <a:spLocks noGrp="1"/>
          </p:cNvSpPr>
          <p:nvPr>
            <p:ph type="title"/>
          </p:nvPr>
        </p:nvSpPr>
        <p:spPr/>
        <p:txBody>
          <a:bodyPr/>
          <a:lstStyle/>
          <a:p>
            <a:r>
              <a:rPr lang="en-US" dirty="0"/>
              <a:t>Strong vs. Weak Relationships</a:t>
            </a:r>
          </a:p>
        </p:txBody>
      </p:sp>
      <p:sp>
        <p:nvSpPr>
          <p:cNvPr id="6" name="TextBox 5">
            <a:extLst>
              <a:ext uri="{FF2B5EF4-FFF2-40B4-BE49-F238E27FC236}">
                <a16:creationId xmlns:a16="http://schemas.microsoft.com/office/drawing/2014/main" id="{E4A82899-45B1-46F5-8260-45EC8379FE8A}"/>
              </a:ext>
            </a:extLst>
          </p:cNvPr>
          <p:cNvSpPr txBox="1"/>
          <p:nvPr/>
        </p:nvSpPr>
        <p:spPr>
          <a:xfrm>
            <a:off x="1161256" y="4646613"/>
            <a:ext cx="2465388" cy="369332"/>
          </a:xfrm>
          <a:prstGeom prst="rect">
            <a:avLst/>
          </a:prstGeom>
          <a:noFill/>
        </p:spPr>
        <p:txBody>
          <a:bodyPr wrap="square" rtlCol="0">
            <a:spAutoFit/>
          </a:bodyPr>
          <a:lstStyle/>
          <a:p>
            <a:r>
              <a:rPr lang="en-US" b="1" dirty="0"/>
              <a:t>Strong </a:t>
            </a:r>
            <a:r>
              <a:rPr lang="en-US" dirty="0"/>
              <a:t>Relationship</a:t>
            </a:r>
          </a:p>
        </p:txBody>
      </p:sp>
      <p:sp>
        <p:nvSpPr>
          <p:cNvPr id="7" name="TextBox 6">
            <a:extLst>
              <a:ext uri="{FF2B5EF4-FFF2-40B4-BE49-F238E27FC236}">
                <a16:creationId xmlns:a16="http://schemas.microsoft.com/office/drawing/2014/main" id="{E8EE1EF4-409D-450A-B5A0-69CEFA29332B}"/>
              </a:ext>
            </a:extLst>
          </p:cNvPr>
          <p:cNvSpPr txBox="1"/>
          <p:nvPr/>
        </p:nvSpPr>
        <p:spPr>
          <a:xfrm>
            <a:off x="4640329" y="4646613"/>
            <a:ext cx="2465388" cy="369332"/>
          </a:xfrm>
          <a:prstGeom prst="rect">
            <a:avLst/>
          </a:prstGeom>
          <a:noFill/>
        </p:spPr>
        <p:txBody>
          <a:bodyPr wrap="square" rtlCol="0">
            <a:spAutoFit/>
          </a:bodyPr>
          <a:lstStyle/>
          <a:p>
            <a:r>
              <a:rPr lang="en-US" b="1" dirty="0"/>
              <a:t>Weak</a:t>
            </a:r>
            <a:r>
              <a:rPr lang="en-US" dirty="0"/>
              <a:t> Relationship</a:t>
            </a:r>
          </a:p>
        </p:txBody>
      </p:sp>
      <p:sp>
        <p:nvSpPr>
          <p:cNvPr id="8" name="Line 19">
            <a:extLst>
              <a:ext uri="{FF2B5EF4-FFF2-40B4-BE49-F238E27FC236}">
                <a16:creationId xmlns:a16="http://schemas.microsoft.com/office/drawing/2014/main" id="{4DCC1255-C331-4462-B8D8-0D1D0D9603A9}"/>
              </a:ext>
            </a:extLst>
          </p:cNvPr>
          <p:cNvSpPr>
            <a:spLocks noChangeShapeType="1"/>
          </p:cNvSpPr>
          <p:nvPr/>
        </p:nvSpPr>
        <p:spPr bwMode="auto">
          <a:xfrm flipH="1">
            <a:off x="1295400" y="28321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20">
            <a:extLst>
              <a:ext uri="{FF2B5EF4-FFF2-40B4-BE49-F238E27FC236}">
                <a16:creationId xmlns:a16="http://schemas.microsoft.com/office/drawing/2014/main" id="{3541AB9F-A018-4994-80A5-4134EBB0C800}"/>
              </a:ext>
            </a:extLst>
          </p:cNvPr>
          <p:cNvSpPr>
            <a:spLocks noChangeArrowheads="1"/>
          </p:cNvSpPr>
          <p:nvPr/>
        </p:nvSpPr>
        <p:spPr bwMode="auto">
          <a:xfrm rot="14317620">
            <a:off x="1371600" y="4051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21">
            <a:extLst>
              <a:ext uri="{FF2B5EF4-FFF2-40B4-BE49-F238E27FC236}">
                <a16:creationId xmlns:a16="http://schemas.microsoft.com/office/drawing/2014/main" id="{67A3131D-74FC-4D72-A1F0-24F6F6647B75}"/>
              </a:ext>
            </a:extLst>
          </p:cNvPr>
          <p:cNvSpPr>
            <a:spLocks noChangeArrowheads="1"/>
          </p:cNvSpPr>
          <p:nvPr/>
        </p:nvSpPr>
        <p:spPr bwMode="auto">
          <a:xfrm rot="14317620">
            <a:off x="1600200" y="3746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22">
            <a:extLst>
              <a:ext uri="{FF2B5EF4-FFF2-40B4-BE49-F238E27FC236}">
                <a16:creationId xmlns:a16="http://schemas.microsoft.com/office/drawing/2014/main" id="{B14D181A-FB80-4EE1-94D7-9B27315A70C4}"/>
              </a:ext>
            </a:extLst>
          </p:cNvPr>
          <p:cNvSpPr>
            <a:spLocks noChangeArrowheads="1"/>
          </p:cNvSpPr>
          <p:nvPr/>
        </p:nvSpPr>
        <p:spPr bwMode="auto">
          <a:xfrm rot="14317620">
            <a:off x="3276600" y="2679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23">
            <a:extLst>
              <a:ext uri="{FF2B5EF4-FFF2-40B4-BE49-F238E27FC236}">
                <a16:creationId xmlns:a16="http://schemas.microsoft.com/office/drawing/2014/main" id="{A936DC72-7A2F-4F3B-AD2F-DB1693681D58}"/>
              </a:ext>
            </a:extLst>
          </p:cNvPr>
          <p:cNvSpPr>
            <a:spLocks noChangeArrowheads="1"/>
          </p:cNvSpPr>
          <p:nvPr/>
        </p:nvSpPr>
        <p:spPr bwMode="auto">
          <a:xfrm rot="14317620">
            <a:off x="3429000" y="3060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24">
            <a:extLst>
              <a:ext uri="{FF2B5EF4-FFF2-40B4-BE49-F238E27FC236}">
                <a16:creationId xmlns:a16="http://schemas.microsoft.com/office/drawing/2014/main" id="{2AE4B629-FB45-4030-83F2-F238C1ADC989}"/>
              </a:ext>
            </a:extLst>
          </p:cNvPr>
          <p:cNvSpPr>
            <a:spLocks noChangeArrowheads="1"/>
          </p:cNvSpPr>
          <p:nvPr/>
        </p:nvSpPr>
        <p:spPr bwMode="auto">
          <a:xfrm rot="14317620">
            <a:off x="1828800" y="3898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25">
            <a:extLst>
              <a:ext uri="{FF2B5EF4-FFF2-40B4-BE49-F238E27FC236}">
                <a16:creationId xmlns:a16="http://schemas.microsoft.com/office/drawing/2014/main" id="{C2146243-EC24-466C-AB5B-C78AC78F7068}"/>
              </a:ext>
            </a:extLst>
          </p:cNvPr>
          <p:cNvSpPr>
            <a:spLocks noChangeArrowheads="1"/>
          </p:cNvSpPr>
          <p:nvPr/>
        </p:nvSpPr>
        <p:spPr bwMode="auto">
          <a:xfrm rot="14317620">
            <a:off x="3581400" y="2832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26">
            <a:extLst>
              <a:ext uri="{FF2B5EF4-FFF2-40B4-BE49-F238E27FC236}">
                <a16:creationId xmlns:a16="http://schemas.microsoft.com/office/drawing/2014/main" id="{F5F7ADCE-28EA-4110-A34B-ACD611435324}"/>
              </a:ext>
            </a:extLst>
          </p:cNvPr>
          <p:cNvSpPr>
            <a:spLocks noChangeArrowheads="1"/>
          </p:cNvSpPr>
          <p:nvPr/>
        </p:nvSpPr>
        <p:spPr bwMode="auto">
          <a:xfrm rot="14317620">
            <a:off x="2743200" y="3365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27">
            <a:extLst>
              <a:ext uri="{FF2B5EF4-FFF2-40B4-BE49-F238E27FC236}">
                <a16:creationId xmlns:a16="http://schemas.microsoft.com/office/drawing/2014/main" id="{E73628B8-F7A1-49FF-BB1B-F52AB14D0AD1}"/>
              </a:ext>
            </a:extLst>
          </p:cNvPr>
          <p:cNvSpPr>
            <a:spLocks noChangeArrowheads="1"/>
          </p:cNvSpPr>
          <p:nvPr/>
        </p:nvSpPr>
        <p:spPr bwMode="auto">
          <a:xfrm rot="14317620">
            <a:off x="2743200" y="3060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28">
            <a:extLst>
              <a:ext uri="{FF2B5EF4-FFF2-40B4-BE49-F238E27FC236}">
                <a16:creationId xmlns:a16="http://schemas.microsoft.com/office/drawing/2014/main" id="{7870E130-ABEC-4AF6-AE6E-84E04105D665}"/>
              </a:ext>
            </a:extLst>
          </p:cNvPr>
          <p:cNvSpPr>
            <a:spLocks noChangeArrowheads="1"/>
          </p:cNvSpPr>
          <p:nvPr/>
        </p:nvSpPr>
        <p:spPr bwMode="auto">
          <a:xfrm rot="14317620">
            <a:off x="3124200" y="3060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29">
            <a:extLst>
              <a:ext uri="{FF2B5EF4-FFF2-40B4-BE49-F238E27FC236}">
                <a16:creationId xmlns:a16="http://schemas.microsoft.com/office/drawing/2014/main" id="{A2FDAA82-6D6E-46C3-ACC8-567DF0B2F12B}"/>
              </a:ext>
            </a:extLst>
          </p:cNvPr>
          <p:cNvSpPr>
            <a:spLocks noChangeArrowheads="1"/>
          </p:cNvSpPr>
          <p:nvPr/>
        </p:nvSpPr>
        <p:spPr bwMode="auto">
          <a:xfrm rot="14317620">
            <a:off x="2438400" y="3213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30">
            <a:extLst>
              <a:ext uri="{FF2B5EF4-FFF2-40B4-BE49-F238E27FC236}">
                <a16:creationId xmlns:a16="http://schemas.microsoft.com/office/drawing/2014/main" id="{CDA3FC67-9296-41EC-9984-84A3E00AC357}"/>
              </a:ext>
            </a:extLst>
          </p:cNvPr>
          <p:cNvSpPr>
            <a:spLocks noChangeArrowheads="1"/>
          </p:cNvSpPr>
          <p:nvPr/>
        </p:nvSpPr>
        <p:spPr bwMode="auto">
          <a:xfrm rot="14317620">
            <a:off x="1828800" y="3594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31">
            <a:extLst>
              <a:ext uri="{FF2B5EF4-FFF2-40B4-BE49-F238E27FC236}">
                <a16:creationId xmlns:a16="http://schemas.microsoft.com/office/drawing/2014/main" id="{ED9C720E-6201-4506-82CA-B5471FEED21D}"/>
              </a:ext>
            </a:extLst>
          </p:cNvPr>
          <p:cNvSpPr>
            <a:spLocks noChangeArrowheads="1"/>
          </p:cNvSpPr>
          <p:nvPr/>
        </p:nvSpPr>
        <p:spPr bwMode="auto">
          <a:xfrm rot="14317620">
            <a:off x="2057400" y="34766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2400" b="0" baseline="0">
              <a:solidFill>
                <a:schemeClr val="tx1"/>
              </a:solidFill>
              <a:latin typeface="Arial" panose="020B0604020202020204" pitchFamily="34" charset="0"/>
            </a:endParaRPr>
          </a:p>
        </p:txBody>
      </p:sp>
      <p:sp>
        <p:nvSpPr>
          <p:cNvPr id="21" name="Oval 32">
            <a:extLst>
              <a:ext uri="{FF2B5EF4-FFF2-40B4-BE49-F238E27FC236}">
                <a16:creationId xmlns:a16="http://schemas.microsoft.com/office/drawing/2014/main" id="{AFB42CAD-BB5A-4FFF-A4FE-FDE47ACF09F4}"/>
              </a:ext>
            </a:extLst>
          </p:cNvPr>
          <p:cNvSpPr>
            <a:spLocks noChangeArrowheads="1"/>
          </p:cNvSpPr>
          <p:nvPr/>
        </p:nvSpPr>
        <p:spPr bwMode="auto">
          <a:xfrm rot="14317620">
            <a:off x="2971800" y="3365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33">
            <a:extLst>
              <a:ext uri="{FF2B5EF4-FFF2-40B4-BE49-F238E27FC236}">
                <a16:creationId xmlns:a16="http://schemas.microsoft.com/office/drawing/2014/main" id="{BE8BE7AB-DB00-48A5-A28D-74610A6965A1}"/>
              </a:ext>
            </a:extLst>
          </p:cNvPr>
          <p:cNvSpPr>
            <a:spLocks noChangeArrowheads="1"/>
          </p:cNvSpPr>
          <p:nvPr/>
        </p:nvSpPr>
        <p:spPr bwMode="auto">
          <a:xfrm rot="14317620">
            <a:off x="2438400" y="3441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34">
            <a:extLst>
              <a:ext uri="{FF2B5EF4-FFF2-40B4-BE49-F238E27FC236}">
                <a16:creationId xmlns:a16="http://schemas.microsoft.com/office/drawing/2014/main" id="{C6D6FC71-0BE8-4D5D-BB01-244F49F8779C}"/>
              </a:ext>
            </a:extLst>
          </p:cNvPr>
          <p:cNvSpPr>
            <a:spLocks noChangeArrowheads="1"/>
          </p:cNvSpPr>
          <p:nvPr/>
        </p:nvSpPr>
        <p:spPr bwMode="auto">
          <a:xfrm rot="14317620">
            <a:off x="2209800" y="3746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35">
            <a:extLst>
              <a:ext uri="{FF2B5EF4-FFF2-40B4-BE49-F238E27FC236}">
                <a16:creationId xmlns:a16="http://schemas.microsoft.com/office/drawing/2014/main" id="{F4E1E3A9-9F37-4556-8DAB-94BAE282BEB8}"/>
              </a:ext>
            </a:extLst>
          </p:cNvPr>
          <p:cNvSpPr txBox="1">
            <a:spLocks noChangeArrowheads="1"/>
          </p:cNvSpPr>
          <p:nvPr/>
        </p:nvSpPr>
        <p:spPr bwMode="auto">
          <a:xfrm>
            <a:off x="838200" y="264953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Y</a:t>
            </a:r>
          </a:p>
        </p:txBody>
      </p:sp>
      <p:sp>
        <p:nvSpPr>
          <p:cNvPr id="25" name="Line 36">
            <a:extLst>
              <a:ext uri="{FF2B5EF4-FFF2-40B4-BE49-F238E27FC236}">
                <a16:creationId xmlns:a16="http://schemas.microsoft.com/office/drawing/2014/main" id="{F398F939-49F6-408D-8BF4-815A38892127}"/>
              </a:ext>
            </a:extLst>
          </p:cNvPr>
          <p:cNvSpPr>
            <a:spLocks noChangeShapeType="1"/>
          </p:cNvSpPr>
          <p:nvPr/>
        </p:nvSpPr>
        <p:spPr bwMode="auto">
          <a:xfrm>
            <a:off x="1295400" y="43561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37">
            <a:extLst>
              <a:ext uri="{FF2B5EF4-FFF2-40B4-BE49-F238E27FC236}">
                <a16:creationId xmlns:a16="http://schemas.microsoft.com/office/drawing/2014/main" id="{AA8B6C3F-0CA7-4502-8E27-5E672790C538}"/>
              </a:ext>
            </a:extLst>
          </p:cNvPr>
          <p:cNvSpPr txBox="1">
            <a:spLocks noChangeArrowheads="1"/>
          </p:cNvSpPr>
          <p:nvPr/>
        </p:nvSpPr>
        <p:spPr bwMode="auto">
          <a:xfrm>
            <a:off x="3557588" y="424973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X</a:t>
            </a:r>
          </a:p>
        </p:txBody>
      </p:sp>
      <p:sp>
        <p:nvSpPr>
          <p:cNvPr id="27" name="Line 55">
            <a:extLst>
              <a:ext uri="{FF2B5EF4-FFF2-40B4-BE49-F238E27FC236}">
                <a16:creationId xmlns:a16="http://schemas.microsoft.com/office/drawing/2014/main" id="{EF6F5F30-C25E-4D37-9DC5-3A916463AAE7}"/>
              </a:ext>
            </a:extLst>
          </p:cNvPr>
          <p:cNvSpPr>
            <a:spLocks noChangeShapeType="1"/>
          </p:cNvSpPr>
          <p:nvPr/>
        </p:nvSpPr>
        <p:spPr bwMode="auto">
          <a:xfrm flipH="1">
            <a:off x="4800600" y="28321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56">
            <a:extLst>
              <a:ext uri="{FF2B5EF4-FFF2-40B4-BE49-F238E27FC236}">
                <a16:creationId xmlns:a16="http://schemas.microsoft.com/office/drawing/2014/main" id="{458CED7C-732D-4A83-A6C0-331EBA2B950C}"/>
              </a:ext>
            </a:extLst>
          </p:cNvPr>
          <p:cNvSpPr>
            <a:spLocks noChangeArrowheads="1"/>
          </p:cNvSpPr>
          <p:nvPr/>
        </p:nvSpPr>
        <p:spPr bwMode="auto">
          <a:xfrm rot="14317620">
            <a:off x="5943600" y="2908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7">
            <a:extLst>
              <a:ext uri="{FF2B5EF4-FFF2-40B4-BE49-F238E27FC236}">
                <a16:creationId xmlns:a16="http://schemas.microsoft.com/office/drawing/2014/main" id="{095F8BD3-F8AC-492E-B98D-118BBA292733}"/>
              </a:ext>
            </a:extLst>
          </p:cNvPr>
          <p:cNvSpPr>
            <a:spLocks noChangeArrowheads="1"/>
          </p:cNvSpPr>
          <p:nvPr/>
        </p:nvSpPr>
        <p:spPr bwMode="auto">
          <a:xfrm rot="14317620">
            <a:off x="5105400" y="3746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58">
            <a:extLst>
              <a:ext uri="{FF2B5EF4-FFF2-40B4-BE49-F238E27FC236}">
                <a16:creationId xmlns:a16="http://schemas.microsoft.com/office/drawing/2014/main" id="{D621F492-ADF8-41FE-87C3-46F95809C2FF}"/>
              </a:ext>
            </a:extLst>
          </p:cNvPr>
          <p:cNvSpPr>
            <a:spLocks noChangeArrowheads="1"/>
          </p:cNvSpPr>
          <p:nvPr/>
        </p:nvSpPr>
        <p:spPr bwMode="auto">
          <a:xfrm rot="14317620">
            <a:off x="6172200" y="3670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59">
            <a:extLst>
              <a:ext uri="{FF2B5EF4-FFF2-40B4-BE49-F238E27FC236}">
                <a16:creationId xmlns:a16="http://schemas.microsoft.com/office/drawing/2014/main" id="{E7EB0960-C6AB-4595-B99C-AA0432AFE624}"/>
              </a:ext>
            </a:extLst>
          </p:cNvPr>
          <p:cNvSpPr>
            <a:spLocks noChangeArrowheads="1"/>
          </p:cNvSpPr>
          <p:nvPr/>
        </p:nvSpPr>
        <p:spPr bwMode="auto">
          <a:xfrm rot="14317620">
            <a:off x="6553200" y="2984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60">
            <a:extLst>
              <a:ext uri="{FF2B5EF4-FFF2-40B4-BE49-F238E27FC236}">
                <a16:creationId xmlns:a16="http://schemas.microsoft.com/office/drawing/2014/main" id="{756A3843-8CF8-4853-BBB5-DB180A37DB20}"/>
              </a:ext>
            </a:extLst>
          </p:cNvPr>
          <p:cNvSpPr>
            <a:spLocks noChangeArrowheads="1"/>
          </p:cNvSpPr>
          <p:nvPr/>
        </p:nvSpPr>
        <p:spPr bwMode="auto">
          <a:xfrm rot="14317620">
            <a:off x="5410200" y="2984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61">
            <a:extLst>
              <a:ext uri="{FF2B5EF4-FFF2-40B4-BE49-F238E27FC236}">
                <a16:creationId xmlns:a16="http://schemas.microsoft.com/office/drawing/2014/main" id="{E3B3E1B4-CB5B-412A-B34E-422F83105569}"/>
              </a:ext>
            </a:extLst>
          </p:cNvPr>
          <p:cNvSpPr>
            <a:spLocks noChangeArrowheads="1"/>
          </p:cNvSpPr>
          <p:nvPr/>
        </p:nvSpPr>
        <p:spPr bwMode="auto">
          <a:xfrm rot="14317620">
            <a:off x="5486400" y="4051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62">
            <a:extLst>
              <a:ext uri="{FF2B5EF4-FFF2-40B4-BE49-F238E27FC236}">
                <a16:creationId xmlns:a16="http://schemas.microsoft.com/office/drawing/2014/main" id="{1994A5B7-7F81-41C9-B50B-EE34B4281D79}"/>
              </a:ext>
            </a:extLst>
          </p:cNvPr>
          <p:cNvSpPr>
            <a:spLocks noChangeArrowheads="1"/>
          </p:cNvSpPr>
          <p:nvPr/>
        </p:nvSpPr>
        <p:spPr bwMode="auto">
          <a:xfrm rot="14317620">
            <a:off x="5715000" y="3670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63">
            <a:extLst>
              <a:ext uri="{FF2B5EF4-FFF2-40B4-BE49-F238E27FC236}">
                <a16:creationId xmlns:a16="http://schemas.microsoft.com/office/drawing/2014/main" id="{ADCEB412-40B3-4F6D-8480-8C5A17DD0A5B}"/>
              </a:ext>
            </a:extLst>
          </p:cNvPr>
          <p:cNvSpPr>
            <a:spLocks noChangeArrowheads="1"/>
          </p:cNvSpPr>
          <p:nvPr/>
        </p:nvSpPr>
        <p:spPr bwMode="auto">
          <a:xfrm rot="14317620">
            <a:off x="6248400" y="3060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64">
            <a:extLst>
              <a:ext uri="{FF2B5EF4-FFF2-40B4-BE49-F238E27FC236}">
                <a16:creationId xmlns:a16="http://schemas.microsoft.com/office/drawing/2014/main" id="{F4D39663-C696-4C28-817C-1E19AE4D86A7}"/>
              </a:ext>
            </a:extLst>
          </p:cNvPr>
          <p:cNvSpPr>
            <a:spLocks noChangeArrowheads="1"/>
          </p:cNvSpPr>
          <p:nvPr/>
        </p:nvSpPr>
        <p:spPr bwMode="auto">
          <a:xfrm rot="14317620">
            <a:off x="5715000" y="2679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65">
            <a:extLst>
              <a:ext uri="{FF2B5EF4-FFF2-40B4-BE49-F238E27FC236}">
                <a16:creationId xmlns:a16="http://schemas.microsoft.com/office/drawing/2014/main" id="{9350D059-06E7-45B1-A13E-6064C1528745}"/>
              </a:ext>
            </a:extLst>
          </p:cNvPr>
          <p:cNvSpPr>
            <a:spLocks noChangeArrowheads="1"/>
          </p:cNvSpPr>
          <p:nvPr/>
        </p:nvSpPr>
        <p:spPr bwMode="auto">
          <a:xfrm rot="14317620">
            <a:off x="5105400" y="3441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66">
            <a:extLst>
              <a:ext uri="{FF2B5EF4-FFF2-40B4-BE49-F238E27FC236}">
                <a16:creationId xmlns:a16="http://schemas.microsoft.com/office/drawing/2014/main" id="{1BAB4216-2788-400E-A6A2-CE16123CE8CB}"/>
              </a:ext>
            </a:extLst>
          </p:cNvPr>
          <p:cNvSpPr>
            <a:spLocks noChangeArrowheads="1"/>
          </p:cNvSpPr>
          <p:nvPr/>
        </p:nvSpPr>
        <p:spPr bwMode="auto">
          <a:xfrm rot="14317620">
            <a:off x="5029200" y="2984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67">
            <a:extLst>
              <a:ext uri="{FF2B5EF4-FFF2-40B4-BE49-F238E27FC236}">
                <a16:creationId xmlns:a16="http://schemas.microsoft.com/office/drawing/2014/main" id="{C1AE814C-A2AD-4E11-9725-5BF4F56FC288}"/>
              </a:ext>
            </a:extLst>
          </p:cNvPr>
          <p:cNvSpPr>
            <a:spLocks noChangeArrowheads="1"/>
          </p:cNvSpPr>
          <p:nvPr/>
        </p:nvSpPr>
        <p:spPr bwMode="auto">
          <a:xfrm rot="14317620">
            <a:off x="5562600" y="3365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2400" b="0" baseline="0">
              <a:solidFill>
                <a:schemeClr val="tx1"/>
              </a:solidFill>
              <a:latin typeface="Arial" panose="020B0604020202020204" pitchFamily="34" charset="0"/>
            </a:endParaRPr>
          </a:p>
        </p:txBody>
      </p:sp>
      <p:sp>
        <p:nvSpPr>
          <p:cNvPr id="40" name="Oval 68">
            <a:extLst>
              <a:ext uri="{FF2B5EF4-FFF2-40B4-BE49-F238E27FC236}">
                <a16:creationId xmlns:a16="http://schemas.microsoft.com/office/drawing/2014/main" id="{F6ABE525-1ECD-465B-9550-C8653BF9A144}"/>
              </a:ext>
            </a:extLst>
          </p:cNvPr>
          <p:cNvSpPr>
            <a:spLocks noChangeArrowheads="1"/>
          </p:cNvSpPr>
          <p:nvPr/>
        </p:nvSpPr>
        <p:spPr bwMode="auto">
          <a:xfrm rot="14317620">
            <a:off x="6477000" y="3365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69">
            <a:extLst>
              <a:ext uri="{FF2B5EF4-FFF2-40B4-BE49-F238E27FC236}">
                <a16:creationId xmlns:a16="http://schemas.microsoft.com/office/drawing/2014/main" id="{E3E4C458-CF38-42B8-8293-AE5DFB83CDE0}"/>
              </a:ext>
            </a:extLst>
          </p:cNvPr>
          <p:cNvSpPr>
            <a:spLocks noChangeArrowheads="1"/>
          </p:cNvSpPr>
          <p:nvPr/>
        </p:nvSpPr>
        <p:spPr bwMode="auto">
          <a:xfrm rot="14317620">
            <a:off x="5943600" y="3289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70">
            <a:extLst>
              <a:ext uri="{FF2B5EF4-FFF2-40B4-BE49-F238E27FC236}">
                <a16:creationId xmlns:a16="http://schemas.microsoft.com/office/drawing/2014/main" id="{EFD1F354-3A02-43BE-9F64-3DB8BACA188E}"/>
              </a:ext>
            </a:extLst>
          </p:cNvPr>
          <p:cNvSpPr>
            <a:spLocks noChangeArrowheads="1"/>
          </p:cNvSpPr>
          <p:nvPr/>
        </p:nvSpPr>
        <p:spPr bwMode="auto">
          <a:xfrm rot="14317620">
            <a:off x="6172200" y="2527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71">
            <a:extLst>
              <a:ext uri="{FF2B5EF4-FFF2-40B4-BE49-F238E27FC236}">
                <a16:creationId xmlns:a16="http://schemas.microsoft.com/office/drawing/2014/main" id="{981ED7A6-C00D-4EF5-A033-17392D16A6AA}"/>
              </a:ext>
            </a:extLst>
          </p:cNvPr>
          <p:cNvSpPr txBox="1">
            <a:spLocks noChangeArrowheads="1"/>
          </p:cNvSpPr>
          <p:nvPr/>
        </p:nvSpPr>
        <p:spPr bwMode="auto">
          <a:xfrm>
            <a:off x="4343400" y="264953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Y</a:t>
            </a:r>
          </a:p>
        </p:txBody>
      </p:sp>
      <p:sp>
        <p:nvSpPr>
          <p:cNvPr id="44" name="Line 72">
            <a:extLst>
              <a:ext uri="{FF2B5EF4-FFF2-40B4-BE49-F238E27FC236}">
                <a16:creationId xmlns:a16="http://schemas.microsoft.com/office/drawing/2014/main" id="{C4774E1F-544E-42FD-9921-93BBA9446DFA}"/>
              </a:ext>
            </a:extLst>
          </p:cNvPr>
          <p:cNvSpPr>
            <a:spLocks noChangeShapeType="1"/>
          </p:cNvSpPr>
          <p:nvPr/>
        </p:nvSpPr>
        <p:spPr bwMode="auto">
          <a:xfrm>
            <a:off x="4800600" y="43561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73">
            <a:extLst>
              <a:ext uri="{FF2B5EF4-FFF2-40B4-BE49-F238E27FC236}">
                <a16:creationId xmlns:a16="http://schemas.microsoft.com/office/drawing/2014/main" id="{60B9D7B2-343F-4209-B9AC-FF8FD06A218E}"/>
              </a:ext>
            </a:extLst>
          </p:cNvPr>
          <p:cNvSpPr>
            <a:spLocks noChangeArrowheads="1"/>
          </p:cNvSpPr>
          <p:nvPr/>
        </p:nvSpPr>
        <p:spPr bwMode="auto">
          <a:xfrm rot="14317620">
            <a:off x="7010400" y="2755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74">
            <a:extLst>
              <a:ext uri="{FF2B5EF4-FFF2-40B4-BE49-F238E27FC236}">
                <a16:creationId xmlns:a16="http://schemas.microsoft.com/office/drawing/2014/main" id="{EC22A631-8702-4862-9A09-03F2A09C203A}"/>
              </a:ext>
            </a:extLst>
          </p:cNvPr>
          <p:cNvSpPr txBox="1">
            <a:spLocks noChangeArrowheads="1"/>
          </p:cNvSpPr>
          <p:nvPr/>
        </p:nvSpPr>
        <p:spPr bwMode="auto">
          <a:xfrm>
            <a:off x="7062788" y="424973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X</a:t>
            </a:r>
          </a:p>
        </p:txBody>
      </p:sp>
      <p:sp>
        <p:nvSpPr>
          <p:cNvPr id="47" name="Oval 79">
            <a:extLst>
              <a:ext uri="{FF2B5EF4-FFF2-40B4-BE49-F238E27FC236}">
                <a16:creationId xmlns:a16="http://schemas.microsoft.com/office/drawing/2014/main" id="{505B36EE-9641-4A73-92DE-88EECC0AF05E}"/>
              </a:ext>
            </a:extLst>
          </p:cNvPr>
          <p:cNvSpPr>
            <a:spLocks noChangeArrowheads="1"/>
          </p:cNvSpPr>
          <p:nvPr/>
        </p:nvSpPr>
        <p:spPr bwMode="auto">
          <a:xfrm rot="14317620">
            <a:off x="6858000" y="3213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80">
            <a:extLst>
              <a:ext uri="{FF2B5EF4-FFF2-40B4-BE49-F238E27FC236}">
                <a16:creationId xmlns:a16="http://schemas.microsoft.com/office/drawing/2014/main" id="{EA644B78-78E3-4F91-BD62-D476D83EDEAC}"/>
              </a:ext>
            </a:extLst>
          </p:cNvPr>
          <p:cNvSpPr>
            <a:spLocks noChangeArrowheads="1"/>
          </p:cNvSpPr>
          <p:nvPr/>
        </p:nvSpPr>
        <p:spPr bwMode="auto">
          <a:xfrm rot="14317620">
            <a:off x="6705600" y="2603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87">
            <a:extLst>
              <a:ext uri="{FF2B5EF4-FFF2-40B4-BE49-F238E27FC236}">
                <a16:creationId xmlns:a16="http://schemas.microsoft.com/office/drawing/2014/main" id="{B0D4FE95-EA13-4BA4-A57E-F89EAD0C3495}"/>
              </a:ext>
            </a:extLst>
          </p:cNvPr>
          <p:cNvSpPr>
            <a:spLocks noChangeShapeType="1"/>
          </p:cNvSpPr>
          <p:nvPr/>
        </p:nvSpPr>
        <p:spPr bwMode="auto">
          <a:xfrm flipV="1">
            <a:off x="1371600" y="26035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Line 88">
            <a:extLst>
              <a:ext uri="{FF2B5EF4-FFF2-40B4-BE49-F238E27FC236}">
                <a16:creationId xmlns:a16="http://schemas.microsoft.com/office/drawing/2014/main" id="{69AC2BF7-7CA5-429A-ABA5-DF0933955253}"/>
              </a:ext>
            </a:extLst>
          </p:cNvPr>
          <p:cNvSpPr>
            <a:spLocks noChangeShapeType="1"/>
          </p:cNvSpPr>
          <p:nvPr/>
        </p:nvSpPr>
        <p:spPr bwMode="auto">
          <a:xfrm flipV="1">
            <a:off x="1905000" y="30607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89">
            <a:extLst>
              <a:ext uri="{FF2B5EF4-FFF2-40B4-BE49-F238E27FC236}">
                <a16:creationId xmlns:a16="http://schemas.microsoft.com/office/drawing/2014/main" id="{650DCA81-8541-438D-B268-D9EC827656D9}"/>
              </a:ext>
            </a:extLst>
          </p:cNvPr>
          <p:cNvSpPr>
            <a:spLocks noChangeShapeType="1"/>
          </p:cNvSpPr>
          <p:nvPr/>
        </p:nvSpPr>
        <p:spPr bwMode="auto">
          <a:xfrm flipV="1">
            <a:off x="4800600" y="24511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90">
            <a:extLst>
              <a:ext uri="{FF2B5EF4-FFF2-40B4-BE49-F238E27FC236}">
                <a16:creationId xmlns:a16="http://schemas.microsoft.com/office/drawing/2014/main" id="{4FA26647-FDCF-45B7-9243-DB75FA603A40}"/>
              </a:ext>
            </a:extLst>
          </p:cNvPr>
          <p:cNvSpPr>
            <a:spLocks noChangeShapeType="1"/>
          </p:cNvSpPr>
          <p:nvPr/>
        </p:nvSpPr>
        <p:spPr bwMode="auto">
          <a:xfrm flipV="1">
            <a:off x="5867400" y="32893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 name="Line 95">
            <a:extLst>
              <a:ext uri="{FF2B5EF4-FFF2-40B4-BE49-F238E27FC236}">
                <a16:creationId xmlns:a16="http://schemas.microsoft.com/office/drawing/2014/main" id="{FAF47312-1B6F-49EF-B3B5-820B793F771C}"/>
              </a:ext>
            </a:extLst>
          </p:cNvPr>
          <p:cNvSpPr>
            <a:spLocks noChangeShapeType="1"/>
          </p:cNvSpPr>
          <p:nvPr/>
        </p:nvSpPr>
        <p:spPr bwMode="auto">
          <a:xfrm flipV="1">
            <a:off x="1524000" y="2908300"/>
            <a:ext cx="2057400" cy="12954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 name="Line 97">
            <a:extLst>
              <a:ext uri="{FF2B5EF4-FFF2-40B4-BE49-F238E27FC236}">
                <a16:creationId xmlns:a16="http://schemas.microsoft.com/office/drawing/2014/main" id="{05608887-CB1C-4E60-A952-F7F036952B49}"/>
              </a:ext>
            </a:extLst>
          </p:cNvPr>
          <p:cNvSpPr>
            <a:spLocks noChangeShapeType="1"/>
          </p:cNvSpPr>
          <p:nvPr/>
        </p:nvSpPr>
        <p:spPr bwMode="auto">
          <a:xfrm flipV="1">
            <a:off x="5029200" y="2603500"/>
            <a:ext cx="2057400" cy="12954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 name="Line 20">
            <a:extLst>
              <a:ext uri="{FF2B5EF4-FFF2-40B4-BE49-F238E27FC236}">
                <a16:creationId xmlns:a16="http://schemas.microsoft.com/office/drawing/2014/main" id="{CB91F2CF-7D76-415C-918D-F6E8A6B24A50}"/>
              </a:ext>
            </a:extLst>
          </p:cNvPr>
          <p:cNvSpPr>
            <a:spLocks noChangeShapeType="1"/>
          </p:cNvSpPr>
          <p:nvPr/>
        </p:nvSpPr>
        <p:spPr bwMode="auto">
          <a:xfrm flipH="1">
            <a:off x="8477182" y="28321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21">
            <a:extLst>
              <a:ext uri="{FF2B5EF4-FFF2-40B4-BE49-F238E27FC236}">
                <a16:creationId xmlns:a16="http://schemas.microsoft.com/office/drawing/2014/main" id="{9096390D-DD75-4675-B4D2-0876A4510758}"/>
              </a:ext>
            </a:extLst>
          </p:cNvPr>
          <p:cNvSpPr>
            <a:spLocks noChangeArrowheads="1"/>
          </p:cNvSpPr>
          <p:nvPr/>
        </p:nvSpPr>
        <p:spPr bwMode="auto">
          <a:xfrm rot="14317620">
            <a:off x="9924982" y="2603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2">
            <a:extLst>
              <a:ext uri="{FF2B5EF4-FFF2-40B4-BE49-F238E27FC236}">
                <a16:creationId xmlns:a16="http://schemas.microsoft.com/office/drawing/2014/main" id="{82EECAB1-91E4-4B4B-B506-E9A90E4DEB13}"/>
              </a:ext>
            </a:extLst>
          </p:cNvPr>
          <p:cNvSpPr>
            <a:spLocks noChangeArrowheads="1"/>
          </p:cNvSpPr>
          <p:nvPr/>
        </p:nvSpPr>
        <p:spPr bwMode="auto">
          <a:xfrm rot="14317620">
            <a:off x="8629582" y="3517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23">
            <a:extLst>
              <a:ext uri="{FF2B5EF4-FFF2-40B4-BE49-F238E27FC236}">
                <a16:creationId xmlns:a16="http://schemas.microsoft.com/office/drawing/2014/main" id="{0EBA7534-F0D9-4935-B8EB-EBFE34FA8379}"/>
              </a:ext>
            </a:extLst>
          </p:cNvPr>
          <p:cNvSpPr>
            <a:spLocks noChangeArrowheads="1"/>
          </p:cNvSpPr>
          <p:nvPr/>
        </p:nvSpPr>
        <p:spPr bwMode="auto">
          <a:xfrm rot="14317620">
            <a:off x="10458382" y="3746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4">
            <a:extLst>
              <a:ext uri="{FF2B5EF4-FFF2-40B4-BE49-F238E27FC236}">
                <a16:creationId xmlns:a16="http://schemas.microsoft.com/office/drawing/2014/main" id="{3EAA2BF3-2CA7-4882-88AD-82F0F88BD24C}"/>
              </a:ext>
            </a:extLst>
          </p:cNvPr>
          <p:cNvSpPr>
            <a:spLocks noChangeArrowheads="1"/>
          </p:cNvSpPr>
          <p:nvPr/>
        </p:nvSpPr>
        <p:spPr bwMode="auto">
          <a:xfrm rot="14317620">
            <a:off x="10610782" y="3060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5">
            <a:extLst>
              <a:ext uri="{FF2B5EF4-FFF2-40B4-BE49-F238E27FC236}">
                <a16:creationId xmlns:a16="http://schemas.microsoft.com/office/drawing/2014/main" id="{3D6B2FA9-A623-4551-9331-C31C0A6767B1}"/>
              </a:ext>
            </a:extLst>
          </p:cNvPr>
          <p:cNvSpPr>
            <a:spLocks noChangeArrowheads="1"/>
          </p:cNvSpPr>
          <p:nvPr/>
        </p:nvSpPr>
        <p:spPr bwMode="auto">
          <a:xfrm rot="14317620">
            <a:off x="9010582" y="3898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6">
            <a:extLst>
              <a:ext uri="{FF2B5EF4-FFF2-40B4-BE49-F238E27FC236}">
                <a16:creationId xmlns:a16="http://schemas.microsoft.com/office/drawing/2014/main" id="{774B2C48-66C5-4CFD-9E34-EDB3899EBA28}"/>
              </a:ext>
            </a:extLst>
          </p:cNvPr>
          <p:cNvSpPr>
            <a:spLocks noChangeArrowheads="1"/>
          </p:cNvSpPr>
          <p:nvPr/>
        </p:nvSpPr>
        <p:spPr bwMode="auto">
          <a:xfrm rot="14317620">
            <a:off x="9162982" y="2679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7">
            <a:extLst>
              <a:ext uri="{FF2B5EF4-FFF2-40B4-BE49-F238E27FC236}">
                <a16:creationId xmlns:a16="http://schemas.microsoft.com/office/drawing/2014/main" id="{A6A3CD7C-2D5F-45EF-971F-09981BAF07F8}"/>
              </a:ext>
            </a:extLst>
          </p:cNvPr>
          <p:cNvSpPr>
            <a:spLocks noChangeArrowheads="1"/>
          </p:cNvSpPr>
          <p:nvPr/>
        </p:nvSpPr>
        <p:spPr bwMode="auto">
          <a:xfrm rot="14317620">
            <a:off x="9924982" y="3365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8">
            <a:extLst>
              <a:ext uri="{FF2B5EF4-FFF2-40B4-BE49-F238E27FC236}">
                <a16:creationId xmlns:a16="http://schemas.microsoft.com/office/drawing/2014/main" id="{E42B2040-E286-4FAD-8B7E-CE38F7A4BBA9}"/>
              </a:ext>
            </a:extLst>
          </p:cNvPr>
          <p:cNvSpPr>
            <a:spLocks noChangeArrowheads="1"/>
          </p:cNvSpPr>
          <p:nvPr/>
        </p:nvSpPr>
        <p:spPr bwMode="auto">
          <a:xfrm rot="14317620">
            <a:off x="10077382" y="2908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9">
            <a:extLst>
              <a:ext uri="{FF2B5EF4-FFF2-40B4-BE49-F238E27FC236}">
                <a16:creationId xmlns:a16="http://schemas.microsoft.com/office/drawing/2014/main" id="{43D279B5-06DD-4005-9D2C-A06BECC1E452}"/>
              </a:ext>
            </a:extLst>
          </p:cNvPr>
          <p:cNvSpPr>
            <a:spLocks noChangeArrowheads="1"/>
          </p:cNvSpPr>
          <p:nvPr/>
        </p:nvSpPr>
        <p:spPr bwMode="auto">
          <a:xfrm rot="14317620">
            <a:off x="10534582" y="2755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30">
            <a:extLst>
              <a:ext uri="{FF2B5EF4-FFF2-40B4-BE49-F238E27FC236}">
                <a16:creationId xmlns:a16="http://schemas.microsoft.com/office/drawing/2014/main" id="{FB87DBF3-AB2A-41E3-9ABB-47882E36C1F5}"/>
              </a:ext>
            </a:extLst>
          </p:cNvPr>
          <p:cNvSpPr>
            <a:spLocks noChangeArrowheads="1"/>
          </p:cNvSpPr>
          <p:nvPr/>
        </p:nvSpPr>
        <p:spPr bwMode="auto">
          <a:xfrm rot="14317620">
            <a:off x="9620182" y="2908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31">
            <a:extLst>
              <a:ext uri="{FF2B5EF4-FFF2-40B4-BE49-F238E27FC236}">
                <a16:creationId xmlns:a16="http://schemas.microsoft.com/office/drawing/2014/main" id="{DDBB8EBC-2698-47C5-A1C3-048CE5BE5D11}"/>
              </a:ext>
            </a:extLst>
          </p:cNvPr>
          <p:cNvSpPr>
            <a:spLocks noChangeArrowheads="1"/>
          </p:cNvSpPr>
          <p:nvPr/>
        </p:nvSpPr>
        <p:spPr bwMode="auto">
          <a:xfrm rot="14317620">
            <a:off x="9010582" y="3594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32">
            <a:extLst>
              <a:ext uri="{FF2B5EF4-FFF2-40B4-BE49-F238E27FC236}">
                <a16:creationId xmlns:a16="http://schemas.microsoft.com/office/drawing/2014/main" id="{DA78247C-DECF-4829-8861-296929F46F2D}"/>
              </a:ext>
            </a:extLst>
          </p:cNvPr>
          <p:cNvSpPr>
            <a:spLocks noChangeArrowheads="1"/>
          </p:cNvSpPr>
          <p:nvPr/>
        </p:nvSpPr>
        <p:spPr bwMode="auto">
          <a:xfrm rot="14317620">
            <a:off x="9239182" y="32131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2400" b="0" baseline="0">
              <a:solidFill>
                <a:schemeClr val="tx1"/>
              </a:solidFill>
              <a:latin typeface="Arial" panose="020B0604020202020204" pitchFamily="34" charset="0"/>
            </a:endParaRPr>
          </a:p>
        </p:txBody>
      </p:sp>
      <p:sp>
        <p:nvSpPr>
          <p:cNvPr id="68" name="Oval 33">
            <a:extLst>
              <a:ext uri="{FF2B5EF4-FFF2-40B4-BE49-F238E27FC236}">
                <a16:creationId xmlns:a16="http://schemas.microsoft.com/office/drawing/2014/main" id="{36291E71-C156-4495-AF74-48699BFBA701}"/>
              </a:ext>
            </a:extLst>
          </p:cNvPr>
          <p:cNvSpPr>
            <a:spLocks noChangeArrowheads="1"/>
          </p:cNvSpPr>
          <p:nvPr/>
        </p:nvSpPr>
        <p:spPr bwMode="auto">
          <a:xfrm rot="14317620">
            <a:off x="10229782" y="3898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4">
            <a:extLst>
              <a:ext uri="{FF2B5EF4-FFF2-40B4-BE49-F238E27FC236}">
                <a16:creationId xmlns:a16="http://schemas.microsoft.com/office/drawing/2014/main" id="{C4120622-5F61-4ED1-939E-B27F872E3C1F}"/>
              </a:ext>
            </a:extLst>
          </p:cNvPr>
          <p:cNvSpPr>
            <a:spLocks noChangeArrowheads="1"/>
          </p:cNvSpPr>
          <p:nvPr/>
        </p:nvSpPr>
        <p:spPr bwMode="auto">
          <a:xfrm rot="14317620">
            <a:off x="9620182" y="34417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5">
            <a:extLst>
              <a:ext uri="{FF2B5EF4-FFF2-40B4-BE49-F238E27FC236}">
                <a16:creationId xmlns:a16="http://schemas.microsoft.com/office/drawing/2014/main" id="{2F51FC22-E664-4AD0-B42D-87B8DD0BA754}"/>
              </a:ext>
            </a:extLst>
          </p:cNvPr>
          <p:cNvSpPr>
            <a:spLocks noChangeArrowheads="1"/>
          </p:cNvSpPr>
          <p:nvPr/>
        </p:nvSpPr>
        <p:spPr bwMode="auto">
          <a:xfrm rot="14317620">
            <a:off x="9391582" y="37465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Text Box 36">
            <a:extLst>
              <a:ext uri="{FF2B5EF4-FFF2-40B4-BE49-F238E27FC236}">
                <a16:creationId xmlns:a16="http://schemas.microsoft.com/office/drawing/2014/main" id="{CDB906E2-A4F2-4332-B44D-435363F9BBDE}"/>
              </a:ext>
            </a:extLst>
          </p:cNvPr>
          <p:cNvSpPr txBox="1">
            <a:spLocks noChangeArrowheads="1"/>
          </p:cNvSpPr>
          <p:nvPr/>
        </p:nvSpPr>
        <p:spPr bwMode="auto">
          <a:xfrm>
            <a:off x="8019982" y="2649538"/>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Y</a:t>
            </a:r>
          </a:p>
        </p:txBody>
      </p:sp>
      <p:sp>
        <p:nvSpPr>
          <p:cNvPr id="72" name="Line 37">
            <a:extLst>
              <a:ext uri="{FF2B5EF4-FFF2-40B4-BE49-F238E27FC236}">
                <a16:creationId xmlns:a16="http://schemas.microsoft.com/office/drawing/2014/main" id="{403A1290-B1FB-4F0C-9D73-0654B58006FB}"/>
              </a:ext>
            </a:extLst>
          </p:cNvPr>
          <p:cNvSpPr>
            <a:spLocks noChangeShapeType="1"/>
          </p:cNvSpPr>
          <p:nvPr/>
        </p:nvSpPr>
        <p:spPr bwMode="auto">
          <a:xfrm>
            <a:off x="8477182" y="43561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38">
            <a:extLst>
              <a:ext uri="{FF2B5EF4-FFF2-40B4-BE49-F238E27FC236}">
                <a16:creationId xmlns:a16="http://schemas.microsoft.com/office/drawing/2014/main" id="{CE7FC4C2-8879-4340-A2F1-196FA5E7652B}"/>
              </a:ext>
            </a:extLst>
          </p:cNvPr>
          <p:cNvSpPr txBox="1">
            <a:spLocks noChangeArrowheads="1"/>
          </p:cNvSpPr>
          <p:nvPr/>
        </p:nvSpPr>
        <p:spPr bwMode="auto">
          <a:xfrm>
            <a:off x="10739370" y="424973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aseline="0">
                <a:solidFill>
                  <a:schemeClr val="tx1"/>
                </a:solidFill>
                <a:latin typeface="Arial" panose="020B0604020202020204" pitchFamily="34" charset="0"/>
              </a:rPr>
              <a:t>X</a:t>
            </a:r>
          </a:p>
        </p:txBody>
      </p:sp>
      <p:sp>
        <p:nvSpPr>
          <p:cNvPr id="74" name="Oval 41">
            <a:extLst>
              <a:ext uri="{FF2B5EF4-FFF2-40B4-BE49-F238E27FC236}">
                <a16:creationId xmlns:a16="http://schemas.microsoft.com/office/drawing/2014/main" id="{D52C7BD8-4425-46E3-8761-691EEBB52FD9}"/>
              </a:ext>
            </a:extLst>
          </p:cNvPr>
          <p:cNvSpPr>
            <a:spLocks noChangeArrowheads="1"/>
          </p:cNvSpPr>
          <p:nvPr/>
        </p:nvSpPr>
        <p:spPr bwMode="auto">
          <a:xfrm rot="14317620">
            <a:off x="8705782" y="3136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42">
            <a:extLst>
              <a:ext uri="{FF2B5EF4-FFF2-40B4-BE49-F238E27FC236}">
                <a16:creationId xmlns:a16="http://schemas.microsoft.com/office/drawing/2014/main" id="{C0E89444-F427-44D3-AD0D-D2E935500EC0}"/>
              </a:ext>
            </a:extLst>
          </p:cNvPr>
          <p:cNvSpPr>
            <a:spLocks noChangeArrowheads="1"/>
          </p:cNvSpPr>
          <p:nvPr/>
        </p:nvSpPr>
        <p:spPr bwMode="auto">
          <a:xfrm rot="14317620">
            <a:off x="9848782" y="38989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43">
            <a:extLst>
              <a:ext uri="{FF2B5EF4-FFF2-40B4-BE49-F238E27FC236}">
                <a16:creationId xmlns:a16="http://schemas.microsoft.com/office/drawing/2014/main" id="{AD823DB2-6EC4-4F4D-8760-6AA32E17DA68}"/>
              </a:ext>
            </a:extLst>
          </p:cNvPr>
          <p:cNvSpPr>
            <a:spLocks noChangeArrowheads="1"/>
          </p:cNvSpPr>
          <p:nvPr/>
        </p:nvSpPr>
        <p:spPr bwMode="auto">
          <a:xfrm rot="14317620">
            <a:off x="10305982" y="32893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44">
            <a:extLst>
              <a:ext uri="{FF2B5EF4-FFF2-40B4-BE49-F238E27FC236}">
                <a16:creationId xmlns:a16="http://schemas.microsoft.com/office/drawing/2014/main" id="{39888070-CE70-4A0C-A7D8-1D4163572A7C}"/>
              </a:ext>
            </a:extLst>
          </p:cNvPr>
          <p:cNvSpPr>
            <a:spLocks noChangeShapeType="1"/>
          </p:cNvSpPr>
          <p:nvPr/>
        </p:nvSpPr>
        <p:spPr bwMode="auto">
          <a:xfrm>
            <a:off x="8629582" y="3365500"/>
            <a:ext cx="2362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TextBox 77">
            <a:extLst>
              <a:ext uri="{FF2B5EF4-FFF2-40B4-BE49-F238E27FC236}">
                <a16:creationId xmlns:a16="http://schemas.microsoft.com/office/drawing/2014/main" id="{4CAEB6DA-F63E-49BF-92F1-89BD76165107}"/>
              </a:ext>
            </a:extLst>
          </p:cNvPr>
          <p:cNvSpPr txBox="1"/>
          <p:nvPr/>
        </p:nvSpPr>
        <p:spPr>
          <a:xfrm>
            <a:off x="8664574" y="4646613"/>
            <a:ext cx="2465388" cy="369332"/>
          </a:xfrm>
          <a:prstGeom prst="rect">
            <a:avLst/>
          </a:prstGeom>
          <a:noFill/>
        </p:spPr>
        <p:txBody>
          <a:bodyPr wrap="square" rtlCol="0">
            <a:spAutoFit/>
          </a:bodyPr>
          <a:lstStyle/>
          <a:p>
            <a:r>
              <a:rPr lang="en-US" b="1" dirty="0"/>
              <a:t>No </a:t>
            </a:r>
            <a:r>
              <a:rPr lang="en-US" dirty="0"/>
              <a:t>Relationship</a:t>
            </a:r>
          </a:p>
        </p:txBody>
      </p:sp>
      <p:sp>
        <p:nvSpPr>
          <p:cNvPr id="79" name="Rectangle 113">
            <a:extLst>
              <a:ext uri="{FF2B5EF4-FFF2-40B4-BE49-F238E27FC236}">
                <a16:creationId xmlns:a16="http://schemas.microsoft.com/office/drawing/2014/main" id="{DED6502F-F938-4414-A17B-D571FD26B6F2}"/>
              </a:ext>
            </a:extLst>
          </p:cNvPr>
          <p:cNvSpPr>
            <a:spLocks noChangeArrowheads="1"/>
          </p:cNvSpPr>
          <p:nvPr/>
        </p:nvSpPr>
        <p:spPr bwMode="auto">
          <a:xfrm>
            <a:off x="0" y="6510338"/>
            <a:ext cx="8356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Some charts from : Statistics for Managers Using Microsoft® Excel  4th Edition, 2004 Prentice-Hall</a:t>
            </a:r>
          </a:p>
        </p:txBody>
      </p:sp>
    </p:spTree>
    <p:extLst>
      <p:ext uri="{BB962C8B-B14F-4D97-AF65-F5344CB8AC3E}">
        <p14:creationId xmlns:p14="http://schemas.microsoft.com/office/powerpoint/2010/main" val="1229723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Residuals</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036629" cy="4351338"/>
          </a:xfrm>
        </p:spPr>
        <p:txBody>
          <a:bodyPr>
            <a:normAutofit/>
          </a:bodyPr>
          <a:lstStyle/>
          <a:p>
            <a:r>
              <a:rPr lang="en-US" dirty="0"/>
              <a:t>The residual for observation </a:t>
            </a:r>
            <a:r>
              <a:rPr lang="en-US" dirty="0" err="1"/>
              <a:t>i</a:t>
            </a:r>
            <a:r>
              <a:rPr lang="en-US" dirty="0"/>
              <a:t>, </a:t>
            </a:r>
            <a:r>
              <a:rPr lang="en-US" dirty="0" err="1"/>
              <a:t>ei</a:t>
            </a:r>
            <a:r>
              <a:rPr lang="en-US" dirty="0"/>
              <a:t>, is the difference between its observed and predicted value</a:t>
            </a:r>
          </a:p>
          <a:p>
            <a:r>
              <a:rPr lang="en-US" dirty="0"/>
              <a:t>Check the assumptions of regression by examining the residuals</a:t>
            </a:r>
          </a:p>
          <a:p>
            <a:pPr lvl="1"/>
            <a:r>
              <a:rPr lang="en-US" dirty="0"/>
              <a:t>Examine for linearity assumption</a:t>
            </a:r>
          </a:p>
          <a:p>
            <a:pPr lvl="1"/>
            <a:r>
              <a:rPr lang="en-US" dirty="0"/>
              <a:t>Examine for constant variance for all levels of X (homoscedasticity)  </a:t>
            </a:r>
          </a:p>
          <a:p>
            <a:pPr lvl="1"/>
            <a:r>
              <a:rPr lang="en-US" dirty="0"/>
              <a:t>Evaluate normal distribution assumption</a:t>
            </a:r>
          </a:p>
          <a:p>
            <a:pPr lvl="1"/>
            <a:r>
              <a:rPr lang="en-US" dirty="0"/>
              <a:t>Evaluate independence assumption</a:t>
            </a:r>
          </a:p>
          <a:p>
            <a:r>
              <a:rPr lang="en-US" dirty="0"/>
              <a:t>Graphical Analysis of Residuals</a:t>
            </a:r>
          </a:p>
          <a:p>
            <a:pPr lvl="1"/>
            <a:r>
              <a:rPr lang="en-US" dirty="0"/>
              <a:t>Can plot residuals vs. X</a:t>
            </a:r>
          </a:p>
        </p:txBody>
      </p:sp>
      <p:sp>
        <p:nvSpPr>
          <p:cNvPr id="7" name="Hexagon 6">
            <a:extLst>
              <a:ext uri="{FF2B5EF4-FFF2-40B4-BE49-F238E27FC236}">
                <a16:creationId xmlns:a16="http://schemas.microsoft.com/office/drawing/2014/main" id="{C9AD8C1D-2D32-478A-8188-ECD0790902D5}"/>
              </a:ext>
            </a:extLst>
          </p:cNvPr>
          <p:cNvSpPr/>
          <p:nvPr/>
        </p:nvSpPr>
        <p:spPr>
          <a:xfrm rot="5400000">
            <a:off x="9738917" y="165876"/>
            <a:ext cx="1384577" cy="1228724"/>
          </a:xfrm>
          <a:prstGeom prst="hexagon">
            <a:avLst/>
          </a:prstGeom>
          <a:solidFill>
            <a:srgbClr val="FF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4" descr="linear regression Icon 2581364">
            <a:extLst>
              <a:ext uri="{FF2B5EF4-FFF2-40B4-BE49-F238E27FC236}">
                <a16:creationId xmlns:a16="http://schemas.microsoft.com/office/drawing/2014/main" id="{272C658E-1189-422E-B42B-0D4364987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7413" y="480793"/>
            <a:ext cx="865839" cy="8658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067C704-9CAB-497E-847C-A09D8386E620}"/>
              </a:ext>
            </a:extLst>
          </p:cNvPr>
          <p:cNvSpPr txBox="1"/>
          <p:nvPr/>
        </p:nvSpPr>
        <p:spPr>
          <a:xfrm>
            <a:off x="9924377" y="200393"/>
            <a:ext cx="971913" cy="461665"/>
          </a:xfrm>
          <a:prstGeom prst="rect">
            <a:avLst/>
          </a:prstGeom>
          <a:noFill/>
        </p:spPr>
        <p:txBody>
          <a:bodyPr wrap="square" rtlCol="0">
            <a:spAutoFit/>
          </a:bodyPr>
          <a:lstStyle/>
          <a:p>
            <a:pPr algn="ctr"/>
            <a:r>
              <a:rPr lang="en-US" sz="2400" dirty="0">
                <a:solidFill>
                  <a:schemeClr val="bg1"/>
                </a:solidFill>
              </a:rPr>
              <a:t>Error</a:t>
            </a:r>
          </a:p>
        </p:txBody>
      </p:sp>
      <p:graphicFrame>
        <p:nvGraphicFramePr>
          <p:cNvPr id="8" name="Object 4">
            <a:extLst>
              <a:ext uri="{FF2B5EF4-FFF2-40B4-BE49-F238E27FC236}">
                <a16:creationId xmlns:a16="http://schemas.microsoft.com/office/drawing/2014/main" id="{50DAF811-E7EC-4828-A888-8CA0C01ACF55}"/>
              </a:ext>
            </a:extLst>
          </p:cNvPr>
          <p:cNvGraphicFramePr>
            <a:graphicFrameLocks noChangeAspect="1"/>
          </p:cNvGraphicFramePr>
          <p:nvPr>
            <p:extLst>
              <p:ext uri="{D42A27DB-BD31-4B8C-83A1-F6EECF244321}">
                <p14:modId xmlns:p14="http://schemas.microsoft.com/office/powerpoint/2010/main" val="3286628719"/>
              </p:ext>
            </p:extLst>
          </p:nvPr>
        </p:nvGraphicFramePr>
        <p:xfrm>
          <a:off x="3960813" y="566843"/>
          <a:ext cx="1773237" cy="693737"/>
        </p:xfrm>
        <a:graphic>
          <a:graphicData uri="http://schemas.openxmlformats.org/presentationml/2006/ole">
            <mc:AlternateContent xmlns:mc="http://schemas.openxmlformats.org/markup-compatibility/2006">
              <mc:Choice xmlns:v="urn:schemas-microsoft-com:vml" Requires="v">
                <p:oleObj name="Equation" r:id="rId3" imgW="647640" imgH="253800" progId="Equation.3">
                  <p:embed/>
                </p:oleObj>
              </mc:Choice>
              <mc:Fallback>
                <p:oleObj name="Equation" r:id="rId3" imgW="647640" imgH="253800" progId="Equation.3">
                  <p:embed/>
                  <p:pic>
                    <p:nvPicPr>
                      <p:cNvPr id="1014788" name="Object 4">
                        <a:extLst>
                          <a:ext uri="{FF2B5EF4-FFF2-40B4-BE49-F238E27FC236}">
                            <a16:creationId xmlns:a16="http://schemas.microsoft.com/office/drawing/2014/main" id="{EF84C13A-C12C-40F4-8BCC-5637641CB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813" y="566843"/>
                        <a:ext cx="1773237" cy="693737"/>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98E506D7-41C0-42C0-875F-090B3A044CB3}"/>
              </a:ext>
            </a:extLst>
          </p:cNvPr>
          <p:cNvSpPr txBox="1"/>
          <p:nvPr/>
        </p:nvSpPr>
        <p:spPr>
          <a:xfrm>
            <a:off x="3960812" y="5992297"/>
            <a:ext cx="3476307" cy="369332"/>
          </a:xfrm>
          <a:prstGeom prst="rect">
            <a:avLst/>
          </a:prstGeom>
          <a:noFill/>
        </p:spPr>
        <p:txBody>
          <a:bodyPr wrap="square" rtlCol="0">
            <a:spAutoFit/>
          </a:bodyPr>
          <a:lstStyle/>
          <a:p>
            <a:r>
              <a:rPr lang="en-US" b="1" dirty="0"/>
              <a:t>RESIDUAL = Observed - Predicted</a:t>
            </a:r>
            <a:endParaRPr lang="en-US" dirty="0"/>
          </a:p>
        </p:txBody>
      </p:sp>
    </p:spTree>
    <p:extLst>
      <p:ext uri="{BB962C8B-B14F-4D97-AF65-F5344CB8AC3E}">
        <p14:creationId xmlns:p14="http://schemas.microsoft.com/office/powerpoint/2010/main" val="238034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Residuals – Linearity Assumption</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036629" cy="4351338"/>
          </a:xfrm>
        </p:spPr>
        <p:txBody>
          <a:bodyPr>
            <a:normAutofit/>
          </a:bodyPr>
          <a:lstStyle/>
          <a:p>
            <a:r>
              <a:rPr lang="en-US" dirty="0"/>
              <a:t>Review by plotting the residuals what’s the relationship (Linear or Not Linear)</a:t>
            </a:r>
          </a:p>
        </p:txBody>
      </p:sp>
      <p:sp>
        <p:nvSpPr>
          <p:cNvPr id="123" name="TextBox 122">
            <a:extLst>
              <a:ext uri="{FF2B5EF4-FFF2-40B4-BE49-F238E27FC236}">
                <a16:creationId xmlns:a16="http://schemas.microsoft.com/office/drawing/2014/main" id="{905386FC-01CB-47D2-8111-A9D72F8AB053}"/>
              </a:ext>
            </a:extLst>
          </p:cNvPr>
          <p:cNvSpPr txBox="1"/>
          <p:nvPr/>
        </p:nvSpPr>
        <p:spPr>
          <a:xfrm>
            <a:off x="3193256" y="5932031"/>
            <a:ext cx="2465388" cy="369332"/>
          </a:xfrm>
          <a:prstGeom prst="rect">
            <a:avLst/>
          </a:prstGeom>
          <a:noFill/>
        </p:spPr>
        <p:txBody>
          <a:bodyPr wrap="square" rtlCol="0">
            <a:spAutoFit/>
          </a:bodyPr>
          <a:lstStyle/>
          <a:p>
            <a:r>
              <a:rPr lang="en-US" b="1" dirty="0"/>
              <a:t>Linear </a:t>
            </a:r>
            <a:r>
              <a:rPr lang="en-US" dirty="0"/>
              <a:t>Relationship</a:t>
            </a:r>
          </a:p>
        </p:txBody>
      </p:sp>
      <p:sp>
        <p:nvSpPr>
          <p:cNvPr id="124" name="TextBox 123">
            <a:extLst>
              <a:ext uri="{FF2B5EF4-FFF2-40B4-BE49-F238E27FC236}">
                <a16:creationId xmlns:a16="http://schemas.microsoft.com/office/drawing/2014/main" id="{9D37F380-F657-4F86-9B7C-708240087F37}"/>
              </a:ext>
            </a:extLst>
          </p:cNvPr>
          <p:cNvSpPr txBox="1"/>
          <p:nvPr/>
        </p:nvSpPr>
        <p:spPr>
          <a:xfrm>
            <a:off x="6781007" y="5914807"/>
            <a:ext cx="2465388" cy="369332"/>
          </a:xfrm>
          <a:prstGeom prst="rect">
            <a:avLst/>
          </a:prstGeom>
          <a:noFill/>
        </p:spPr>
        <p:txBody>
          <a:bodyPr wrap="square" rtlCol="0">
            <a:spAutoFit/>
          </a:bodyPr>
          <a:lstStyle/>
          <a:p>
            <a:r>
              <a:rPr lang="en-US" b="1" dirty="0"/>
              <a:t>Not Linear </a:t>
            </a:r>
            <a:r>
              <a:rPr lang="en-US" dirty="0"/>
              <a:t>Relationship</a:t>
            </a:r>
          </a:p>
        </p:txBody>
      </p:sp>
      <p:pic>
        <p:nvPicPr>
          <p:cNvPr id="125" name="Picture 2" descr="regression analysis Icon 239043">
            <a:extLst>
              <a:ext uri="{FF2B5EF4-FFF2-40B4-BE49-F238E27FC236}">
                <a16:creationId xmlns:a16="http://schemas.microsoft.com/office/drawing/2014/main" id="{71DBE14F-B906-4A6E-9EF5-86D2376E1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256" y="2721372"/>
            <a:ext cx="1415256" cy="14152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C28F34-949F-4B63-9C86-95980D789D43}"/>
              </a:ext>
            </a:extLst>
          </p:cNvPr>
          <p:cNvPicPr>
            <a:picLocks noChangeAspect="1"/>
          </p:cNvPicPr>
          <p:nvPr/>
        </p:nvPicPr>
        <p:blipFill>
          <a:blip r:embed="rId3"/>
          <a:stretch>
            <a:fillRect/>
          </a:stretch>
        </p:blipFill>
        <p:spPr>
          <a:xfrm>
            <a:off x="2765720" y="4733908"/>
            <a:ext cx="2719434" cy="859371"/>
          </a:xfrm>
          <a:prstGeom prst="rect">
            <a:avLst/>
          </a:prstGeom>
        </p:spPr>
      </p:pic>
      <p:pic>
        <p:nvPicPr>
          <p:cNvPr id="24578" name="Picture 2" descr="scatter chart Icon 649045">
            <a:extLst>
              <a:ext uri="{FF2B5EF4-FFF2-40B4-BE49-F238E27FC236}">
                <a16:creationId xmlns:a16="http://schemas.microsoft.com/office/drawing/2014/main" id="{1AA87A20-270D-4726-8E48-E1AE61F8B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885" y="2721372"/>
            <a:ext cx="1328420" cy="13284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4D4AE9-0433-4A46-B874-C298E0D6D3DD}"/>
              </a:ext>
            </a:extLst>
          </p:cNvPr>
          <p:cNvPicPr>
            <a:picLocks noChangeAspect="1"/>
          </p:cNvPicPr>
          <p:nvPr/>
        </p:nvPicPr>
        <p:blipFill>
          <a:blip r:embed="rId5"/>
          <a:stretch>
            <a:fillRect/>
          </a:stretch>
        </p:blipFill>
        <p:spPr>
          <a:xfrm>
            <a:off x="6651918" y="4733907"/>
            <a:ext cx="2862376" cy="1044037"/>
          </a:xfrm>
          <a:prstGeom prst="rect">
            <a:avLst/>
          </a:prstGeom>
        </p:spPr>
      </p:pic>
      <p:sp>
        <p:nvSpPr>
          <p:cNvPr id="236" name="Rectangle 113">
            <a:extLst>
              <a:ext uri="{FF2B5EF4-FFF2-40B4-BE49-F238E27FC236}">
                <a16:creationId xmlns:a16="http://schemas.microsoft.com/office/drawing/2014/main" id="{EC32D091-13F5-41F6-9F8B-9AE090E8E1ED}"/>
              </a:ext>
            </a:extLst>
          </p:cNvPr>
          <p:cNvSpPr>
            <a:spLocks noChangeArrowheads="1"/>
          </p:cNvSpPr>
          <p:nvPr/>
        </p:nvSpPr>
        <p:spPr bwMode="auto">
          <a:xfrm>
            <a:off x="0" y="6500178"/>
            <a:ext cx="8356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Some charts from : Statistics for Managers Using Microsoft® Excel  4th Edition, 2004 Prentice-Hall</a:t>
            </a:r>
          </a:p>
        </p:txBody>
      </p:sp>
    </p:spTree>
    <p:extLst>
      <p:ext uri="{BB962C8B-B14F-4D97-AF65-F5344CB8AC3E}">
        <p14:creationId xmlns:p14="http://schemas.microsoft.com/office/powerpoint/2010/main" val="149622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Residuals – Homoscedasticity Assumption</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036629" cy="4351338"/>
          </a:xfrm>
        </p:spPr>
        <p:txBody>
          <a:bodyPr>
            <a:normAutofit/>
          </a:bodyPr>
          <a:lstStyle/>
          <a:p>
            <a:r>
              <a:rPr lang="en-US" dirty="0"/>
              <a:t>Review by plotting the residuals what’s the relationship (Linear or Not Linear)</a:t>
            </a:r>
          </a:p>
        </p:txBody>
      </p:sp>
      <p:sp>
        <p:nvSpPr>
          <p:cNvPr id="123" name="TextBox 122">
            <a:extLst>
              <a:ext uri="{FF2B5EF4-FFF2-40B4-BE49-F238E27FC236}">
                <a16:creationId xmlns:a16="http://schemas.microsoft.com/office/drawing/2014/main" id="{905386FC-01CB-47D2-8111-A9D72F8AB053}"/>
              </a:ext>
            </a:extLst>
          </p:cNvPr>
          <p:cNvSpPr txBox="1"/>
          <p:nvPr/>
        </p:nvSpPr>
        <p:spPr>
          <a:xfrm>
            <a:off x="3193256" y="5932031"/>
            <a:ext cx="2465388" cy="369332"/>
          </a:xfrm>
          <a:prstGeom prst="rect">
            <a:avLst/>
          </a:prstGeom>
          <a:noFill/>
        </p:spPr>
        <p:txBody>
          <a:bodyPr wrap="square" rtlCol="0">
            <a:spAutoFit/>
          </a:bodyPr>
          <a:lstStyle/>
          <a:p>
            <a:r>
              <a:rPr lang="en-US" b="1" dirty="0"/>
              <a:t>Non-Constant</a:t>
            </a:r>
            <a:r>
              <a:rPr lang="en-US" dirty="0"/>
              <a:t> Variance</a:t>
            </a:r>
          </a:p>
        </p:txBody>
      </p:sp>
      <p:sp>
        <p:nvSpPr>
          <p:cNvPr id="124" name="TextBox 123">
            <a:extLst>
              <a:ext uri="{FF2B5EF4-FFF2-40B4-BE49-F238E27FC236}">
                <a16:creationId xmlns:a16="http://schemas.microsoft.com/office/drawing/2014/main" id="{9D37F380-F657-4F86-9B7C-708240087F37}"/>
              </a:ext>
            </a:extLst>
          </p:cNvPr>
          <p:cNvSpPr txBox="1"/>
          <p:nvPr/>
        </p:nvSpPr>
        <p:spPr>
          <a:xfrm>
            <a:off x="6781007" y="5914807"/>
            <a:ext cx="2465388" cy="369332"/>
          </a:xfrm>
          <a:prstGeom prst="rect">
            <a:avLst/>
          </a:prstGeom>
          <a:noFill/>
        </p:spPr>
        <p:txBody>
          <a:bodyPr wrap="square" rtlCol="0">
            <a:spAutoFit/>
          </a:bodyPr>
          <a:lstStyle/>
          <a:p>
            <a:r>
              <a:rPr lang="en-US" b="1" dirty="0"/>
              <a:t>Constant </a:t>
            </a:r>
            <a:r>
              <a:rPr lang="en-US" dirty="0"/>
              <a:t>Variance</a:t>
            </a:r>
          </a:p>
        </p:txBody>
      </p:sp>
      <p:sp>
        <p:nvSpPr>
          <p:cNvPr id="236" name="Rectangle 113">
            <a:extLst>
              <a:ext uri="{FF2B5EF4-FFF2-40B4-BE49-F238E27FC236}">
                <a16:creationId xmlns:a16="http://schemas.microsoft.com/office/drawing/2014/main" id="{EC32D091-13F5-41F6-9F8B-9AE090E8E1ED}"/>
              </a:ext>
            </a:extLst>
          </p:cNvPr>
          <p:cNvSpPr>
            <a:spLocks noChangeArrowheads="1"/>
          </p:cNvSpPr>
          <p:nvPr/>
        </p:nvSpPr>
        <p:spPr bwMode="auto">
          <a:xfrm>
            <a:off x="0" y="6510338"/>
            <a:ext cx="8356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Some charts from : Statistics for Managers Using Microsoft® Excel  4th Edition, 2004 Prentice-Hall</a:t>
            </a:r>
          </a:p>
        </p:txBody>
      </p:sp>
      <p:pic>
        <p:nvPicPr>
          <p:cNvPr id="6" name="Picture 5">
            <a:extLst>
              <a:ext uri="{FF2B5EF4-FFF2-40B4-BE49-F238E27FC236}">
                <a16:creationId xmlns:a16="http://schemas.microsoft.com/office/drawing/2014/main" id="{AE5B96C1-9079-444A-93A2-8D4C96480928}"/>
              </a:ext>
            </a:extLst>
          </p:cNvPr>
          <p:cNvPicPr>
            <a:picLocks noChangeAspect="1"/>
          </p:cNvPicPr>
          <p:nvPr/>
        </p:nvPicPr>
        <p:blipFill>
          <a:blip r:embed="rId2"/>
          <a:stretch>
            <a:fillRect/>
          </a:stretch>
        </p:blipFill>
        <p:spPr>
          <a:xfrm>
            <a:off x="3193256" y="2661920"/>
            <a:ext cx="6261730" cy="3437553"/>
          </a:xfrm>
          <a:prstGeom prst="rect">
            <a:avLst/>
          </a:prstGeom>
        </p:spPr>
      </p:pic>
    </p:spTree>
    <p:extLst>
      <p:ext uri="{BB962C8B-B14F-4D97-AF65-F5344CB8AC3E}">
        <p14:creationId xmlns:p14="http://schemas.microsoft.com/office/powerpoint/2010/main" val="413630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2468-E601-43D7-AA47-53485B98A7C1}"/>
              </a:ext>
            </a:extLst>
          </p:cNvPr>
          <p:cNvSpPr>
            <a:spLocks noGrp="1"/>
          </p:cNvSpPr>
          <p:nvPr>
            <p:ph type="title"/>
          </p:nvPr>
        </p:nvSpPr>
        <p:spPr/>
        <p:txBody>
          <a:bodyPr/>
          <a:lstStyle/>
          <a:p>
            <a:r>
              <a:rPr lang="en-US" dirty="0"/>
              <a:t>Free Platforms with compute</a:t>
            </a:r>
          </a:p>
        </p:txBody>
      </p:sp>
      <p:pic>
        <p:nvPicPr>
          <p:cNvPr id="24578" name="Picture 2" descr="Jupyter Notebook">
            <a:extLst>
              <a:ext uri="{FF2B5EF4-FFF2-40B4-BE49-F238E27FC236}">
                <a16:creationId xmlns:a16="http://schemas.microsoft.com/office/drawing/2014/main" id="{5192A397-69C2-40CE-82F4-A86925076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56" y="2681980"/>
            <a:ext cx="2448953" cy="470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E109F3-D334-4020-8B72-29B905F639D1}"/>
              </a:ext>
            </a:extLst>
          </p:cNvPr>
          <p:cNvPicPr>
            <a:picLocks noChangeAspect="1"/>
          </p:cNvPicPr>
          <p:nvPr/>
        </p:nvPicPr>
        <p:blipFill>
          <a:blip r:embed="rId3"/>
          <a:stretch>
            <a:fillRect/>
          </a:stretch>
        </p:blipFill>
        <p:spPr>
          <a:xfrm>
            <a:off x="838200" y="1591894"/>
            <a:ext cx="1156471" cy="1156471"/>
          </a:xfrm>
          <a:prstGeom prst="rect">
            <a:avLst/>
          </a:prstGeom>
        </p:spPr>
      </p:pic>
      <p:sp>
        <p:nvSpPr>
          <p:cNvPr id="5" name="TextBox 4">
            <a:extLst>
              <a:ext uri="{FF2B5EF4-FFF2-40B4-BE49-F238E27FC236}">
                <a16:creationId xmlns:a16="http://schemas.microsoft.com/office/drawing/2014/main" id="{2AB7EFA7-DDBD-49A9-905D-B7AD75087F80}"/>
              </a:ext>
            </a:extLst>
          </p:cNvPr>
          <p:cNvSpPr txBox="1"/>
          <p:nvPr/>
        </p:nvSpPr>
        <p:spPr>
          <a:xfrm>
            <a:off x="2137032" y="1877741"/>
            <a:ext cx="1619794" cy="584775"/>
          </a:xfrm>
          <a:prstGeom prst="rect">
            <a:avLst/>
          </a:prstGeom>
          <a:noFill/>
        </p:spPr>
        <p:txBody>
          <a:bodyPr wrap="square" rtlCol="0">
            <a:spAutoFit/>
          </a:bodyPr>
          <a:lstStyle/>
          <a:p>
            <a:r>
              <a:rPr lang="en-US" sz="3200" b="1" dirty="0"/>
              <a:t>SAGE</a:t>
            </a:r>
          </a:p>
        </p:txBody>
      </p:sp>
      <p:sp>
        <p:nvSpPr>
          <p:cNvPr id="7" name="TextBox 6">
            <a:extLst>
              <a:ext uri="{FF2B5EF4-FFF2-40B4-BE49-F238E27FC236}">
                <a16:creationId xmlns:a16="http://schemas.microsoft.com/office/drawing/2014/main" id="{9EE3AADE-67DD-4DA6-910C-41272F2824A1}"/>
              </a:ext>
            </a:extLst>
          </p:cNvPr>
          <p:cNvSpPr txBox="1"/>
          <p:nvPr/>
        </p:nvSpPr>
        <p:spPr>
          <a:xfrm>
            <a:off x="838200" y="3179271"/>
            <a:ext cx="2465388"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Jupyter</a:t>
            </a:r>
            <a:r>
              <a:rPr lang="en-US" dirty="0"/>
              <a:t> Environment</a:t>
            </a:r>
          </a:p>
          <a:p>
            <a:pPr marL="285750" indent="-285750">
              <a:buFont typeface="Arial" panose="020B0604020202020204" pitchFamily="34" charset="0"/>
              <a:buChar char="•"/>
            </a:pPr>
            <a:r>
              <a:rPr lang="en-US" dirty="0"/>
              <a:t>Connection to Moravian server</a:t>
            </a:r>
          </a:p>
          <a:p>
            <a:pPr marL="285750" indent="-285750">
              <a:buFont typeface="Arial" panose="020B0604020202020204" pitchFamily="34" charset="0"/>
              <a:buChar char="•"/>
            </a:pPr>
            <a:r>
              <a:rPr lang="en-US" dirty="0"/>
              <a:t>Languages: R, Python</a:t>
            </a:r>
          </a:p>
          <a:p>
            <a:pPr marL="285750" indent="-285750">
              <a:buFont typeface="Arial" panose="020B0604020202020204" pitchFamily="34" charset="0"/>
              <a:buChar char="•"/>
            </a:pPr>
            <a:r>
              <a:rPr lang="en-US" dirty="0"/>
              <a:t>Use Moravian email</a:t>
            </a:r>
          </a:p>
          <a:p>
            <a:pPr marL="285750" indent="-285750">
              <a:buFont typeface="Arial" panose="020B0604020202020204" pitchFamily="34" charset="0"/>
              <a:buChar char="•"/>
            </a:pPr>
            <a:endParaRPr lang="en-US" dirty="0"/>
          </a:p>
          <a:p>
            <a:r>
              <a:rPr lang="en-US" dirty="0">
                <a:hlinkClick r:id="rId4"/>
              </a:rPr>
              <a:t>https://sage.moravian.edu/</a:t>
            </a:r>
            <a:endParaRPr lang="en-US" dirty="0"/>
          </a:p>
          <a:p>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5A57E3D2-F0B2-48D9-88E4-6C429862A5DE}"/>
              </a:ext>
            </a:extLst>
          </p:cNvPr>
          <p:cNvPicPr>
            <a:picLocks noChangeAspect="1"/>
          </p:cNvPicPr>
          <p:nvPr/>
        </p:nvPicPr>
        <p:blipFill rotWithShape="1">
          <a:blip r:embed="rId5"/>
          <a:srcRect t="9574" b="37415"/>
          <a:stretch/>
        </p:blipFill>
        <p:spPr>
          <a:xfrm>
            <a:off x="4365284" y="1690688"/>
            <a:ext cx="2903717" cy="1171070"/>
          </a:xfrm>
          <a:prstGeom prst="rect">
            <a:avLst/>
          </a:prstGeom>
        </p:spPr>
      </p:pic>
      <p:pic>
        <p:nvPicPr>
          <p:cNvPr id="8" name="Picture 7">
            <a:extLst>
              <a:ext uri="{FF2B5EF4-FFF2-40B4-BE49-F238E27FC236}">
                <a16:creationId xmlns:a16="http://schemas.microsoft.com/office/drawing/2014/main" id="{B988AE0B-2C6F-4F20-AAC0-C2F4C07E2229}"/>
              </a:ext>
            </a:extLst>
          </p:cNvPr>
          <p:cNvPicPr>
            <a:picLocks noChangeAspect="1"/>
          </p:cNvPicPr>
          <p:nvPr/>
        </p:nvPicPr>
        <p:blipFill>
          <a:blip r:embed="rId6"/>
          <a:stretch>
            <a:fillRect/>
          </a:stretch>
        </p:blipFill>
        <p:spPr>
          <a:xfrm>
            <a:off x="8569506" y="1690688"/>
            <a:ext cx="3088523" cy="1185925"/>
          </a:xfrm>
          <a:prstGeom prst="rect">
            <a:avLst/>
          </a:prstGeom>
        </p:spPr>
      </p:pic>
      <p:sp>
        <p:nvSpPr>
          <p:cNvPr id="10" name="TextBox 9">
            <a:extLst>
              <a:ext uri="{FF2B5EF4-FFF2-40B4-BE49-F238E27FC236}">
                <a16:creationId xmlns:a16="http://schemas.microsoft.com/office/drawing/2014/main" id="{A8E1E215-8A74-46AA-91A1-6BD2739FFC64}"/>
              </a:ext>
            </a:extLst>
          </p:cNvPr>
          <p:cNvSpPr txBox="1"/>
          <p:nvPr/>
        </p:nvSpPr>
        <p:spPr>
          <a:xfrm>
            <a:off x="4640008" y="3179271"/>
            <a:ext cx="2465388"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Jupyter</a:t>
            </a:r>
            <a:r>
              <a:rPr lang="en-US" dirty="0"/>
              <a:t> Environment</a:t>
            </a:r>
          </a:p>
          <a:p>
            <a:pPr marL="285750" indent="-285750">
              <a:buFont typeface="Arial" panose="020B0604020202020204" pitchFamily="34" charset="0"/>
              <a:buChar char="•"/>
            </a:pPr>
            <a:r>
              <a:rPr lang="en-US" dirty="0"/>
              <a:t>Connection to Google cloud services</a:t>
            </a:r>
          </a:p>
          <a:p>
            <a:pPr marL="285750" indent="-285750">
              <a:buFont typeface="Arial" panose="020B0604020202020204" pitchFamily="34" charset="0"/>
              <a:buChar char="•"/>
            </a:pPr>
            <a:r>
              <a:rPr lang="en-US" dirty="0"/>
              <a:t>Languages: R, Python</a:t>
            </a:r>
          </a:p>
          <a:p>
            <a:pPr marL="285750" indent="-285750">
              <a:buFont typeface="Arial" panose="020B0604020202020204" pitchFamily="34" charset="0"/>
              <a:buChar char="•"/>
            </a:pPr>
            <a:r>
              <a:rPr lang="en-US" dirty="0"/>
              <a:t>Free tier and Paid subscription</a:t>
            </a:r>
          </a:p>
          <a:p>
            <a:pPr marL="285750" indent="-285750">
              <a:buFont typeface="Arial" panose="020B0604020202020204" pitchFamily="34" charset="0"/>
              <a:buChar char="•"/>
            </a:pPr>
            <a:r>
              <a:rPr lang="en-US" dirty="0"/>
              <a:t>Access to training</a:t>
            </a:r>
          </a:p>
          <a:p>
            <a:endParaRPr lang="en-US" dirty="0"/>
          </a:p>
          <a:p>
            <a:r>
              <a:rPr lang="en-US" dirty="0">
                <a:hlinkClick r:id="rId7"/>
              </a:rPr>
              <a:t>https://colab.research.google.com/</a:t>
            </a:r>
            <a:endParaRPr lang="en-US" dirty="0"/>
          </a:p>
          <a:p>
            <a:endParaRPr lang="en-US" dirty="0"/>
          </a:p>
        </p:txBody>
      </p:sp>
      <p:sp>
        <p:nvSpPr>
          <p:cNvPr id="11" name="TextBox 10">
            <a:extLst>
              <a:ext uri="{FF2B5EF4-FFF2-40B4-BE49-F238E27FC236}">
                <a16:creationId xmlns:a16="http://schemas.microsoft.com/office/drawing/2014/main" id="{149E3149-8C79-46D7-91CB-3A8732AC7BF6}"/>
              </a:ext>
            </a:extLst>
          </p:cNvPr>
          <p:cNvSpPr txBox="1"/>
          <p:nvPr/>
        </p:nvSpPr>
        <p:spPr>
          <a:xfrm>
            <a:off x="8569506" y="3179270"/>
            <a:ext cx="2465388"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Jupyter</a:t>
            </a:r>
            <a:r>
              <a:rPr lang="en-US" dirty="0"/>
              <a:t> Environment</a:t>
            </a:r>
          </a:p>
          <a:p>
            <a:pPr marL="285750" indent="-285750">
              <a:buFont typeface="Arial" panose="020B0604020202020204" pitchFamily="34" charset="0"/>
              <a:buChar char="•"/>
            </a:pPr>
            <a:r>
              <a:rPr lang="en-US" dirty="0"/>
              <a:t>Connection to Kaggle server</a:t>
            </a:r>
          </a:p>
          <a:p>
            <a:pPr marL="285750" indent="-285750">
              <a:buFont typeface="Arial" panose="020B0604020202020204" pitchFamily="34" charset="0"/>
              <a:buChar char="•"/>
            </a:pPr>
            <a:r>
              <a:rPr lang="en-US" dirty="0"/>
              <a:t>Languages: R, Python</a:t>
            </a:r>
          </a:p>
          <a:p>
            <a:pPr marL="285750" indent="-285750">
              <a:buFont typeface="Arial" panose="020B0604020202020204" pitchFamily="34" charset="0"/>
              <a:buChar char="•"/>
            </a:pPr>
            <a:r>
              <a:rPr lang="en-US" dirty="0"/>
              <a:t>Free subscription</a:t>
            </a:r>
          </a:p>
          <a:p>
            <a:pPr marL="285750" indent="-285750">
              <a:buFont typeface="Arial" panose="020B0604020202020204" pitchFamily="34" charset="0"/>
              <a:buChar char="•"/>
            </a:pPr>
            <a:r>
              <a:rPr lang="en-US" dirty="0"/>
              <a:t>Access to datasets and challenges</a:t>
            </a:r>
          </a:p>
          <a:p>
            <a:pPr marL="285750" indent="-285750">
              <a:buFont typeface="Arial" panose="020B0604020202020204" pitchFamily="34" charset="0"/>
              <a:buChar char="•"/>
            </a:pPr>
            <a:r>
              <a:rPr lang="en-US" dirty="0"/>
              <a:t>Access to training</a:t>
            </a:r>
          </a:p>
          <a:p>
            <a:endParaRPr lang="en-US" dirty="0"/>
          </a:p>
          <a:p>
            <a:r>
              <a:rPr lang="en-US" dirty="0">
                <a:hlinkClick r:id="rId8"/>
              </a:rPr>
              <a:t>https://www.kaggle.com/code</a:t>
            </a:r>
            <a:endParaRPr lang="en-US" dirty="0"/>
          </a:p>
          <a:p>
            <a:endParaRPr lang="en-US" dirty="0"/>
          </a:p>
        </p:txBody>
      </p:sp>
    </p:spTree>
    <p:extLst>
      <p:ext uri="{BB962C8B-B14F-4D97-AF65-F5344CB8AC3E}">
        <p14:creationId xmlns:p14="http://schemas.microsoft.com/office/powerpoint/2010/main" val="289657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Residuals – Independence Assumption</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036629" cy="4351338"/>
          </a:xfrm>
        </p:spPr>
        <p:txBody>
          <a:bodyPr>
            <a:normAutofit/>
          </a:bodyPr>
          <a:lstStyle/>
          <a:p>
            <a:r>
              <a:rPr lang="en-US" dirty="0"/>
              <a:t>Review by plotting the residuals what’s the relationship (Linear or Not Linear)</a:t>
            </a:r>
          </a:p>
        </p:txBody>
      </p:sp>
      <p:sp>
        <p:nvSpPr>
          <p:cNvPr id="123" name="TextBox 122">
            <a:extLst>
              <a:ext uri="{FF2B5EF4-FFF2-40B4-BE49-F238E27FC236}">
                <a16:creationId xmlns:a16="http://schemas.microsoft.com/office/drawing/2014/main" id="{905386FC-01CB-47D2-8111-A9D72F8AB053}"/>
              </a:ext>
            </a:extLst>
          </p:cNvPr>
          <p:cNvSpPr txBox="1"/>
          <p:nvPr/>
        </p:nvSpPr>
        <p:spPr>
          <a:xfrm>
            <a:off x="3193256" y="5932031"/>
            <a:ext cx="2465388" cy="369332"/>
          </a:xfrm>
          <a:prstGeom prst="rect">
            <a:avLst/>
          </a:prstGeom>
          <a:noFill/>
        </p:spPr>
        <p:txBody>
          <a:bodyPr wrap="square" rtlCol="0">
            <a:spAutoFit/>
          </a:bodyPr>
          <a:lstStyle/>
          <a:p>
            <a:r>
              <a:rPr lang="en-US" b="1" dirty="0"/>
              <a:t>Not Independent</a:t>
            </a:r>
            <a:endParaRPr lang="en-US" dirty="0"/>
          </a:p>
        </p:txBody>
      </p:sp>
      <p:sp>
        <p:nvSpPr>
          <p:cNvPr id="124" name="TextBox 123">
            <a:extLst>
              <a:ext uri="{FF2B5EF4-FFF2-40B4-BE49-F238E27FC236}">
                <a16:creationId xmlns:a16="http://schemas.microsoft.com/office/drawing/2014/main" id="{9D37F380-F657-4F86-9B7C-708240087F37}"/>
              </a:ext>
            </a:extLst>
          </p:cNvPr>
          <p:cNvSpPr txBox="1"/>
          <p:nvPr/>
        </p:nvSpPr>
        <p:spPr>
          <a:xfrm>
            <a:off x="6781007" y="5914807"/>
            <a:ext cx="2465388" cy="369332"/>
          </a:xfrm>
          <a:prstGeom prst="rect">
            <a:avLst/>
          </a:prstGeom>
          <a:noFill/>
        </p:spPr>
        <p:txBody>
          <a:bodyPr wrap="square" rtlCol="0">
            <a:spAutoFit/>
          </a:bodyPr>
          <a:lstStyle/>
          <a:p>
            <a:r>
              <a:rPr lang="en-US" b="1" dirty="0"/>
              <a:t>Independent</a:t>
            </a:r>
            <a:endParaRPr lang="en-US" dirty="0"/>
          </a:p>
        </p:txBody>
      </p:sp>
      <p:sp>
        <p:nvSpPr>
          <p:cNvPr id="236" name="Rectangle 113">
            <a:extLst>
              <a:ext uri="{FF2B5EF4-FFF2-40B4-BE49-F238E27FC236}">
                <a16:creationId xmlns:a16="http://schemas.microsoft.com/office/drawing/2014/main" id="{EC32D091-13F5-41F6-9F8B-9AE090E8E1ED}"/>
              </a:ext>
            </a:extLst>
          </p:cNvPr>
          <p:cNvSpPr>
            <a:spLocks noChangeArrowheads="1"/>
          </p:cNvSpPr>
          <p:nvPr/>
        </p:nvSpPr>
        <p:spPr bwMode="auto">
          <a:xfrm>
            <a:off x="0" y="6510338"/>
            <a:ext cx="8356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Some charts from : Statistics for Managers Using Microsoft® Excel  4th Edition, 2004 Prentice-Hall</a:t>
            </a:r>
          </a:p>
        </p:txBody>
      </p:sp>
      <p:pic>
        <p:nvPicPr>
          <p:cNvPr id="4" name="Picture 3">
            <a:extLst>
              <a:ext uri="{FF2B5EF4-FFF2-40B4-BE49-F238E27FC236}">
                <a16:creationId xmlns:a16="http://schemas.microsoft.com/office/drawing/2014/main" id="{296BE12F-887B-4F7F-9F9C-86C0CF7F21E9}"/>
              </a:ext>
            </a:extLst>
          </p:cNvPr>
          <p:cNvPicPr>
            <a:picLocks noChangeAspect="1"/>
          </p:cNvPicPr>
          <p:nvPr/>
        </p:nvPicPr>
        <p:blipFill>
          <a:blip r:embed="rId2"/>
          <a:stretch>
            <a:fillRect/>
          </a:stretch>
        </p:blipFill>
        <p:spPr>
          <a:xfrm>
            <a:off x="2762832" y="2808548"/>
            <a:ext cx="6666335" cy="3016307"/>
          </a:xfrm>
          <a:prstGeom prst="rect">
            <a:avLst/>
          </a:prstGeom>
        </p:spPr>
      </p:pic>
    </p:spTree>
    <p:extLst>
      <p:ext uri="{BB962C8B-B14F-4D97-AF65-F5344CB8AC3E}">
        <p14:creationId xmlns:p14="http://schemas.microsoft.com/office/powerpoint/2010/main" val="126298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BD8E-2314-4A44-9B01-A5065220099F}"/>
              </a:ext>
            </a:extLst>
          </p:cNvPr>
          <p:cNvSpPr>
            <a:spLocks noGrp="1"/>
          </p:cNvSpPr>
          <p:nvPr>
            <p:ph type="title"/>
          </p:nvPr>
        </p:nvSpPr>
        <p:spPr/>
        <p:txBody>
          <a:bodyPr/>
          <a:lstStyle/>
          <a:p>
            <a:r>
              <a:rPr lang="en-US" dirty="0"/>
              <a:t>Q-Q plots and Normality</a:t>
            </a:r>
          </a:p>
        </p:txBody>
      </p:sp>
      <p:sp>
        <p:nvSpPr>
          <p:cNvPr id="3" name="Content Placeholder 2">
            <a:extLst>
              <a:ext uri="{FF2B5EF4-FFF2-40B4-BE49-F238E27FC236}">
                <a16:creationId xmlns:a16="http://schemas.microsoft.com/office/drawing/2014/main" id="{2614DF4B-D908-49FD-A12E-2948CD7BDEA3}"/>
              </a:ext>
            </a:extLst>
          </p:cNvPr>
          <p:cNvSpPr>
            <a:spLocks noGrp="1"/>
          </p:cNvSpPr>
          <p:nvPr>
            <p:ph idx="1"/>
          </p:nvPr>
        </p:nvSpPr>
        <p:spPr>
          <a:xfrm>
            <a:off x="838200" y="1825625"/>
            <a:ext cx="5238750" cy="4351338"/>
          </a:xfrm>
        </p:spPr>
        <p:txBody>
          <a:bodyPr/>
          <a:lstStyle/>
          <a:p>
            <a:r>
              <a:rPr lang="en-US" dirty="0"/>
              <a:t>Assumption of normality can be check by using a normal quantile-quantile plot or normal Q-Q plot in R.</a:t>
            </a:r>
          </a:p>
        </p:txBody>
      </p:sp>
      <p:pic>
        <p:nvPicPr>
          <p:cNvPr id="5" name="Picture 4">
            <a:extLst>
              <a:ext uri="{FF2B5EF4-FFF2-40B4-BE49-F238E27FC236}">
                <a16:creationId xmlns:a16="http://schemas.microsoft.com/office/drawing/2014/main" id="{4DBA8E9E-1478-42CE-84E6-A730F090A26E}"/>
              </a:ext>
            </a:extLst>
          </p:cNvPr>
          <p:cNvPicPr>
            <a:picLocks noChangeAspect="1"/>
          </p:cNvPicPr>
          <p:nvPr/>
        </p:nvPicPr>
        <p:blipFill>
          <a:blip r:embed="rId2"/>
          <a:stretch>
            <a:fillRect/>
          </a:stretch>
        </p:blipFill>
        <p:spPr>
          <a:xfrm>
            <a:off x="6076950" y="1472816"/>
            <a:ext cx="5238750" cy="4819650"/>
          </a:xfrm>
          <a:prstGeom prst="rect">
            <a:avLst/>
          </a:prstGeom>
        </p:spPr>
      </p:pic>
    </p:spTree>
    <p:extLst>
      <p:ext uri="{BB962C8B-B14F-4D97-AF65-F5344CB8AC3E}">
        <p14:creationId xmlns:p14="http://schemas.microsoft.com/office/powerpoint/2010/main" val="2505616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BD8E-2314-4A44-9B01-A5065220099F}"/>
              </a:ext>
            </a:extLst>
          </p:cNvPr>
          <p:cNvSpPr>
            <a:spLocks noGrp="1"/>
          </p:cNvSpPr>
          <p:nvPr>
            <p:ph type="title"/>
          </p:nvPr>
        </p:nvSpPr>
        <p:spPr/>
        <p:txBody>
          <a:bodyPr/>
          <a:lstStyle/>
          <a:p>
            <a:r>
              <a:rPr lang="en-US" dirty="0"/>
              <a:t>Q-Q plots and Normality</a:t>
            </a:r>
          </a:p>
        </p:txBody>
      </p:sp>
      <p:sp>
        <p:nvSpPr>
          <p:cNvPr id="3" name="Content Placeholder 2">
            <a:extLst>
              <a:ext uri="{FF2B5EF4-FFF2-40B4-BE49-F238E27FC236}">
                <a16:creationId xmlns:a16="http://schemas.microsoft.com/office/drawing/2014/main" id="{2614DF4B-D908-49FD-A12E-2948CD7BDEA3}"/>
              </a:ext>
            </a:extLst>
          </p:cNvPr>
          <p:cNvSpPr>
            <a:spLocks noGrp="1"/>
          </p:cNvSpPr>
          <p:nvPr>
            <p:ph idx="1"/>
          </p:nvPr>
        </p:nvSpPr>
        <p:spPr>
          <a:xfrm>
            <a:off x="838200" y="1825625"/>
            <a:ext cx="3474720" cy="4351338"/>
          </a:xfrm>
        </p:spPr>
        <p:txBody>
          <a:bodyPr/>
          <a:lstStyle/>
          <a:p>
            <a:r>
              <a:rPr lang="en-US" dirty="0"/>
              <a:t>Normal Distribution Properties</a:t>
            </a:r>
          </a:p>
          <a:p>
            <a:pPr lvl="1">
              <a:buFontTx/>
              <a:buChar char="-"/>
            </a:pPr>
            <a:r>
              <a:rPr lang="en-US" dirty="0" err="1"/>
              <a:t>Symetric</a:t>
            </a:r>
            <a:endParaRPr lang="en-US" dirty="0"/>
          </a:p>
          <a:p>
            <a:pPr lvl="1">
              <a:buFontTx/>
              <a:buChar char="-"/>
            </a:pPr>
            <a:r>
              <a:rPr lang="en-US" dirty="0"/>
              <a:t>No Skew</a:t>
            </a:r>
          </a:p>
        </p:txBody>
      </p:sp>
      <p:sp>
        <p:nvSpPr>
          <p:cNvPr id="6" name="Rectangle 113">
            <a:extLst>
              <a:ext uri="{FF2B5EF4-FFF2-40B4-BE49-F238E27FC236}">
                <a16:creationId xmlns:a16="http://schemas.microsoft.com/office/drawing/2014/main" id="{9F794FDF-11D4-474A-BC19-CB7B9012C4E2}"/>
              </a:ext>
            </a:extLst>
          </p:cNvPr>
          <p:cNvSpPr>
            <a:spLocks noChangeArrowheads="1"/>
          </p:cNvSpPr>
          <p:nvPr/>
        </p:nvSpPr>
        <p:spPr bwMode="auto">
          <a:xfrm>
            <a:off x="0" y="6510338"/>
            <a:ext cx="71676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Charts from </a:t>
            </a:r>
            <a:r>
              <a:rPr lang="en-US" altLang="en-US" sz="1600" dirty="0"/>
              <a:t>: https://www.ucd.ie/ecomodel/Resources/QQplots_WebVersion.html</a:t>
            </a:r>
            <a:endParaRPr lang="en-US" altLang="en-US" sz="1600" b="0" baseline="0" dirty="0">
              <a:solidFill>
                <a:schemeClr val="tx1"/>
              </a:solidFill>
            </a:endParaRPr>
          </a:p>
        </p:txBody>
      </p:sp>
      <p:pic>
        <p:nvPicPr>
          <p:cNvPr id="31746" name="Picture 2">
            <a:extLst>
              <a:ext uri="{FF2B5EF4-FFF2-40B4-BE49-F238E27FC236}">
                <a16:creationId xmlns:a16="http://schemas.microsoft.com/office/drawing/2014/main" id="{1FEF8D04-9DC9-4495-B9E3-B0BC6E158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920" y="1223935"/>
            <a:ext cx="7167603" cy="511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50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BD8E-2314-4A44-9B01-A5065220099F}"/>
              </a:ext>
            </a:extLst>
          </p:cNvPr>
          <p:cNvSpPr>
            <a:spLocks noGrp="1"/>
          </p:cNvSpPr>
          <p:nvPr>
            <p:ph type="title"/>
          </p:nvPr>
        </p:nvSpPr>
        <p:spPr/>
        <p:txBody>
          <a:bodyPr/>
          <a:lstStyle/>
          <a:p>
            <a:r>
              <a:rPr lang="en-US" dirty="0"/>
              <a:t>Q-Q plots and Normality</a:t>
            </a:r>
          </a:p>
        </p:txBody>
      </p:sp>
      <p:sp>
        <p:nvSpPr>
          <p:cNvPr id="3" name="Content Placeholder 2">
            <a:extLst>
              <a:ext uri="{FF2B5EF4-FFF2-40B4-BE49-F238E27FC236}">
                <a16:creationId xmlns:a16="http://schemas.microsoft.com/office/drawing/2014/main" id="{2614DF4B-D908-49FD-A12E-2948CD7BDEA3}"/>
              </a:ext>
            </a:extLst>
          </p:cNvPr>
          <p:cNvSpPr>
            <a:spLocks noGrp="1"/>
          </p:cNvSpPr>
          <p:nvPr>
            <p:ph idx="1"/>
          </p:nvPr>
        </p:nvSpPr>
        <p:spPr>
          <a:xfrm>
            <a:off x="838200" y="1825625"/>
            <a:ext cx="3474720" cy="4351338"/>
          </a:xfrm>
        </p:spPr>
        <p:txBody>
          <a:bodyPr/>
          <a:lstStyle/>
          <a:p>
            <a:r>
              <a:rPr lang="en-US" dirty="0"/>
              <a:t>Right Skewed Distributions</a:t>
            </a:r>
          </a:p>
          <a:p>
            <a:pPr lvl="1">
              <a:buFontTx/>
              <a:buChar char="-"/>
            </a:pPr>
            <a:r>
              <a:rPr lang="en-US" dirty="0"/>
              <a:t>Also known as positive skew</a:t>
            </a:r>
          </a:p>
          <a:p>
            <a:pPr lvl="1">
              <a:buFontTx/>
              <a:buChar char="-"/>
            </a:pPr>
            <a:r>
              <a:rPr lang="en-US" dirty="0"/>
              <a:t>Does not fit the line in the Q-Q plot</a:t>
            </a:r>
          </a:p>
        </p:txBody>
      </p:sp>
      <p:sp>
        <p:nvSpPr>
          <p:cNvPr id="6" name="Rectangle 113">
            <a:extLst>
              <a:ext uri="{FF2B5EF4-FFF2-40B4-BE49-F238E27FC236}">
                <a16:creationId xmlns:a16="http://schemas.microsoft.com/office/drawing/2014/main" id="{9F794FDF-11D4-474A-BC19-CB7B9012C4E2}"/>
              </a:ext>
            </a:extLst>
          </p:cNvPr>
          <p:cNvSpPr>
            <a:spLocks noChangeArrowheads="1"/>
          </p:cNvSpPr>
          <p:nvPr/>
        </p:nvSpPr>
        <p:spPr bwMode="auto">
          <a:xfrm>
            <a:off x="0" y="6510338"/>
            <a:ext cx="71676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Charts from </a:t>
            </a:r>
            <a:r>
              <a:rPr lang="en-US" altLang="en-US" sz="1600" dirty="0"/>
              <a:t>: https://www.ucd.ie/ecomodel/Resources/QQplots_WebVersion.html</a:t>
            </a:r>
            <a:endParaRPr lang="en-US" altLang="en-US" sz="1600" b="0" baseline="0" dirty="0">
              <a:solidFill>
                <a:schemeClr val="tx1"/>
              </a:solidFill>
            </a:endParaRPr>
          </a:p>
        </p:txBody>
      </p:sp>
      <p:pic>
        <p:nvPicPr>
          <p:cNvPr id="35842" name="Picture 2">
            <a:extLst>
              <a:ext uri="{FF2B5EF4-FFF2-40B4-BE49-F238E27FC236}">
                <a16:creationId xmlns:a16="http://schemas.microsoft.com/office/drawing/2014/main" id="{9BF986E6-0040-452C-8792-1A8C737EF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582" y="1223509"/>
            <a:ext cx="7401560" cy="528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5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BD8E-2314-4A44-9B01-A5065220099F}"/>
              </a:ext>
            </a:extLst>
          </p:cNvPr>
          <p:cNvSpPr>
            <a:spLocks noGrp="1"/>
          </p:cNvSpPr>
          <p:nvPr>
            <p:ph type="title"/>
          </p:nvPr>
        </p:nvSpPr>
        <p:spPr/>
        <p:txBody>
          <a:bodyPr/>
          <a:lstStyle/>
          <a:p>
            <a:r>
              <a:rPr lang="en-US" dirty="0"/>
              <a:t>Q-Q plots and Normality</a:t>
            </a:r>
          </a:p>
        </p:txBody>
      </p:sp>
      <p:sp>
        <p:nvSpPr>
          <p:cNvPr id="3" name="Content Placeholder 2">
            <a:extLst>
              <a:ext uri="{FF2B5EF4-FFF2-40B4-BE49-F238E27FC236}">
                <a16:creationId xmlns:a16="http://schemas.microsoft.com/office/drawing/2014/main" id="{2614DF4B-D908-49FD-A12E-2948CD7BDEA3}"/>
              </a:ext>
            </a:extLst>
          </p:cNvPr>
          <p:cNvSpPr>
            <a:spLocks noGrp="1"/>
          </p:cNvSpPr>
          <p:nvPr>
            <p:ph idx="1"/>
          </p:nvPr>
        </p:nvSpPr>
        <p:spPr>
          <a:xfrm>
            <a:off x="838200" y="1825625"/>
            <a:ext cx="3474720" cy="4351338"/>
          </a:xfrm>
        </p:spPr>
        <p:txBody>
          <a:bodyPr/>
          <a:lstStyle/>
          <a:p>
            <a:r>
              <a:rPr lang="en-US" dirty="0"/>
              <a:t>Left Skewed Distributions</a:t>
            </a:r>
          </a:p>
          <a:p>
            <a:pPr lvl="1">
              <a:buFontTx/>
              <a:buChar char="-"/>
            </a:pPr>
            <a:r>
              <a:rPr lang="en-US" dirty="0"/>
              <a:t>Also known as negative skew</a:t>
            </a:r>
          </a:p>
          <a:p>
            <a:pPr lvl="1">
              <a:buFontTx/>
              <a:buChar char="-"/>
            </a:pPr>
            <a:r>
              <a:rPr lang="en-US" dirty="0"/>
              <a:t>Does not fit the line in the Q-Q plot</a:t>
            </a:r>
          </a:p>
        </p:txBody>
      </p:sp>
      <p:sp>
        <p:nvSpPr>
          <p:cNvPr id="6" name="Rectangle 113">
            <a:extLst>
              <a:ext uri="{FF2B5EF4-FFF2-40B4-BE49-F238E27FC236}">
                <a16:creationId xmlns:a16="http://schemas.microsoft.com/office/drawing/2014/main" id="{9F794FDF-11D4-474A-BC19-CB7B9012C4E2}"/>
              </a:ext>
            </a:extLst>
          </p:cNvPr>
          <p:cNvSpPr>
            <a:spLocks noChangeArrowheads="1"/>
          </p:cNvSpPr>
          <p:nvPr/>
        </p:nvSpPr>
        <p:spPr bwMode="auto">
          <a:xfrm>
            <a:off x="0" y="6510338"/>
            <a:ext cx="71676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60000"/>
              <a:buFont typeface="Wingdings" panose="05000000000000000000" pitchFamily="2" charset="2"/>
              <a:buChar char="n"/>
            </a:pPr>
            <a:r>
              <a:rPr lang="en-US" altLang="en-US" sz="1600" b="0" baseline="0" dirty="0">
                <a:solidFill>
                  <a:schemeClr val="tx1"/>
                </a:solidFill>
              </a:rPr>
              <a:t>Charts from </a:t>
            </a:r>
            <a:r>
              <a:rPr lang="en-US" altLang="en-US" sz="1600" dirty="0"/>
              <a:t>: https://www.ucd.ie/ecomodel/Resources/QQplots_WebVersion.html</a:t>
            </a:r>
            <a:endParaRPr lang="en-US" altLang="en-US" sz="1600" b="0" baseline="0" dirty="0">
              <a:solidFill>
                <a:schemeClr val="tx1"/>
              </a:solidFill>
            </a:endParaRPr>
          </a:p>
        </p:txBody>
      </p:sp>
      <p:pic>
        <p:nvPicPr>
          <p:cNvPr id="36868" name="Picture 4">
            <a:extLst>
              <a:ext uri="{FF2B5EF4-FFF2-40B4-BE49-F238E27FC236}">
                <a16:creationId xmlns:a16="http://schemas.microsoft.com/office/drawing/2014/main" id="{605D3935-149D-464A-A80F-44B08580D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20" y="1270680"/>
            <a:ext cx="7335520" cy="523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158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Other Considerations</a:t>
            </a:r>
          </a:p>
        </p:txBody>
      </p:sp>
      <p:sp>
        <p:nvSpPr>
          <p:cNvPr id="10" name="Content Placeholder 2">
            <a:extLst>
              <a:ext uri="{FF2B5EF4-FFF2-40B4-BE49-F238E27FC236}">
                <a16:creationId xmlns:a16="http://schemas.microsoft.com/office/drawing/2014/main" id="{1CCEECEF-FFA6-42A2-84DD-3A81D8E48E06}"/>
              </a:ext>
            </a:extLst>
          </p:cNvPr>
          <p:cNvSpPr>
            <a:spLocks noGrp="1"/>
          </p:cNvSpPr>
          <p:nvPr>
            <p:ph idx="1"/>
          </p:nvPr>
        </p:nvSpPr>
        <p:spPr>
          <a:xfrm>
            <a:off x="838200" y="1564640"/>
            <a:ext cx="10515600" cy="5130800"/>
          </a:xfrm>
        </p:spPr>
        <p:txBody>
          <a:bodyPr>
            <a:normAutofit/>
          </a:bodyPr>
          <a:lstStyle/>
          <a:p>
            <a:pPr marL="0" indent="0">
              <a:buNone/>
            </a:pPr>
            <a:r>
              <a:rPr lang="en-US" dirty="0"/>
              <a:t>Multi-collinearity: when two variables that measure the same thing or similar things (e.g., weight and BMI).  </a:t>
            </a:r>
          </a:p>
          <a:p>
            <a:pPr marL="0" indent="0">
              <a:buNone/>
            </a:pPr>
            <a:endParaRPr lang="en-US" dirty="0"/>
          </a:p>
          <a:p>
            <a:pPr marL="0" indent="0">
              <a:buNone/>
            </a:pPr>
            <a:r>
              <a:rPr lang="en-US" dirty="0"/>
              <a:t>Residual Confounding: cannot completely wipe out confounding simply by adjusting for variables in multiple regression unless variables are measured with zero error </a:t>
            </a:r>
          </a:p>
          <a:p>
            <a:pPr marL="0" indent="0">
              <a:buNone/>
            </a:pPr>
            <a:endParaRPr lang="en-US" dirty="0"/>
          </a:p>
          <a:p>
            <a:pPr marL="0" indent="0">
              <a:buNone/>
            </a:pPr>
            <a:r>
              <a:rPr lang="en-US" dirty="0"/>
              <a:t>Overfitting: you can get highly significant but meaningless results if you put too many predictors in the model.  The model is fit perfectly to the quirks of your particular sample, but has no predictive ability in a new sample.</a:t>
            </a:r>
          </a:p>
        </p:txBody>
      </p:sp>
    </p:spTree>
    <p:extLst>
      <p:ext uri="{BB962C8B-B14F-4D97-AF65-F5344CB8AC3E}">
        <p14:creationId xmlns:p14="http://schemas.microsoft.com/office/powerpoint/2010/main" val="362761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Overfitting</a:t>
            </a:r>
          </a:p>
        </p:txBody>
      </p:sp>
      <p:pic>
        <p:nvPicPr>
          <p:cNvPr id="6" name="Picture 3">
            <a:extLst>
              <a:ext uri="{FF2B5EF4-FFF2-40B4-BE49-F238E27FC236}">
                <a16:creationId xmlns:a16="http://schemas.microsoft.com/office/drawing/2014/main" id="{99656E93-585B-4CD4-B0FE-BCC0DF1E5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240" y="1539875"/>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43EBC571-9077-4704-9E04-4FE3DB978816}"/>
              </a:ext>
            </a:extLst>
          </p:cNvPr>
          <p:cNvSpPr txBox="1">
            <a:spLocks noChangeArrowheads="1"/>
          </p:cNvSpPr>
          <p:nvPr/>
        </p:nvSpPr>
        <p:spPr bwMode="auto">
          <a:xfrm>
            <a:off x="1666240" y="4754563"/>
            <a:ext cx="73914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baseline="0" dirty="0">
                <a:solidFill>
                  <a:schemeClr val="tx1"/>
                </a:solidFill>
                <a:latin typeface="Tahoma" panose="020B0604030504040204" pitchFamily="34" charset="0"/>
              </a:rPr>
              <a:t>Pure noise variables still produce good </a:t>
            </a:r>
            <a:r>
              <a:rPr lang="en-US" altLang="en-US" sz="2000" b="0" i="1" baseline="0" dirty="0">
                <a:solidFill>
                  <a:schemeClr val="tx1"/>
                </a:solidFill>
                <a:latin typeface="Tahoma" panose="020B0604030504040204" pitchFamily="34" charset="0"/>
              </a:rPr>
              <a:t>R</a:t>
            </a:r>
            <a:r>
              <a:rPr lang="en-US" altLang="en-US" sz="2000" b="0" baseline="30000" dirty="0">
                <a:solidFill>
                  <a:schemeClr val="tx1"/>
                </a:solidFill>
                <a:latin typeface="Tahoma" panose="020B0604030504040204" pitchFamily="34" charset="0"/>
              </a:rPr>
              <a:t>2</a:t>
            </a:r>
            <a:r>
              <a:rPr lang="en-US" altLang="en-US" sz="2000" b="0" baseline="0" dirty="0">
                <a:solidFill>
                  <a:schemeClr val="tx1"/>
                </a:solidFill>
                <a:latin typeface="Tahoma" panose="020B0604030504040204" pitchFamily="34" charset="0"/>
              </a:rPr>
              <a:t> values if the model is overfitted. The distribution of </a:t>
            </a:r>
            <a:r>
              <a:rPr lang="en-US" altLang="en-US" sz="2000" b="0" i="1" baseline="0" dirty="0">
                <a:solidFill>
                  <a:schemeClr val="tx1"/>
                </a:solidFill>
                <a:latin typeface="Tahoma" panose="020B0604030504040204" pitchFamily="34" charset="0"/>
              </a:rPr>
              <a:t>R</a:t>
            </a:r>
            <a:r>
              <a:rPr lang="en-US" altLang="en-US" sz="2000" b="0" baseline="30000" dirty="0">
                <a:solidFill>
                  <a:schemeClr val="tx1"/>
                </a:solidFill>
                <a:latin typeface="Tahoma" panose="020B0604030504040204" pitchFamily="34" charset="0"/>
              </a:rPr>
              <a:t>2</a:t>
            </a:r>
            <a:r>
              <a:rPr lang="en-US" altLang="en-US" sz="2000" b="0" baseline="0" dirty="0">
                <a:solidFill>
                  <a:schemeClr val="tx1"/>
                </a:solidFill>
                <a:latin typeface="Tahoma" panose="020B0604030504040204" pitchFamily="34" charset="0"/>
              </a:rPr>
              <a:t> values from a series of simulated regression models containing only noise variables. </a:t>
            </a:r>
          </a:p>
          <a:p>
            <a:pPr>
              <a:spcBef>
                <a:spcPct val="50000"/>
              </a:spcBef>
            </a:pPr>
            <a:r>
              <a:rPr lang="en-US" altLang="en-US" sz="1200" b="0" baseline="0" dirty="0">
                <a:solidFill>
                  <a:schemeClr val="tx1"/>
                </a:solidFill>
                <a:latin typeface="Tahoma" panose="020B0604030504040204" pitchFamily="34" charset="0"/>
              </a:rPr>
              <a:t>(Figure 1 from: Babyak, MA. What You See May Not Be What You Get: A Brief, Nontechnical Introduction to Overfitting in Regression-Type Models. </a:t>
            </a:r>
            <a:r>
              <a:rPr lang="en-US" altLang="en-US" sz="1200" b="0" i="1" baseline="0" dirty="0">
                <a:solidFill>
                  <a:schemeClr val="tx1"/>
                </a:solidFill>
                <a:latin typeface="Tahoma" panose="020B0604030504040204" pitchFamily="34" charset="0"/>
              </a:rPr>
              <a:t>Psychosomatic Medicine</a:t>
            </a:r>
            <a:r>
              <a:rPr lang="en-US" altLang="en-US" sz="1200" b="0" baseline="0" dirty="0">
                <a:solidFill>
                  <a:schemeClr val="tx1"/>
                </a:solidFill>
                <a:latin typeface="Tahoma" panose="020B0604030504040204" pitchFamily="34" charset="0"/>
              </a:rPr>
              <a:t> 66:411-421 (2004).)</a:t>
            </a:r>
            <a:endParaRPr lang="en-US" altLang="en-US" sz="1200" baseline="0" dirty="0">
              <a:solidFill>
                <a:schemeClr val="tx1"/>
              </a:solidFill>
              <a:latin typeface="Tahoma" panose="020B0604030504040204" pitchFamily="34" charset="0"/>
            </a:endParaRPr>
          </a:p>
          <a:p>
            <a:pPr>
              <a:spcBef>
                <a:spcPct val="50000"/>
              </a:spcBef>
            </a:pPr>
            <a:endParaRPr lang="en-US" altLang="en-US" sz="1200" b="0" baseline="0" dirty="0">
              <a:solidFill>
                <a:schemeClr val="tx1"/>
              </a:solidFill>
              <a:latin typeface="Tahoma" panose="020B0604030504040204" pitchFamily="34" charset="0"/>
            </a:endParaRPr>
          </a:p>
        </p:txBody>
      </p:sp>
      <p:sp>
        <p:nvSpPr>
          <p:cNvPr id="8" name="Rectangle 6">
            <a:extLst>
              <a:ext uri="{FF2B5EF4-FFF2-40B4-BE49-F238E27FC236}">
                <a16:creationId xmlns:a16="http://schemas.microsoft.com/office/drawing/2014/main" id="{F370790F-8579-43C4-AA34-22DE1D384920}"/>
              </a:ext>
            </a:extLst>
          </p:cNvPr>
          <p:cNvSpPr>
            <a:spLocks noChangeArrowheads="1"/>
          </p:cNvSpPr>
          <p:nvPr/>
        </p:nvSpPr>
        <p:spPr bwMode="auto">
          <a:xfrm>
            <a:off x="6579553" y="1657350"/>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u="sng" baseline="0" dirty="0">
                <a:solidFill>
                  <a:schemeClr val="tx1"/>
                </a:solidFill>
              </a:rPr>
              <a:t>Rule of thumb:</a:t>
            </a:r>
            <a:r>
              <a:rPr lang="en-US" alt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292388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171-152B-4100-849F-C5D585D1820A}"/>
              </a:ext>
            </a:extLst>
          </p:cNvPr>
          <p:cNvSpPr>
            <a:spLocks noGrp="1"/>
          </p:cNvSpPr>
          <p:nvPr>
            <p:ph type="title"/>
          </p:nvPr>
        </p:nvSpPr>
        <p:spPr/>
        <p:txBody>
          <a:bodyPr/>
          <a:lstStyle/>
          <a:p>
            <a:r>
              <a:rPr lang="en-US" dirty="0"/>
              <a:t>Key metrics for Linear Regression</a:t>
            </a:r>
          </a:p>
        </p:txBody>
      </p:sp>
      <p:graphicFrame>
        <p:nvGraphicFramePr>
          <p:cNvPr id="4" name="Table 3">
            <a:extLst>
              <a:ext uri="{FF2B5EF4-FFF2-40B4-BE49-F238E27FC236}">
                <a16:creationId xmlns:a16="http://schemas.microsoft.com/office/drawing/2014/main" id="{54AE4FD4-1042-48FF-93E7-2E56A772CA06}"/>
              </a:ext>
            </a:extLst>
          </p:cNvPr>
          <p:cNvGraphicFramePr>
            <a:graphicFrameLocks noGrp="1"/>
          </p:cNvGraphicFramePr>
          <p:nvPr/>
        </p:nvGraphicFramePr>
        <p:xfrm>
          <a:off x="304800" y="1690688"/>
          <a:ext cx="11458575" cy="5068147"/>
        </p:xfrm>
        <a:graphic>
          <a:graphicData uri="http://schemas.openxmlformats.org/drawingml/2006/table">
            <a:tbl>
              <a:tblPr firstRow="1" bandRow="1">
                <a:tableStyleId>{5C22544A-7EE6-4342-B048-85BDC9FD1C3A}</a:tableStyleId>
              </a:tblPr>
              <a:tblGrid>
                <a:gridCol w="2477530">
                  <a:extLst>
                    <a:ext uri="{9D8B030D-6E8A-4147-A177-3AD203B41FA5}">
                      <a16:colId xmlns:a16="http://schemas.microsoft.com/office/drawing/2014/main" val="734605347"/>
                    </a:ext>
                  </a:extLst>
                </a:gridCol>
                <a:gridCol w="1118884">
                  <a:extLst>
                    <a:ext uri="{9D8B030D-6E8A-4147-A177-3AD203B41FA5}">
                      <a16:colId xmlns:a16="http://schemas.microsoft.com/office/drawing/2014/main" val="425862191"/>
                    </a:ext>
                  </a:extLst>
                </a:gridCol>
                <a:gridCol w="5382486">
                  <a:extLst>
                    <a:ext uri="{9D8B030D-6E8A-4147-A177-3AD203B41FA5}">
                      <a16:colId xmlns:a16="http://schemas.microsoft.com/office/drawing/2014/main" val="3876191546"/>
                    </a:ext>
                  </a:extLst>
                </a:gridCol>
                <a:gridCol w="2479675">
                  <a:extLst>
                    <a:ext uri="{9D8B030D-6E8A-4147-A177-3AD203B41FA5}">
                      <a16:colId xmlns:a16="http://schemas.microsoft.com/office/drawing/2014/main" val="997715024"/>
                    </a:ext>
                  </a:extLst>
                </a:gridCol>
              </a:tblGrid>
              <a:tr h="618067">
                <a:tc>
                  <a:txBody>
                    <a:bodyPr/>
                    <a:lstStyle/>
                    <a:p>
                      <a:r>
                        <a:rPr lang="en-US" dirty="0"/>
                        <a:t>Metric</a:t>
                      </a:r>
                    </a:p>
                  </a:txBody>
                  <a:tcPr/>
                </a:tc>
                <a:tc>
                  <a:txBody>
                    <a:bodyPr/>
                    <a:lstStyle/>
                    <a:p>
                      <a:r>
                        <a:rPr lang="en-US" dirty="0"/>
                        <a:t>Symbol</a:t>
                      </a:r>
                    </a:p>
                  </a:txBody>
                  <a:tcPr/>
                </a:tc>
                <a:tc>
                  <a:txBody>
                    <a:bodyPr/>
                    <a:lstStyle/>
                    <a:p>
                      <a:r>
                        <a:rPr lang="en-US" dirty="0"/>
                        <a:t>Definition</a:t>
                      </a:r>
                    </a:p>
                  </a:txBody>
                  <a:tcPr/>
                </a:tc>
                <a:tc>
                  <a:txBody>
                    <a:bodyPr/>
                    <a:lstStyle/>
                    <a:p>
                      <a:r>
                        <a:rPr lang="en-US" dirty="0"/>
                        <a:t>R-code</a:t>
                      </a:r>
                    </a:p>
                  </a:txBody>
                  <a:tcPr/>
                </a:tc>
                <a:extLst>
                  <a:ext uri="{0D108BD9-81ED-4DB2-BD59-A6C34878D82A}">
                    <a16:rowId xmlns:a16="http://schemas.microsoft.com/office/drawing/2014/main" val="3546800335"/>
                  </a:ext>
                </a:extLst>
              </a:tr>
              <a:tr h="618067">
                <a:tc>
                  <a:txBody>
                    <a:bodyPr/>
                    <a:lstStyle/>
                    <a:p>
                      <a:r>
                        <a:rPr lang="en-US" sz="1800" b="1" i="0" kern="1200" dirty="0">
                          <a:solidFill>
                            <a:schemeClr val="dk1"/>
                          </a:solidFill>
                          <a:effectLst/>
                          <a:latin typeface="+mn-lt"/>
                          <a:ea typeface="+mn-ea"/>
                          <a:cs typeface="+mn-cs"/>
                        </a:rPr>
                        <a:t>R-squared</a:t>
                      </a:r>
                      <a:endParaRPr lang="en-US" dirty="0"/>
                    </a:p>
                  </a:txBody>
                  <a:tcPr/>
                </a:tc>
                <a:tc>
                  <a:txBody>
                    <a:bodyPr/>
                    <a:lstStyle/>
                    <a:p>
                      <a:r>
                        <a:rPr lang="en-US" dirty="0"/>
                        <a:t>R2</a:t>
                      </a:r>
                    </a:p>
                  </a:txBody>
                  <a:tcPr/>
                </a:tc>
                <a:tc>
                  <a:txBody>
                    <a:bodyPr/>
                    <a:lstStyle/>
                    <a:p>
                      <a:r>
                        <a:rPr lang="en-US" dirty="0"/>
                        <a:t>R2 corresponds to the squared correlation between the observed outcome values and the predicted values by the model</a:t>
                      </a:r>
                    </a:p>
                  </a:txBody>
                  <a:tcPr/>
                </a:tc>
                <a:tc rowSpan="5">
                  <a:txBody>
                    <a:bodyPr/>
                    <a:lstStyle/>
                    <a:p>
                      <a:r>
                        <a:rPr lang="en-US" b="1" dirty="0"/>
                        <a:t>library(broom)</a:t>
                      </a:r>
                    </a:p>
                    <a:p>
                      <a:r>
                        <a:rPr lang="en-US" b="1" dirty="0"/>
                        <a:t>glance(GLM model)</a:t>
                      </a:r>
                    </a:p>
                  </a:txBody>
                  <a:tcPr/>
                </a:tc>
                <a:extLst>
                  <a:ext uri="{0D108BD9-81ED-4DB2-BD59-A6C34878D82A}">
                    <a16:rowId xmlns:a16="http://schemas.microsoft.com/office/drawing/2014/main" val="3140440751"/>
                  </a:ext>
                </a:extLst>
              </a:tr>
              <a:tr h="618067">
                <a:tc>
                  <a:txBody>
                    <a:bodyPr/>
                    <a:lstStyle/>
                    <a:p>
                      <a:r>
                        <a:rPr lang="en-US" sz="1800" b="1" i="0" kern="1200" dirty="0">
                          <a:solidFill>
                            <a:schemeClr val="dk1"/>
                          </a:solidFill>
                          <a:effectLst/>
                          <a:latin typeface="+mn-lt"/>
                          <a:ea typeface="+mn-ea"/>
                          <a:cs typeface="+mn-cs"/>
                        </a:rPr>
                        <a:t>Root Mean Squared Error</a:t>
                      </a:r>
                      <a:endParaRPr lang="en-US" dirty="0"/>
                    </a:p>
                  </a:txBody>
                  <a:tcPr/>
                </a:tc>
                <a:tc>
                  <a:txBody>
                    <a:bodyPr/>
                    <a:lstStyle/>
                    <a:p>
                      <a:r>
                        <a:rPr lang="en-US" dirty="0"/>
                        <a:t>RMSE</a:t>
                      </a:r>
                    </a:p>
                  </a:txBody>
                  <a:tcPr/>
                </a:tc>
                <a:tc>
                  <a:txBody>
                    <a:bodyPr/>
                    <a:lstStyle/>
                    <a:p>
                      <a:r>
                        <a:rPr lang="en-US" dirty="0"/>
                        <a:t>Measures the average error performed by the model in predicting the outcome for an observation</a:t>
                      </a:r>
                    </a:p>
                  </a:txBody>
                  <a:tcPr/>
                </a:tc>
                <a:tc vMerge="1">
                  <a:txBody>
                    <a:bodyPr/>
                    <a:lstStyle/>
                    <a:p>
                      <a:endParaRPr lang="en-US" dirty="0"/>
                    </a:p>
                  </a:txBody>
                  <a:tcPr/>
                </a:tc>
                <a:extLst>
                  <a:ext uri="{0D108BD9-81ED-4DB2-BD59-A6C34878D82A}">
                    <a16:rowId xmlns:a16="http://schemas.microsoft.com/office/drawing/2014/main" val="2593066307"/>
                  </a:ext>
                </a:extLst>
              </a:tr>
              <a:tr h="618067">
                <a:tc>
                  <a:txBody>
                    <a:bodyPr/>
                    <a:lstStyle/>
                    <a:p>
                      <a:r>
                        <a:rPr lang="en-US" sz="1800" b="1" i="0" kern="1200" dirty="0">
                          <a:solidFill>
                            <a:schemeClr val="dk1"/>
                          </a:solidFill>
                          <a:effectLst/>
                          <a:latin typeface="+mn-lt"/>
                          <a:ea typeface="+mn-ea"/>
                          <a:cs typeface="+mn-cs"/>
                        </a:rPr>
                        <a:t>Residual Standard Error</a:t>
                      </a:r>
                      <a:endParaRPr lang="en-US" dirty="0"/>
                    </a:p>
                  </a:txBody>
                  <a:tcPr/>
                </a:tc>
                <a:tc>
                  <a:txBody>
                    <a:bodyPr/>
                    <a:lstStyle/>
                    <a:p>
                      <a:r>
                        <a:rPr lang="en-US" dirty="0"/>
                        <a:t>RSE</a:t>
                      </a:r>
                    </a:p>
                  </a:txBody>
                  <a:tcPr/>
                </a:tc>
                <a:tc>
                  <a:txBody>
                    <a:bodyPr/>
                    <a:lstStyle/>
                    <a:p>
                      <a:r>
                        <a:rPr lang="en-US" dirty="0"/>
                        <a:t>Known as the model sigma, is a variant of the RMSE adjusted for the number of predictors in the model.</a:t>
                      </a:r>
                    </a:p>
                  </a:txBody>
                  <a:tcPr/>
                </a:tc>
                <a:tc vMerge="1">
                  <a:txBody>
                    <a:bodyPr/>
                    <a:lstStyle/>
                    <a:p>
                      <a:endParaRPr lang="en-US" dirty="0"/>
                    </a:p>
                  </a:txBody>
                  <a:tcPr/>
                </a:tc>
                <a:extLst>
                  <a:ext uri="{0D108BD9-81ED-4DB2-BD59-A6C34878D82A}">
                    <a16:rowId xmlns:a16="http://schemas.microsoft.com/office/drawing/2014/main" val="1184128252"/>
                  </a:ext>
                </a:extLst>
              </a:tr>
              <a:tr h="618067">
                <a:tc>
                  <a:txBody>
                    <a:bodyPr/>
                    <a:lstStyle/>
                    <a:p>
                      <a:r>
                        <a:rPr lang="en-US" sz="1800" b="1" i="0" kern="1200" dirty="0">
                          <a:solidFill>
                            <a:schemeClr val="dk1"/>
                          </a:solidFill>
                          <a:effectLst/>
                          <a:latin typeface="+mn-lt"/>
                          <a:ea typeface="+mn-ea"/>
                          <a:cs typeface="+mn-cs"/>
                        </a:rPr>
                        <a:t>Mean Absolute Error</a:t>
                      </a:r>
                      <a:endParaRPr lang="en-US" dirty="0"/>
                    </a:p>
                  </a:txBody>
                  <a:tcPr/>
                </a:tc>
                <a:tc>
                  <a:txBody>
                    <a:bodyPr/>
                    <a:lstStyle/>
                    <a:p>
                      <a:r>
                        <a:rPr lang="en-US" dirty="0"/>
                        <a:t>MAE</a:t>
                      </a:r>
                    </a:p>
                  </a:txBody>
                  <a:tcPr/>
                </a:tc>
                <a:tc>
                  <a:txBody>
                    <a:bodyPr/>
                    <a:lstStyle/>
                    <a:p>
                      <a:r>
                        <a:rPr lang="en-US" dirty="0"/>
                        <a:t>MAE measures the prediction error. The average absolute difference between observed and predicted outcomes. MAE is less sensitive to outliers compared to RMSE.</a:t>
                      </a:r>
                    </a:p>
                  </a:txBody>
                  <a:tcPr/>
                </a:tc>
                <a:tc vMerge="1">
                  <a:txBody>
                    <a:bodyPr/>
                    <a:lstStyle/>
                    <a:p>
                      <a:endParaRPr lang="en-US" dirty="0"/>
                    </a:p>
                  </a:txBody>
                  <a:tcPr/>
                </a:tc>
                <a:extLst>
                  <a:ext uri="{0D108BD9-81ED-4DB2-BD59-A6C34878D82A}">
                    <a16:rowId xmlns:a16="http://schemas.microsoft.com/office/drawing/2014/main" val="1109388158"/>
                  </a:ext>
                </a:extLst>
              </a:tr>
              <a:tr h="1066800">
                <a:tc>
                  <a:txBody>
                    <a:bodyPr/>
                    <a:lstStyle/>
                    <a:p>
                      <a:r>
                        <a:rPr lang="en-US" b="1" dirty="0"/>
                        <a:t>Akaike’s Information Criteria</a:t>
                      </a:r>
                    </a:p>
                  </a:txBody>
                  <a:tcPr/>
                </a:tc>
                <a:tc>
                  <a:txBody>
                    <a:bodyPr/>
                    <a:lstStyle/>
                    <a:p>
                      <a:r>
                        <a:rPr lang="en-US" dirty="0"/>
                        <a:t>AIC</a:t>
                      </a:r>
                    </a:p>
                  </a:txBody>
                  <a:tcPr/>
                </a:tc>
                <a:tc>
                  <a:txBody>
                    <a:bodyPr/>
                    <a:lstStyle/>
                    <a:p>
                      <a:r>
                        <a:rPr lang="en-US" dirty="0"/>
                        <a:t>AIC penalizes the inclusion of additional variables to a model. It adds a penalty that increases the error when including additional terms.</a:t>
                      </a:r>
                    </a:p>
                  </a:txBody>
                  <a:tcPr/>
                </a:tc>
                <a:tc vMerge="1">
                  <a:txBody>
                    <a:bodyPr/>
                    <a:lstStyle/>
                    <a:p>
                      <a:endParaRPr lang="en-US" dirty="0"/>
                    </a:p>
                  </a:txBody>
                  <a:tcPr/>
                </a:tc>
                <a:extLst>
                  <a:ext uri="{0D108BD9-81ED-4DB2-BD59-A6C34878D82A}">
                    <a16:rowId xmlns:a16="http://schemas.microsoft.com/office/drawing/2014/main" val="2135536622"/>
                  </a:ext>
                </a:extLst>
              </a:tr>
            </a:tbl>
          </a:graphicData>
        </a:graphic>
      </p:graphicFrame>
    </p:spTree>
    <p:extLst>
      <p:ext uri="{BB962C8B-B14F-4D97-AF65-F5344CB8AC3E}">
        <p14:creationId xmlns:p14="http://schemas.microsoft.com/office/powerpoint/2010/main" val="1606368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171-152B-4100-849F-C5D585D1820A}"/>
              </a:ext>
            </a:extLst>
          </p:cNvPr>
          <p:cNvSpPr>
            <a:spLocks noGrp="1"/>
          </p:cNvSpPr>
          <p:nvPr>
            <p:ph type="title"/>
          </p:nvPr>
        </p:nvSpPr>
        <p:spPr/>
        <p:txBody>
          <a:bodyPr/>
          <a:lstStyle/>
          <a:p>
            <a:r>
              <a:rPr lang="en-US" dirty="0"/>
              <a:t>Additional Info on Analysis of Residuals</a:t>
            </a:r>
          </a:p>
        </p:txBody>
      </p:sp>
      <p:sp>
        <p:nvSpPr>
          <p:cNvPr id="3" name="Content Placeholder 2">
            <a:extLst>
              <a:ext uri="{FF2B5EF4-FFF2-40B4-BE49-F238E27FC236}">
                <a16:creationId xmlns:a16="http://schemas.microsoft.com/office/drawing/2014/main" id="{ADBA04A4-A6A8-4CAB-9F02-77E8BD80BEBC}"/>
              </a:ext>
            </a:extLst>
          </p:cNvPr>
          <p:cNvSpPr>
            <a:spLocks noGrp="1"/>
          </p:cNvSpPr>
          <p:nvPr>
            <p:ph idx="1"/>
          </p:nvPr>
        </p:nvSpPr>
        <p:spPr>
          <a:xfrm>
            <a:off x="838200" y="1352550"/>
            <a:ext cx="10515600" cy="4824413"/>
          </a:xfrm>
        </p:spPr>
        <p:txBody>
          <a:bodyPr numCol="2">
            <a:normAutofit/>
          </a:bodyPr>
          <a:lstStyle/>
          <a:p>
            <a:pPr marL="0" indent="0">
              <a:buNone/>
            </a:pPr>
            <a:r>
              <a:rPr lang="en-US" sz="1800" dirty="0"/>
              <a:t>Assumptions for a linear model:</a:t>
            </a:r>
          </a:p>
          <a:p>
            <a:pPr marL="342900" indent="-342900">
              <a:buFont typeface="+mj-lt"/>
              <a:buAutoNum type="arabicPeriod"/>
            </a:pPr>
            <a:r>
              <a:rPr lang="en-US" sz="1800" dirty="0"/>
              <a:t>The dataset must have some linear relationship</a:t>
            </a:r>
          </a:p>
          <a:p>
            <a:pPr marL="342900" indent="-342900">
              <a:buFont typeface="+mj-lt"/>
              <a:buAutoNum type="arabicPeriod"/>
            </a:pPr>
            <a:r>
              <a:rPr lang="en-US" sz="1800" dirty="0"/>
              <a:t>Multivariate normality - the dataset variables must be statistically Normally Distributed</a:t>
            </a:r>
          </a:p>
          <a:p>
            <a:pPr marL="342900" indent="-342900">
              <a:buFont typeface="+mj-lt"/>
              <a:buAutoNum type="arabicPeriod"/>
            </a:pPr>
            <a:r>
              <a:rPr lang="en-US" sz="1800" dirty="0"/>
              <a:t>It must have no or little multicollinearity - this means the independent variables must not be too highly correlated with each other. This can be tested with a Correlation matrix and other tests</a:t>
            </a:r>
          </a:p>
          <a:p>
            <a:pPr marL="342900" indent="-342900">
              <a:buFont typeface="+mj-lt"/>
              <a:buAutoNum type="arabicPeriod"/>
            </a:pPr>
            <a:r>
              <a:rPr lang="en-US" sz="1800" dirty="0"/>
              <a:t>No auto-correlation - Autocorrelation occurs when the residuals are not independent from each other. For instance, this typically occurs in stock prices, where the price is not independent from the previous price.</a:t>
            </a:r>
          </a:p>
          <a:p>
            <a:pPr marL="342900" indent="-342900">
              <a:buFont typeface="+mj-lt"/>
              <a:buAutoNum type="arabicPeriod"/>
            </a:pPr>
            <a:r>
              <a:rPr lang="en-US" sz="1800" dirty="0"/>
              <a:t>Homoscedasticity - meaning that the residuals are equally distributed across the regression line.</a:t>
            </a:r>
          </a:p>
          <a:p>
            <a:pPr marL="342900" indent="-342900">
              <a:buFont typeface="+mj-lt"/>
              <a:buAutoNum type="arabicPeriod"/>
            </a:pPr>
            <a:endParaRPr lang="en-US" sz="1800" dirty="0"/>
          </a:p>
          <a:p>
            <a:r>
              <a:rPr lang="en-US" sz="1800" dirty="0"/>
              <a:t>Four standard plots can be accessed using the plot() function in R:</a:t>
            </a:r>
          </a:p>
          <a:p>
            <a:pPr lvl="1"/>
            <a:r>
              <a:rPr lang="en-US" sz="1600" dirty="0"/>
              <a:t>Residuals vs Fitted Plot</a:t>
            </a:r>
          </a:p>
          <a:p>
            <a:pPr lvl="1"/>
            <a:r>
              <a:rPr lang="en-US" sz="1600" dirty="0"/>
              <a:t>Normal Q–Q (quantile-quantile) Plot</a:t>
            </a:r>
          </a:p>
          <a:p>
            <a:pPr lvl="1"/>
            <a:r>
              <a:rPr lang="en-US" sz="1600" dirty="0"/>
              <a:t>Scale-Location</a:t>
            </a:r>
          </a:p>
          <a:p>
            <a:pPr lvl="1"/>
            <a:r>
              <a:rPr lang="en-US" sz="1600" dirty="0"/>
              <a:t>Residuals vs Leverage</a:t>
            </a:r>
          </a:p>
        </p:txBody>
      </p:sp>
    </p:spTree>
    <p:extLst>
      <p:ext uri="{BB962C8B-B14F-4D97-AF65-F5344CB8AC3E}">
        <p14:creationId xmlns:p14="http://schemas.microsoft.com/office/powerpoint/2010/main" val="2090331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2E9D-8838-44E8-A6AE-633CEA754ED5}"/>
              </a:ext>
            </a:extLst>
          </p:cNvPr>
          <p:cNvSpPr>
            <a:spLocks noGrp="1"/>
          </p:cNvSpPr>
          <p:nvPr>
            <p:ph type="title"/>
          </p:nvPr>
        </p:nvSpPr>
        <p:spPr/>
        <p:txBody>
          <a:bodyPr/>
          <a:lstStyle/>
          <a:p>
            <a:r>
              <a:rPr lang="en-US" dirty="0"/>
              <a:t>Residuals vs Fitted Plot</a:t>
            </a:r>
          </a:p>
        </p:txBody>
      </p:sp>
      <p:sp>
        <p:nvSpPr>
          <p:cNvPr id="3" name="Content Placeholder 2">
            <a:extLst>
              <a:ext uri="{FF2B5EF4-FFF2-40B4-BE49-F238E27FC236}">
                <a16:creationId xmlns:a16="http://schemas.microsoft.com/office/drawing/2014/main" id="{1773D6C1-DB8D-4E63-90F3-7ED9588B0A03}"/>
              </a:ext>
            </a:extLst>
          </p:cNvPr>
          <p:cNvSpPr>
            <a:spLocks noGrp="1"/>
          </p:cNvSpPr>
          <p:nvPr>
            <p:ph idx="1"/>
          </p:nvPr>
        </p:nvSpPr>
        <p:spPr>
          <a:xfrm>
            <a:off x="838200" y="1825625"/>
            <a:ext cx="5410200" cy="4351338"/>
          </a:xfrm>
        </p:spPr>
        <p:txBody>
          <a:bodyPr/>
          <a:lstStyle/>
          <a:p>
            <a:r>
              <a:rPr lang="en-US" dirty="0"/>
              <a:t>Residual plots are used to look for underlying patterns in the residuals that may mean that the model has a problem.</a:t>
            </a:r>
          </a:p>
          <a:p>
            <a:r>
              <a:rPr lang="en-US" dirty="0"/>
              <a:t>For a correct linear regression, the data needs to be linear so this will test if that condition is met.</a:t>
            </a:r>
          </a:p>
        </p:txBody>
      </p:sp>
      <p:pic>
        <p:nvPicPr>
          <p:cNvPr id="4" name="Picture 3">
            <a:extLst>
              <a:ext uri="{FF2B5EF4-FFF2-40B4-BE49-F238E27FC236}">
                <a16:creationId xmlns:a16="http://schemas.microsoft.com/office/drawing/2014/main" id="{8C626FD4-135E-4077-AA9F-40C21985BF58}"/>
              </a:ext>
            </a:extLst>
          </p:cNvPr>
          <p:cNvPicPr>
            <a:picLocks noChangeAspect="1"/>
          </p:cNvPicPr>
          <p:nvPr/>
        </p:nvPicPr>
        <p:blipFill>
          <a:blip r:embed="rId2"/>
          <a:stretch>
            <a:fillRect/>
          </a:stretch>
        </p:blipFill>
        <p:spPr>
          <a:xfrm>
            <a:off x="6591300" y="1414463"/>
            <a:ext cx="4762500" cy="4762500"/>
          </a:xfrm>
          <a:prstGeom prst="rect">
            <a:avLst/>
          </a:prstGeom>
        </p:spPr>
      </p:pic>
    </p:spTree>
    <p:extLst>
      <p:ext uri="{BB962C8B-B14F-4D97-AF65-F5344CB8AC3E}">
        <p14:creationId xmlns:p14="http://schemas.microsoft.com/office/powerpoint/2010/main" val="114268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EC9ED903-89EA-4F13-83F0-DCFED4B140A3}"/>
              </a:ext>
            </a:extLst>
          </p:cNvPr>
          <p:cNvSpPr/>
          <p:nvPr/>
        </p:nvSpPr>
        <p:spPr>
          <a:xfrm>
            <a:off x="6243592" y="3446912"/>
            <a:ext cx="2153920" cy="2414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DE6590A-1B9B-47DD-B03F-AEFA3990B9D9}"/>
              </a:ext>
            </a:extLst>
          </p:cNvPr>
          <p:cNvSpPr/>
          <p:nvPr/>
        </p:nvSpPr>
        <p:spPr>
          <a:xfrm>
            <a:off x="8148320" y="1493520"/>
            <a:ext cx="2153920" cy="2414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98404235-9E78-4803-8076-65E65913B032}"/>
              </a:ext>
            </a:extLst>
          </p:cNvPr>
          <p:cNvSpPr/>
          <p:nvPr/>
        </p:nvSpPr>
        <p:spPr>
          <a:xfrm rot="5400000">
            <a:off x="8512559" y="2104439"/>
            <a:ext cx="1384577" cy="1228724"/>
          </a:xfrm>
          <a:prstGeom prst="hexagon">
            <a:avLst/>
          </a:prstGeom>
          <a:solidFill>
            <a:srgbClr val="FF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EFC52231-1B32-4E8B-AED3-F5EFC069345E}"/>
              </a:ext>
            </a:extLst>
          </p:cNvPr>
          <p:cNvSpPr/>
          <p:nvPr/>
        </p:nvSpPr>
        <p:spPr>
          <a:xfrm rot="5400000">
            <a:off x="6660277" y="2104438"/>
            <a:ext cx="1384577" cy="1228724"/>
          </a:xfrm>
          <a:prstGeom prst="hexagon">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6E1873-348B-425F-AF17-6BAA03F93825}"/>
              </a:ext>
            </a:extLst>
          </p:cNvPr>
          <p:cNvSpPr>
            <a:spLocks noGrp="1"/>
          </p:cNvSpPr>
          <p:nvPr>
            <p:ph type="title"/>
          </p:nvPr>
        </p:nvSpPr>
        <p:spPr/>
        <p:txBody>
          <a:bodyPr/>
          <a:lstStyle/>
          <a:p>
            <a:r>
              <a:rPr lang="en-US" dirty="0"/>
              <a:t>New badges to learn during this lesson:</a:t>
            </a:r>
          </a:p>
        </p:txBody>
      </p:sp>
      <p:pic>
        <p:nvPicPr>
          <p:cNvPr id="4" name="Picture 3">
            <a:extLst>
              <a:ext uri="{FF2B5EF4-FFF2-40B4-BE49-F238E27FC236}">
                <a16:creationId xmlns:a16="http://schemas.microsoft.com/office/drawing/2014/main" id="{77722063-7F37-4949-BF33-E2FD8F544867}"/>
              </a:ext>
            </a:extLst>
          </p:cNvPr>
          <p:cNvPicPr>
            <a:picLocks noChangeAspect="1"/>
          </p:cNvPicPr>
          <p:nvPr/>
        </p:nvPicPr>
        <p:blipFill>
          <a:blip r:embed="rId2"/>
          <a:stretch>
            <a:fillRect/>
          </a:stretch>
        </p:blipFill>
        <p:spPr>
          <a:xfrm>
            <a:off x="1173638" y="2287222"/>
            <a:ext cx="810021" cy="935606"/>
          </a:xfrm>
          <a:prstGeom prst="rect">
            <a:avLst/>
          </a:prstGeom>
        </p:spPr>
      </p:pic>
      <p:pic>
        <p:nvPicPr>
          <p:cNvPr id="5" name="Picture 4">
            <a:extLst>
              <a:ext uri="{FF2B5EF4-FFF2-40B4-BE49-F238E27FC236}">
                <a16:creationId xmlns:a16="http://schemas.microsoft.com/office/drawing/2014/main" id="{C33B9549-8BF8-45ED-A327-9DCD227CC5C4}"/>
              </a:ext>
            </a:extLst>
          </p:cNvPr>
          <p:cNvPicPr>
            <a:picLocks noChangeAspect="1"/>
          </p:cNvPicPr>
          <p:nvPr/>
        </p:nvPicPr>
        <p:blipFill>
          <a:blip r:embed="rId3"/>
          <a:stretch>
            <a:fillRect/>
          </a:stretch>
        </p:blipFill>
        <p:spPr>
          <a:xfrm>
            <a:off x="4905486" y="2028224"/>
            <a:ext cx="1209159" cy="1406810"/>
          </a:xfrm>
          <a:prstGeom prst="rect">
            <a:avLst/>
          </a:prstGeom>
        </p:spPr>
      </p:pic>
      <p:pic>
        <p:nvPicPr>
          <p:cNvPr id="6" name="Picture 5">
            <a:extLst>
              <a:ext uri="{FF2B5EF4-FFF2-40B4-BE49-F238E27FC236}">
                <a16:creationId xmlns:a16="http://schemas.microsoft.com/office/drawing/2014/main" id="{92F887AD-045F-4583-98C9-92BE09D24176}"/>
              </a:ext>
            </a:extLst>
          </p:cNvPr>
          <p:cNvPicPr>
            <a:picLocks noChangeAspect="1"/>
          </p:cNvPicPr>
          <p:nvPr/>
        </p:nvPicPr>
        <p:blipFill>
          <a:blip r:embed="rId4"/>
          <a:stretch>
            <a:fillRect/>
          </a:stretch>
        </p:blipFill>
        <p:spPr>
          <a:xfrm>
            <a:off x="2935079" y="2026511"/>
            <a:ext cx="1214013" cy="1408523"/>
          </a:xfrm>
          <a:prstGeom prst="rect">
            <a:avLst/>
          </a:prstGeom>
        </p:spPr>
      </p:pic>
      <p:pic>
        <p:nvPicPr>
          <p:cNvPr id="3074" name="Picture 2" descr="R: R Logo">
            <a:extLst>
              <a:ext uri="{FF2B5EF4-FFF2-40B4-BE49-F238E27FC236}">
                <a16:creationId xmlns:a16="http://schemas.microsoft.com/office/drawing/2014/main" id="{F72A3A94-20B2-4169-8674-A0FD9D07F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102" y="4292226"/>
            <a:ext cx="960437" cy="745751"/>
          </a:xfrm>
          <a:prstGeom prst="rect">
            <a:avLst/>
          </a:prstGeom>
          <a:noFill/>
          <a:extLst>
            <a:ext uri="{909E8E84-426E-40DD-AFC4-6F175D3DCCD1}">
              <a14:hiddenFill xmlns:a14="http://schemas.microsoft.com/office/drawing/2010/main">
                <a:solidFill>
                  <a:srgbClr val="FFFFFF"/>
                </a:solidFill>
              </a14:hiddenFill>
            </a:ext>
          </a:extLst>
        </p:spPr>
      </p:pic>
      <p:sp>
        <p:nvSpPr>
          <p:cNvPr id="10" name="Hexagon 9">
            <a:extLst>
              <a:ext uri="{FF2B5EF4-FFF2-40B4-BE49-F238E27FC236}">
                <a16:creationId xmlns:a16="http://schemas.microsoft.com/office/drawing/2014/main" id="{084EC63C-E2FC-4FC8-AB54-4EA389DC2392}"/>
              </a:ext>
            </a:extLst>
          </p:cNvPr>
          <p:cNvSpPr/>
          <p:nvPr/>
        </p:nvSpPr>
        <p:spPr>
          <a:xfrm rot="5400000">
            <a:off x="2857152" y="3986352"/>
            <a:ext cx="1384577" cy="1228724"/>
          </a:xfrm>
          <a:prstGeom prst="hexagon">
            <a:avLst/>
          </a:prstGeom>
          <a:solidFill>
            <a:schemeClr val="accent6">
              <a:lumMod val="7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B5212B2-7833-47D4-93B9-A288146B71FD}"/>
              </a:ext>
            </a:extLst>
          </p:cNvPr>
          <p:cNvSpPr txBox="1"/>
          <p:nvPr/>
        </p:nvSpPr>
        <p:spPr>
          <a:xfrm>
            <a:off x="3069645" y="4020869"/>
            <a:ext cx="944880" cy="1200329"/>
          </a:xfrm>
          <a:prstGeom prst="rect">
            <a:avLst/>
          </a:prstGeom>
          <a:noFill/>
        </p:spPr>
        <p:txBody>
          <a:bodyPr wrap="square" rtlCol="0">
            <a:spAutoFit/>
          </a:bodyPr>
          <a:lstStyle/>
          <a:p>
            <a:pPr algn="ctr"/>
            <a:r>
              <a:rPr lang="en-US" sz="2400" dirty="0">
                <a:solidFill>
                  <a:schemeClr val="bg1"/>
                </a:solidFill>
              </a:rPr>
              <a:t>Pipes</a:t>
            </a:r>
          </a:p>
          <a:p>
            <a:pPr algn="ctr"/>
            <a:r>
              <a:rPr lang="en-US" sz="2400" dirty="0">
                <a:solidFill>
                  <a:schemeClr val="bg1"/>
                </a:solidFill>
              </a:rPr>
              <a:t>%&gt;%</a:t>
            </a:r>
          </a:p>
          <a:p>
            <a:pPr algn="ctr"/>
            <a:endParaRPr lang="en-US" sz="2400" dirty="0">
              <a:solidFill>
                <a:schemeClr val="bg1"/>
              </a:solidFill>
            </a:endParaRPr>
          </a:p>
        </p:txBody>
      </p:sp>
      <p:pic>
        <p:nvPicPr>
          <p:cNvPr id="3078" name="Picture 6" descr="pipe Icon 2405968">
            <a:extLst>
              <a:ext uri="{FF2B5EF4-FFF2-40B4-BE49-F238E27FC236}">
                <a16:creationId xmlns:a16="http://schemas.microsoft.com/office/drawing/2014/main" id="{B772991F-A947-405B-9029-9384C24366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3142987" y="4529594"/>
            <a:ext cx="798196" cy="798196"/>
          </a:xfrm>
          <a:prstGeom prst="rect">
            <a:avLst/>
          </a:prstGeom>
          <a:noFill/>
          <a:extLst>
            <a:ext uri="{909E8E84-426E-40DD-AFC4-6F175D3DCCD1}">
              <a14:hiddenFill xmlns:a14="http://schemas.microsoft.com/office/drawing/2010/main">
                <a:solidFill>
                  <a:srgbClr val="FFFFFF"/>
                </a:solidFill>
              </a14:hiddenFill>
            </a:ext>
          </a:extLst>
        </p:spPr>
      </p:pic>
      <p:sp>
        <p:nvSpPr>
          <p:cNvPr id="16" name="Hexagon 15">
            <a:extLst>
              <a:ext uri="{FF2B5EF4-FFF2-40B4-BE49-F238E27FC236}">
                <a16:creationId xmlns:a16="http://schemas.microsoft.com/office/drawing/2014/main" id="{BFF29070-2A31-4F4B-B7FE-4CD4BA8EA800}"/>
              </a:ext>
            </a:extLst>
          </p:cNvPr>
          <p:cNvSpPr/>
          <p:nvPr/>
        </p:nvSpPr>
        <p:spPr>
          <a:xfrm rot="5400000">
            <a:off x="4827559" y="4021140"/>
            <a:ext cx="1384577" cy="1228724"/>
          </a:xfrm>
          <a:prstGeom prst="hexagon">
            <a:avLst/>
          </a:prstGeom>
          <a:solidFill>
            <a:schemeClr val="accent3"/>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3FBC534-5FD1-41C7-9121-5F6BFC534267}"/>
              </a:ext>
            </a:extLst>
          </p:cNvPr>
          <p:cNvSpPr txBox="1"/>
          <p:nvPr/>
        </p:nvSpPr>
        <p:spPr>
          <a:xfrm>
            <a:off x="5040052" y="4055657"/>
            <a:ext cx="944880" cy="461665"/>
          </a:xfrm>
          <a:prstGeom prst="rect">
            <a:avLst/>
          </a:prstGeom>
          <a:noFill/>
        </p:spPr>
        <p:txBody>
          <a:bodyPr wrap="square" rtlCol="0">
            <a:spAutoFit/>
          </a:bodyPr>
          <a:lstStyle/>
          <a:p>
            <a:pPr algn="ctr"/>
            <a:r>
              <a:rPr lang="en-US" sz="2400" dirty="0">
                <a:solidFill>
                  <a:schemeClr val="bg1"/>
                </a:solidFill>
              </a:rPr>
              <a:t>Ethics</a:t>
            </a:r>
          </a:p>
        </p:txBody>
      </p:sp>
      <p:pic>
        <p:nvPicPr>
          <p:cNvPr id="3080" name="Picture 8" descr="equality Icon 2802658">
            <a:extLst>
              <a:ext uri="{FF2B5EF4-FFF2-40B4-BE49-F238E27FC236}">
                <a16:creationId xmlns:a16="http://schemas.microsoft.com/office/drawing/2014/main" id="{DA90CF28-A495-4E6B-A061-715DCFA810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53" y="4377338"/>
            <a:ext cx="771788" cy="771788"/>
          </a:xfrm>
          <a:prstGeom prst="rect">
            <a:avLst/>
          </a:prstGeom>
          <a:noFill/>
          <a:extLst>
            <a:ext uri="{909E8E84-426E-40DD-AFC4-6F175D3DCCD1}">
              <a14:hiddenFill xmlns:a14="http://schemas.microsoft.com/office/drawing/2010/main">
                <a:solidFill>
                  <a:srgbClr val="FFFFFF"/>
                </a:solidFill>
              </a14:hiddenFill>
            </a:ext>
          </a:extLst>
        </p:spPr>
      </p:pic>
      <p:sp>
        <p:nvSpPr>
          <p:cNvPr id="19" name="Hexagon 18">
            <a:extLst>
              <a:ext uri="{FF2B5EF4-FFF2-40B4-BE49-F238E27FC236}">
                <a16:creationId xmlns:a16="http://schemas.microsoft.com/office/drawing/2014/main" id="{5D345A07-51F6-4EDD-B7FB-83F22178FCB4}"/>
              </a:ext>
            </a:extLst>
          </p:cNvPr>
          <p:cNvSpPr/>
          <p:nvPr/>
        </p:nvSpPr>
        <p:spPr>
          <a:xfrm rot="5400000">
            <a:off x="872033" y="4021140"/>
            <a:ext cx="1384577" cy="1228724"/>
          </a:xfrm>
          <a:prstGeom prst="hexagon">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2E2CDE4C-1459-4D3D-9DA8-3A6254F3512D}"/>
              </a:ext>
            </a:extLst>
          </p:cNvPr>
          <p:cNvSpPr/>
          <p:nvPr/>
        </p:nvSpPr>
        <p:spPr>
          <a:xfrm rot="5400000">
            <a:off x="872032" y="2107611"/>
            <a:ext cx="1384577" cy="1228724"/>
          </a:xfrm>
          <a:prstGeom prst="hexagon">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82" name="Picture 10" descr="gaussian distribution Icon 1425409">
            <a:extLst>
              <a:ext uri="{FF2B5EF4-FFF2-40B4-BE49-F238E27FC236}">
                <a16:creationId xmlns:a16="http://schemas.microsoft.com/office/drawing/2014/main" id="{CA9E2950-D268-4A0D-A194-C5404E85A4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4596" y="2306403"/>
            <a:ext cx="1035937" cy="103593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4EBF0C2-30C9-42C3-A8F3-91232E71F3A6}"/>
              </a:ext>
            </a:extLst>
          </p:cNvPr>
          <p:cNvSpPr txBox="1"/>
          <p:nvPr/>
        </p:nvSpPr>
        <p:spPr>
          <a:xfrm>
            <a:off x="6872770" y="2138955"/>
            <a:ext cx="944880" cy="461665"/>
          </a:xfrm>
          <a:prstGeom prst="rect">
            <a:avLst/>
          </a:prstGeom>
          <a:noFill/>
        </p:spPr>
        <p:txBody>
          <a:bodyPr wrap="square" rtlCol="0">
            <a:spAutoFit/>
          </a:bodyPr>
          <a:lstStyle/>
          <a:p>
            <a:pPr algn="ctr"/>
            <a:r>
              <a:rPr lang="en-US" sz="2400" dirty="0"/>
              <a:t>Stats</a:t>
            </a:r>
          </a:p>
        </p:txBody>
      </p:sp>
      <p:sp>
        <p:nvSpPr>
          <p:cNvPr id="21" name="Hexagon 20">
            <a:extLst>
              <a:ext uri="{FF2B5EF4-FFF2-40B4-BE49-F238E27FC236}">
                <a16:creationId xmlns:a16="http://schemas.microsoft.com/office/drawing/2014/main" id="{F876C2D7-5CAB-4FCD-B19E-AF0D0DAEFF94}"/>
              </a:ext>
            </a:extLst>
          </p:cNvPr>
          <p:cNvSpPr/>
          <p:nvPr/>
        </p:nvSpPr>
        <p:spPr>
          <a:xfrm rot="5400000">
            <a:off x="6692464" y="3986352"/>
            <a:ext cx="1384577" cy="1228724"/>
          </a:xfrm>
          <a:prstGeom prst="hexagon">
            <a:avLst/>
          </a:prstGeom>
          <a:solidFill>
            <a:schemeClr val="accent4">
              <a:lumMod val="20000"/>
              <a:lumOff val="80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51FC8044-D90B-4CB9-9A70-3D9CB42EABA2}"/>
              </a:ext>
            </a:extLst>
          </p:cNvPr>
          <p:cNvSpPr txBox="1"/>
          <p:nvPr/>
        </p:nvSpPr>
        <p:spPr>
          <a:xfrm>
            <a:off x="6834596" y="4020869"/>
            <a:ext cx="971913" cy="461665"/>
          </a:xfrm>
          <a:prstGeom prst="rect">
            <a:avLst/>
          </a:prstGeom>
          <a:noFill/>
        </p:spPr>
        <p:txBody>
          <a:bodyPr wrap="square" rtlCol="0">
            <a:spAutoFit/>
          </a:bodyPr>
          <a:lstStyle/>
          <a:p>
            <a:pPr algn="ctr"/>
            <a:r>
              <a:rPr lang="en-US" sz="2400" dirty="0"/>
              <a:t>Linear</a:t>
            </a:r>
          </a:p>
        </p:txBody>
      </p:sp>
      <p:pic>
        <p:nvPicPr>
          <p:cNvPr id="1026" name="Picture 2" descr="regression analysis Icon 239043">
            <a:extLst>
              <a:ext uri="{FF2B5EF4-FFF2-40B4-BE49-F238E27FC236}">
                <a16:creationId xmlns:a16="http://schemas.microsoft.com/office/drawing/2014/main" id="{5F7D1E2E-6650-47CC-A365-20E3FED650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7972" y="4377338"/>
            <a:ext cx="713627" cy="713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regression Icon 2581364">
            <a:extLst>
              <a:ext uri="{FF2B5EF4-FFF2-40B4-BE49-F238E27FC236}">
                <a16:creationId xmlns:a16="http://schemas.microsoft.com/office/drawing/2014/main" id="{338B5F9F-7B03-4EA9-A1FF-202CA680C5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1055" y="2419356"/>
            <a:ext cx="865839" cy="8658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7789A0C-F9F4-4B52-8378-286FC4FB338D}"/>
              </a:ext>
            </a:extLst>
          </p:cNvPr>
          <p:cNvSpPr txBox="1"/>
          <p:nvPr/>
        </p:nvSpPr>
        <p:spPr>
          <a:xfrm>
            <a:off x="8698019" y="2138956"/>
            <a:ext cx="971913" cy="461665"/>
          </a:xfrm>
          <a:prstGeom prst="rect">
            <a:avLst/>
          </a:prstGeom>
          <a:noFill/>
        </p:spPr>
        <p:txBody>
          <a:bodyPr wrap="square" rtlCol="0">
            <a:spAutoFit/>
          </a:bodyPr>
          <a:lstStyle/>
          <a:p>
            <a:pPr algn="ctr"/>
            <a:r>
              <a:rPr lang="en-US" sz="2400" dirty="0">
                <a:solidFill>
                  <a:schemeClr val="bg1"/>
                </a:solidFill>
              </a:rPr>
              <a:t>Error</a:t>
            </a:r>
          </a:p>
        </p:txBody>
      </p:sp>
    </p:spTree>
    <p:extLst>
      <p:ext uri="{BB962C8B-B14F-4D97-AF65-F5344CB8AC3E}">
        <p14:creationId xmlns:p14="http://schemas.microsoft.com/office/powerpoint/2010/main" val="1835324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2619-A7E2-49C0-90F8-614DF93F60E5}"/>
              </a:ext>
            </a:extLst>
          </p:cNvPr>
          <p:cNvSpPr>
            <a:spLocks noGrp="1"/>
          </p:cNvSpPr>
          <p:nvPr>
            <p:ph type="title"/>
          </p:nvPr>
        </p:nvSpPr>
        <p:spPr/>
        <p:txBody>
          <a:bodyPr/>
          <a:lstStyle/>
          <a:p>
            <a:r>
              <a:rPr lang="en-US" dirty="0"/>
              <a:t>Normal Q–Q (quantile-quantile) Plot</a:t>
            </a:r>
          </a:p>
        </p:txBody>
      </p:sp>
      <p:sp>
        <p:nvSpPr>
          <p:cNvPr id="3" name="Content Placeholder 2">
            <a:extLst>
              <a:ext uri="{FF2B5EF4-FFF2-40B4-BE49-F238E27FC236}">
                <a16:creationId xmlns:a16="http://schemas.microsoft.com/office/drawing/2014/main" id="{575B4FE1-9762-4323-98FA-F46A22E1AD4D}"/>
              </a:ext>
            </a:extLst>
          </p:cNvPr>
          <p:cNvSpPr>
            <a:spLocks noGrp="1"/>
          </p:cNvSpPr>
          <p:nvPr>
            <p:ph idx="1"/>
          </p:nvPr>
        </p:nvSpPr>
        <p:spPr/>
        <p:txBody>
          <a:bodyPr/>
          <a:lstStyle/>
          <a:p>
            <a:r>
              <a:rPr lang="en-US" dirty="0"/>
              <a:t>Residuals should be normally distributed.</a:t>
            </a:r>
          </a:p>
          <a:p>
            <a:r>
              <a:rPr lang="en-US" dirty="0"/>
              <a:t>The Q-Q plot will show if they are normally distributed.</a:t>
            </a:r>
          </a:p>
          <a:p>
            <a:r>
              <a:rPr lang="en-US" dirty="0"/>
              <a:t>The residuals should follow a straight line in the Q-Q plot.</a:t>
            </a:r>
          </a:p>
        </p:txBody>
      </p:sp>
      <p:pic>
        <p:nvPicPr>
          <p:cNvPr id="4" name="Picture 3">
            <a:extLst>
              <a:ext uri="{FF2B5EF4-FFF2-40B4-BE49-F238E27FC236}">
                <a16:creationId xmlns:a16="http://schemas.microsoft.com/office/drawing/2014/main" id="{78ED9839-363F-43D5-B17A-ED7D5ADB0B64}"/>
              </a:ext>
            </a:extLst>
          </p:cNvPr>
          <p:cNvPicPr>
            <a:picLocks noChangeAspect="1"/>
          </p:cNvPicPr>
          <p:nvPr/>
        </p:nvPicPr>
        <p:blipFill>
          <a:blip r:embed="rId2"/>
          <a:stretch>
            <a:fillRect/>
          </a:stretch>
        </p:blipFill>
        <p:spPr>
          <a:xfrm>
            <a:off x="2943225" y="3238499"/>
            <a:ext cx="6715125" cy="3357563"/>
          </a:xfrm>
          <a:prstGeom prst="rect">
            <a:avLst/>
          </a:prstGeom>
        </p:spPr>
      </p:pic>
    </p:spTree>
    <p:extLst>
      <p:ext uri="{BB962C8B-B14F-4D97-AF65-F5344CB8AC3E}">
        <p14:creationId xmlns:p14="http://schemas.microsoft.com/office/powerpoint/2010/main" val="92177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393-3A5C-4174-8FCE-78F70E62A885}"/>
              </a:ext>
            </a:extLst>
          </p:cNvPr>
          <p:cNvSpPr>
            <a:spLocks noGrp="1"/>
          </p:cNvSpPr>
          <p:nvPr>
            <p:ph type="title"/>
          </p:nvPr>
        </p:nvSpPr>
        <p:spPr/>
        <p:txBody>
          <a:bodyPr/>
          <a:lstStyle/>
          <a:p>
            <a:r>
              <a:rPr lang="en-US" dirty="0"/>
              <a:t>Scale-Location</a:t>
            </a:r>
          </a:p>
        </p:txBody>
      </p:sp>
      <p:sp>
        <p:nvSpPr>
          <p:cNvPr id="3" name="Content Placeholder 2">
            <a:extLst>
              <a:ext uri="{FF2B5EF4-FFF2-40B4-BE49-F238E27FC236}">
                <a16:creationId xmlns:a16="http://schemas.microsoft.com/office/drawing/2014/main" id="{52AC9141-6150-4326-991E-C9ABCC3C6D52}"/>
              </a:ext>
            </a:extLst>
          </p:cNvPr>
          <p:cNvSpPr>
            <a:spLocks noGrp="1"/>
          </p:cNvSpPr>
          <p:nvPr>
            <p:ph idx="1"/>
          </p:nvPr>
        </p:nvSpPr>
        <p:spPr>
          <a:xfrm>
            <a:off x="838200" y="1825625"/>
            <a:ext cx="4286250" cy="4351338"/>
          </a:xfrm>
        </p:spPr>
        <p:txBody>
          <a:bodyPr/>
          <a:lstStyle/>
          <a:p>
            <a:r>
              <a:rPr lang="en-US" dirty="0"/>
              <a:t>This plot test the linear regression assumption of equal variance (homoscedasticity) i.e. that the residuals have equal variance along the regression line.</a:t>
            </a:r>
          </a:p>
        </p:txBody>
      </p:sp>
      <p:pic>
        <p:nvPicPr>
          <p:cNvPr id="4" name="Picture 3">
            <a:extLst>
              <a:ext uri="{FF2B5EF4-FFF2-40B4-BE49-F238E27FC236}">
                <a16:creationId xmlns:a16="http://schemas.microsoft.com/office/drawing/2014/main" id="{DA7F97E4-126C-46D3-8E05-BD1718317A28}"/>
              </a:ext>
            </a:extLst>
          </p:cNvPr>
          <p:cNvPicPr>
            <a:picLocks noChangeAspect="1"/>
          </p:cNvPicPr>
          <p:nvPr/>
        </p:nvPicPr>
        <p:blipFill>
          <a:blip r:embed="rId2"/>
          <a:stretch>
            <a:fillRect/>
          </a:stretch>
        </p:blipFill>
        <p:spPr>
          <a:xfrm>
            <a:off x="5419725" y="466725"/>
            <a:ext cx="6400800" cy="6391275"/>
          </a:xfrm>
          <a:prstGeom prst="rect">
            <a:avLst/>
          </a:prstGeom>
        </p:spPr>
      </p:pic>
    </p:spTree>
    <p:extLst>
      <p:ext uri="{BB962C8B-B14F-4D97-AF65-F5344CB8AC3E}">
        <p14:creationId xmlns:p14="http://schemas.microsoft.com/office/powerpoint/2010/main" val="2501362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36CB-BD76-4D21-91DD-DEDF0FE7098E}"/>
              </a:ext>
            </a:extLst>
          </p:cNvPr>
          <p:cNvSpPr>
            <a:spLocks noGrp="1"/>
          </p:cNvSpPr>
          <p:nvPr>
            <p:ph type="title"/>
          </p:nvPr>
        </p:nvSpPr>
        <p:spPr/>
        <p:txBody>
          <a:bodyPr/>
          <a:lstStyle/>
          <a:p>
            <a:r>
              <a:rPr lang="en-US" dirty="0"/>
              <a:t>Residuals vs Leverage</a:t>
            </a:r>
          </a:p>
        </p:txBody>
      </p:sp>
      <p:sp>
        <p:nvSpPr>
          <p:cNvPr id="3" name="Content Placeholder 2">
            <a:extLst>
              <a:ext uri="{FF2B5EF4-FFF2-40B4-BE49-F238E27FC236}">
                <a16:creationId xmlns:a16="http://schemas.microsoft.com/office/drawing/2014/main" id="{9ED9E797-4A6B-489F-B3C7-7EBBAD031CC0}"/>
              </a:ext>
            </a:extLst>
          </p:cNvPr>
          <p:cNvSpPr>
            <a:spLocks noGrp="1"/>
          </p:cNvSpPr>
          <p:nvPr>
            <p:ph idx="1"/>
          </p:nvPr>
        </p:nvSpPr>
        <p:spPr/>
        <p:txBody>
          <a:bodyPr/>
          <a:lstStyle/>
          <a:p>
            <a:r>
              <a:rPr lang="en-US" dirty="0"/>
              <a:t>This plot can be used to </a:t>
            </a:r>
            <a:r>
              <a:rPr lang="en-US" b="1" dirty="0"/>
              <a:t>find influential cases in the dataset</a:t>
            </a:r>
            <a:r>
              <a:rPr lang="en-US" dirty="0"/>
              <a:t>. An influential case is one that, if removed, will affect the model so its inclusion or exclusion should be considered.</a:t>
            </a:r>
          </a:p>
        </p:txBody>
      </p:sp>
      <p:pic>
        <p:nvPicPr>
          <p:cNvPr id="5" name="Picture 4">
            <a:extLst>
              <a:ext uri="{FF2B5EF4-FFF2-40B4-BE49-F238E27FC236}">
                <a16:creationId xmlns:a16="http://schemas.microsoft.com/office/drawing/2014/main" id="{05D91960-5AD5-499C-A2CD-5E13AF6BBA0E}"/>
              </a:ext>
            </a:extLst>
          </p:cNvPr>
          <p:cNvPicPr>
            <a:picLocks noChangeAspect="1"/>
          </p:cNvPicPr>
          <p:nvPr/>
        </p:nvPicPr>
        <p:blipFill>
          <a:blip r:embed="rId2"/>
          <a:stretch>
            <a:fillRect/>
          </a:stretch>
        </p:blipFill>
        <p:spPr>
          <a:xfrm>
            <a:off x="2533650" y="2997200"/>
            <a:ext cx="7124700" cy="3562350"/>
          </a:xfrm>
          <a:prstGeom prst="rect">
            <a:avLst/>
          </a:prstGeom>
        </p:spPr>
      </p:pic>
    </p:spTree>
    <p:extLst>
      <p:ext uri="{BB962C8B-B14F-4D97-AF65-F5344CB8AC3E}">
        <p14:creationId xmlns:p14="http://schemas.microsoft.com/office/powerpoint/2010/main" val="163563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Multivariate Regression techniques for other data types</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036629" cy="4351338"/>
          </a:xfrm>
        </p:spPr>
        <p:txBody>
          <a:bodyPr>
            <a:normAutofit/>
          </a:bodyPr>
          <a:lstStyle/>
          <a:p>
            <a:r>
              <a:rPr lang="en-US" dirty="0"/>
              <a:t>Multiple linear regression is for normally distributed outcomes</a:t>
            </a:r>
          </a:p>
          <a:p>
            <a:endParaRPr lang="en-US" dirty="0"/>
          </a:p>
          <a:p>
            <a:r>
              <a:rPr lang="en-US" dirty="0"/>
              <a:t>Logistic regression is for binary outcomes</a:t>
            </a:r>
          </a:p>
          <a:p>
            <a:endParaRPr lang="en-US" dirty="0"/>
          </a:p>
          <a:p>
            <a:r>
              <a:rPr lang="en-US" dirty="0"/>
              <a:t>Cox proportional hazards regression is used when time-to-event is the outcome </a:t>
            </a:r>
          </a:p>
          <a:p>
            <a:endParaRPr lang="en-US" dirty="0"/>
          </a:p>
        </p:txBody>
      </p:sp>
    </p:spTree>
    <p:extLst>
      <p:ext uri="{BB962C8B-B14F-4D97-AF65-F5344CB8AC3E}">
        <p14:creationId xmlns:p14="http://schemas.microsoft.com/office/powerpoint/2010/main" val="456623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CE609-619B-4629-BD1B-A11CDF0B14F3}"/>
              </a:ext>
            </a:extLst>
          </p:cNvPr>
          <p:cNvSpPr>
            <a:spLocks noGrp="1"/>
          </p:cNvSpPr>
          <p:nvPr>
            <p:ph type="title"/>
          </p:nvPr>
        </p:nvSpPr>
        <p:spPr>
          <a:xfrm>
            <a:off x="640079" y="4526280"/>
            <a:ext cx="7410681" cy="1737360"/>
          </a:xfrm>
        </p:spPr>
        <p:txBody>
          <a:bodyPr>
            <a:normAutofit/>
          </a:bodyPr>
          <a:lstStyle/>
          <a:p>
            <a:r>
              <a:rPr lang="en-US" sz="4800" dirty="0"/>
              <a:t>Example from Textbook</a:t>
            </a:r>
          </a:p>
        </p:txBody>
      </p:sp>
      <p:sp>
        <p:nvSpPr>
          <p:cNvPr id="5" name="Subtitle 4">
            <a:extLst>
              <a:ext uri="{FF2B5EF4-FFF2-40B4-BE49-F238E27FC236}">
                <a16:creationId xmlns:a16="http://schemas.microsoft.com/office/drawing/2014/main" id="{539C9D8E-3A87-4ACA-BB82-34530D627C77}"/>
              </a:ext>
            </a:extLst>
          </p:cNvPr>
          <p:cNvSpPr>
            <a:spLocks noGrp="1"/>
          </p:cNvSpPr>
          <p:nvPr>
            <p:ph idx="1"/>
          </p:nvPr>
        </p:nvSpPr>
        <p:spPr>
          <a:xfrm>
            <a:off x="640080" y="595293"/>
            <a:ext cx="5676637" cy="3463951"/>
          </a:xfrm>
        </p:spPr>
        <p:txBody>
          <a:bodyPr anchor="ctr">
            <a:normAutofit/>
          </a:bodyPr>
          <a:lstStyle/>
          <a:p>
            <a:pPr marL="0" indent="0">
              <a:buNone/>
            </a:pPr>
            <a:r>
              <a:rPr lang="en-US" sz="2000" dirty="0">
                <a:solidFill>
                  <a:srgbClr val="404040"/>
                </a:solidFill>
              </a:rPr>
              <a:t>Book: Generalized Linear Models with Examples in R</a:t>
            </a:r>
          </a:p>
          <a:p>
            <a:pPr marL="0" indent="0">
              <a:buNone/>
            </a:pPr>
            <a:r>
              <a:rPr lang="en-US" sz="2000" dirty="0">
                <a:solidFill>
                  <a:srgbClr val="404040"/>
                </a:solidFill>
              </a:rPr>
              <a:t>		Chapters 1</a:t>
            </a:r>
            <a:br>
              <a:rPr lang="en-US" sz="2000" dirty="0">
                <a:solidFill>
                  <a:srgbClr val="404040"/>
                </a:solidFill>
              </a:rPr>
            </a:br>
            <a:endParaRPr lang="en-US" sz="2000" dirty="0">
              <a:solidFill>
                <a:srgbClr val="404040"/>
              </a:solidFill>
            </a:endParaRPr>
          </a:p>
          <a:p>
            <a:pPr marL="0" indent="0">
              <a:buNone/>
            </a:pPr>
            <a:r>
              <a:rPr lang="en-US" sz="2000" dirty="0">
                <a:solidFill>
                  <a:srgbClr val="404040"/>
                </a:solidFill>
              </a:rPr>
              <a:t>Plug the code in R Sage Notebooks – the code is modified to run with GGPLOT and DPLYR packages.</a:t>
            </a:r>
            <a:endParaRPr lang="en-US" sz="2000" dirty="0"/>
          </a:p>
        </p:txBody>
      </p:sp>
    </p:spTree>
    <p:extLst>
      <p:ext uri="{BB962C8B-B14F-4D97-AF65-F5344CB8AC3E}">
        <p14:creationId xmlns:p14="http://schemas.microsoft.com/office/powerpoint/2010/main" val="2563209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583B-E5CB-47BC-9E56-24B1FAB729A9}"/>
              </a:ext>
            </a:extLst>
          </p:cNvPr>
          <p:cNvSpPr>
            <a:spLocks noGrp="1"/>
          </p:cNvSpPr>
          <p:nvPr>
            <p:ph type="title"/>
          </p:nvPr>
        </p:nvSpPr>
        <p:spPr>
          <a:xfrm>
            <a:off x="838200" y="365125"/>
            <a:ext cx="10515600" cy="1325563"/>
          </a:xfrm>
        </p:spPr>
        <p:txBody>
          <a:bodyPr/>
          <a:lstStyle/>
          <a:p>
            <a:r>
              <a:rPr lang="en-US"/>
              <a:t>Linear Regression</a:t>
            </a:r>
            <a:br>
              <a:rPr lang="en-US"/>
            </a:br>
            <a:r>
              <a:rPr lang="en-US" sz="2400"/>
              <a:t>Dataset: Lung capacity and smoking in youth</a:t>
            </a:r>
            <a:endParaRPr lang="en-US" dirty="0"/>
          </a:p>
        </p:txBody>
      </p:sp>
      <p:sp>
        <p:nvSpPr>
          <p:cNvPr id="3" name="Content Placeholder 2">
            <a:extLst>
              <a:ext uri="{FF2B5EF4-FFF2-40B4-BE49-F238E27FC236}">
                <a16:creationId xmlns:a16="http://schemas.microsoft.com/office/drawing/2014/main" id="{7E84589B-5EAB-48AB-9DA8-F61A0D09CA1F}"/>
              </a:ext>
            </a:extLst>
          </p:cNvPr>
          <p:cNvSpPr>
            <a:spLocks noGrp="1"/>
          </p:cNvSpPr>
          <p:nvPr>
            <p:ph idx="1"/>
          </p:nvPr>
        </p:nvSpPr>
        <p:spPr>
          <a:xfrm>
            <a:off x="838200" y="1825625"/>
            <a:ext cx="10515600" cy="4351338"/>
          </a:xfrm>
        </p:spPr>
        <p:txBody>
          <a:bodyPr>
            <a:normAutofit/>
          </a:bodyPr>
          <a:lstStyle/>
          <a:p>
            <a:pPr marL="0" indent="0">
              <a:buNone/>
            </a:pPr>
            <a:r>
              <a:rPr lang="en-US" sz="1800"/>
              <a:t>This dataframe </a:t>
            </a:r>
            <a:r>
              <a:rPr lang="en-US" sz="1800" dirty="0"/>
              <a:t>contains 654 observations on the following 5 variables  for the health and smoking habits of youth.</a:t>
            </a:r>
          </a:p>
          <a:p>
            <a:r>
              <a:rPr lang="en-US" sz="1800" dirty="0"/>
              <a:t>Age : the age of the subject in completed years</a:t>
            </a:r>
          </a:p>
          <a:p>
            <a:r>
              <a:rPr lang="en-US" sz="1800" dirty="0"/>
              <a:t>FEV: the forced expiratory volume </a:t>
            </a:r>
            <a:r>
              <a:rPr lang="en-US" sz="1800"/>
              <a:t>in litres, </a:t>
            </a:r>
            <a:r>
              <a:rPr lang="en-US" sz="1800" dirty="0"/>
              <a:t>a measure of lung capacity</a:t>
            </a:r>
          </a:p>
          <a:p>
            <a:r>
              <a:rPr lang="en-US" sz="1800"/>
              <a:t>Ht: </a:t>
            </a:r>
            <a:r>
              <a:rPr lang="en-US" sz="1800" dirty="0"/>
              <a:t>the height in inches</a:t>
            </a:r>
          </a:p>
          <a:p>
            <a:r>
              <a:rPr lang="en-US" sz="1800" dirty="0"/>
              <a:t>Gender: the gender of the subjects: females coded as 0 and males as 1</a:t>
            </a:r>
          </a:p>
          <a:p>
            <a:r>
              <a:rPr lang="en-US" sz="1800" dirty="0"/>
              <a:t>Smoke: the smoking status of the subject: non-smokers coded as 0 and smokers as 1</a:t>
            </a:r>
          </a:p>
        </p:txBody>
      </p:sp>
    </p:spTree>
    <p:extLst>
      <p:ext uri="{BB962C8B-B14F-4D97-AF65-F5344CB8AC3E}">
        <p14:creationId xmlns:p14="http://schemas.microsoft.com/office/powerpoint/2010/main" val="852815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p:txBody>
          <a:bodyPr>
            <a:normAutofit/>
          </a:bodyPr>
          <a:lstStyle/>
          <a:p>
            <a:pPr marL="514350" indent="-514350">
              <a:buFont typeface="+mj-lt"/>
              <a:buAutoNum type="arabicPeriod"/>
            </a:pPr>
            <a:r>
              <a:rPr lang="en-US" dirty="0"/>
              <a:t>Exploratory Analysis</a:t>
            </a:r>
          </a:p>
          <a:p>
            <a:pPr marL="0" indent="0">
              <a:buNone/>
            </a:pPr>
            <a:r>
              <a:rPr lang="en-US" sz="1200" dirty="0">
                <a:solidFill>
                  <a:schemeClr val="accent1"/>
                </a:solidFill>
              </a:rPr>
              <a:t>## Load the libraries</a:t>
            </a:r>
          </a:p>
          <a:p>
            <a:pPr marL="0" indent="0">
              <a:buNone/>
            </a:pPr>
            <a:r>
              <a:rPr lang="en-US" sz="1200" dirty="0">
                <a:solidFill>
                  <a:schemeClr val="accent1"/>
                </a:solidFill>
              </a:rPr>
              <a:t>library(</a:t>
            </a:r>
            <a:r>
              <a:rPr lang="en-US" sz="1200" dirty="0" err="1">
                <a:solidFill>
                  <a:schemeClr val="accent1"/>
                </a:solidFill>
              </a:rPr>
              <a:t>GLMsData</a:t>
            </a:r>
            <a:r>
              <a:rPr lang="en-US" sz="1200" dirty="0">
                <a:solidFill>
                  <a:schemeClr val="accent1"/>
                </a:solidFill>
              </a:rPr>
              <a:t>)</a:t>
            </a:r>
          </a:p>
          <a:p>
            <a:pPr marL="0" indent="0">
              <a:buNone/>
            </a:pPr>
            <a:r>
              <a:rPr lang="en-US" sz="1200" dirty="0">
                <a:solidFill>
                  <a:schemeClr val="accent1"/>
                </a:solidFill>
              </a:rPr>
              <a:t>library(ggplot2)</a:t>
            </a:r>
          </a:p>
          <a:p>
            <a:pPr marL="0" indent="0">
              <a:buNone/>
            </a:pPr>
            <a:r>
              <a:rPr lang="en-US" sz="1200" dirty="0">
                <a:solidFill>
                  <a:schemeClr val="accent1"/>
                </a:solidFill>
              </a:rPr>
              <a:t>library(</a:t>
            </a:r>
            <a:r>
              <a:rPr lang="en-US" sz="1200" dirty="0" err="1">
                <a:solidFill>
                  <a:schemeClr val="accent1"/>
                </a:solidFill>
              </a:rPr>
              <a:t>dplyr</a:t>
            </a:r>
            <a:r>
              <a:rPr lang="en-US" sz="1200" dirty="0">
                <a:solidFill>
                  <a:schemeClr val="accent1"/>
                </a:solidFill>
              </a:rPr>
              <a:t>)</a:t>
            </a:r>
          </a:p>
          <a:p>
            <a:pPr marL="0" indent="0">
              <a:buNone/>
            </a:pPr>
            <a:r>
              <a:rPr lang="en-US" sz="1200" dirty="0">
                <a:solidFill>
                  <a:schemeClr val="accent1"/>
                </a:solidFill>
              </a:rPr>
              <a:t>## Review the dataset</a:t>
            </a:r>
          </a:p>
          <a:p>
            <a:pPr marL="0" indent="0">
              <a:buNone/>
            </a:pPr>
            <a:r>
              <a:rPr lang="en-US" sz="1200" dirty="0">
                <a:solidFill>
                  <a:schemeClr val="accent1"/>
                </a:solidFill>
              </a:rPr>
              <a:t>data("</a:t>
            </a:r>
            <a:r>
              <a:rPr lang="en-US" sz="1200" dirty="0" err="1">
                <a:solidFill>
                  <a:schemeClr val="accent1"/>
                </a:solidFill>
              </a:rPr>
              <a:t>lungcap</a:t>
            </a:r>
            <a:r>
              <a:rPr lang="en-US" sz="1200" dirty="0">
                <a:solidFill>
                  <a:schemeClr val="accent1"/>
                </a:solidFill>
              </a:rPr>
              <a:t>")</a:t>
            </a:r>
          </a:p>
          <a:p>
            <a:pPr marL="0" indent="0">
              <a:buNone/>
            </a:pPr>
            <a:r>
              <a:rPr lang="en-US" sz="1200" dirty="0">
                <a:solidFill>
                  <a:schemeClr val="accent1"/>
                </a:solidFill>
              </a:rPr>
              <a:t>str(</a:t>
            </a:r>
            <a:r>
              <a:rPr lang="en-US" sz="1200" dirty="0" err="1">
                <a:solidFill>
                  <a:schemeClr val="accent1"/>
                </a:solidFill>
              </a:rPr>
              <a:t>lungcap</a:t>
            </a:r>
            <a:r>
              <a:rPr lang="en-US" sz="1200" dirty="0">
                <a:solidFill>
                  <a:schemeClr val="accent1"/>
                </a:solidFill>
              </a:rPr>
              <a:t>)</a:t>
            </a:r>
          </a:p>
          <a:p>
            <a:pPr marL="0" indent="0">
              <a:buNone/>
            </a:pPr>
            <a:r>
              <a:rPr lang="en-US" sz="1200" dirty="0">
                <a:solidFill>
                  <a:schemeClr val="accent1"/>
                </a:solidFill>
              </a:rPr>
              <a:t>head(</a:t>
            </a:r>
            <a:r>
              <a:rPr lang="en-US" sz="1200" dirty="0" err="1">
                <a:solidFill>
                  <a:schemeClr val="accent1"/>
                </a:solidFill>
              </a:rPr>
              <a:t>lungcap</a:t>
            </a:r>
            <a:r>
              <a:rPr lang="en-US" sz="1200" dirty="0">
                <a:solidFill>
                  <a:schemeClr val="accent1"/>
                </a:solidFill>
              </a:rPr>
              <a:t>, 10)</a:t>
            </a:r>
          </a:p>
          <a:p>
            <a:pPr marL="0" indent="0">
              <a:buNone/>
            </a:pPr>
            <a:r>
              <a:rPr lang="en-US" sz="1200" dirty="0">
                <a:solidFill>
                  <a:schemeClr val="accent1"/>
                </a:solidFill>
              </a:rPr>
              <a:t>summary(</a:t>
            </a:r>
            <a:r>
              <a:rPr lang="en-US" sz="1200" dirty="0" err="1">
                <a:solidFill>
                  <a:schemeClr val="accent1"/>
                </a:solidFill>
              </a:rPr>
              <a:t>lungcap</a:t>
            </a:r>
            <a:r>
              <a:rPr lang="en-US" sz="1200" dirty="0">
                <a:solidFill>
                  <a:schemeClr val="accent1"/>
                </a:solidFill>
              </a:rPr>
              <a:t>)</a:t>
            </a:r>
          </a:p>
          <a:p>
            <a:pPr marL="0" indent="0">
              <a:buNone/>
            </a:pPr>
            <a:r>
              <a:rPr lang="en-US" sz="1200" dirty="0">
                <a:solidFill>
                  <a:schemeClr val="accent1"/>
                </a:solidFill>
              </a:rPr>
              <a:t>pairs(</a:t>
            </a:r>
            <a:r>
              <a:rPr lang="en-US" sz="1200" dirty="0" err="1">
                <a:solidFill>
                  <a:schemeClr val="accent1"/>
                </a:solidFill>
              </a:rPr>
              <a:t>lungcap</a:t>
            </a:r>
            <a:r>
              <a:rPr lang="en-US" sz="1200" dirty="0">
                <a:solidFill>
                  <a:schemeClr val="accent1"/>
                </a:solidFill>
              </a:rPr>
              <a:t>)</a:t>
            </a:r>
          </a:p>
          <a:p>
            <a:pPr marL="0" indent="0">
              <a:buNone/>
            </a:pPr>
            <a:r>
              <a:rPr lang="en-US" sz="1200" dirty="0">
                <a:solidFill>
                  <a:schemeClr val="accent1"/>
                </a:solidFill>
              </a:rPr>
              <a:t>options(digits=3)</a:t>
            </a:r>
          </a:p>
          <a:p>
            <a:pPr marL="0" indent="0">
              <a:buNone/>
            </a:pPr>
            <a:r>
              <a:rPr lang="en-US" sz="1200" dirty="0" err="1">
                <a:solidFill>
                  <a:schemeClr val="accent1"/>
                </a:solidFill>
              </a:rPr>
              <a:t>lungcap$Gender</a:t>
            </a:r>
            <a:r>
              <a:rPr lang="en-US" sz="1200" dirty="0">
                <a:solidFill>
                  <a:schemeClr val="accent1"/>
                </a:solidFill>
              </a:rPr>
              <a:t> &lt;- </a:t>
            </a:r>
            <a:r>
              <a:rPr lang="en-US" sz="1200" dirty="0" err="1">
                <a:solidFill>
                  <a:schemeClr val="accent1"/>
                </a:solidFill>
              </a:rPr>
              <a:t>ifelse</a:t>
            </a:r>
            <a:r>
              <a:rPr lang="en-US" sz="1200" dirty="0">
                <a:solidFill>
                  <a:schemeClr val="accent1"/>
                </a:solidFill>
              </a:rPr>
              <a:t>(</a:t>
            </a:r>
            <a:r>
              <a:rPr lang="en-US" sz="1200" dirty="0" err="1">
                <a:solidFill>
                  <a:schemeClr val="accent1"/>
                </a:solidFill>
              </a:rPr>
              <a:t>lungcap$Gender</a:t>
            </a:r>
            <a:r>
              <a:rPr lang="en-US" sz="1200" dirty="0">
                <a:solidFill>
                  <a:schemeClr val="accent1"/>
                </a:solidFill>
              </a:rPr>
              <a:t> == "F", 1, 0)</a:t>
            </a:r>
          </a:p>
          <a:p>
            <a:pPr marL="0" indent="0">
              <a:buNone/>
            </a:pPr>
            <a:r>
              <a:rPr lang="en-US" sz="1200" dirty="0" err="1">
                <a:solidFill>
                  <a:schemeClr val="accent1"/>
                </a:solidFill>
              </a:rPr>
              <a:t>cor</a:t>
            </a:r>
            <a:r>
              <a:rPr lang="en-US" sz="1200" dirty="0">
                <a:solidFill>
                  <a:schemeClr val="accent1"/>
                </a:solidFill>
              </a:rPr>
              <a:t>(</a:t>
            </a:r>
            <a:r>
              <a:rPr lang="en-US" sz="1200" dirty="0" err="1">
                <a:solidFill>
                  <a:schemeClr val="accent1"/>
                </a:solidFill>
              </a:rPr>
              <a:t>lungcap</a:t>
            </a:r>
            <a:r>
              <a:rPr lang="en-US" sz="1200" dirty="0">
                <a:solidFill>
                  <a:schemeClr val="accent1"/>
                </a:solidFill>
              </a:rPr>
              <a:t>)</a:t>
            </a:r>
          </a:p>
          <a:p>
            <a:pPr marL="0" indent="0">
              <a:buNone/>
            </a:pPr>
            <a:endParaRPr lang="en-US" dirty="0"/>
          </a:p>
        </p:txBody>
      </p:sp>
      <p:pic>
        <p:nvPicPr>
          <p:cNvPr id="4" name="Picture 3">
            <a:extLst>
              <a:ext uri="{FF2B5EF4-FFF2-40B4-BE49-F238E27FC236}">
                <a16:creationId xmlns:a16="http://schemas.microsoft.com/office/drawing/2014/main" id="{936815E7-A684-4D2A-A45C-B9952B6C82BA}"/>
              </a:ext>
            </a:extLst>
          </p:cNvPr>
          <p:cNvPicPr>
            <a:picLocks noChangeAspect="1"/>
          </p:cNvPicPr>
          <p:nvPr/>
        </p:nvPicPr>
        <p:blipFill>
          <a:blip r:embed="rId2"/>
          <a:stretch>
            <a:fillRect/>
          </a:stretch>
        </p:blipFill>
        <p:spPr>
          <a:xfrm>
            <a:off x="4525818" y="1772044"/>
            <a:ext cx="7490850" cy="4404919"/>
          </a:xfrm>
          <a:prstGeom prst="rect">
            <a:avLst/>
          </a:prstGeom>
        </p:spPr>
      </p:pic>
    </p:spTree>
    <p:extLst>
      <p:ext uri="{BB962C8B-B14F-4D97-AF65-F5344CB8AC3E}">
        <p14:creationId xmlns:p14="http://schemas.microsoft.com/office/powerpoint/2010/main" val="2115526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2"/>
            </a:pPr>
            <a:r>
              <a:rPr lang="en-US" dirty="0"/>
              <a:t>Visualize the data</a:t>
            </a:r>
          </a:p>
          <a:p>
            <a:pPr marL="0" indent="0">
              <a:buNone/>
            </a:pPr>
            <a:r>
              <a:rPr lang="en-US" sz="1200" dirty="0">
                <a:solidFill>
                  <a:schemeClr val="accent1"/>
                </a:solidFill>
              </a:rPr>
              <a:t>## Plot - FEV vs Age</a:t>
            </a:r>
          </a:p>
          <a:p>
            <a:pPr marL="0" indent="0">
              <a:buNone/>
            </a:pPr>
            <a:r>
              <a:rPr lang="en-US" sz="1200" dirty="0" err="1">
                <a:solidFill>
                  <a:schemeClr val="accent1"/>
                </a:solidFill>
              </a:rPr>
              <a:t>ggplot</a:t>
            </a:r>
            <a:r>
              <a:rPr lang="en-US" sz="1200" dirty="0">
                <a:solidFill>
                  <a:schemeClr val="accent1"/>
                </a:solidFill>
              </a:rPr>
              <a:t>(</a:t>
            </a:r>
            <a:r>
              <a:rPr lang="en-US" sz="1200" dirty="0" err="1">
                <a:solidFill>
                  <a:schemeClr val="accent1"/>
                </a:solidFill>
              </a:rPr>
              <a:t>lungcap</a:t>
            </a:r>
            <a:r>
              <a:rPr lang="en-US" sz="1200" dirty="0">
                <a:solidFill>
                  <a:schemeClr val="accent1"/>
                </a:solidFill>
              </a:rPr>
              <a:t>, </a:t>
            </a:r>
            <a:r>
              <a:rPr lang="en-US" sz="1200" dirty="0" err="1">
                <a:solidFill>
                  <a:schemeClr val="accent1"/>
                </a:solidFill>
              </a:rPr>
              <a:t>aes</a:t>
            </a:r>
            <a:r>
              <a:rPr lang="en-US" sz="1200" dirty="0">
                <a:solidFill>
                  <a:schemeClr val="accent1"/>
                </a:solidFill>
              </a:rPr>
              <a:t>(x=Age, y=FEV, col= </a:t>
            </a:r>
            <a:r>
              <a:rPr lang="en-US" sz="1200" dirty="0" err="1">
                <a:solidFill>
                  <a:schemeClr val="accent1"/>
                </a:solidFill>
              </a:rPr>
              <a:t>as.factor</a:t>
            </a:r>
            <a:r>
              <a:rPr lang="en-US" sz="1200" dirty="0">
                <a:solidFill>
                  <a:schemeClr val="accent1"/>
                </a:solidFill>
              </a:rPr>
              <a:t>(Gender))) +</a:t>
            </a:r>
            <a:r>
              <a:rPr lang="en-US" sz="1200" dirty="0" err="1">
                <a:solidFill>
                  <a:schemeClr val="accent1"/>
                </a:solidFill>
              </a:rPr>
              <a:t>geom_point</a:t>
            </a:r>
            <a:r>
              <a:rPr lang="en-US" sz="1200" dirty="0">
                <a:solidFill>
                  <a:schemeClr val="accent1"/>
                </a:solidFill>
              </a:rPr>
              <a:t>()+</a:t>
            </a:r>
            <a:r>
              <a:rPr lang="en-US" sz="1200" dirty="0" err="1">
                <a:solidFill>
                  <a:schemeClr val="accent1"/>
                </a:solidFill>
              </a:rPr>
              <a:t>ggtitle</a:t>
            </a:r>
            <a:r>
              <a:rPr lang="en-US" sz="1200" dirty="0">
                <a:solidFill>
                  <a:schemeClr val="accent1"/>
                </a:solidFill>
              </a:rPr>
              <a:t>("FEV vs. Age")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("Age [Years]") + </a:t>
            </a:r>
            <a:r>
              <a:rPr lang="en-US" sz="1200" dirty="0" err="1">
                <a:solidFill>
                  <a:schemeClr val="accent1"/>
                </a:solidFill>
              </a:rPr>
              <a:t>ylab</a:t>
            </a:r>
            <a:r>
              <a:rPr lang="en-US" sz="1200" dirty="0">
                <a:solidFill>
                  <a:schemeClr val="accent1"/>
                </a:solidFill>
              </a:rPr>
              <a:t>("FEV")+</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60, </a:t>
            </a:r>
            <a:r>
              <a:rPr lang="en-US" sz="1200" dirty="0" err="1">
                <a:solidFill>
                  <a:schemeClr val="accent1"/>
                </a:solidFill>
              </a:rPr>
              <a:t>hjust</a:t>
            </a:r>
            <a:r>
              <a:rPr lang="en-US" sz="1200" dirty="0">
                <a:solidFill>
                  <a:schemeClr val="accent1"/>
                </a:solidFill>
              </a:rPr>
              <a:t> = 1))</a:t>
            </a:r>
            <a:endParaRPr lang="en-US" dirty="0"/>
          </a:p>
        </p:txBody>
      </p:sp>
      <p:pic>
        <p:nvPicPr>
          <p:cNvPr id="5" name="Picture 4">
            <a:extLst>
              <a:ext uri="{FF2B5EF4-FFF2-40B4-BE49-F238E27FC236}">
                <a16:creationId xmlns:a16="http://schemas.microsoft.com/office/drawing/2014/main" id="{9DA23B2D-F144-4FD7-9A81-D6B335478084}"/>
              </a:ext>
            </a:extLst>
          </p:cNvPr>
          <p:cNvPicPr>
            <a:picLocks noChangeAspect="1"/>
          </p:cNvPicPr>
          <p:nvPr/>
        </p:nvPicPr>
        <p:blipFill>
          <a:blip r:embed="rId2"/>
          <a:stretch>
            <a:fillRect/>
          </a:stretch>
        </p:blipFill>
        <p:spPr>
          <a:xfrm>
            <a:off x="5415210" y="2061599"/>
            <a:ext cx="6597153" cy="3879389"/>
          </a:xfrm>
          <a:prstGeom prst="rect">
            <a:avLst/>
          </a:prstGeom>
        </p:spPr>
      </p:pic>
    </p:spTree>
    <p:extLst>
      <p:ext uri="{BB962C8B-B14F-4D97-AF65-F5344CB8AC3E}">
        <p14:creationId xmlns:p14="http://schemas.microsoft.com/office/powerpoint/2010/main" val="2328825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2"/>
            </a:pPr>
            <a:r>
              <a:rPr lang="en-US" dirty="0"/>
              <a:t>Visualize the data</a:t>
            </a:r>
          </a:p>
          <a:p>
            <a:pPr marL="0" indent="0">
              <a:buNone/>
            </a:pPr>
            <a:r>
              <a:rPr lang="en-US" sz="1200" dirty="0">
                <a:solidFill>
                  <a:schemeClr val="accent1"/>
                </a:solidFill>
              </a:rPr>
              <a:t>## Plot - FEV vs Height</a:t>
            </a:r>
          </a:p>
          <a:p>
            <a:pPr marL="0" indent="0">
              <a:buNone/>
            </a:pPr>
            <a:r>
              <a:rPr lang="en-US" sz="1200" dirty="0" err="1">
                <a:solidFill>
                  <a:schemeClr val="accent1"/>
                </a:solidFill>
              </a:rPr>
              <a:t>ggplot</a:t>
            </a:r>
            <a:r>
              <a:rPr lang="en-US" sz="1200" dirty="0">
                <a:solidFill>
                  <a:schemeClr val="accent1"/>
                </a:solidFill>
              </a:rPr>
              <a:t>(</a:t>
            </a:r>
            <a:r>
              <a:rPr lang="en-US" sz="1200" dirty="0" err="1">
                <a:solidFill>
                  <a:schemeClr val="accent1"/>
                </a:solidFill>
              </a:rPr>
              <a:t>lungcap</a:t>
            </a:r>
            <a:r>
              <a:rPr lang="en-US" sz="1200" dirty="0">
                <a:solidFill>
                  <a:schemeClr val="accent1"/>
                </a:solidFill>
              </a:rPr>
              <a:t>, </a:t>
            </a:r>
            <a:r>
              <a:rPr lang="en-US" sz="1200" dirty="0" err="1">
                <a:solidFill>
                  <a:schemeClr val="accent1"/>
                </a:solidFill>
              </a:rPr>
              <a:t>aes</a:t>
            </a:r>
            <a:r>
              <a:rPr lang="en-US" sz="1200" dirty="0">
                <a:solidFill>
                  <a:schemeClr val="accent1"/>
                </a:solidFill>
              </a:rPr>
              <a:t>(x=</a:t>
            </a:r>
            <a:r>
              <a:rPr lang="en-US" sz="1200" dirty="0" err="1">
                <a:solidFill>
                  <a:schemeClr val="accent1"/>
                </a:solidFill>
              </a:rPr>
              <a:t>Ht</a:t>
            </a:r>
            <a:r>
              <a:rPr lang="en-US" sz="1200" dirty="0">
                <a:solidFill>
                  <a:schemeClr val="accent1"/>
                </a:solidFill>
              </a:rPr>
              <a:t>, y=FEV, col= </a:t>
            </a:r>
            <a:r>
              <a:rPr lang="en-US" sz="1200" dirty="0" err="1">
                <a:solidFill>
                  <a:schemeClr val="accent1"/>
                </a:solidFill>
              </a:rPr>
              <a:t>as.factor</a:t>
            </a:r>
            <a:r>
              <a:rPr lang="en-US" sz="1200" dirty="0">
                <a:solidFill>
                  <a:schemeClr val="accent1"/>
                </a:solidFill>
              </a:rPr>
              <a:t>(Gender))) +</a:t>
            </a:r>
            <a:r>
              <a:rPr lang="en-US" sz="1200" dirty="0" err="1">
                <a:solidFill>
                  <a:schemeClr val="accent1"/>
                </a:solidFill>
              </a:rPr>
              <a:t>geom_point</a:t>
            </a:r>
            <a:r>
              <a:rPr lang="en-US" sz="1200" dirty="0">
                <a:solidFill>
                  <a:schemeClr val="accent1"/>
                </a:solidFill>
              </a:rPr>
              <a:t>()+</a:t>
            </a:r>
            <a:r>
              <a:rPr lang="en-US" sz="1200" dirty="0" err="1">
                <a:solidFill>
                  <a:schemeClr val="accent1"/>
                </a:solidFill>
              </a:rPr>
              <a:t>ggtitle</a:t>
            </a:r>
            <a:r>
              <a:rPr lang="en-US" sz="1200" dirty="0">
                <a:solidFill>
                  <a:schemeClr val="accent1"/>
                </a:solidFill>
              </a:rPr>
              <a:t>("FEV vs. Height")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("Height [inches]") + </a:t>
            </a:r>
            <a:r>
              <a:rPr lang="en-US" sz="1200" dirty="0" err="1">
                <a:solidFill>
                  <a:schemeClr val="accent1"/>
                </a:solidFill>
              </a:rPr>
              <a:t>ylab</a:t>
            </a:r>
            <a:r>
              <a:rPr lang="en-US" sz="1200" dirty="0">
                <a:solidFill>
                  <a:schemeClr val="accent1"/>
                </a:solidFill>
              </a:rPr>
              <a:t>("FEV")+</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60, </a:t>
            </a:r>
            <a:r>
              <a:rPr lang="en-US" sz="1200" dirty="0" err="1">
                <a:solidFill>
                  <a:schemeClr val="accent1"/>
                </a:solidFill>
              </a:rPr>
              <a:t>hjust</a:t>
            </a:r>
            <a:r>
              <a:rPr lang="en-US" sz="1200" dirty="0">
                <a:solidFill>
                  <a:schemeClr val="accent1"/>
                </a:solidFill>
              </a:rPr>
              <a:t> = 1))</a:t>
            </a:r>
            <a:endParaRPr lang="en-US" dirty="0"/>
          </a:p>
        </p:txBody>
      </p:sp>
      <p:pic>
        <p:nvPicPr>
          <p:cNvPr id="4" name="Picture 3">
            <a:extLst>
              <a:ext uri="{FF2B5EF4-FFF2-40B4-BE49-F238E27FC236}">
                <a16:creationId xmlns:a16="http://schemas.microsoft.com/office/drawing/2014/main" id="{BAB5B001-B300-4AAD-8E7C-E1B7B72A4D0F}"/>
              </a:ext>
            </a:extLst>
          </p:cNvPr>
          <p:cNvPicPr>
            <a:picLocks noChangeAspect="1"/>
          </p:cNvPicPr>
          <p:nvPr/>
        </p:nvPicPr>
        <p:blipFill>
          <a:blip r:embed="rId2"/>
          <a:stretch>
            <a:fillRect/>
          </a:stretch>
        </p:blipFill>
        <p:spPr>
          <a:xfrm>
            <a:off x="5246503" y="1902691"/>
            <a:ext cx="6502712" cy="3823854"/>
          </a:xfrm>
          <a:prstGeom prst="rect">
            <a:avLst/>
          </a:prstGeom>
        </p:spPr>
      </p:pic>
    </p:spTree>
    <p:extLst>
      <p:ext uri="{BB962C8B-B14F-4D97-AF65-F5344CB8AC3E}">
        <p14:creationId xmlns:p14="http://schemas.microsoft.com/office/powerpoint/2010/main" val="3273796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2"/>
            </a:pPr>
            <a:r>
              <a:rPr lang="en-US" dirty="0"/>
              <a:t>Visualize the data</a:t>
            </a:r>
          </a:p>
          <a:p>
            <a:pPr marL="0" indent="0">
              <a:buNone/>
            </a:pPr>
            <a:r>
              <a:rPr lang="en-US" sz="1200" dirty="0">
                <a:solidFill>
                  <a:schemeClr val="accent1"/>
                </a:solidFill>
              </a:rPr>
              <a:t>## Plot - FEV vs Gender</a:t>
            </a:r>
          </a:p>
          <a:p>
            <a:pPr marL="0" indent="0">
              <a:buNone/>
            </a:pPr>
            <a:r>
              <a:rPr lang="en-US" sz="1200" dirty="0" err="1">
                <a:solidFill>
                  <a:schemeClr val="accent1"/>
                </a:solidFill>
              </a:rPr>
              <a:t>ggplot</a:t>
            </a:r>
            <a:r>
              <a:rPr lang="en-US" sz="1200" dirty="0">
                <a:solidFill>
                  <a:schemeClr val="accent1"/>
                </a:solidFill>
              </a:rPr>
              <a:t>(</a:t>
            </a:r>
            <a:r>
              <a:rPr lang="en-US" sz="1200" dirty="0" err="1">
                <a:solidFill>
                  <a:schemeClr val="accent1"/>
                </a:solidFill>
              </a:rPr>
              <a:t>lungcap</a:t>
            </a:r>
            <a:r>
              <a:rPr lang="en-US" sz="1200" dirty="0">
                <a:solidFill>
                  <a:schemeClr val="accent1"/>
                </a:solidFill>
              </a:rPr>
              <a:t>, </a:t>
            </a:r>
            <a:r>
              <a:rPr lang="en-US" sz="1200" dirty="0" err="1">
                <a:solidFill>
                  <a:schemeClr val="accent1"/>
                </a:solidFill>
              </a:rPr>
              <a:t>aes</a:t>
            </a:r>
            <a:r>
              <a:rPr lang="en-US" sz="1200" dirty="0">
                <a:solidFill>
                  <a:schemeClr val="accent1"/>
                </a:solidFill>
              </a:rPr>
              <a:t>(x=</a:t>
            </a:r>
            <a:r>
              <a:rPr lang="en-US" sz="1200" dirty="0" err="1">
                <a:solidFill>
                  <a:schemeClr val="accent1"/>
                </a:solidFill>
              </a:rPr>
              <a:t>as.factor</a:t>
            </a:r>
            <a:r>
              <a:rPr lang="en-US" sz="1200" dirty="0">
                <a:solidFill>
                  <a:schemeClr val="accent1"/>
                </a:solidFill>
              </a:rPr>
              <a:t>(Smoke), y=FEV, col= </a:t>
            </a:r>
            <a:r>
              <a:rPr lang="en-US" sz="1200" dirty="0" err="1">
                <a:solidFill>
                  <a:schemeClr val="accent1"/>
                </a:solidFill>
              </a:rPr>
              <a:t>as.factor</a:t>
            </a:r>
            <a:r>
              <a:rPr lang="en-US" sz="1200" dirty="0">
                <a:solidFill>
                  <a:schemeClr val="accent1"/>
                </a:solidFill>
              </a:rPr>
              <a:t>(Gender))) +</a:t>
            </a:r>
            <a:r>
              <a:rPr lang="en-US" sz="1200" dirty="0" err="1">
                <a:solidFill>
                  <a:schemeClr val="accent1"/>
                </a:solidFill>
              </a:rPr>
              <a:t>geom_boxplot</a:t>
            </a:r>
            <a:r>
              <a:rPr lang="en-US" sz="1200" dirty="0">
                <a:solidFill>
                  <a:schemeClr val="accent1"/>
                </a:solidFill>
              </a:rPr>
              <a:t>()+</a:t>
            </a:r>
            <a:r>
              <a:rPr lang="en-US" sz="1200" dirty="0" err="1">
                <a:solidFill>
                  <a:schemeClr val="accent1"/>
                </a:solidFill>
              </a:rPr>
              <a:t>ggtitle</a:t>
            </a:r>
            <a:r>
              <a:rPr lang="en-US" sz="1200" dirty="0">
                <a:solidFill>
                  <a:schemeClr val="accent1"/>
                </a:solidFill>
              </a:rPr>
              <a:t>("FEV vs. Smoking Status")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("Smoking Status") + </a:t>
            </a:r>
            <a:r>
              <a:rPr lang="en-US" sz="1200" dirty="0" err="1">
                <a:solidFill>
                  <a:schemeClr val="accent1"/>
                </a:solidFill>
              </a:rPr>
              <a:t>ylab</a:t>
            </a:r>
            <a:r>
              <a:rPr lang="en-US" sz="1200" dirty="0">
                <a:solidFill>
                  <a:schemeClr val="accent1"/>
                </a:solidFill>
              </a:rPr>
              <a:t>("FEV")+</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60, </a:t>
            </a:r>
            <a:r>
              <a:rPr lang="en-US" sz="1200" dirty="0" err="1">
                <a:solidFill>
                  <a:schemeClr val="accent1"/>
                </a:solidFill>
              </a:rPr>
              <a:t>hjust</a:t>
            </a:r>
            <a:r>
              <a:rPr lang="en-US" sz="1200" dirty="0">
                <a:solidFill>
                  <a:schemeClr val="accent1"/>
                </a:solidFill>
              </a:rPr>
              <a:t> = 1))</a:t>
            </a:r>
            <a:endParaRPr lang="en-US" dirty="0"/>
          </a:p>
        </p:txBody>
      </p:sp>
      <p:pic>
        <p:nvPicPr>
          <p:cNvPr id="6" name="Picture 5">
            <a:extLst>
              <a:ext uri="{FF2B5EF4-FFF2-40B4-BE49-F238E27FC236}">
                <a16:creationId xmlns:a16="http://schemas.microsoft.com/office/drawing/2014/main" id="{A5D38359-1C32-4B1B-8A5F-8F8008697C80}"/>
              </a:ext>
            </a:extLst>
          </p:cNvPr>
          <p:cNvPicPr>
            <a:picLocks noChangeAspect="1"/>
          </p:cNvPicPr>
          <p:nvPr/>
        </p:nvPicPr>
        <p:blipFill>
          <a:blip r:embed="rId2"/>
          <a:stretch>
            <a:fillRect/>
          </a:stretch>
        </p:blipFill>
        <p:spPr>
          <a:xfrm>
            <a:off x="5470889" y="2087418"/>
            <a:ext cx="6345642" cy="3731491"/>
          </a:xfrm>
          <a:prstGeom prst="rect">
            <a:avLst/>
          </a:prstGeom>
        </p:spPr>
      </p:pic>
    </p:spTree>
    <p:extLst>
      <p:ext uri="{BB962C8B-B14F-4D97-AF65-F5344CB8AC3E}">
        <p14:creationId xmlns:p14="http://schemas.microsoft.com/office/powerpoint/2010/main" val="146623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AF17-5043-4FE0-BFBA-55615DE508A0}"/>
              </a:ext>
            </a:extLst>
          </p:cNvPr>
          <p:cNvSpPr>
            <a:spLocks noGrp="1"/>
          </p:cNvSpPr>
          <p:nvPr>
            <p:ph type="title"/>
          </p:nvPr>
        </p:nvSpPr>
        <p:spPr/>
        <p:txBody>
          <a:bodyPr/>
          <a:lstStyle/>
          <a:p>
            <a:r>
              <a:rPr lang="en-US" dirty="0"/>
              <a:t>Generalized Linear Models</a:t>
            </a:r>
          </a:p>
        </p:txBody>
      </p:sp>
      <p:sp>
        <p:nvSpPr>
          <p:cNvPr id="5" name="Rectangle 4">
            <a:extLst>
              <a:ext uri="{FF2B5EF4-FFF2-40B4-BE49-F238E27FC236}">
                <a16:creationId xmlns:a16="http://schemas.microsoft.com/office/drawing/2014/main" id="{C042D2E7-AB75-4157-9D41-312E112F9AB3}"/>
              </a:ext>
            </a:extLst>
          </p:cNvPr>
          <p:cNvSpPr/>
          <p:nvPr/>
        </p:nvSpPr>
        <p:spPr>
          <a:xfrm>
            <a:off x="469900" y="1690688"/>
            <a:ext cx="2286000" cy="8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a:t>
            </a:r>
          </a:p>
        </p:txBody>
      </p:sp>
      <p:sp>
        <p:nvSpPr>
          <p:cNvPr id="6" name="Rectangle 5">
            <a:extLst>
              <a:ext uri="{FF2B5EF4-FFF2-40B4-BE49-F238E27FC236}">
                <a16:creationId xmlns:a16="http://schemas.microsoft.com/office/drawing/2014/main" id="{90B09C00-91E3-47FB-9335-95406D48E784}"/>
              </a:ext>
            </a:extLst>
          </p:cNvPr>
          <p:cNvSpPr/>
          <p:nvPr/>
        </p:nvSpPr>
        <p:spPr>
          <a:xfrm>
            <a:off x="3276600" y="1690688"/>
            <a:ext cx="2286000" cy="8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Binomial</a:t>
            </a:r>
          </a:p>
        </p:txBody>
      </p:sp>
      <p:sp>
        <p:nvSpPr>
          <p:cNvPr id="7" name="Rectangle 6">
            <a:extLst>
              <a:ext uri="{FF2B5EF4-FFF2-40B4-BE49-F238E27FC236}">
                <a16:creationId xmlns:a16="http://schemas.microsoft.com/office/drawing/2014/main" id="{B66459DB-857B-4E47-9BCC-DB9BA531C86B}"/>
              </a:ext>
            </a:extLst>
          </p:cNvPr>
          <p:cNvSpPr/>
          <p:nvPr/>
        </p:nvSpPr>
        <p:spPr>
          <a:xfrm>
            <a:off x="6083300" y="1690688"/>
            <a:ext cx="2286000" cy="8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8" name="Rectangle 7">
            <a:extLst>
              <a:ext uri="{FF2B5EF4-FFF2-40B4-BE49-F238E27FC236}">
                <a16:creationId xmlns:a16="http://schemas.microsoft.com/office/drawing/2014/main" id="{A98058A6-F869-4249-A455-AE7D2F0EBC14}"/>
              </a:ext>
            </a:extLst>
          </p:cNvPr>
          <p:cNvSpPr/>
          <p:nvPr/>
        </p:nvSpPr>
        <p:spPr>
          <a:xfrm>
            <a:off x="8890000" y="1690688"/>
            <a:ext cx="2286000" cy="8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Survival</a:t>
            </a:r>
          </a:p>
        </p:txBody>
      </p:sp>
      <p:pic>
        <p:nvPicPr>
          <p:cNvPr id="9" name="Picture 8">
            <a:extLst>
              <a:ext uri="{FF2B5EF4-FFF2-40B4-BE49-F238E27FC236}">
                <a16:creationId xmlns:a16="http://schemas.microsoft.com/office/drawing/2014/main" id="{9628F399-1B27-4678-ACA5-4A28913CAAF3}"/>
              </a:ext>
            </a:extLst>
          </p:cNvPr>
          <p:cNvPicPr>
            <a:picLocks noChangeAspect="1"/>
          </p:cNvPicPr>
          <p:nvPr/>
        </p:nvPicPr>
        <p:blipFill>
          <a:blip r:embed="rId2"/>
          <a:stretch>
            <a:fillRect/>
          </a:stretch>
        </p:blipFill>
        <p:spPr>
          <a:xfrm>
            <a:off x="306388" y="2957513"/>
            <a:ext cx="2628900" cy="1743075"/>
          </a:xfrm>
          <a:prstGeom prst="rect">
            <a:avLst/>
          </a:prstGeom>
        </p:spPr>
      </p:pic>
      <p:pic>
        <p:nvPicPr>
          <p:cNvPr id="10" name="Picture 9">
            <a:extLst>
              <a:ext uri="{FF2B5EF4-FFF2-40B4-BE49-F238E27FC236}">
                <a16:creationId xmlns:a16="http://schemas.microsoft.com/office/drawing/2014/main" id="{770A2B3E-CA81-491B-98BF-FEC63E9C74B8}"/>
              </a:ext>
            </a:extLst>
          </p:cNvPr>
          <p:cNvPicPr>
            <a:picLocks noChangeAspect="1"/>
          </p:cNvPicPr>
          <p:nvPr/>
        </p:nvPicPr>
        <p:blipFill>
          <a:blip r:embed="rId3"/>
          <a:stretch>
            <a:fillRect/>
          </a:stretch>
        </p:blipFill>
        <p:spPr>
          <a:xfrm>
            <a:off x="3203575" y="2957513"/>
            <a:ext cx="2447925" cy="1866900"/>
          </a:xfrm>
          <a:prstGeom prst="rect">
            <a:avLst/>
          </a:prstGeom>
        </p:spPr>
      </p:pic>
      <p:pic>
        <p:nvPicPr>
          <p:cNvPr id="11" name="Picture 10">
            <a:extLst>
              <a:ext uri="{FF2B5EF4-FFF2-40B4-BE49-F238E27FC236}">
                <a16:creationId xmlns:a16="http://schemas.microsoft.com/office/drawing/2014/main" id="{8892D3B1-2824-4934-81A1-1033AE9661E4}"/>
              </a:ext>
            </a:extLst>
          </p:cNvPr>
          <p:cNvPicPr>
            <a:picLocks noChangeAspect="1"/>
          </p:cNvPicPr>
          <p:nvPr/>
        </p:nvPicPr>
        <p:blipFill rotWithShape="1">
          <a:blip r:embed="rId4"/>
          <a:srcRect b="18779"/>
          <a:stretch/>
        </p:blipFill>
        <p:spPr>
          <a:xfrm>
            <a:off x="6091238" y="2957513"/>
            <a:ext cx="2806700" cy="2057454"/>
          </a:xfrm>
          <a:prstGeom prst="rect">
            <a:avLst/>
          </a:prstGeom>
        </p:spPr>
      </p:pic>
      <p:pic>
        <p:nvPicPr>
          <p:cNvPr id="12" name="Picture 11">
            <a:extLst>
              <a:ext uri="{FF2B5EF4-FFF2-40B4-BE49-F238E27FC236}">
                <a16:creationId xmlns:a16="http://schemas.microsoft.com/office/drawing/2014/main" id="{A8B5065D-8ABC-4BEA-B8E2-C21F0D021992}"/>
              </a:ext>
            </a:extLst>
          </p:cNvPr>
          <p:cNvPicPr>
            <a:picLocks noChangeAspect="1"/>
          </p:cNvPicPr>
          <p:nvPr/>
        </p:nvPicPr>
        <p:blipFill>
          <a:blip r:embed="rId5"/>
          <a:stretch>
            <a:fillRect/>
          </a:stretch>
        </p:blipFill>
        <p:spPr>
          <a:xfrm>
            <a:off x="9010650" y="2914650"/>
            <a:ext cx="2343150" cy="1952625"/>
          </a:xfrm>
          <a:prstGeom prst="rect">
            <a:avLst/>
          </a:prstGeom>
        </p:spPr>
      </p:pic>
      <p:sp>
        <p:nvSpPr>
          <p:cNvPr id="13" name="TextBox 12">
            <a:extLst>
              <a:ext uri="{FF2B5EF4-FFF2-40B4-BE49-F238E27FC236}">
                <a16:creationId xmlns:a16="http://schemas.microsoft.com/office/drawing/2014/main" id="{94C5C5BE-971C-4AD0-9B39-2E224FD5CB0A}"/>
              </a:ext>
            </a:extLst>
          </p:cNvPr>
          <p:cNvSpPr txBox="1"/>
          <p:nvPr/>
        </p:nvSpPr>
        <p:spPr>
          <a:xfrm>
            <a:off x="469900" y="5280080"/>
            <a:ext cx="2465388" cy="646331"/>
          </a:xfrm>
          <a:prstGeom prst="rect">
            <a:avLst/>
          </a:prstGeom>
          <a:noFill/>
        </p:spPr>
        <p:txBody>
          <a:bodyPr wrap="square" rtlCol="0">
            <a:spAutoFit/>
          </a:bodyPr>
          <a:lstStyle/>
          <a:p>
            <a:r>
              <a:rPr lang="en-US" dirty="0"/>
              <a:t>Multivariate</a:t>
            </a:r>
          </a:p>
          <a:p>
            <a:r>
              <a:rPr lang="en-US" dirty="0"/>
              <a:t>Continuous Data</a:t>
            </a:r>
          </a:p>
        </p:txBody>
      </p:sp>
      <p:sp>
        <p:nvSpPr>
          <p:cNvPr id="14" name="TextBox 13">
            <a:extLst>
              <a:ext uri="{FF2B5EF4-FFF2-40B4-BE49-F238E27FC236}">
                <a16:creationId xmlns:a16="http://schemas.microsoft.com/office/drawing/2014/main" id="{46F4E0AB-D0CF-45B6-BBA9-A748FC411CD5}"/>
              </a:ext>
            </a:extLst>
          </p:cNvPr>
          <p:cNvSpPr txBox="1"/>
          <p:nvPr/>
        </p:nvSpPr>
        <p:spPr>
          <a:xfrm>
            <a:off x="3276600" y="5280079"/>
            <a:ext cx="2465388" cy="646331"/>
          </a:xfrm>
          <a:prstGeom prst="rect">
            <a:avLst/>
          </a:prstGeom>
          <a:noFill/>
        </p:spPr>
        <p:txBody>
          <a:bodyPr wrap="square" rtlCol="0">
            <a:spAutoFit/>
          </a:bodyPr>
          <a:lstStyle/>
          <a:p>
            <a:r>
              <a:rPr lang="en-US" dirty="0"/>
              <a:t>Multivariate</a:t>
            </a:r>
          </a:p>
          <a:p>
            <a:r>
              <a:rPr lang="en-US" dirty="0"/>
              <a:t>Categorical Data</a:t>
            </a:r>
          </a:p>
        </p:txBody>
      </p:sp>
      <p:sp>
        <p:nvSpPr>
          <p:cNvPr id="15" name="TextBox 14">
            <a:extLst>
              <a:ext uri="{FF2B5EF4-FFF2-40B4-BE49-F238E27FC236}">
                <a16:creationId xmlns:a16="http://schemas.microsoft.com/office/drawing/2014/main" id="{241AA03F-F1F4-4160-BAEA-359EA065F7D8}"/>
              </a:ext>
            </a:extLst>
          </p:cNvPr>
          <p:cNvSpPr txBox="1"/>
          <p:nvPr/>
        </p:nvSpPr>
        <p:spPr>
          <a:xfrm>
            <a:off x="6261894" y="5280079"/>
            <a:ext cx="2465388" cy="646331"/>
          </a:xfrm>
          <a:prstGeom prst="rect">
            <a:avLst/>
          </a:prstGeom>
          <a:noFill/>
        </p:spPr>
        <p:txBody>
          <a:bodyPr wrap="square" rtlCol="0">
            <a:spAutoFit/>
          </a:bodyPr>
          <a:lstStyle/>
          <a:p>
            <a:r>
              <a:rPr lang="en-US" dirty="0"/>
              <a:t>Multivariate</a:t>
            </a:r>
          </a:p>
          <a:p>
            <a:r>
              <a:rPr lang="en-US" dirty="0"/>
              <a:t>Count Data</a:t>
            </a:r>
          </a:p>
        </p:txBody>
      </p:sp>
      <p:sp>
        <p:nvSpPr>
          <p:cNvPr id="16" name="TextBox 15">
            <a:extLst>
              <a:ext uri="{FF2B5EF4-FFF2-40B4-BE49-F238E27FC236}">
                <a16:creationId xmlns:a16="http://schemas.microsoft.com/office/drawing/2014/main" id="{842BB241-863C-4E13-BC02-2712A4CD3039}"/>
              </a:ext>
            </a:extLst>
          </p:cNvPr>
          <p:cNvSpPr txBox="1"/>
          <p:nvPr/>
        </p:nvSpPr>
        <p:spPr>
          <a:xfrm>
            <a:off x="9010650" y="5280079"/>
            <a:ext cx="2465388" cy="646331"/>
          </a:xfrm>
          <a:prstGeom prst="rect">
            <a:avLst/>
          </a:prstGeom>
          <a:noFill/>
        </p:spPr>
        <p:txBody>
          <a:bodyPr wrap="square" rtlCol="0">
            <a:spAutoFit/>
          </a:bodyPr>
          <a:lstStyle/>
          <a:p>
            <a:r>
              <a:rPr lang="en-US" dirty="0"/>
              <a:t>Multivariate</a:t>
            </a:r>
          </a:p>
          <a:p>
            <a:r>
              <a:rPr lang="en-US" dirty="0"/>
              <a:t>Time Data</a:t>
            </a:r>
          </a:p>
        </p:txBody>
      </p:sp>
      <p:sp>
        <p:nvSpPr>
          <p:cNvPr id="4" name="Rectangle 3">
            <a:extLst>
              <a:ext uri="{FF2B5EF4-FFF2-40B4-BE49-F238E27FC236}">
                <a16:creationId xmlns:a16="http://schemas.microsoft.com/office/drawing/2014/main" id="{D0E179CD-9BCE-4CE2-BAAE-94A2C361293F}"/>
              </a:ext>
            </a:extLst>
          </p:cNvPr>
          <p:cNvSpPr/>
          <p:nvPr/>
        </p:nvSpPr>
        <p:spPr>
          <a:xfrm>
            <a:off x="223520" y="1452880"/>
            <a:ext cx="2940368" cy="5039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31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fontScale="85000" lnSpcReduction="20000"/>
          </a:bodyPr>
          <a:lstStyle/>
          <a:p>
            <a:pPr marL="514350" indent="-514350">
              <a:buFont typeface="+mj-lt"/>
              <a:buAutoNum type="arabicPeriod" startAt="2"/>
            </a:pPr>
            <a:r>
              <a:rPr lang="en-US" dirty="0"/>
              <a:t>Visualize the data</a:t>
            </a:r>
          </a:p>
          <a:p>
            <a:pPr marL="0" indent="0">
              <a:buNone/>
            </a:pPr>
            <a:r>
              <a:rPr lang="en-US" sz="1200" dirty="0" err="1">
                <a:solidFill>
                  <a:schemeClr val="accent1"/>
                </a:solidFill>
              </a:rPr>
              <a:t>lungcap</a:t>
            </a:r>
            <a:r>
              <a:rPr lang="en-US" sz="1200" dirty="0">
                <a:solidFill>
                  <a:schemeClr val="accent1"/>
                </a:solidFill>
              </a:rPr>
              <a:t> %&gt;% </a:t>
            </a:r>
          </a:p>
          <a:p>
            <a:pPr marL="0" indent="0">
              <a:buNone/>
            </a:pPr>
            <a:r>
              <a:rPr lang="en-US" sz="1200" dirty="0">
                <a:solidFill>
                  <a:schemeClr val="accent1"/>
                </a:solidFill>
              </a:rPr>
              <a:t>  </a:t>
            </a:r>
            <a:r>
              <a:rPr lang="en-US" sz="1200" dirty="0" err="1">
                <a:solidFill>
                  <a:schemeClr val="accent1"/>
                </a:solidFill>
              </a:rPr>
              <a:t>group_by</a:t>
            </a:r>
            <a:r>
              <a:rPr lang="en-US" sz="1200" dirty="0">
                <a:solidFill>
                  <a:schemeClr val="accent1"/>
                </a:solidFill>
              </a:rPr>
              <a:t>(Gender, Smoke) %&gt;% </a:t>
            </a:r>
          </a:p>
          <a:p>
            <a:pPr marL="0" indent="0">
              <a:buNone/>
            </a:pPr>
            <a:r>
              <a:rPr lang="en-US" sz="1200" dirty="0">
                <a:solidFill>
                  <a:schemeClr val="accent1"/>
                </a:solidFill>
              </a:rPr>
              <a:t>  </a:t>
            </a:r>
            <a:r>
              <a:rPr lang="en-US" sz="1200" dirty="0" err="1">
                <a:solidFill>
                  <a:schemeClr val="accent1"/>
                </a:solidFill>
              </a:rPr>
              <a:t>summarise</a:t>
            </a:r>
            <a:r>
              <a:rPr lang="en-US" sz="1200" dirty="0">
                <a:solidFill>
                  <a:schemeClr val="accent1"/>
                </a:solidFill>
              </a:rPr>
              <a:t>(</a:t>
            </a:r>
            <a:r>
              <a:rPr lang="en-US" sz="1200" dirty="0" err="1">
                <a:solidFill>
                  <a:schemeClr val="accent1"/>
                </a:solidFill>
              </a:rPr>
              <a:t>Age_groups</a:t>
            </a:r>
            <a:r>
              <a:rPr lang="en-US" sz="1200" dirty="0">
                <a:solidFill>
                  <a:schemeClr val="accent1"/>
                </a:solidFill>
              </a:rPr>
              <a:t> = mean(Age)) -&gt; lungcap2</a:t>
            </a:r>
          </a:p>
          <a:p>
            <a:pPr marL="0" indent="0">
              <a:buNone/>
            </a:pPr>
            <a:endParaRPr lang="en-US" sz="1200" dirty="0">
              <a:solidFill>
                <a:schemeClr val="accent1"/>
              </a:solidFill>
            </a:endParaRPr>
          </a:p>
          <a:p>
            <a:pPr marL="0" indent="0">
              <a:buNone/>
            </a:pPr>
            <a:r>
              <a:rPr lang="en-US" sz="1200" dirty="0">
                <a:solidFill>
                  <a:schemeClr val="accent1"/>
                </a:solidFill>
              </a:rPr>
              <a:t>lungcap2 %&gt;% </a:t>
            </a:r>
          </a:p>
          <a:p>
            <a:pPr marL="0" indent="0">
              <a:buNone/>
            </a:pPr>
            <a:r>
              <a:rPr lang="en-US" sz="1200" dirty="0">
                <a:solidFill>
                  <a:schemeClr val="accent1"/>
                </a:solidFill>
              </a:rPr>
              <a:t>  </a:t>
            </a:r>
            <a:r>
              <a:rPr lang="en-US" sz="1200" dirty="0" err="1">
                <a:solidFill>
                  <a:schemeClr val="accent1"/>
                </a:solidFill>
              </a:rPr>
              <a:t>ggplot</a:t>
            </a:r>
            <a:r>
              <a:rPr lang="en-US" sz="1200" dirty="0">
                <a:solidFill>
                  <a:schemeClr val="accent1"/>
                </a:solidFill>
              </a:rPr>
              <a:t>() +</a:t>
            </a:r>
          </a:p>
          <a:p>
            <a:pPr marL="0" indent="0">
              <a:buNone/>
            </a:pPr>
            <a:r>
              <a:rPr lang="en-US" sz="1200" dirty="0">
                <a:solidFill>
                  <a:schemeClr val="accent1"/>
                </a:solidFill>
              </a:rPr>
              <a:t>  </a:t>
            </a:r>
            <a:r>
              <a:rPr lang="en-US" sz="1200" dirty="0" err="1">
                <a:solidFill>
                  <a:schemeClr val="accent1"/>
                </a:solidFill>
              </a:rPr>
              <a:t>aes</a:t>
            </a:r>
            <a:r>
              <a:rPr lang="en-US" sz="1200" dirty="0">
                <a:solidFill>
                  <a:schemeClr val="accent1"/>
                </a:solidFill>
              </a:rPr>
              <a:t>(x = </a:t>
            </a:r>
            <a:r>
              <a:rPr lang="en-US" sz="1200" dirty="0" err="1">
                <a:solidFill>
                  <a:schemeClr val="accent1"/>
                </a:solidFill>
              </a:rPr>
              <a:t>as.factor</a:t>
            </a:r>
            <a:r>
              <a:rPr lang="en-US" sz="1200" dirty="0">
                <a:solidFill>
                  <a:schemeClr val="accent1"/>
                </a:solidFill>
              </a:rPr>
              <a:t>(Smoke) , y = </a:t>
            </a:r>
            <a:r>
              <a:rPr lang="en-US" sz="1200" dirty="0" err="1">
                <a:solidFill>
                  <a:schemeClr val="accent1"/>
                </a:solidFill>
              </a:rPr>
              <a:t>Age_groups</a:t>
            </a:r>
            <a:r>
              <a:rPr lang="en-US" sz="1200" dirty="0">
                <a:solidFill>
                  <a:schemeClr val="accent1"/>
                </a:solidFill>
              </a:rPr>
              <a:t>, color = </a:t>
            </a:r>
            <a:r>
              <a:rPr lang="en-US" sz="1200" dirty="0" err="1">
                <a:solidFill>
                  <a:schemeClr val="accent1"/>
                </a:solidFill>
              </a:rPr>
              <a:t>as.factor</a:t>
            </a:r>
            <a:r>
              <a:rPr lang="en-US" sz="1200" dirty="0">
                <a:solidFill>
                  <a:schemeClr val="accent1"/>
                </a:solidFill>
              </a:rPr>
              <a:t>(Gender)) + </a:t>
            </a:r>
            <a:r>
              <a:rPr lang="en-US" sz="1200" dirty="0" err="1">
                <a:solidFill>
                  <a:schemeClr val="accent1"/>
                </a:solidFill>
              </a:rPr>
              <a:t>ylim</a:t>
            </a:r>
            <a:r>
              <a:rPr lang="en-US" sz="1200" dirty="0">
                <a:solidFill>
                  <a:schemeClr val="accent1"/>
                </a:solidFill>
              </a:rPr>
              <a:t>(9,14) +</a:t>
            </a:r>
          </a:p>
          <a:p>
            <a:pPr marL="0" indent="0">
              <a:buNone/>
            </a:pPr>
            <a:r>
              <a:rPr lang="en-US" sz="1200" dirty="0">
                <a:solidFill>
                  <a:schemeClr val="accent1"/>
                </a:solidFill>
              </a:rPr>
              <a:t>  </a:t>
            </a:r>
            <a:r>
              <a:rPr lang="en-US" sz="1200" dirty="0" err="1">
                <a:solidFill>
                  <a:schemeClr val="accent1"/>
                </a:solidFill>
              </a:rPr>
              <a:t>geom_line</a:t>
            </a:r>
            <a:r>
              <a:rPr lang="en-US" sz="1200" dirty="0">
                <a:solidFill>
                  <a:schemeClr val="accent1"/>
                </a:solidFill>
              </a:rPr>
              <a:t>(</a:t>
            </a:r>
            <a:r>
              <a:rPr lang="en-US" sz="1200" dirty="0" err="1">
                <a:solidFill>
                  <a:schemeClr val="accent1"/>
                </a:solidFill>
              </a:rPr>
              <a:t>aes</a:t>
            </a:r>
            <a:r>
              <a:rPr lang="en-US" sz="1200" dirty="0">
                <a:solidFill>
                  <a:schemeClr val="accent1"/>
                </a:solidFill>
              </a:rPr>
              <a:t>(group = Gender)) +</a:t>
            </a:r>
          </a:p>
          <a:p>
            <a:pPr marL="0" indent="0">
              <a:buNone/>
            </a:pPr>
            <a:r>
              <a:rPr lang="en-US" sz="1200" dirty="0">
                <a:solidFill>
                  <a:schemeClr val="accent1"/>
                </a:solidFill>
              </a:rPr>
              <a:t>  </a:t>
            </a:r>
            <a:r>
              <a:rPr lang="en-US" sz="1200" dirty="0" err="1">
                <a:solidFill>
                  <a:schemeClr val="accent1"/>
                </a:solidFill>
              </a:rPr>
              <a:t>geom_point</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ggtitle</a:t>
            </a:r>
            <a:r>
              <a:rPr lang="en-US" sz="1200" dirty="0">
                <a:solidFill>
                  <a:schemeClr val="accent1"/>
                </a:solidFill>
              </a:rPr>
              <a:t>("Mean Age vs. Smoke")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("Smoke") + </a:t>
            </a:r>
            <a:r>
              <a:rPr lang="en-US" sz="1200" dirty="0" err="1">
                <a:solidFill>
                  <a:schemeClr val="accent1"/>
                </a:solidFill>
              </a:rPr>
              <a:t>ylab</a:t>
            </a:r>
            <a:r>
              <a:rPr lang="en-US" sz="1200" dirty="0">
                <a:solidFill>
                  <a:schemeClr val="accent1"/>
                </a:solidFill>
              </a:rPr>
              <a:t>("Mean Age")+</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0, </a:t>
            </a:r>
            <a:r>
              <a:rPr lang="en-US" sz="1200" dirty="0" err="1">
                <a:solidFill>
                  <a:schemeClr val="accent1"/>
                </a:solidFill>
              </a:rPr>
              <a:t>hjust</a:t>
            </a:r>
            <a:r>
              <a:rPr lang="en-US" sz="1200" dirty="0">
                <a:solidFill>
                  <a:schemeClr val="accent1"/>
                </a:solidFill>
              </a:rPr>
              <a:t> = 1))</a:t>
            </a:r>
            <a:endParaRPr lang="en-US" dirty="0"/>
          </a:p>
        </p:txBody>
      </p:sp>
      <p:pic>
        <p:nvPicPr>
          <p:cNvPr id="7" name="Picture 6">
            <a:extLst>
              <a:ext uri="{FF2B5EF4-FFF2-40B4-BE49-F238E27FC236}">
                <a16:creationId xmlns:a16="http://schemas.microsoft.com/office/drawing/2014/main" id="{3F87C476-5C56-4769-AC5D-381DE9EAE4CA}"/>
              </a:ext>
            </a:extLst>
          </p:cNvPr>
          <p:cNvPicPr>
            <a:picLocks noChangeAspect="1"/>
          </p:cNvPicPr>
          <p:nvPr/>
        </p:nvPicPr>
        <p:blipFill>
          <a:blip r:embed="rId2"/>
          <a:stretch>
            <a:fillRect/>
          </a:stretch>
        </p:blipFill>
        <p:spPr>
          <a:xfrm>
            <a:off x="5116945" y="1942341"/>
            <a:ext cx="6843667" cy="4024349"/>
          </a:xfrm>
          <a:prstGeom prst="rect">
            <a:avLst/>
          </a:prstGeom>
        </p:spPr>
      </p:pic>
    </p:spTree>
    <p:extLst>
      <p:ext uri="{BB962C8B-B14F-4D97-AF65-F5344CB8AC3E}">
        <p14:creationId xmlns:p14="http://schemas.microsoft.com/office/powerpoint/2010/main" val="2341727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fontScale="85000" lnSpcReduction="20000"/>
          </a:bodyPr>
          <a:lstStyle/>
          <a:p>
            <a:pPr marL="514350" indent="-514350">
              <a:buFont typeface="+mj-lt"/>
              <a:buAutoNum type="arabicPeriod" startAt="2"/>
            </a:pPr>
            <a:r>
              <a:rPr lang="en-US" dirty="0"/>
              <a:t>Visualize the data</a:t>
            </a:r>
          </a:p>
          <a:p>
            <a:pPr marL="0" indent="0">
              <a:buNone/>
            </a:pPr>
            <a:r>
              <a:rPr lang="en-US" sz="1200" dirty="0" err="1">
                <a:solidFill>
                  <a:schemeClr val="accent1"/>
                </a:solidFill>
              </a:rPr>
              <a:t>lungcap</a:t>
            </a:r>
            <a:r>
              <a:rPr lang="en-US" sz="1200" dirty="0">
                <a:solidFill>
                  <a:schemeClr val="accent1"/>
                </a:solidFill>
              </a:rPr>
              <a:t> %&gt;% </a:t>
            </a:r>
          </a:p>
          <a:p>
            <a:pPr marL="0" indent="0">
              <a:buNone/>
            </a:pPr>
            <a:r>
              <a:rPr lang="en-US" sz="1200" dirty="0">
                <a:solidFill>
                  <a:schemeClr val="accent1"/>
                </a:solidFill>
              </a:rPr>
              <a:t>  </a:t>
            </a:r>
            <a:r>
              <a:rPr lang="en-US" sz="1200" dirty="0" err="1">
                <a:solidFill>
                  <a:schemeClr val="accent1"/>
                </a:solidFill>
              </a:rPr>
              <a:t>group_by</a:t>
            </a:r>
            <a:r>
              <a:rPr lang="en-US" sz="1200" dirty="0">
                <a:solidFill>
                  <a:schemeClr val="accent1"/>
                </a:solidFill>
              </a:rPr>
              <a:t>(Gender, Smoke) %&gt;% </a:t>
            </a:r>
          </a:p>
          <a:p>
            <a:pPr marL="0" indent="0">
              <a:buNone/>
            </a:pPr>
            <a:r>
              <a:rPr lang="en-US" sz="1200" dirty="0">
                <a:solidFill>
                  <a:schemeClr val="accent1"/>
                </a:solidFill>
              </a:rPr>
              <a:t>  </a:t>
            </a:r>
            <a:r>
              <a:rPr lang="en-US" sz="1200" dirty="0" err="1">
                <a:solidFill>
                  <a:schemeClr val="accent1"/>
                </a:solidFill>
              </a:rPr>
              <a:t>summarise</a:t>
            </a:r>
            <a:r>
              <a:rPr lang="en-US" sz="1200" dirty="0">
                <a:solidFill>
                  <a:schemeClr val="accent1"/>
                </a:solidFill>
              </a:rPr>
              <a:t>(</a:t>
            </a:r>
            <a:r>
              <a:rPr lang="en-US" sz="1200" dirty="0" err="1">
                <a:solidFill>
                  <a:schemeClr val="accent1"/>
                </a:solidFill>
              </a:rPr>
              <a:t>FEV_groups</a:t>
            </a:r>
            <a:r>
              <a:rPr lang="en-US" sz="1200" dirty="0">
                <a:solidFill>
                  <a:schemeClr val="accent1"/>
                </a:solidFill>
              </a:rPr>
              <a:t> = mean(FEV)) -&gt; lungcap3</a:t>
            </a:r>
          </a:p>
          <a:p>
            <a:pPr marL="0" indent="0">
              <a:buNone/>
            </a:pPr>
            <a:endParaRPr lang="en-US" sz="1200" dirty="0">
              <a:solidFill>
                <a:schemeClr val="accent1"/>
              </a:solidFill>
            </a:endParaRPr>
          </a:p>
          <a:p>
            <a:pPr marL="0" indent="0">
              <a:buNone/>
            </a:pPr>
            <a:r>
              <a:rPr lang="en-US" sz="1200" dirty="0">
                <a:solidFill>
                  <a:schemeClr val="accent1"/>
                </a:solidFill>
              </a:rPr>
              <a:t>lungcap3 %&gt;% </a:t>
            </a:r>
          </a:p>
          <a:p>
            <a:pPr marL="0" indent="0">
              <a:buNone/>
            </a:pPr>
            <a:r>
              <a:rPr lang="en-US" sz="1200" dirty="0">
                <a:solidFill>
                  <a:schemeClr val="accent1"/>
                </a:solidFill>
              </a:rPr>
              <a:t>  </a:t>
            </a:r>
            <a:r>
              <a:rPr lang="en-US" sz="1200" dirty="0" err="1">
                <a:solidFill>
                  <a:schemeClr val="accent1"/>
                </a:solidFill>
              </a:rPr>
              <a:t>ggplot</a:t>
            </a:r>
            <a:r>
              <a:rPr lang="en-US" sz="1200" dirty="0">
                <a:solidFill>
                  <a:schemeClr val="accent1"/>
                </a:solidFill>
              </a:rPr>
              <a:t>() +</a:t>
            </a:r>
          </a:p>
          <a:p>
            <a:pPr marL="0" indent="0">
              <a:buNone/>
            </a:pPr>
            <a:r>
              <a:rPr lang="en-US" sz="1200" dirty="0">
                <a:solidFill>
                  <a:schemeClr val="accent1"/>
                </a:solidFill>
              </a:rPr>
              <a:t>  </a:t>
            </a:r>
            <a:r>
              <a:rPr lang="en-US" sz="1200" dirty="0" err="1">
                <a:solidFill>
                  <a:schemeClr val="accent1"/>
                </a:solidFill>
              </a:rPr>
              <a:t>aes</a:t>
            </a:r>
            <a:r>
              <a:rPr lang="en-US" sz="1200" dirty="0">
                <a:solidFill>
                  <a:schemeClr val="accent1"/>
                </a:solidFill>
              </a:rPr>
              <a:t>(x = </a:t>
            </a:r>
            <a:r>
              <a:rPr lang="en-US" sz="1200" dirty="0" err="1">
                <a:solidFill>
                  <a:schemeClr val="accent1"/>
                </a:solidFill>
              </a:rPr>
              <a:t>as.factor</a:t>
            </a:r>
            <a:r>
              <a:rPr lang="en-US" sz="1200" dirty="0">
                <a:solidFill>
                  <a:schemeClr val="accent1"/>
                </a:solidFill>
              </a:rPr>
              <a:t>(Smoke) , y = </a:t>
            </a:r>
            <a:r>
              <a:rPr lang="en-US" sz="1200" dirty="0" err="1">
                <a:solidFill>
                  <a:schemeClr val="accent1"/>
                </a:solidFill>
              </a:rPr>
              <a:t>FEV_groups</a:t>
            </a:r>
            <a:r>
              <a:rPr lang="en-US" sz="1200" dirty="0">
                <a:solidFill>
                  <a:schemeClr val="accent1"/>
                </a:solidFill>
              </a:rPr>
              <a:t>, color = </a:t>
            </a:r>
            <a:r>
              <a:rPr lang="en-US" sz="1200" dirty="0" err="1">
                <a:solidFill>
                  <a:schemeClr val="accent1"/>
                </a:solidFill>
              </a:rPr>
              <a:t>as.factor</a:t>
            </a:r>
            <a:r>
              <a:rPr lang="en-US" sz="1200" dirty="0">
                <a:solidFill>
                  <a:schemeClr val="accent1"/>
                </a:solidFill>
              </a:rPr>
              <a:t>(Gender)) + </a:t>
            </a:r>
            <a:r>
              <a:rPr lang="en-US" sz="1200" dirty="0" err="1">
                <a:solidFill>
                  <a:schemeClr val="accent1"/>
                </a:solidFill>
              </a:rPr>
              <a:t>ylim</a:t>
            </a:r>
            <a:r>
              <a:rPr lang="en-US" sz="1200" dirty="0">
                <a:solidFill>
                  <a:schemeClr val="accent1"/>
                </a:solidFill>
              </a:rPr>
              <a:t>(2,4) +</a:t>
            </a:r>
          </a:p>
          <a:p>
            <a:pPr marL="0" indent="0">
              <a:buNone/>
            </a:pPr>
            <a:r>
              <a:rPr lang="en-US" sz="1200" dirty="0">
                <a:solidFill>
                  <a:schemeClr val="accent1"/>
                </a:solidFill>
              </a:rPr>
              <a:t>  </a:t>
            </a:r>
            <a:r>
              <a:rPr lang="en-US" sz="1200" dirty="0" err="1">
                <a:solidFill>
                  <a:schemeClr val="accent1"/>
                </a:solidFill>
              </a:rPr>
              <a:t>geom_line</a:t>
            </a:r>
            <a:r>
              <a:rPr lang="en-US" sz="1200" dirty="0">
                <a:solidFill>
                  <a:schemeClr val="accent1"/>
                </a:solidFill>
              </a:rPr>
              <a:t>(</a:t>
            </a:r>
            <a:r>
              <a:rPr lang="en-US" sz="1200" dirty="0" err="1">
                <a:solidFill>
                  <a:schemeClr val="accent1"/>
                </a:solidFill>
              </a:rPr>
              <a:t>aes</a:t>
            </a:r>
            <a:r>
              <a:rPr lang="en-US" sz="1200" dirty="0">
                <a:solidFill>
                  <a:schemeClr val="accent1"/>
                </a:solidFill>
              </a:rPr>
              <a:t>(group = Gender)) +</a:t>
            </a:r>
          </a:p>
          <a:p>
            <a:pPr marL="0" indent="0">
              <a:buNone/>
            </a:pPr>
            <a:r>
              <a:rPr lang="en-US" sz="1200" dirty="0">
                <a:solidFill>
                  <a:schemeClr val="accent1"/>
                </a:solidFill>
              </a:rPr>
              <a:t>  </a:t>
            </a:r>
            <a:r>
              <a:rPr lang="en-US" sz="1200" dirty="0" err="1">
                <a:solidFill>
                  <a:schemeClr val="accent1"/>
                </a:solidFill>
              </a:rPr>
              <a:t>geom_point</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ggtitle</a:t>
            </a:r>
            <a:r>
              <a:rPr lang="en-US" sz="1200" dirty="0">
                <a:solidFill>
                  <a:schemeClr val="accent1"/>
                </a:solidFill>
              </a:rPr>
              <a:t>("Mean FEV vs. Smoke")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("Smoke") + </a:t>
            </a:r>
            <a:r>
              <a:rPr lang="en-US" sz="1200" dirty="0" err="1">
                <a:solidFill>
                  <a:schemeClr val="accent1"/>
                </a:solidFill>
              </a:rPr>
              <a:t>ylab</a:t>
            </a:r>
            <a:r>
              <a:rPr lang="en-US" sz="1200" dirty="0">
                <a:solidFill>
                  <a:schemeClr val="accent1"/>
                </a:solidFill>
              </a:rPr>
              <a:t>("Mean FEV")+</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0, </a:t>
            </a:r>
            <a:r>
              <a:rPr lang="en-US" sz="1200" dirty="0" err="1">
                <a:solidFill>
                  <a:schemeClr val="accent1"/>
                </a:solidFill>
              </a:rPr>
              <a:t>hjust</a:t>
            </a:r>
            <a:r>
              <a:rPr lang="en-US" sz="1200" dirty="0">
                <a:solidFill>
                  <a:schemeClr val="accent1"/>
                </a:solidFill>
              </a:rPr>
              <a:t> = 1))</a:t>
            </a:r>
            <a:endParaRPr lang="en-US" dirty="0"/>
          </a:p>
        </p:txBody>
      </p:sp>
      <p:pic>
        <p:nvPicPr>
          <p:cNvPr id="4" name="Picture 3">
            <a:extLst>
              <a:ext uri="{FF2B5EF4-FFF2-40B4-BE49-F238E27FC236}">
                <a16:creationId xmlns:a16="http://schemas.microsoft.com/office/drawing/2014/main" id="{D58F7565-D593-4DA3-B37E-B7D253B3387C}"/>
              </a:ext>
            </a:extLst>
          </p:cNvPr>
          <p:cNvPicPr>
            <a:picLocks noChangeAspect="1"/>
          </p:cNvPicPr>
          <p:nvPr/>
        </p:nvPicPr>
        <p:blipFill>
          <a:blip r:embed="rId2"/>
          <a:stretch>
            <a:fillRect/>
          </a:stretch>
        </p:blipFill>
        <p:spPr>
          <a:xfrm>
            <a:off x="5512999" y="1825625"/>
            <a:ext cx="6270100" cy="3687069"/>
          </a:xfrm>
          <a:prstGeom prst="rect">
            <a:avLst/>
          </a:prstGeom>
        </p:spPr>
      </p:pic>
    </p:spTree>
    <p:extLst>
      <p:ext uri="{BB962C8B-B14F-4D97-AF65-F5344CB8AC3E}">
        <p14:creationId xmlns:p14="http://schemas.microsoft.com/office/powerpoint/2010/main" val="2848797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3"/>
            </a:pPr>
            <a:r>
              <a:rPr lang="en-US" dirty="0"/>
              <a:t>Fit a GLM Regressor</a:t>
            </a:r>
          </a:p>
          <a:p>
            <a:pPr marL="0" indent="0">
              <a:buNone/>
            </a:pPr>
            <a:r>
              <a:rPr lang="en-US" sz="1200" dirty="0">
                <a:solidFill>
                  <a:schemeClr val="accent1"/>
                </a:solidFill>
              </a:rPr>
              <a:t>## Linear Regression</a:t>
            </a:r>
          </a:p>
          <a:p>
            <a:pPr marL="0" indent="0">
              <a:buNone/>
            </a:pPr>
            <a:r>
              <a:rPr lang="en-US" sz="1200" dirty="0" err="1">
                <a:solidFill>
                  <a:schemeClr val="accent1"/>
                </a:solidFill>
              </a:rPr>
              <a:t>lungcap$Smoke</a:t>
            </a:r>
            <a:r>
              <a:rPr lang="en-US" sz="1200" dirty="0">
                <a:solidFill>
                  <a:schemeClr val="accent1"/>
                </a:solidFill>
              </a:rPr>
              <a:t> &lt;- </a:t>
            </a:r>
            <a:r>
              <a:rPr lang="en-US" sz="1200" dirty="0" err="1">
                <a:solidFill>
                  <a:schemeClr val="accent1"/>
                </a:solidFill>
              </a:rPr>
              <a:t>as.factor</a:t>
            </a:r>
            <a:r>
              <a:rPr lang="en-US" sz="1200" dirty="0">
                <a:solidFill>
                  <a:schemeClr val="accent1"/>
                </a:solidFill>
              </a:rPr>
              <a:t>(</a:t>
            </a:r>
            <a:r>
              <a:rPr lang="en-US" sz="1200" dirty="0" err="1">
                <a:solidFill>
                  <a:schemeClr val="accent1"/>
                </a:solidFill>
              </a:rPr>
              <a:t>lungcap$Smoke</a:t>
            </a:r>
            <a:r>
              <a:rPr lang="en-US" sz="1200" dirty="0">
                <a:solidFill>
                  <a:schemeClr val="accent1"/>
                </a:solidFill>
              </a:rPr>
              <a:t>)</a:t>
            </a:r>
          </a:p>
          <a:p>
            <a:pPr marL="0" indent="0">
              <a:buNone/>
            </a:pPr>
            <a:r>
              <a:rPr lang="en-US" sz="1200" dirty="0" err="1">
                <a:solidFill>
                  <a:schemeClr val="accent1"/>
                </a:solidFill>
              </a:rPr>
              <a:t>lungcap$Gender</a:t>
            </a:r>
            <a:r>
              <a:rPr lang="en-US" sz="1200" dirty="0">
                <a:solidFill>
                  <a:schemeClr val="accent1"/>
                </a:solidFill>
              </a:rPr>
              <a:t> &lt;- </a:t>
            </a:r>
            <a:r>
              <a:rPr lang="en-US" sz="1200" dirty="0" err="1">
                <a:solidFill>
                  <a:schemeClr val="accent1"/>
                </a:solidFill>
              </a:rPr>
              <a:t>as.factor</a:t>
            </a:r>
            <a:r>
              <a:rPr lang="en-US" sz="1200" dirty="0">
                <a:solidFill>
                  <a:schemeClr val="accent1"/>
                </a:solidFill>
              </a:rPr>
              <a:t>(</a:t>
            </a:r>
            <a:r>
              <a:rPr lang="en-US" sz="1200" dirty="0" err="1">
                <a:solidFill>
                  <a:schemeClr val="accent1"/>
                </a:solidFill>
              </a:rPr>
              <a:t>lungcap$Gender</a:t>
            </a:r>
            <a:r>
              <a:rPr lang="en-US" sz="1200" dirty="0">
                <a:solidFill>
                  <a:schemeClr val="accent1"/>
                </a:solidFill>
              </a:rPr>
              <a:t>)</a:t>
            </a:r>
          </a:p>
          <a:p>
            <a:pPr marL="0" indent="0">
              <a:buNone/>
            </a:pPr>
            <a:endParaRPr lang="en-US" sz="1200" dirty="0">
              <a:solidFill>
                <a:schemeClr val="accent1"/>
              </a:solidFill>
            </a:endParaRPr>
          </a:p>
          <a:p>
            <a:pPr marL="0" indent="0">
              <a:buNone/>
            </a:pPr>
            <a:r>
              <a:rPr lang="en-US" sz="1200" dirty="0" err="1">
                <a:solidFill>
                  <a:schemeClr val="accent1"/>
                </a:solidFill>
              </a:rPr>
              <a:t>lungcap.GLM</a:t>
            </a:r>
            <a:r>
              <a:rPr lang="en-US" sz="1200" dirty="0">
                <a:solidFill>
                  <a:schemeClr val="accent1"/>
                </a:solidFill>
              </a:rPr>
              <a:t> &lt;- </a:t>
            </a:r>
            <a:r>
              <a:rPr lang="en-US" sz="1200" dirty="0" err="1">
                <a:solidFill>
                  <a:schemeClr val="accent1"/>
                </a:solidFill>
              </a:rPr>
              <a:t>lm</a:t>
            </a:r>
            <a:r>
              <a:rPr lang="en-US" sz="1200" dirty="0">
                <a:solidFill>
                  <a:schemeClr val="accent1"/>
                </a:solidFill>
              </a:rPr>
              <a:t>(FEV~ Age + </a:t>
            </a:r>
            <a:r>
              <a:rPr lang="en-US" sz="1200" dirty="0" err="1">
                <a:solidFill>
                  <a:schemeClr val="accent1"/>
                </a:solidFill>
              </a:rPr>
              <a:t>Ht</a:t>
            </a:r>
            <a:r>
              <a:rPr lang="en-US" sz="1200" dirty="0">
                <a:solidFill>
                  <a:schemeClr val="accent1"/>
                </a:solidFill>
              </a:rPr>
              <a:t> + Gender + Smoke, data = </a:t>
            </a:r>
            <a:r>
              <a:rPr lang="en-US" sz="1200" dirty="0" err="1">
                <a:solidFill>
                  <a:schemeClr val="accent1"/>
                </a:solidFill>
              </a:rPr>
              <a:t>lungcap</a:t>
            </a:r>
            <a:r>
              <a:rPr lang="en-US" sz="1200" dirty="0">
                <a:solidFill>
                  <a:schemeClr val="accent1"/>
                </a:solidFill>
              </a:rPr>
              <a:t>)</a:t>
            </a:r>
          </a:p>
          <a:p>
            <a:pPr marL="0" indent="0">
              <a:buNone/>
            </a:pPr>
            <a:r>
              <a:rPr lang="en-US" sz="1200" dirty="0" err="1">
                <a:solidFill>
                  <a:schemeClr val="accent1"/>
                </a:solidFill>
              </a:rPr>
              <a:t>lungcap.GLM</a:t>
            </a:r>
            <a:endParaRPr lang="en-US" sz="1200" dirty="0">
              <a:solidFill>
                <a:schemeClr val="accent1"/>
              </a:solidFill>
            </a:endParaRPr>
          </a:p>
          <a:p>
            <a:pPr marL="0" indent="0">
              <a:buNone/>
            </a:pPr>
            <a:endParaRPr lang="en-US" sz="1200" dirty="0">
              <a:solidFill>
                <a:schemeClr val="accent1"/>
              </a:solidFill>
            </a:endParaRPr>
          </a:p>
          <a:p>
            <a:pPr marL="0" indent="0">
              <a:buNone/>
            </a:pPr>
            <a:r>
              <a:rPr lang="en-US" sz="1200" dirty="0">
                <a:solidFill>
                  <a:schemeClr val="accent1"/>
                </a:solidFill>
              </a:rPr>
              <a:t># Summary</a:t>
            </a:r>
          </a:p>
          <a:p>
            <a:pPr marL="0" indent="0">
              <a:buNone/>
            </a:pPr>
            <a:r>
              <a:rPr lang="en-US" sz="1200" dirty="0">
                <a:solidFill>
                  <a:schemeClr val="accent1"/>
                </a:solidFill>
              </a:rPr>
              <a:t>summary(</a:t>
            </a:r>
            <a:r>
              <a:rPr lang="en-US" sz="1200" dirty="0" err="1">
                <a:solidFill>
                  <a:schemeClr val="accent1"/>
                </a:solidFill>
              </a:rPr>
              <a:t>lungcap.GLM</a:t>
            </a:r>
            <a:r>
              <a:rPr lang="en-US" sz="1200" dirty="0">
                <a:solidFill>
                  <a:schemeClr val="accent1"/>
                </a:solidFill>
              </a:rPr>
              <a:t>)</a:t>
            </a:r>
          </a:p>
        </p:txBody>
      </p:sp>
      <p:pic>
        <p:nvPicPr>
          <p:cNvPr id="5" name="Picture 4">
            <a:extLst>
              <a:ext uri="{FF2B5EF4-FFF2-40B4-BE49-F238E27FC236}">
                <a16:creationId xmlns:a16="http://schemas.microsoft.com/office/drawing/2014/main" id="{84D2440A-CA23-4F01-B621-F3011CB873F9}"/>
              </a:ext>
            </a:extLst>
          </p:cNvPr>
          <p:cNvPicPr>
            <a:picLocks noChangeAspect="1"/>
          </p:cNvPicPr>
          <p:nvPr/>
        </p:nvPicPr>
        <p:blipFill>
          <a:blip r:embed="rId2"/>
          <a:stretch>
            <a:fillRect/>
          </a:stretch>
        </p:blipFill>
        <p:spPr>
          <a:xfrm>
            <a:off x="5229225" y="1751308"/>
            <a:ext cx="6124575" cy="4114800"/>
          </a:xfrm>
          <a:prstGeom prst="rect">
            <a:avLst/>
          </a:prstGeom>
        </p:spPr>
      </p:pic>
    </p:spTree>
    <p:extLst>
      <p:ext uri="{BB962C8B-B14F-4D97-AF65-F5344CB8AC3E}">
        <p14:creationId xmlns:p14="http://schemas.microsoft.com/office/powerpoint/2010/main" val="1645820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4"/>
            </a:pPr>
            <a:r>
              <a:rPr lang="en-US" dirty="0"/>
              <a:t>Review some metrics</a:t>
            </a:r>
          </a:p>
          <a:p>
            <a:pPr marL="0" indent="0">
              <a:buNone/>
            </a:pPr>
            <a:r>
              <a:rPr lang="en-US" sz="1200" dirty="0">
                <a:solidFill>
                  <a:schemeClr val="accent1"/>
                </a:solidFill>
              </a:rPr>
              <a:t># Coefficients</a:t>
            </a:r>
          </a:p>
          <a:p>
            <a:pPr marL="0" indent="0">
              <a:buNone/>
            </a:pPr>
            <a:r>
              <a:rPr lang="en-US" sz="1200" dirty="0">
                <a:solidFill>
                  <a:schemeClr val="accent1"/>
                </a:solidFill>
              </a:rPr>
              <a:t>round(</a:t>
            </a:r>
            <a:r>
              <a:rPr lang="en-US" sz="1200" dirty="0" err="1">
                <a:solidFill>
                  <a:schemeClr val="accent1"/>
                </a:solidFill>
              </a:rPr>
              <a:t>coef</a:t>
            </a:r>
            <a:r>
              <a:rPr lang="en-US" sz="1200" dirty="0">
                <a:solidFill>
                  <a:schemeClr val="accent1"/>
                </a:solidFill>
              </a:rPr>
              <a:t>(summary(</a:t>
            </a:r>
            <a:r>
              <a:rPr lang="en-US" sz="1200" dirty="0" err="1">
                <a:solidFill>
                  <a:schemeClr val="accent1"/>
                </a:solidFill>
              </a:rPr>
              <a:t>lungcap.GLM</a:t>
            </a:r>
            <a:r>
              <a:rPr lang="en-US" sz="1200" dirty="0">
                <a:solidFill>
                  <a:schemeClr val="accent1"/>
                </a:solidFill>
              </a:rPr>
              <a:t>)),5)</a:t>
            </a:r>
          </a:p>
          <a:p>
            <a:pPr marL="0" indent="0">
              <a:buNone/>
            </a:pPr>
            <a:endParaRPr lang="en-US" sz="1200" dirty="0">
              <a:solidFill>
                <a:schemeClr val="accent1"/>
              </a:solidFill>
            </a:endParaRPr>
          </a:p>
          <a:p>
            <a:pPr marL="0" indent="0">
              <a:buNone/>
            </a:pPr>
            <a:r>
              <a:rPr lang="en-US" sz="1200" dirty="0">
                <a:solidFill>
                  <a:schemeClr val="accent1"/>
                </a:solidFill>
              </a:rPr>
              <a:t># Confidence Intervals</a:t>
            </a:r>
          </a:p>
          <a:p>
            <a:pPr marL="0" indent="0">
              <a:buNone/>
            </a:pPr>
            <a:r>
              <a:rPr lang="en-US" sz="1200" dirty="0" err="1">
                <a:solidFill>
                  <a:schemeClr val="accent1"/>
                </a:solidFill>
              </a:rPr>
              <a:t>confint</a:t>
            </a:r>
            <a:r>
              <a:rPr lang="en-US" sz="1200" dirty="0">
                <a:solidFill>
                  <a:schemeClr val="accent1"/>
                </a:solidFill>
              </a:rPr>
              <a:t>(</a:t>
            </a:r>
            <a:r>
              <a:rPr lang="en-US" sz="1200" dirty="0" err="1">
                <a:solidFill>
                  <a:schemeClr val="accent1"/>
                </a:solidFill>
              </a:rPr>
              <a:t>lungcap.GLM</a:t>
            </a:r>
            <a:r>
              <a:rPr lang="en-US" sz="1200" dirty="0">
                <a:solidFill>
                  <a:schemeClr val="accent1"/>
                </a:solidFill>
              </a:rPr>
              <a:t>)</a:t>
            </a:r>
          </a:p>
          <a:p>
            <a:pPr marL="0" indent="0">
              <a:buNone/>
            </a:pPr>
            <a:endParaRPr lang="en-US" sz="1200" dirty="0">
              <a:solidFill>
                <a:schemeClr val="accent1"/>
              </a:solidFill>
            </a:endParaRPr>
          </a:p>
          <a:p>
            <a:pPr marL="0" indent="0">
              <a:buNone/>
            </a:pPr>
            <a:r>
              <a:rPr lang="en-US" sz="1200" dirty="0">
                <a:solidFill>
                  <a:schemeClr val="accent1"/>
                </a:solidFill>
              </a:rPr>
              <a:t>#</a:t>
            </a:r>
            <a:r>
              <a:rPr lang="en-US" sz="1200" dirty="0" err="1">
                <a:solidFill>
                  <a:schemeClr val="accent1"/>
                </a:solidFill>
              </a:rPr>
              <a:t>Anova</a:t>
            </a:r>
            <a:endParaRPr lang="en-US" sz="1200" dirty="0">
              <a:solidFill>
                <a:schemeClr val="accent1"/>
              </a:solidFill>
            </a:endParaRPr>
          </a:p>
          <a:p>
            <a:pPr marL="0" indent="0">
              <a:buNone/>
            </a:pPr>
            <a:r>
              <a:rPr lang="en-US" sz="1200" dirty="0" err="1">
                <a:solidFill>
                  <a:schemeClr val="accent1"/>
                </a:solidFill>
              </a:rPr>
              <a:t>anova</a:t>
            </a:r>
            <a:r>
              <a:rPr lang="en-US" sz="1200" dirty="0">
                <a:solidFill>
                  <a:schemeClr val="accent1"/>
                </a:solidFill>
              </a:rPr>
              <a:t>(</a:t>
            </a:r>
            <a:r>
              <a:rPr lang="en-US" sz="1200" dirty="0" err="1">
                <a:solidFill>
                  <a:schemeClr val="accent1"/>
                </a:solidFill>
              </a:rPr>
              <a:t>lungcap.GLM</a:t>
            </a:r>
            <a:r>
              <a:rPr lang="en-US" sz="1200" dirty="0">
                <a:solidFill>
                  <a:schemeClr val="accent1"/>
                </a:solidFill>
              </a:rPr>
              <a:t>)</a:t>
            </a:r>
          </a:p>
          <a:p>
            <a:pPr marL="0" indent="0">
              <a:buNone/>
            </a:pPr>
            <a:endParaRPr lang="en-US" sz="1200" dirty="0">
              <a:solidFill>
                <a:schemeClr val="accent1"/>
              </a:solidFill>
            </a:endParaRPr>
          </a:p>
          <a:p>
            <a:pPr marL="0" indent="0">
              <a:buNone/>
            </a:pPr>
            <a:r>
              <a:rPr lang="en-US" sz="1200" dirty="0">
                <a:solidFill>
                  <a:schemeClr val="accent1"/>
                </a:solidFill>
              </a:rPr>
              <a:t># Visualizing Predictions</a:t>
            </a:r>
          </a:p>
          <a:p>
            <a:pPr marL="0" indent="0">
              <a:buNone/>
            </a:pPr>
            <a:r>
              <a:rPr lang="en-US" sz="1200" dirty="0" err="1">
                <a:solidFill>
                  <a:schemeClr val="accent1"/>
                </a:solidFill>
              </a:rPr>
              <a:t>linpred</a:t>
            </a:r>
            <a:r>
              <a:rPr lang="en-US" sz="1200" dirty="0">
                <a:solidFill>
                  <a:schemeClr val="accent1"/>
                </a:solidFill>
              </a:rPr>
              <a:t> &lt;- predict(</a:t>
            </a:r>
            <a:r>
              <a:rPr lang="en-US" sz="1200" dirty="0" err="1">
                <a:solidFill>
                  <a:schemeClr val="accent1"/>
                </a:solidFill>
              </a:rPr>
              <a:t>lungcap.GLM</a:t>
            </a:r>
            <a:r>
              <a:rPr lang="en-US" sz="1200" dirty="0">
                <a:solidFill>
                  <a:schemeClr val="accent1"/>
                </a:solidFill>
              </a:rPr>
              <a:t>)</a:t>
            </a:r>
          </a:p>
          <a:p>
            <a:pPr marL="0" indent="0">
              <a:buNone/>
            </a:pPr>
            <a:r>
              <a:rPr lang="en-US" sz="1200" dirty="0">
                <a:solidFill>
                  <a:schemeClr val="accent1"/>
                </a:solidFill>
              </a:rPr>
              <a:t>hist(</a:t>
            </a:r>
            <a:r>
              <a:rPr lang="en-US" sz="1200" dirty="0" err="1">
                <a:solidFill>
                  <a:schemeClr val="accent1"/>
                </a:solidFill>
              </a:rPr>
              <a:t>linpred</a:t>
            </a:r>
            <a:r>
              <a:rPr lang="en-US" sz="1200" dirty="0">
                <a:solidFill>
                  <a:schemeClr val="accent1"/>
                </a:solidFill>
              </a:rPr>
              <a:t>)</a:t>
            </a:r>
          </a:p>
        </p:txBody>
      </p:sp>
      <p:pic>
        <p:nvPicPr>
          <p:cNvPr id="4" name="Picture 3">
            <a:extLst>
              <a:ext uri="{FF2B5EF4-FFF2-40B4-BE49-F238E27FC236}">
                <a16:creationId xmlns:a16="http://schemas.microsoft.com/office/drawing/2014/main" id="{3B50B37C-4A10-4BD7-A441-95D23C316F31}"/>
              </a:ext>
            </a:extLst>
          </p:cNvPr>
          <p:cNvPicPr>
            <a:picLocks noChangeAspect="1"/>
          </p:cNvPicPr>
          <p:nvPr/>
        </p:nvPicPr>
        <p:blipFill>
          <a:blip r:embed="rId2"/>
          <a:stretch>
            <a:fillRect/>
          </a:stretch>
        </p:blipFill>
        <p:spPr>
          <a:xfrm>
            <a:off x="4600340" y="2241664"/>
            <a:ext cx="7399733" cy="4351338"/>
          </a:xfrm>
          <a:prstGeom prst="rect">
            <a:avLst/>
          </a:prstGeom>
        </p:spPr>
      </p:pic>
    </p:spTree>
    <p:extLst>
      <p:ext uri="{BB962C8B-B14F-4D97-AF65-F5344CB8AC3E}">
        <p14:creationId xmlns:p14="http://schemas.microsoft.com/office/powerpoint/2010/main" val="1002829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060037" cy="4351338"/>
          </a:xfrm>
        </p:spPr>
        <p:txBody>
          <a:bodyPr>
            <a:normAutofit/>
          </a:bodyPr>
          <a:lstStyle/>
          <a:p>
            <a:pPr marL="514350" indent="-514350">
              <a:buFont typeface="+mj-lt"/>
              <a:buAutoNum type="arabicPeriod" startAt="5"/>
            </a:pPr>
            <a:r>
              <a:rPr lang="en-US" dirty="0"/>
              <a:t>Visualize the Error</a:t>
            </a:r>
          </a:p>
          <a:p>
            <a:pPr marL="0" indent="0">
              <a:buNone/>
            </a:pPr>
            <a:r>
              <a:rPr lang="en-US" sz="1200" dirty="0">
                <a:solidFill>
                  <a:schemeClr val="accent1"/>
                </a:solidFill>
              </a:rPr>
              <a:t># Residuals</a:t>
            </a:r>
          </a:p>
          <a:p>
            <a:pPr marL="0" indent="0">
              <a:buNone/>
            </a:pPr>
            <a:r>
              <a:rPr lang="en-US" sz="1200" dirty="0" err="1">
                <a:solidFill>
                  <a:schemeClr val="accent1"/>
                </a:solidFill>
              </a:rPr>
              <a:t>lungcap$linpred</a:t>
            </a:r>
            <a:r>
              <a:rPr lang="en-US" sz="1200" dirty="0">
                <a:solidFill>
                  <a:schemeClr val="accent1"/>
                </a:solidFill>
              </a:rPr>
              <a:t> &lt;- predict(</a:t>
            </a:r>
            <a:r>
              <a:rPr lang="en-US" sz="1200" dirty="0" err="1">
                <a:solidFill>
                  <a:schemeClr val="accent1"/>
                </a:solidFill>
              </a:rPr>
              <a:t>lungcap.GLM</a:t>
            </a:r>
            <a:r>
              <a:rPr lang="en-US" sz="1200" dirty="0">
                <a:solidFill>
                  <a:schemeClr val="accent1"/>
                </a:solidFill>
              </a:rPr>
              <a:t>)</a:t>
            </a:r>
          </a:p>
          <a:p>
            <a:pPr marL="0" indent="0">
              <a:buNone/>
            </a:pPr>
            <a:r>
              <a:rPr lang="en-US" sz="1200" dirty="0" err="1">
                <a:solidFill>
                  <a:schemeClr val="accent1"/>
                </a:solidFill>
              </a:rPr>
              <a:t>rawres</a:t>
            </a:r>
            <a:r>
              <a:rPr lang="en-US" sz="1200" dirty="0">
                <a:solidFill>
                  <a:schemeClr val="accent1"/>
                </a:solidFill>
              </a:rPr>
              <a:t> &lt;- </a:t>
            </a:r>
            <a:r>
              <a:rPr lang="en-US" sz="1200" dirty="0" err="1">
                <a:solidFill>
                  <a:schemeClr val="accent1"/>
                </a:solidFill>
              </a:rPr>
              <a:t>lungcap$FEV</a:t>
            </a:r>
            <a:r>
              <a:rPr lang="en-US" sz="1200" dirty="0">
                <a:solidFill>
                  <a:schemeClr val="accent1"/>
                </a:solidFill>
              </a:rPr>
              <a:t> - </a:t>
            </a:r>
            <a:r>
              <a:rPr lang="en-US" sz="1200" dirty="0" err="1">
                <a:solidFill>
                  <a:schemeClr val="accent1"/>
                </a:solidFill>
              </a:rPr>
              <a:t>predprob</a:t>
            </a:r>
            <a:endParaRPr lang="en-US" sz="1200" dirty="0">
              <a:solidFill>
                <a:schemeClr val="accent1"/>
              </a:solidFill>
            </a:endParaRPr>
          </a:p>
          <a:p>
            <a:pPr marL="0" indent="0">
              <a:buNone/>
            </a:pPr>
            <a:r>
              <a:rPr lang="en-US" sz="1200" dirty="0" err="1">
                <a:solidFill>
                  <a:schemeClr val="accent1"/>
                </a:solidFill>
              </a:rPr>
              <a:t>lungcap$rawres</a:t>
            </a:r>
            <a:r>
              <a:rPr lang="en-US" sz="1200" dirty="0">
                <a:solidFill>
                  <a:schemeClr val="accent1"/>
                </a:solidFill>
              </a:rPr>
              <a:t> &lt;- </a:t>
            </a:r>
            <a:r>
              <a:rPr lang="en-US" sz="1200" dirty="0" err="1">
                <a:solidFill>
                  <a:schemeClr val="accent1"/>
                </a:solidFill>
              </a:rPr>
              <a:t>lungcap$FEV</a:t>
            </a:r>
            <a:r>
              <a:rPr lang="en-US" sz="1200" dirty="0">
                <a:solidFill>
                  <a:schemeClr val="accent1"/>
                </a:solidFill>
              </a:rPr>
              <a:t> – </a:t>
            </a:r>
            <a:r>
              <a:rPr lang="en-US" sz="1200" dirty="0" err="1">
                <a:solidFill>
                  <a:schemeClr val="accent1"/>
                </a:solidFill>
              </a:rPr>
              <a:t>predprob</a:t>
            </a:r>
            <a:endParaRPr lang="en-US" sz="1200" dirty="0">
              <a:solidFill>
                <a:schemeClr val="accent1"/>
              </a:solidFill>
            </a:endParaRPr>
          </a:p>
          <a:p>
            <a:pPr marL="0" indent="0">
              <a:buNone/>
            </a:pPr>
            <a:endParaRPr lang="en-US" sz="1200" dirty="0">
              <a:solidFill>
                <a:schemeClr val="accent1"/>
              </a:solidFill>
            </a:endParaRPr>
          </a:p>
          <a:p>
            <a:pPr marL="0" indent="0">
              <a:buNone/>
            </a:pPr>
            <a:r>
              <a:rPr lang="en-US" sz="1200" dirty="0">
                <a:solidFill>
                  <a:schemeClr val="accent1"/>
                </a:solidFill>
              </a:rPr>
              <a:t>plot(</a:t>
            </a:r>
            <a:r>
              <a:rPr lang="en-US" sz="1200" dirty="0" err="1">
                <a:solidFill>
                  <a:schemeClr val="accent1"/>
                </a:solidFill>
              </a:rPr>
              <a:t>rawres</a:t>
            </a:r>
            <a:r>
              <a:rPr lang="en-US" sz="1200" dirty="0">
                <a:solidFill>
                  <a:schemeClr val="accent1"/>
                </a:solidFill>
              </a:rPr>
              <a:t>~ </a:t>
            </a:r>
            <a:r>
              <a:rPr lang="en-US" sz="1200" dirty="0" err="1">
                <a:solidFill>
                  <a:schemeClr val="accent1"/>
                </a:solidFill>
              </a:rPr>
              <a:t>linpred</a:t>
            </a:r>
            <a:r>
              <a:rPr lang="en-US" sz="1200" dirty="0">
                <a:solidFill>
                  <a:schemeClr val="accent1"/>
                </a:solidFill>
              </a:rPr>
              <a:t>, </a:t>
            </a:r>
            <a:r>
              <a:rPr lang="en-US" sz="1200" dirty="0" err="1">
                <a:solidFill>
                  <a:schemeClr val="accent1"/>
                </a:solidFill>
              </a:rPr>
              <a:t>xlab</a:t>
            </a:r>
            <a:r>
              <a:rPr lang="en-US" sz="1200" dirty="0">
                <a:solidFill>
                  <a:schemeClr val="accent1"/>
                </a:solidFill>
              </a:rPr>
              <a:t>="linear predictor", </a:t>
            </a:r>
            <a:r>
              <a:rPr lang="en-US" sz="1200" dirty="0" err="1">
                <a:solidFill>
                  <a:schemeClr val="accent1"/>
                </a:solidFill>
              </a:rPr>
              <a:t>ylab</a:t>
            </a:r>
            <a:r>
              <a:rPr lang="en-US" sz="1200" dirty="0">
                <a:solidFill>
                  <a:schemeClr val="accent1"/>
                </a:solidFill>
              </a:rPr>
              <a:t>="residuals")</a:t>
            </a:r>
          </a:p>
          <a:p>
            <a:pPr marL="0" indent="0">
              <a:buNone/>
            </a:pPr>
            <a:endParaRPr lang="en-US" sz="1200" dirty="0">
              <a:solidFill>
                <a:schemeClr val="accent1"/>
              </a:solidFill>
            </a:endParaRPr>
          </a:p>
          <a:p>
            <a:pPr marL="0" indent="0">
              <a:buNone/>
            </a:pPr>
            <a:r>
              <a:rPr lang="en-US" sz="1200" dirty="0">
                <a:solidFill>
                  <a:schemeClr val="accent1"/>
                </a:solidFill>
              </a:rPr>
              <a:t># or you can use this plot from chapter 3:</a:t>
            </a:r>
          </a:p>
          <a:p>
            <a:pPr marL="0" indent="0">
              <a:buNone/>
            </a:pPr>
            <a:r>
              <a:rPr lang="en-US" sz="1200" dirty="0">
                <a:solidFill>
                  <a:schemeClr val="accent1"/>
                </a:solidFill>
              </a:rPr>
              <a:t>## Plot residuals against the fitted values</a:t>
            </a:r>
          </a:p>
          <a:p>
            <a:pPr marL="0" indent="0">
              <a:buNone/>
            </a:pPr>
            <a:r>
              <a:rPr lang="en-US" sz="1200" dirty="0" err="1">
                <a:solidFill>
                  <a:schemeClr val="accent1"/>
                </a:solidFill>
              </a:rPr>
              <a:t>scatter.smooth</a:t>
            </a:r>
            <a:r>
              <a:rPr lang="en-US" sz="1200" dirty="0">
                <a:solidFill>
                  <a:schemeClr val="accent1"/>
                </a:solidFill>
              </a:rPr>
              <a:t>(</a:t>
            </a:r>
            <a:r>
              <a:rPr lang="en-US" sz="1200" dirty="0" err="1">
                <a:solidFill>
                  <a:schemeClr val="accent1"/>
                </a:solidFill>
              </a:rPr>
              <a:t>rstandard</a:t>
            </a:r>
            <a:r>
              <a:rPr lang="en-US" sz="1200" dirty="0">
                <a:solidFill>
                  <a:schemeClr val="accent1"/>
                </a:solidFill>
              </a:rPr>
              <a:t>(</a:t>
            </a:r>
            <a:r>
              <a:rPr lang="en-US" sz="1200" dirty="0" err="1">
                <a:solidFill>
                  <a:schemeClr val="accent1"/>
                </a:solidFill>
              </a:rPr>
              <a:t>lungcap.GLM</a:t>
            </a:r>
            <a:r>
              <a:rPr lang="en-US" sz="1200" dirty="0">
                <a:solidFill>
                  <a:schemeClr val="accent1"/>
                </a:solidFill>
              </a:rPr>
              <a:t>) ~ fitted(</a:t>
            </a:r>
            <a:r>
              <a:rPr lang="en-US" sz="1200" dirty="0" err="1">
                <a:solidFill>
                  <a:schemeClr val="accent1"/>
                </a:solidFill>
              </a:rPr>
              <a:t>lungcap.GLM</a:t>
            </a:r>
            <a:r>
              <a:rPr lang="en-US" sz="1200" dirty="0">
                <a:solidFill>
                  <a:schemeClr val="accent1"/>
                </a:solidFill>
              </a:rPr>
              <a:t>), col="grey",</a:t>
            </a:r>
          </a:p>
          <a:p>
            <a:pPr marL="0" indent="0">
              <a:buNone/>
            </a:pPr>
            <a:r>
              <a:rPr lang="en-US" sz="1200" dirty="0">
                <a:solidFill>
                  <a:schemeClr val="accent1"/>
                </a:solidFill>
              </a:rPr>
              <a:t>               las=1, </a:t>
            </a:r>
            <a:r>
              <a:rPr lang="en-US" sz="1200" dirty="0" err="1">
                <a:solidFill>
                  <a:schemeClr val="accent1"/>
                </a:solidFill>
              </a:rPr>
              <a:t>ylab</a:t>
            </a:r>
            <a:r>
              <a:rPr lang="en-US" sz="1200" dirty="0">
                <a:solidFill>
                  <a:schemeClr val="accent1"/>
                </a:solidFill>
              </a:rPr>
              <a:t>="Standardize Residuals", </a:t>
            </a:r>
            <a:r>
              <a:rPr lang="en-US" sz="1200" dirty="0" err="1">
                <a:solidFill>
                  <a:schemeClr val="accent1"/>
                </a:solidFill>
              </a:rPr>
              <a:t>xlab</a:t>
            </a:r>
            <a:r>
              <a:rPr lang="en-US" sz="1200" dirty="0">
                <a:solidFill>
                  <a:schemeClr val="accent1"/>
                </a:solidFill>
              </a:rPr>
              <a:t>="Fitted Values")</a:t>
            </a:r>
          </a:p>
          <a:p>
            <a:pPr marL="0" indent="0">
              <a:buNone/>
            </a:pPr>
            <a:endParaRPr lang="en-US" sz="1200" dirty="0">
              <a:solidFill>
                <a:schemeClr val="accent1"/>
              </a:solidFill>
            </a:endParaRPr>
          </a:p>
        </p:txBody>
      </p:sp>
      <p:pic>
        <p:nvPicPr>
          <p:cNvPr id="4" name="Picture 3">
            <a:extLst>
              <a:ext uri="{FF2B5EF4-FFF2-40B4-BE49-F238E27FC236}">
                <a16:creationId xmlns:a16="http://schemas.microsoft.com/office/drawing/2014/main" id="{E91CF086-6F0F-4047-B50A-7F07483F5C13}"/>
              </a:ext>
            </a:extLst>
          </p:cNvPr>
          <p:cNvPicPr>
            <a:picLocks noChangeAspect="1"/>
          </p:cNvPicPr>
          <p:nvPr/>
        </p:nvPicPr>
        <p:blipFill>
          <a:blip r:embed="rId2"/>
          <a:stretch>
            <a:fillRect/>
          </a:stretch>
        </p:blipFill>
        <p:spPr>
          <a:xfrm>
            <a:off x="5001107" y="2273466"/>
            <a:ext cx="7071383" cy="3455656"/>
          </a:xfrm>
          <a:prstGeom prst="rect">
            <a:avLst/>
          </a:prstGeom>
        </p:spPr>
      </p:pic>
    </p:spTree>
    <p:extLst>
      <p:ext uri="{BB962C8B-B14F-4D97-AF65-F5344CB8AC3E}">
        <p14:creationId xmlns:p14="http://schemas.microsoft.com/office/powerpoint/2010/main" val="4133130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410F-443B-4D28-A43E-B6E1A30273C8}"/>
              </a:ext>
            </a:extLst>
          </p:cNvPr>
          <p:cNvSpPr>
            <a:spLocks noGrp="1"/>
          </p:cNvSpPr>
          <p:nvPr>
            <p:ph type="title"/>
          </p:nvPr>
        </p:nvSpPr>
        <p:spPr/>
        <p:txBody>
          <a:bodyPr>
            <a:normAutofit/>
          </a:bodyPr>
          <a:lstStyle/>
          <a:p>
            <a:r>
              <a:rPr lang="en-US" sz="2400" dirty="0"/>
              <a:t>Problem: A study of 654 youth in Boston explored the relationship between lung capacity and smoking status, age, height, and gender.</a:t>
            </a:r>
            <a:br>
              <a:rPr lang="en-US" sz="2400" dirty="0"/>
            </a:br>
            <a:r>
              <a:rPr lang="en-US" sz="2400" dirty="0"/>
              <a:t>Consider fitting a linear model to the lung capacity data.</a:t>
            </a:r>
          </a:p>
        </p:txBody>
      </p:sp>
      <p:sp>
        <p:nvSpPr>
          <p:cNvPr id="3" name="Content Placeholder 2">
            <a:extLst>
              <a:ext uri="{FF2B5EF4-FFF2-40B4-BE49-F238E27FC236}">
                <a16:creationId xmlns:a16="http://schemas.microsoft.com/office/drawing/2014/main" id="{2EACEC69-57CB-43EA-A1CB-5D3ABB729C28}"/>
              </a:ext>
            </a:extLst>
          </p:cNvPr>
          <p:cNvSpPr>
            <a:spLocks noGrp="1"/>
          </p:cNvSpPr>
          <p:nvPr>
            <p:ph idx="1"/>
          </p:nvPr>
        </p:nvSpPr>
        <p:spPr>
          <a:xfrm>
            <a:off x="838200" y="1825625"/>
            <a:ext cx="4278745" cy="4351338"/>
          </a:xfrm>
        </p:spPr>
        <p:txBody>
          <a:bodyPr>
            <a:normAutofit/>
          </a:bodyPr>
          <a:lstStyle/>
          <a:p>
            <a:pPr marL="514350" indent="-514350">
              <a:buFont typeface="+mj-lt"/>
              <a:buAutoNum type="arabicPeriod" startAt="6"/>
            </a:pPr>
            <a:r>
              <a:rPr lang="en-US" dirty="0"/>
              <a:t>Visualize the Predictions</a:t>
            </a:r>
          </a:p>
          <a:p>
            <a:pPr marL="0" indent="0">
              <a:buNone/>
            </a:pPr>
            <a:r>
              <a:rPr lang="en-US" sz="1200" dirty="0" err="1">
                <a:solidFill>
                  <a:schemeClr val="accent1"/>
                </a:solidFill>
              </a:rPr>
              <a:t>ggplot</a:t>
            </a:r>
            <a:r>
              <a:rPr lang="en-US" sz="1200" dirty="0">
                <a:solidFill>
                  <a:schemeClr val="accent1"/>
                </a:solidFill>
              </a:rPr>
              <a:t>(</a:t>
            </a:r>
            <a:r>
              <a:rPr lang="en-US" sz="1200" dirty="0" err="1">
                <a:solidFill>
                  <a:schemeClr val="accent1"/>
                </a:solidFill>
              </a:rPr>
              <a:t>lungcap</a:t>
            </a:r>
            <a:r>
              <a:rPr lang="en-US" sz="1200" dirty="0">
                <a:solidFill>
                  <a:schemeClr val="accent1"/>
                </a:solidFill>
              </a:rPr>
              <a:t>, </a:t>
            </a:r>
            <a:r>
              <a:rPr lang="en-US" sz="1200" dirty="0" err="1">
                <a:solidFill>
                  <a:schemeClr val="accent1"/>
                </a:solidFill>
              </a:rPr>
              <a:t>aes</a:t>
            </a:r>
            <a:r>
              <a:rPr lang="en-US" sz="1200" dirty="0">
                <a:solidFill>
                  <a:schemeClr val="accent1"/>
                </a:solidFill>
              </a:rPr>
              <a:t>(x=FEV, y=</a:t>
            </a:r>
            <a:r>
              <a:rPr lang="en-US" sz="1200" dirty="0" err="1">
                <a:solidFill>
                  <a:schemeClr val="accent1"/>
                </a:solidFill>
              </a:rPr>
              <a:t>linpred</a:t>
            </a:r>
            <a:r>
              <a:rPr lang="en-US" sz="1200" dirty="0">
                <a:solidFill>
                  <a:schemeClr val="accent1"/>
                </a:solidFill>
              </a:rPr>
              <a:t>, col= </a:t>
            </a:r>
            <a:r>
              <a:rPr lang="en-US" sz="1200" dirty="0" err="1">
                <a:solidFill>
                  <a:schemeClr val="accent1"/>
                </a:solidFill>
              </a:rPr>
              <a:t>as.factor</a:t>
            </a:r>
            <a:r>
              <a:rPr lang="en-US" sz="1200" dirty="0">
                <a:solidFill>
                  <a:schemeClr val="accent1"/>
                </a:solidFill>
              </a:rPr>
              <a:t>(Gender))) +</a:t>
            </a:r>
            <a:r>
              <a:rPr lang="en-US" sz="1200" dirty="0" err="1">
                <a:solidFill>
                  <a:schemeClr val="accent1"/>
                </a:solidFill>
              </a:rPr>
              <a:t>geom_point</a:t>
            </a:r>
            <a:r>
              <a:rPr lang="en-US" sz="1200" dirty="0">
                <a:solidFill>
                  <a:schemeClr val="accent1"/>
                </a:solidFill>
              </a:rPr>
              <a:t>()+</a:t>
            </a:r>
            <a:r>
              <a:rPr lang="en-US" sz="1200" dirty="0" err="1">
                <a:solidFill>
                  <a:schemeClr val="accent1"/>
                </a:solidFill>
              </a:rPr>
              <a:t>ggtitle</a:t>
            </a:r>
            <a:r>
              <a:rPr lang="en-US" sz="1200" dirty="0">
                <a:solidFill>
                  <a:schemeClr val="accent1"/>
                </a:solidFill>
              </a:rPr>
              <a:t>("FEV vs. Prediction") +</a:t>
            </a:r>
          </a:p>
          <a:p>
            <a:pPr marL="0" indent="0">
              <a:buNone/>
            </a:pPr>
            <a:r>
              <a:rPr lang="en-US" sz="1200" dirty="0">
                <a:solidFill>
                  <a:schemeClr val="accent1"/>
                </a:solidFill>
              </a:rPr>
              <a:t>  </a:t>
            </a:r>
            <a:r>
              <a:rPr lang="en-US" sz="1200" dirty="0" err="1">
                <a:solidFill>
                  <a:schemeClr val="accent1"/>
                </a:solidFill>
              </a:rPr>
              <a:t>xlab</a:t>
            </a:r>
            <a:r>
              <a:rPr lang="en-US" sz="1200" dirty="0">
                <a:solidFill>
                  <a:schemeClr val="accent1"/>
                </a:solidFill>
              </a:rPr>
              <a:t>("FEV") + </a:t>
            </a:r>
            <a:r>
              <a:rPr lang="en-US" sz="1200" dirty="0" err="1">
                <a:solidFill>
                  <a:schemeClr val="accent1"/>
                </a:solidFill>
              </a:rPr>
              <a:t>ylab</a:t>
            </a:r>
            <a:r>
              <a:rPr lang="en-US" sz="1200" dirty="0">
                <a:solidFill>
                  <a:schemeClr val="accent1"/>
                </a:solidFill>
              </a:rPr>
              <a:t>("Predicted FEV")+</a:t>
            </a:r>
          </a:p>
          <a:p>
            <a:pPr marL="0" indent="0">
              <a:buNone/>
            </a:pPr>
            <a:r>
              <a:rPr lang="en-US" sz="1200" dirty="0">
                <a:solidFill>
                  <a:schemeClr val="accent1"/>
                </a:solidFill>
              </a:rPr>
              <a:t>  theme(</a:t>
            </a:r>
          </a:p>
          <a:p>
            <a:pPr marL="0" indent="0">
              <a:buNone/>
            </a:pPr>
            <a:r>
              <a:rPr lang="en-US" sz="1200" dirty="0">
                <a:solidFill>
                  <a:schemeClr val="accent1"/>
                </a:solidFill>
              </a:rPr>
              <a:t>    </a:t>
            </a:r>
            <a:r>
              <a:rPr lang="en-US" sz="1200" dirty="0" err="1">
                <a:solidFill>
                  <a:schemeClr val="accent1"/>
                </a:solidFill>
              </a:rPr>
              <a:t>plot.title</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(color="red", size=14, face="</a:t>
            </a:r>
            <a:r>
              <a:rPr lang="en-US" sz="1200" dirty="0" err="1">
                <a:solidFill>
                  <a:schemeClr val="accent1"/>
                </a:solidFill>
              </a:rPr>
              <a:t>bold.italic</a:t>
            </a:r>
            <a:r>
              <a:rPr lang="en-US" sz="1200" dirty="0">
                <a:solidFill>
                  <a:schemeClr val="accent1"/>
                </a:solidFill>
              </a:rPr>
              <a:t>"),</a:t>
            </a:r>
          </a:p>
          <a:p>
            <a:pPr marL="0" indent="0">
              <a:buNone/>
            </a:pPr>
            <a:r>
              <a:rPr lang="en-US" sz="1200" dirty="0">
                <a:solidFill>
                  <a:schemeClr val="accent1"/>
                </a:solidFill>
              </a:rPr>
              <a:t>    </a:t>
            </a:r>
            <a:r>
              <a:rPr lang="en-US" sz="1200" dirty="0" err="1">
                <a:solidFill>
                  <a:schemeClr val="accent1"/>
                </a:solidFill>
              </a:rPr>
              <a:t>axis.title.x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(color="blue", size=8, face="bold"),</a:t>
            </a:r>
          </a:p>
          <a:p>
            <a:pPr marL="0" indent="0">
              <a:buNone/>
            </a:pPr>
            <a:r>
              <a:rPr lang="en-US" sz="1200" dirty="0">
                <a:solidFill>
                  <a:schemeClr val="accent1"/>
                </a:solidFill>
              </a:rPr>
              <a:t>    </a:t>
            </a:r>
            <a:r>
              <a:rPr lang="en-US" sz="1200" dirty="0" err="1">
                <a:solidFill>
                  <a:schemeClr val="accent1"/>
                </a:solidFill>
              </a:rPr>
              <a:t>axis.title.y</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(color="#993333", size=14, face="bold")</a:t>
            </a:r>
          </a:p>
          <a:p>
            <a:pPr marL="0" indent="0">
              <a:buNone/>
            </a:pPr>
            <a:r>
              <a:rPr lang="en-US" sz="1200" dirty="0">
                <a:solidFill>
                  <a:schemeClr val="accent1"/>
                </a:solidFill>
              </a:rPr>
              <a:t>  )+ theme(</a:t>
            </a:r>
            <a:r>
              <a:rPr lang="en-US" sz="1200" dirty="0" err="1">
                <a:solidFill>
                  <a:schemeClr val="accent1"/>
                </a:solidFill>
              </a:rPr>
              <a:t>axis.text.x</a:t>
            </a:r>
            <a:r>
              <a:rPr lang="en-US" sz="1200" dirty="0">
                <a:solidFill>
                  <a:schemeClr val="accent1"/>
                </a:solidFill>
              </a:rPr>
              <a:t> = </a:t>
            </a:r>
            <a:r>
              <a:rPr lang="en-US" sz="1200" dirty="0" err="1">
                <a:solidFill>
                  <a:schemeClr val="accent1"/>
                </a:solidFill>
              </a:rPr>
              <a:t>element_text</a:t>
            </a:r>
            <a:r>
              <a:rPr lang="en-US" sz="1200" dirty="0">
                <a:solidFill>
                  <a:schemeClr val="accent1"/>
                </a:solidFill>
              </a:rPr>
              <a:t>(angle = 60, </a:t>
            </a:r>
            <a:r>
              <a:rPr lang="en-US" sz="1200" dirty="0" err="1">
                <a:solidFill>
                  <a:schemeClr val="accent1"/>
                </a:solidFill>
              </a:rPr>
              <a:t>hjust</a:t>
            </a:r>
            <a:r>
              <a:rPr lang="en-US" sz="1200" dirty="0">
                <a:solidFill>
                  <a:schemeClr val="accent1"/>
                </a:solidFill>
              </a:rPr>
              <a:t> = 1))</a:t>
            </a:r>
          </a:p>
          <a:p>
            <a:pPr marL="0" indent="0">
              <a:buNone/>
            </a:pPr>
            <a:endParaRPr lang="en-US" sz="1200" dirty="0">
              <a:solidFill>
                <a:schemeClr val="accent1"/>
              </a:solidFill>
            </a:endParaRPr>
          </a:p>
          <a:p>
            <a:pPr marL="0" indent="0">
              <a:buNone/>
            </a:pPr>
            <a:r>
              <a:rPr lang="en-US" sz="1200" dirty="0">
                <a:solidFill>
                  <a:schemeClr val="accent1"/>
                </a:solidFill>
              </a:rPr>
              <a:t>#Correlation between actual vs. prediction</a:t>
            </a:r>
          </a:p>
          <a:p>
            <a:pPr marL="0" indent="0">
              <a:buNone/>
            </a:pPr>
            <a:r>
              <a:rPr lang="en-US" sz="1200" dirty="0" err="1">
                <a:solidFill>
                  <a:schemeClr val="accent1"/>
                </a:solidFill>
              </a:rPr>
              <a:t>cor</a:t>
            </a:r>
            <a:r>
              <a:rPr lang="en-US" sz="1200" dirty="0">
                <a:solidFill>
                  <a:schemeClr val="accent1"/>
                </a:solidFill>
              </a:rPr>
              <a:t>(</a:t>
            </a:r>
            <a:r>
              <a:rPr lang="en-US" sz="1200" dirty="0" err="1">
                <a:solidFill>
                  <a:schemeClr val="accent1"/>
                </a:solidFill>
              </a:rPr>
              <a:t>lungcap$linpred</a:t>
            </a:r>
            <a:r>
              <a:rPr lang="en-US" sz="1200" dirty="0">
                <a:solidFill>
                  <a:schemeClr val="accent1"/>
                </a:solidFill>
              </a:rPr>
              <a:t>, </a:t>
            </a:r>
            <a:r>
              <a:rPr lang="en-US" sz="1200" dirty="0" err="1">
                <a:solidFill>
                  <a:schemeClr val="accent1"/>
                </a:solidFill>
              </a:rPr>
              <a:t>lungcap$FEV</a:t>
            </a:r>
            <a:r>
              <a:rPr lang="en-US" sz="1200" dirty="0">
                <a:solidFill>
                  <a:schemeClr val="accent1"/>
                </a:solidFill>
              </a:rPr>
              <a:t>)</a:t>
            </a:r>
          </a:p>
        </p:txBody>
      </p:sp>
      <p:pic>
        <p:nvPicPr>
          <p:cNvPr id="4" name="Picture 3">
            <a:extLst>
              <a:ext uri="{FF2B5EF4-FFF2-40B4-BE49-F238E27FC236}">
                <a16:creationId xmlns:a16="http://schemas.microsoft.com/office/drawing/2014/main" id="{5E60CF77-A34C-45C6-B6B0-31BFDBE9E13C}"/>
              </a:ext>
            </a:extLst>
          </p:cNvPr>
          <p:cNvPicPr>
            <a:picLocks noChangeAspect="1"/>
          </p:cNvPicPr>
          <p:nvPr/>
        </p:nvPicPr>
        <p:blipFill>
          <a:blip r:embed="rId2"/>
          <a:stretch>
            <a:fillRect/>
          </a:stretch>
        </p:blipFill>
        <p:spPr>
          <a:xfrm>
            <a:off x="5116945" y="1825625"/>
            <a:ext cx="6901131" cy="4058140"/>
          </a:xfrm>
          <a:prstGeom prst="rect">
            <a:avLst/>
          </a:prstGeom>
        </p:spPr>
      </p:pic>
      <p:sp>
        <p:nvSpPr>
          <p:cNvPr id="6" name="TextBox 5">
            <a:extLst>
              <a:ext uri="{FF2B5EF4-FFF2-40B4-BE49-F238E27FC236}">
                <a16:creationId xmlns:a16="http://schemas.microsoft.com/office/drawing/2014/main" id="{D25807B3-8117-4B6A-8603-39E07B1BFA92}"/>
              </a:ext>
            </a:extLst>
          </p:cNvPr>
          <p:cNvSpPr txBox="1"/>
          <p:nvPr/>
        </p:nvSpPr>
        <p:spPr>
          <a:xfrm>
            <a:off x="5568587" y="2177512"/>
            <a:ext cx="1999282" cy="369332"/>
          </a:xfrm>
          <a:prstGeom prst="rect">
            <a:avLst/>
          </a:prstGeom>
          <a:noFill/>
        </p:spPr>
        <p:txBody>
          <a:bodyPr wrap="square" rtlCol="0">
            <a:spAutoFit/>
          </a:bodyPr>
          <a:lstStyle/>
          <a:p>
            <a:r>
              <a:rPr lang="en-US" dirty="0"/>
              <a:t>88.1% Correlation</a:t>
            </a:r>
          </a:p>
        </p:txBody>
      </p:sp>
    </p:spTree>
    <p:extLst>
      <p:ext uri="{BB962C8B-B14F-4D97-AF65-F5344CB8AC3E}">
        <p14:creationId xmlns:p14="http://schemas.microsoft.com/office/powerpoint/2010/main" val="3811305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583B-E5CB-47BC-9E56-24B1FAB729A9}"/>
              </a:ext>
            </a:extLst>
          </p:cNvPr>
          <p:cNvSpPr>
            <a:spLocks noGrp="1"/>
          </p:cNvSpPr>
          <p:nvPr>
            <p:ph type="title"/>
          </p:nvPr>
        </p:nvSpPr>
        <p:spPr>
          <a:xfrm>
            <a:off x="838200" y="365125"/>
            <a:ext cx="10515600" cy="1325563"/>
          </a:xfrm>
        </p:spPr>
        <p:txBody>
          <a:bodyPr>
            <a:normAutofit/>
          </a:bodyPr>
          <a:lstStyle/>
          <a:p>
            <a:r>
              <a:rPr lang="en-US" dirty="0"/>
              <a:t>Homework:  Multivariate Linear Regression</a:t>
            </a:r>
            <a:br>
              <a:rPr lang="en-US" dirty="0"/>
            </a:br>
            <a:r>
              <a:rPr lang="en-US" sz="2400" dirty="0"/>
              <a:t>Dataset: </a:t>
            </a:r>
            <a:r>
              <a:rPr lang="en-US" sz="2400" dirty="0" err="1"/>
              <a:t>Utilityweather</a:t>
            </a:r>
            <a:r>
              <a:rPr lang="en-US" sz="2400" dirty="0"/>
              <a:t> – Weather and Load data for Utility</a:t>
            </a:r>
            <a:endParaRPr lang="en-US" dirty="0"/>
          </a:p>
        </p:txBody>
      </p:sp>
      <p:sp>
        <p:nvSpPr>
          <p:cNvPr id="3" name="Content Placeholder 2">
            <a:extLst>
              <a:ext uri="{FF2B5EF4-FFF2-40B4-BE49-F238E27FC236}">
                <a16:creationId xmlns:a16="http://schemas.microsoft.com/office/drawing/2014/main" id="{7E84589B-5EAB-48AB-9DA8-F61A0D09CA1F}"/>
              </a:ext>
            </a:extLst>
          </p:cNvPr>
          <p:cNvSpPr>
            <a:spLocks noGrp="1"/>
          </p:cNvSpPr>
          <p:nvPr>
            <p:ph idx="1"/>
          </p:nvPr>
        </p:nvSpPr>
        <p:spPr>
          <a:xfrm>
            <a:off x="838200" y="1825625"/>
            <a:ext cx="10515600" cy="4351338"/>
          </a:xfrm>
        </p:spPr>
        <p:txBody>
          <a:bodyPr numCol="2">
            <a:normAutofit/>
          </a:bodyPr>
          <a:lstStyle/>
          <a:p>
            <a:pPr marL="0" indent="0">
              <a:buNone/>
            </a:pPr>
            <a:r>
              <a:rPr lang="en-US" sz="1800" b="1" dirty="0"/>
              <a:t>This </a:t>
            </a:r>
            <a:r>
              <a:rPr lang="en-US" sz="1800" b="1" dirty="0" err="1"/>
              <a:t>dataframe</a:t>
            </a:r>
            <a:r>
              <a:rPr lang="en-US" sz="1800" b="1" dirty="0"/>
              <a:t> contains 2,102 observations on the following variables.</a:t>
            </a:r>
          </a:p>
          <a:p>
            <a:r>
              <a:rPr lang="en-US" sz="1800" dirty="0"/>
              <a:t>Date: date for record</a:t>
            </a:r>
          </a:p>
          <a:p>
            <a:r>
              <a:rPr lang="en-US" sz="1800" dirty="0"/>
              <a:t>Value: actual load</a:t>
            </a:r>
          </a:p>
          <a:p>
            <a:r>
              <a:rPr lang="en-US" sz="1800" dirty="0"/>
              <a:t>AVG_TEMP: average temperature</a:t>
            </a:r>
          </a:p>
          <a:p>
            <a:r>
              <a:rPr lang="en-US" sz="1800" dirty="0"/>
              <a:t>AVG_WIND: average wind</a:t>
            </a:r>
          </a:p>
          <a:p>
            <a:r>
              <a:rPr lang="en-US" sz="1800" dirty="0"/>
              <a:t>AVG_HUMID: average humidity</a:t>
            </a:r>
          </a:p>
          <a:p>
            <a:r>
              <a:rPr lang="en-US" sz="1800" dirty="0"/>
              <a:t>CLOUD: cloud coverage</a:t>
            </a:r>
          </a:p>
          <a:p>
            <a:r>
              <a:rPr lang="en-US" sz="1800" dirty="0"/>
              <a:t>PRESSURE: atmospheric pressure</a:t>
            </a:r>
          </a:p>
          <a:p>
            <a:r>
              <a:rPr lang="en-US" sz="1800" dirty="0" err="1"/>
              <a:t>changeAVG_TEMP</a:t>
            </a:r>
            <a:r>
              <a:rPr lang="en-US" sz="1800" dirty="0"/>
              <a:t>: daily temperature change</a:t>
            </a:r>
          </a:p>
          <a:p>
            <a:r>
              <a:rPr lang="en-US" sz="1800" dirty="0" err="1"/>
              <a:t>changeAVG_WIND</a:t>
            </a:r>
            <a:r>
              <a:rPr lang="en-US" sz="1800" dirty="0"/>
              <a:t>: daily wind speed change</a:t>
            </a:r>
          </a:p>
          <a:p>
            <a:r>
              <a:rPr lang="en-US" sz="1800" dirty="0" err="1"/>
              <a:t>changeAVG_HUMID</a:t>
            </a:r>
            <a:r>
              <a:rPr lang="en-US" sz="1800" dirty="0"/>
              <a:t>: daily humidity change</a:t>
            </a:r>
          </a:p>
          <a:p>
            <a:endParaRPr lang="en-US" sz="1800" dirty="0"/>
          </a:p>
          <a:p>
            <a:r>
              <a:rPr lang="en-US" sz="1800" dirty="0" err="1"/>
              <a:t>changeCLOUD</a:t>
            </a:r>
            <a:r>
              <a:rPr lang="en-US" sz="1800" dirty="0"/>
              <a:t>: daily cloud coverage change</a:t>
            </a:r>
          </a:p>
          <a:p>
            <a:r>
              <a:rPr lang="en-US" sz="1800" dirty="0" err="1"/>
              <a:t>changePRESSURE</a:t>
            </a:r>
            <a:r>
              <a:rPr lang="en-US" sz="1800" dirty="0"/>
              <a:t>: daily atmospheric pressure change</a:t>
            </a:r>
          </a:p>
          <a:p>
            <a:r>
              <a:rPr lang="en-US" sz="1800" dirty="0"/>
              <a:t>Month: month for reading (1-12)</a:t>
            </a:r>
          </a:p>
          <a:p>
            <a:r>
              <a:rPr lang="en-US" sz="1800" dirty="0"/>
              <a:t>Week: week for reading (1-52)</a:t>
            </a:r>
          </a:p>
          <a:p>
            <a:r>
              <a:rPr lang="en-US" sz="1800" dirty="0" err="1"/>
              <a:t>Weeday</a:t>
            </a:r>
            <a:r>
              <a:rPr lang="en-US" sz="1800" dirty="0"/>
              <a:t>: weekday number  (1-7)</a:t>
            </a:r>
          </a:p>
        </p:txBody>
      </p:sp>
      <p:pic>
        <p:nvPicPr>
          <p:cNvPr id="4" name="Picture 3">
            <a:extLst>
              <a:ext uri="{FF2B5EF4-FFF2-40B4-BE49-F238E27FC236}">
                <a16:creationId xmlns:a16="http://schemas.microsoft.com/office/drawing/2014/main" id="{1841FA5D-3851-4A7D-8AF8-0E5564D3B7BE}"/>
              </a:ext>
            </a:extLst>
          </p:cNvPr>
          <p:cNvPicPr>
            <a:picLocks noChangeAspect="1"/>
          </p:cNvPicPr>
          <p:nvPr/>
        </p:nvPicPr>
        <p:blipFill>
          <a:blip r:embed="rId2"/>
          <a:stretch>
            <a:fillRect/>
          </a:stretch>
        </p:blipFill>
        <p:spPr>
          <a:xfrm>
            <a:off x="6914707" y="4342625"/>
            <a:ext cx="3696586" cy="2406770"/>
          </a:xfrm>
          <a:prstGeom prst="rect">
            <a:avLst/>
          </a:prstGeom>
        </p:spPr>
      </p:pic>
    </p:spTree>
    <p:extLst>
      <p:ext uri="{BB962C8B-B14F-4D97-AF65-F5344CB8AC3E}">
        <p14:creationId xmlns:p14="http://schemas.microsoft.com/office/powerpoint/2010/main" val="2637085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4D96-CAFE-4D10-9DB2-E8F9BA48BC9F}"/>
              </a:ext>
            </a:extLst>
          </p:cNvPr>
          <p:cNvSpPr>
            <a:spLocks noGrp="1"/>
          </p:cNvSpPr>
          <p:nvPr>
            <p:ph type="title"/>
          </p:nvPr>
        </p:nvSpPr>
        <p:spPr/>
        <p:txBody>
          <a:bodyPr/>
          <a:lstStyle/>
          <a:p>
            <a:r>
              <a:rPr lang="en-US" dirty="0"/>
              <a:t>Additional Homework</a:t>
            </a:r>
          </a:p>
        </p:txBody>
      </p:sp>
      <p:sp>
        <p:nvSpPr>
          <p:cNvPr id="3" name="Content Placeholder 2">
            <a:extLst>
              <a:ext uri="{FF2B5EF4-FFF2-40B4-BE49-F238E27FC236}">
                <a16:creationId xmlns:a16="http://schemas.microsoft.com/office/drawing/2014/main" id="{62E2D1F1-DF9A-429B-9CEE-3E8290B54492}"/>
              </a:ext>
            </a:extLst>
          </p:cNvPr>
          <p:cNvSpPr>
            <a:spLocks noGrp="1"/>
          </p:cNvSpPr>
          <p:nvPr>
            <p:ph idx="1"/>
          </p:nvPr>
        </p:nvSpPr>
        <p:spPr/>
        <p:txBody>
          <a:bodyPr/>
          <a:lstStyle/>
          <a:p>
            <a:r>
              <a:rPr lang="en-US" dirty="0"/>
              <a:t>An electric utility is planning the load capacity and would like to have a model for Load based on temperature.</a:t>
            </a:r>
          </a:p>
          <a:p>
            <a:pPr lvl="1"/>
            <a:r>
              <a:rPr lang="en-US" dirty="0"/>
              <a:t>Explore the dataset (Utilityweather.csv)</a:t>
            </a:r>
          </a:p>
          <a:p>
            <a:pPr lvl="1"/>
            <a:r>
              <a:rPr lang="en-US" dirty="0"/>
              <a:t>Fit a GLM regressor</a:t>
            </a:r>
          </a:p>
          <a:p>
            <a:pPr lvl="1"/>
            <a:r>
              <a:rPr lang="en-US" dirty="0"/>
              <a:t>Discuss if a GLM is appropriate</a:t>
            </a:r>
          </a:p>
        </p:txBody>
      </p:sp>
      <p:graphicFrame>
        <p:nvGraphicFramePr>
          <p:cNvPr id="4" name="Table 3">
            <a:extLst>
              <a:ext uri="{FF2B5EF4-FFF2-40B4-BE49-F238E27FC236}">
                <a16:creationId xmlns:a16="http://schemas.microsoft.com/office/drawing/2014/main" id="{F33509C7-1D30-4909-87FA-CDA9A2C605B5}"/>
              </a:ext>
            </a:extLst>
          </p:cNvPr>
          <p:cNvGraphicFramePr>
            <a:graphicFrameLocks noGrp="1"/>
          </p:cNvGraphicFramePr>
          <p:nvPr/>
        </p:nvGraphicFramePr>
        <p:xfrm>
          <a:off x="234952" y="4001294"/>
          <a:ext cx="11722095" cy="2059305"/>
        </p:xfrm>
        <a:graphic>
          <a:graphicData uri="http://schemas.openxmlformats.org/drawingml/2006/table">
            <a:tbl>
              <a:tblPr/>
              <a:tblGrid>
                <a:gridCol w="781473">
                  <a:extLst>
                    <a:ext uri="{9D8B030D-6E8A-4147-A177-3AD203B41FA5}">
                      <a16:colId xmlns:a16="http://schemas.microsoft.com/office/drawing/2014/main" val="1660444410"/>
                    </a:ext>
                  </a:extLst>
                </a:gridCol>
                <a:gridCol w="781473">
                  <a:extLst>
                    <a:ext uri="{9D8B030D-6E8A-4147-A177-3AD203B41FA5}">
                      <a16:colId xmlns:a16="http://schemas.microsoft.com/office/drawing/2014/main" val="310822325"/>
                    </a:ext>
                  </a:extLst>
                </a:gridCol>
                <a:gridCol w="781473">
                  <a:extLst>
                    <a:ext uri="{9D8B030D-6E8A-4147-A177-3AD203B41FA5}">
                      <a16:colId xmlns:a16="http://schemas.microsoft.com/office/drawing/2014/main" val="1116583070"/>
                    </a:ext>
                  </a:extLst>
                </a:gridCol>
                <a:gridCol w="781473">
                  <a:extLst>
                    <a:ext uri="{9D8B030D-6E8A-4147-A177-3AD203B41FA5}">
                      <a16:colId xmlns:a16="http://schemas.microsoft.com/office/drawing/2014/main" val="1720799256"/>
                    </a:ext>
                  </a:extLst>
                </a:gridCol>
                <a:gridCol w="781473">
                  <a:extLst>
                    <a:ext uri="{9D8B030D-6E8A-4147-A177-3AD203B41FA5}">
                      <a16:colId xmlns:a16="http://schemas.microsoft.com/office/drawing/2014/main" val="2300868261"/>
                    </a:ext>
                  </a:extLst>
                </a:gridCol>
                <a:gridCol w="781473">
                  <a:extLst>
                    <a:ext uri="{9D8B030D-6E8A-4147-A177-3AD203B41FA5}">
                      <a16:colId xmlns:a16="http://schemas.microsoft.com/office/drawing/2014/main" val="4160978259"/>
                    </a:ext>
                  </a:extLst>
                </a:gridCol>
                <a:gridCol w="781473">
                  <a:extLst>
                    <a:ext uri="{9D8B030D-6E8A-4147-A177-3AD203B41FA5}">
                      <a16:colId xmlns:a16="http://schemas.microsoft.com/office/drawing/2014/main" val="3812058608"/>
                    </a:ext>
                  </a:extLst>
                </a:gridCol>
                <a:gridCol w="781473">
                  <a:extLst>
                    <a:ext uri="{9D8B030D-6E8A-4147-A177-3AD203B41FA5}">
                      <a16:colId xmlns:a16="http://schemas.microsoft.com/office/drawing/2014/main" val="1393506980"/>
                    </a:ext>
                  </a:extLst>
                </a:gridCol>
                <a:gridCol w="781473">
                  <a:extLst>
                    <a:ext uri="{9D8B030D-6E8A-4147-A177-3AD203B41FA5}">
                      <a16:colId xmlns:a16="http://schemas.microsoft.com/office/drawing/2014/main" val="1116347251"/>
                    </a:ext>
                  </a:extLst>
                </a:gridCol>
                <a:gridCol w="781473">
                  <a:extLst>
                    <a:ext uri="{9D8B030D-6E8A-4147-A177-3AD203B41FA5}">
                      <a16:colId xmlns:a16="http://schemas.microsoft.com/office/drawing/2014/main" val="2961945711"/>
                    </a:ext>
                  </a:extLst>
                </a:gridCol>
                <a:gridCol w="781473">
                  <a:extLst>
                    <a:ext uri="{9D8B030D-6E8A-4147-A177-3AD203B41FA5}">
                      <a16:colId xmlns:a16="http://schemas.microsoft.com/office/drawing/2014/main" val="1235500181"/>
                    </a:ext>
                  </a:extLst>
                </a:gridCol>
                <a:gridCol w="781473">
                  <a:extLst>
                    <a:ext uri="{9D8B030D-6E8A-4147-A177-3AD203B41FA5}">
                      <a16:colId xmlns:a16="http://schemas.microsoft.com/office/drawing/2014/main" val="2179276563"/>
                    </a:ext>
                  </a:extLst>
                </a:gridCol>
                <a:gridCol w="781473">
                  <a:extLst>
                    <a:ext uri="{9D8B030D-6E8A-4147-A177-3AD203B41FA5}">
                      <a16:colId xmlns:a16="http://schemas.microsoft.com/office/drawing/2014/main" val="1846676907"/>
                    </a:ext>
                  </a:extLst>
                </a:gridCol>
                <a:gridCol w="781473">
                  <a:extLst>
                    <a:ext uri="{9D8B030D-6E8A-4147-A177-3AD203B41FA5}">
                      <a16:colId xmlns:a16="http://schemas.microsoft.com/office/drawing/2014/main" val="1028769591"/>
                    </a:ext>
                  </a:extLst>
                </a:gridCol>
                <a:gridCol w="781473">
                  <a:extLst>
                    <a:ext uri="{9D8B030D-6E8A-4147-A177-3AD203B41FA5}">
                      <a16:colId xmlns:a16="http://schemas.microsoft.com/office/drawing/2014/main" val="1338398510"/>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Date</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Value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AVG_TEMP</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AVG_WIND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AVG_HUMID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CLOUD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PRESSURE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changeAVG_TEMP</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changeAVG_WIND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changeAVG_HUMID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changeCLOUD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changePRESSURE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Month</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Week</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Weeday</a:t>
                      </a:r>
                    </a:p>
                  </a:txBody>
                  <a:tcPr marL="9525" marR="9525" marT="9525" marB="0" anchor="b">
                    <a:lnL>
                      <a:noFill/>
                    </a:lnL>
                    <a:lnR>
                      <a:noFill/>
                    </a:lnR>
                    <a:lnT>
                      <a:noFill/>
                    </a:lnT>
                    <a:lnB>
                      <a:noFill/>
                    </a:lnB>
                  </a:tcPr>
                </a:tc>
                <a:extLst>
                  <a:ext uri="{0D108BD9-81ED-4DB2-BD59-A6C34878D82A}">
                    <a16:rowId xmlns:a16="http://schemas.microsoft.com/office/drawing/2014/main" val="3396334935"/>
                  </a:ext>
                </a:extLst>
              </a:tr>
              <a:tr h="190500">
                <a:tc>
                  <a:txBody>
                    <a:bodyPr/>
                    <a:lstStyle/>
                    <a:p>
                      <a:pPr algn="r" fontAlgn="b"/>
                      <a:r>
                        <a:rPr lang="en-US" sz="1100" b="0" i="0" u="none" strike="noStrike">
                          <a:solidFill>
                            <a:srgbClr val="000000"/>
                          </a:solidFill>
                          <a:effectLst/>
                          <a:latin typeface="Calibri" panose="020F0502020204030204" pitchFamily="34" charset="0"/>
                        </a:rPr>
                        <a:t>1-Jan-14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5565.294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39523909"/>
                  </a:ext>
                </a:extLst>
              </a:tr>
              <a:tr h="190500">
                <a:tc>
                  <a:txBody>
                    <a:bodyPr/>
                    <a:lstStyle/>
                    <a:p>
                      <a:pPr algn="r" fontAlgn="b"/>
                      <a:r>
                        <a:rPr lang="en-US" sz="1100" b="0" i="0" u="none" strike="noStrike">
                          <a:solidFill>
                            <a:srgbClr val="000000"/>
                          </a:solidFill>
                          <a:effectLst/>
                          <a:latin typeface="Calibri" panose="020F0502020204030204" pitchFamily="34" charset="0"/>
                        </a:rPr>
                        <a:t>2-Jan-14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6591.19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extLst>
                  <a:ext uri="{0D108BD9-81ED-4DB2-BD59-A6C34878D82A}">
                    <a16:rowId xmlns:a16="http://schemas.microsoft.com/office/drawing/2014/main" val="1821493317"/>
                  </a:ext>
                </a:extLst>
              </a:tr>
              <a:tr h="190500">
                <a:tc>
                  <a:txBody>
                    <a:bodyPr/>
                    <a:lstStyle/>
                    <a:p>
                      <a:pPr algn="r" fontAlgn="b"/>
                      <a:r>
                        <a:rPr lang="en-US" sz="1100" b="0" i="0" u="none" strike="noStrike">
                          <a:solidFill>
                            <a:srgbClr val="000000"/>
                          </a:solidFill>
                          <a:effectLst/>
                          <a:latin typeface="Calibri" panose="020F0502020204030204" pitchFamily="34" charset="0"/>
                        </a:rPr>
                        <a:t>3-Jan-14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6938.6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extLst>
                  <a:ext uri="{0D108BD9-81ED-4DB2-BD59-A6C34878D82A}">
                    <a16:rowId xmlns:a16="http://schemas.microsoft.com/office/drawing/2014/main" val="335559886"/>
                  </a:ext>
                </a:extLst>
              </a:tr>
              <a:tr h="190500">
                <a:tc>
                  <a:txBody>
                    <a:bodyPr/>
                    <a:lstStyle/>
                    <a:p>
                      <a:pPr algn="r" fontAlgn="b"/>
                      <a:r>
                        <a:rPr lang="en-US" sz="1100" b="0" i="0" u="none" strike="noStrike">
                          <a:solidFill>
                            <a:srgbClr val="000000"/>
                          </a:solidFill>
                          <a:effectLst/>
                          <a:latin typeface="Calibri" panose="020F0502020204030204" pitchFamily="34" charset="0"/>
                        </a:rPr>
                        <a:t>4-Jan-14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6544.775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extLst>
                  <a:ext uri="{0D108BD9-81ED-4DB2-BD59-A6C34878D82A}">
                    <a16:rowId xmlns:a16="http://schemas.microsoft.com/office/drawing/2014/main" val="3160895504"/>
                  </a:ext>
                </a:extLst>
              </a:tr>
              <a:tr h="190500">
                <a:tc>
                  <a:txBody>
                    <a:bodyPr/>
                    <a:lstStyle/>
                    <a:p>
                      <a:pPr algn="r" fontAlgn="b"/>
                      <a:r>
                        <a:rPr lang="en-US" sz="1100" b="0" i="0" u="none" strike="noStrike">
                          <a:solidFill>
                            <a:srgbClr val="000000"/>
                          </a:solidFill>
                          <a:effectLst/>
                          <a:latin typeface="Calibri" panose="020F0502020204030204" pitchFamily="34" charset="0"/>
                        </a:rPr>
                        <a:t>5-Jan-14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6009.21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871985790"/>
                  </a:ext>
                </a:extLst>
              </a:tr>
              <a:tr h="190500">
                <a:tc>
                  <a:txBody>
                    <a:bodyPr/>
                    <a:lstStyle/>
                    <a:p>
                      <a:pPr algn="r" fontAlgn="b"/>
                      <a:r>
                        <a:rPr lang="en-US" sz="1100" b="0" i="0" u="none" strike="noStrike">
                          <a:solidFill>
                            <a:srgbClr val="000000"/>
                          </a:solidFill>
                          <a:effectLst/>
                          <a:latin typeface="Calibri" panose="020F0502020204030204" pitchFamily="34" charset="0"/>
                        </a:rPr>
                        <a:t>6-Jan-14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6486.93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72655679"/>
                  </a:ext>
                </a:extLst>
              </a:tr>
              <a:tr h="190500">
                <a:tc>
                  <a:txBody>
                    <a:bodyPr/>
                    <a:lstStyle/>
                    <a:p>
                      <a:pPr algn="r" fontAlgn="b"/>
                      <a:r>
                        <a:rPr lang="en-US" sz="1100" b="0" i="0" u="none" strike="noStrike">
                          <a:solidFill>
                            <a:srgbClr val="000000"/>
                          </a:solidFill>
                          <a:effectLst/>
                          <a:latin typeface="Calibri" panose="020F0502020204030204" pitchFamily="34" charset="0"/>
                        </a:rPr>
                        <a:t>7-Jan-14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7783.846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2962106206"/>
                  </a:ext>
                </a:extLst>
              </a:tr>
              <a:tr h="190500">
                <a:tc>
                  <a:txBody>
                    <a:bodyPr/>
                    <a:lstStyle/>
                    <a:p>
                      <a:pPr algn="r" fontAlgn="b"/>
                      <a:r>
                        <a:rPr lang="en-US" sz="1100" b="0" i="0" u="none" strike="noStrike">
                          <a:solidFill>
                            <a:srgbClr val="000000"/>
                          </a:solidFill>
                          <a:effectLst/>
                          <a:latin typeface="Calibri" panose="020F0502020204030204" pitchFamily="34" charset="0"/>
                        </a:rPr>
                        <a:t>8-Jan-14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7441.848</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1032.8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401175608"/>
                  </a:ext>
                </a:extLst>
              </a:tr>
              <a:tr h="190500">
                <a:tc>
                  <a:txBody>
                    <a:bodyPr/>
                    <a:lstStyle/>
                    <a:p>
                      <a:pPr algn="r" fontAlgn="b"/>
                      <a:r>
                        <a:rPr lang="en-US" sz="1100" b="0" i="0" u="none" strike="noStrike">
                          <a:solidFill>
                            <a:srgbClr val="000000"/>
                          </a:solidFill>
                          <a:effectLst/>
                          <a:latin typeface="Calibri" panose="020F0502020204030204" pitchFamily="34" charset="0"/>
                        </a:rPr>
                        <a:t>9-Jan-14</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6751.48</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1035.7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extLst>
                  <a:ext uri="{0D108BD9-81ED-4DB2-BD59-A6C34878D82A}">
                    <a16:rowId xmlns:a16="http://schemas.microsoft.com/office/drawing/2014/main" val="30143438"/>
                  </a:ext>
                </a:extLst>
              </a:tr>
            </a:tbl>
          </a:graphicData>
        </a:graphic>
      </p:graphicFrame>
    </p:spTree>
    <p:extLst>
      <p:ext uri="{BB962C8B-B14F-4D97-AF65-F5344CB8AC3E}">
        <p14:creationId xmlns:p14="http://schemas.microsoft.com/office/powerpoint/2010/main" val="2346176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395B-E4AF-4657-B245-2793436CE6EB}"/>
              </a:ext>
            </a:extLst>
          </p:cNvPr>
          <p:cNvSpPr>
            <a:spLocks noGrp="1"/>
          </p:cNvSpPr>
          <p:nvPr>
            <p:ph type="title"/>
          </p:nvPr>
        </p:nvSpPr>
        <p:spPr/>
        <p:txBody>
          <a:bodyPr/>
          <a:lstStyle/>
          <a:p>
            <a:r>
              <a:rPr lang="en-US" dirty="0"/>
              <a:t>Preview of Week #8 material</a:t>
            </a:r>
          </a:p>
        </p:txBody>
      </p:sp>
      <p:sp>
        <p:nvSpPr>
          <p:cNvPr id="3" name="Content Placeholder 2">
            <a:extLst>
              <a:ext uri="{FF2B5EF4-FFF2-40B4-BE49-F238E27FC236}">
                <a16:creationId xmlns:a16="http://schemas.microsoft.com/office/drawing/2014/main" id="{74A5D188-FC7A-4B54-A1F0-761E5FCE1DD2}"/>
              </a:ext>
            </a:extLst>
          </p:cNvPr>
          <p:cNvSpPr>
            <a:spLocks noGrp="1"/>
          </p:cNvSpPr>
          <p:nvPr>
            <p:ph idx="1"/>
          </p:nvPr>
        </p:nvSpPr>
        <p:spPr>
          <a:xfrm>
            <a:off x="914400" y="1825625"/>
            <a:ext cx="10439400" cy="4430796"/>
          </a:xfrm>
        </p:spPr>
        <p:txBody>
          <a:bodyPr/>
          <a:lstStyle/>
          <a:p>
            <a:r>
              <a:rPr lang="en-US" dirty="0"/>
              <a:t>Optional Read</a:t>
            </a:r>
          </a:p>
        </p:txBody>
      </p:sp>
    </p:spTree>
    <p:extLst>
      <p:ext uri="{BB962C8B-B14F-4D97-AF65-F5344CB8AC3E}">
        <p14:creationId xmlns:p14="http://schemas.microsoft.com/office/powerpoint/2010/main" val="758550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3C08-589B-4C86-9301-3E16D097332E}"/>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D7F007A1-EA71-4133-A6E9-19F8B14FAE3C}"/>
              </a:ext>
            </a:extLst>
          </p:cNvPr>
          <p:cNvSpPr>
            <a:spLocks noGrp="1"/>
          </p:cNvSpPr>
          <p:nvPr>
            <p:ph idx="1"/>
          </p:nvPr>
        </p:nvSpPr>
        <p:spPr/>
        <p:txBody>
          <a:bodyPr>
            <a:normAutofit lnSpcReduction="10000"/>
          </a:bodyPr>
          <a:lstStyle/>
          <a:p>
            <a:r>
              <a:rPr lang="en-US" dirty="0"/>
              <a:t>A field of artificial intelligence, concerned with the design and development of algorithms that allow computers to learn behaviors based on empirical data.</a:t>
            </a:r>
          </a:p>
          <a:p>
            <a:endParaRPr lang="en-US" dirty="0"/>
          </a:p>
          <a:p>
            <a:r>
              <a:rPr lang="en-US" dirty="0"/>
              <a:t>As intelligence requires knowledge, it is necessary for the computers to acquire knowledge.</a:t>
            </a:r>
          </a:p>
          <a:p>
            <a:endParaRPr lang="en-US" dirty="0"/>
          </a:p>
          <a:p>
            <a:r>
              <a:rPr lang="en-US" dirty="0"/>
              <a:t>Within the field of data analytics, machine learning is a method used to devise complex models and algorithms that lend themselves to prediction.</a:t>
            </a:r>
          </a:p>
          <a:p>
            <a:endParaRPr lang="en-US" dirty="0"/>
          </a:p>
        </p:txBody>
      </p:sp>
    </p:spTree>
    <p:extLst>
      <p:ext uri="{BB962C8B-B14F-4D97-AF65-F5344CB8AC3E}">
        <p14:creationId xmlns:p14="http://schemas.microsoft.com/office/powerpoint/2010/main" val="385056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FAE3-6DDC-45B7-B039-4E6511E30F9B}"/>
              </a:ext>
            </a:extLst>
          </p:cNvPr>
          <p:cNvSpPr>
            <a:spLocks noGrp="1"/>
          </p:cNvSpPr>
          <p:nvPr>
            <p:ph type="title"/>
          </p:nvPr>
        </p:nvSpPr>
        <p:spPr/>
        <p:txBody>
          <a:bodyPr/>
          <a:lstStyle/>
          <a:p>
            <a:r>
              <a:rPr lang="en-US" dirty="0"/>
              <a:t>Final Project – Grade 25% due by Week 8</a:t>
            </a:r>
          </a:p>
        </p:txBody>
      </p:sp>
      <p:sp>
        <p:nvSpPr>
          <p:cNvPr id="3" name="Content Placeholder 2">
            <a:extLst>
              <a:ext uri="{FF2B5EF4-FFF2-40B4-BE49-F238E27FC236}">
                <a16:creationId xmlns:a16="http://schemas.microsoft.com/office/drawing/2014/main" id="{85A16390-351B-4778-987F-9E7C18A9A01A}"/>
              </a:ext>
            </a:extLst>
          </p:cNvPr>
          <p:cNvSpPr>
            <a:spLocks noGrp="1"/>
          </p:cNvSpPr>
          <p:nvPr>
            <p:ph idx="1"/>
          </p:nvPr>
        </p:nvSpPr>
        <p:spPr/>
        <p:txBody>
          <a:bodyPr>
            <a:normAutofit fontScale="77500" lnSpcReduction="20000"/>
          </a:bodyPr>
          <a:lstStyle/>
          <a:p>
            <a:r>
              <a:rPr lang="en-US" dirty="0"/>
              <a:t>Exploration of Generalized Linear Models – select one application for industry and perform a case study.</a:t>
            </a:r>
          </a:p>
          <a:p>
            <a:pPr lvl="1"/>
            <a:r>
              <a:rPr lang="en-US" dirty="0"/>
              <a:t>Logistic Regression</a:t>
            </a:r>
          </a:p>
          <a:p>
            <a:pPr lvl="1"/>
            <a:r>
              <a:rPr lang="en-US" dirty="0"/>
              <a:t>Binary Logistic Regression</a:t>
            </a:r>
          </a:p>
          <a:p>
            <a:pPr lvl="1"/>
            <a:r>
              <a:rPr lang="en-US" dirty="0"/>
              <a:t>Poisson Regression</a:t>
            </a:r>
          </a:p>
          <a:p>
            <a:pPr lvl="1"/>
            <a:r>
              <a:rPr lang="en-US" dirty="0"/>
              <a:t>Survival Models</a:t>
            </a:r>
          </a:p>
          <a:p>
            <a:pPr lvl="1"/>
            <a:r>
              <a:rPr lang="en-US" dirty="0"/>
              <a:t>Machine Learning Approach of any GLM</a:t>
            </a:r>
          </a:p>
          <a:p>
            <a:r>
              <a:rPr lang="en-US" dirty="0"/>
              <a:t>Schedule</a:t>
            </a:r>
          </a:p>
          <a:p>
            <a:pPr lvl="1"/>
            <a:r>
              <a:rPr lang="en-US" dirty="0"/>
              <a:t>Mid report by week 4 – prepare slides and present progress</a:t>
            </a:r>
          </a:p>
          <a:p>
            <a:pPr lvl="1"/>
            <a:r>
              <a:rPr lang="en-US" dirty="0"/>
              <a:t>Final report by week 8 </a:t>
            </a:r>
            <a:r>
              <a:rPr lang="en-US"/>
              <a:t>– final report, final slides and present final results</a:t>
            </a:r>
          </a:p>
          <a:p>
            <a:r>
              <a:rPr lang="en-US"/>
              <a:t>Requirement</a:t>
            </a:r>
            <a:r>
              <a:rPr lang="en-US" dirty="0"/>
              <a:t>: Written report, Power Point slides and reference R code</a:t>
            </a:r>
          </a:p>
          <a:p>
            <a:r>
              <a:rPr lang="en-US" dirty="0"/>
              <a:t>Final report must include: Abstract, Introduction, Approach, Case Study, Results, Conclusions and  References</a:t>
            </a:r>
          </a:p>
          <a:p>
            <a:pPr lvl="1"/>
            <a:r>
              <a:rPr lang="en-US" dirty="0"/>
              <a:t>50% Written Report and R Code</a:t>
            </a:r>
          </a:p>
          <a:p>
            <a:pPr lvl="1"/>
            <a:r>
              <a:rPr lang="en-US" dirty="0"/>
              <a:t>50% Presentation</a:t>
            </a:r>
          </a:p>
        </p:txBody>
      </p:sp>
    </p:spTree>
    <p:extLst>
      <p:ext uri="{BB962C8B-B14F-4D97-AF65-F5344CB8AC3E}">
        <p14:creationId xmlns:p14="http://schemas.microsoft.com/office/powerpoint/2010/main" val="2528477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DA60-DD5A-445A-A263-7507F3F1082A}"/>
              </a:ext>
            </a:extLst>
          </p:cNvPr>
          <p:cNvSpPr>
            <a:spLocks noGrp="1"/>
          </p:cNvSpPr>
          <p:nvPr>
            <p:ph type="title"/>
          </p:nvPr>
        </p:nvSpPr>
        <p:spPr/>
        <p:txBody>
          <a:bodyPr/>
          <a:lstStyle/>
          <a:p>
            <a:r>
              <a:rPr lang="en-US" dirty="0"/>
              <a:t>Machine Learning Applications</a:t>
            </a:r>
          </a:p>
        </p:txBody>
      </p:sp>
      <p:sp>
        <p:nvSpPr>
          <p:cNvPr id="3" name="Content Placeholder 2">
            <a:extLst>
              <a:ext uri="{FF2B5EF4-FFF2-40B4-BE49-F238E27FC236}">
                <a16:creationId xmlns:a16="http://schemas.microsoft.com/office/drawing/2014/main" id="{698FD836-7B6E-4709-849C-3E50B434C155}"/>
              </a:ext>
            </a:extLst>
          </p:cNvPr>
          <p:cNvSpPr>
            <a:spLocks noGrp="1"/>
          </p:cNvSpPr>
          <p:nvPr>
            <p:ph idx="1"/>
          </p:nvPr>
        </p:nvSpPr>
        <p:spPr/>
        <p:txBody>
          <a:bodyPr>
            <a:normAutofit fontScale="92500" lnSpcReduction="20000"/>
          </a:bodyPr>
          <a:lstStyle/>
          <a:p>
            <a:r>
              <a:rPr lang="en-US" dirty="0"/>
              <a:t>Classification: inputs are divided into two or more classes, and the learner must produce a model that assigns unseen inputs to one or more of these classes. </a:t>
            </a:r>
          </a:p>
          <a:p>
            <a:pPr lvl="1"/>
            <a:r>
              <a:rPr lang="en-US" dirty="0"/>
              <a:t>Example: Spam filtering "spam" or "not spam"</a:t>
            </a:r>
          </a:p>
          <a:p>
            <a:r>
              <a:rPr lang="en-US" dirty="0"/>
              <a:t>Regression: the outputs are continuous rather than discrete.</a:t>
            </a:r>
          </a:p>
          <a:p>
            <a:pPr lvl="1"/>
            <a:r>
              <a:rPr lang="en-US" dirty="0"/>
              <a:t>Example: Probabilistic forecasting</a:t>
            </a:r>
          </a:p>
          <a:p>
            <a:r>
              <a:rPr lang="en-US" dirty="0"/>
              <a:t>Clustering: a set of inputs is to be divided into groups. Unlike in classification, the groups are not known beforehand, making this typically an unsupervised task.</a:t>
            </a:r>
          </a:p>
          <a:p>
            <a:pPr lvl="1"/>
            <a:r>
              <a:rPr lang="en-US" dirty="0"/>
              <a:t>Example: Customer grouping | Elections forecasting</a:t>
            </a:r>
          </a:p>
          <a:p>
            <a:r>
              <a:rPr lang="en-US" dirty="0"/>
              <a:t>Dimensionality reduction simplifies inputs by mapping them into a lower-dimensional space. </a:t>
            </a:r>
          </a:p>
          <a:p>
            <a:pPr lvl="1"/>
            <a:r>
              <a:rPr lang="en-US" dirty="0"/>
              <a:t>Example: Topic modeling- find out which documents cover similar topics</a:t>
            </a:r>
          </a:p>
        </p:txBody>
      </p:sp>
    </p:spTree>
    <p:extLst>
      <p:ext uri="{BB962C8B-B14F-4D97-AF65-F5344CB8AC3E}">
        <p14:creationId xmlns:p14="http://schemas.microsoft.com/office/powerpoint/2010/main" val="2695048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help us find new insights!</a:t>
            </a:r>
          </a:p>
        </p:txBody>
      </p:sp>
      <p:sp>
        <p:nvSpPr>
          <p:cNvPr id="3" name="Content Placeholder 2"/>
          <p:cNvSpPr>
            <a:spLocks noGrp="1"/>
          </p:cNvSpPr>
          <p:nvPr>
            <p:ph idx="1"/>
          </p:nvPr>
        </p:nvSpPr>
        <p:spPr>
          <a:xfrm>
            <a:off x="1325376" y="1924579"/>
            <a:ext cx="3969051" cy="4346820"/>
          </a:xfrm>
        </p:spPr>
        <p:txBody>
          <a:bodyPr/>
          <a:lstStyle/>
          <a:p>
            <a:r>
              <a:rPr lang="en-US" sz="2118" dirty="0"/>
              <a:t>Use of data to train a computer model</a:t>
            </a:r>
          </a:p>
          <a:p>
            <a:r>
              <a:rPr lang="en-US" sz="2118" dirty="0"/>
              <a:t>Goal: Predict new values based on known inputs</a:t>
            </a:r>
          </a:p>
          <a:p>
            <a:r>
              <a:rPr lang="en-US" sz="2118" dirty="0"/>
              <a:t>How it works?</a:t>
            </a:r>
          </a:p>
          <a:p>
            <a:pPr lvl="1"/>
            <a:r>
              <a:rPr lang="en-US" sz="2118" dirty="0"/>
              <a:t>The model learns from training cases</a:t>
            </a:r>
          </a:p>
          <a:p>
            <a:pPr lvl="1"/>
            <a:r>
              <a:rPr lang="en-US" sz="2118" dirty="0"/>
              <a:t>Then we can use a trained model to predict new data cases  </a:t>
            </a:r>
            <a:r>
              <a:rPr lang="en-US" sz="2118" i="1" dirty="0"/>
              <a:t>f</a:t>
            </a:r>
            <a:r>
              <a:rPr lang="en-US" sz="2118" dirty="0"/>
              <a:t>(X) = Y</a:t>
            </a:r>
          </a:p>
          <a:p>
            <a:endParaRPr lang="en-US" sz="2118" dirty="0"/>
          </a:p>
        </p:txBody>
      </p:sp>
      <p:graphicFrame>
        <p:nvGraphicFramePr>
          <p:cNvPr id="4" name="Table 3"/>
          <p:cNvGraphicFramePr>
            <a:graphicFrameLocks noGrp="1"/>
          </p:cNvGraphicFramePr>
          <p:nvPr/>
        </p:nvGraphicFramePr>
        <p:xfrm>
          <a:off x="5887217" y="4603426"/>
          <a:ext cx="4516645" cy="1636060"/>
        </p:xfrm>
        <a:graphic>
          <a:graphicData uri="http://schemas.openxmlformats.org/drawingml/2006/table">
            <a:tbl>
              <a:tblPr firstRow="1" bandRow="1">
                <a:tableStyleId>{5C22544A-7EE6-4342-B048-85BDC9FD1C3A}</a:tableStyleId>
              </a:tblPr>
              <a:tblGrid>
                <a:gridCol w="2341103">
                  <a:extLst>
                    <a:ext uri="{9D8B030D-6E8A-4147-A177-3AD203B41FA5}">
                      <a16:colId xmlns:a16="http://schemas.microsoft.com/office/drawing/2014/main" val="20000"/>
                    </a:ext>
                  </a:extLst>
                </a:gridCol>
                <a:gridCol w="2175542">
                  <a:extLst>
                    <a:ext uri="{9D8B030D-6E8A-4147-A177-3AD203B41FA5}">
                      <a16:colId xmlns:a16="http://schemas.microsoft.com/office/drawing/2014/main" val="20001"/>
                    </a:ext>
                  </a:extLst>
                </a:gridCol>
              </a:tblGrid>
              <a:tr h="327212">
                <a:tc>
                  <a:txBody>
                    <a:bodyPr/>
                    <a:lstStyle/>
                    <a:p>
                      <a:pPr algn="ctr"/>
                      <a:r>
                        <a:rPr lang="en-US" sz="1600" dirty="0">
                          <a:solidFill>
                            <a:schemeClr val="bg2"/>
                          </a:solidFill>
                        </a:rPr>
                        <a:t>Features (Observations)</a:t>
                      </a:r>
                    </a:p>
                  </a:txBody>
                  <a:tcPr marL="80682" marR="80682" marT="40341" marB="40341"/>
                </a:tc>
                <a:tc>
                  <a:txBody>
                    <a:bodyPr/>
                    <a:lstStyle/>
                    <a:p>
                      <a:pPr algn="ctr"/>
                      <a:r>
                        <a:rPr lang="en-US" sz="1600" dirty="0">
                          <a:solidFill>
                            <a:schemeClr val="bg2"/>
                          </a:solidFill>
                        </a:rPr>
                        <a:t>Response Variable</a:t>
                      </a:r>
                    </a:p>
                  </a:txBody>
                  <a:tcPr marL="80682" marR="80682" marT="40341" marB="40341"/>
                </a:tc>
                <a:extLst>
                  <a:ext uri="{0D108BD9-81ED-4DB2-BD59-A6C34878D82A}">
                    <a16:rowId xmlns:a16="http://schemas.microsoft.com/office/drawing/2014/main" val="10000"/>
                  </a:ext>
                </a:extLst>
              </a:tr>
              <a:tr h="327212">
                <a:tc>
                  <a:txBody>
                    <a:bodyPr/>
                    <a:lstStyle/>
                    <a:p>
                      <a:pPr algn="ctr"/>
                      <a:r>
                        <a:rPr lang="en-US" sz="1600" dirty="0"/>
                        <a:t>[X1, X2, X3,…]</a:t>
                      </a:r>
                    </a:p>
                  </a:txBody>
                  <a:tcPr marL="80682" marR="80682" marT="40341" marB="40341"/>
                </a:tc>
                <a:tc>
                  <a:txBody>
                    <a:bodyPr/>
                    <a:lstStyle/>
                    <a:p>
                      <a:pPr algn="ctr"/>
                      <a:r>
                        <a:rPr lang="en-US" sz="1600" dirty="0"/>
                        <a:t>[Y]</a:t>
                      </a:r>
                    </a:p>
                  </a:txBody>
                  <a:tcPr marL="80682" marR="80682" marT="40341" marB="40341"/>
                </a:tc>
                <a:extLst>
                  <a:ext uri="{0D108BD9-81ED-4DB2-BD59-A6C34878D82A}">
                    <a16:rowId xmlns:a16="http://schemas.microsoft.com/office/drawing/2014/main" val="10001"/>
                  </a:ext>
                </a:extLst>
              </a:tr>
              <a:tr h="3272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[X1, X2, X3,…]</a:t>
                      </a:r>
                    </a:p>
                  </a:txBody>
                  <a:tcPr marL="80682" marR="80682" marT="40341" marB="403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[Y]</a:t>
                      </a:r>
                    </a:p>
                  </a:txBody>
                  <a:tcPr marL="80682" marR="80682" marT="40341" marB="40341"/>
                </a:tc>
                <a:extLst>
                  <a:ext uri="{0D108BD9-81ED-4DB2-BD59-A6C34878D82A}">
                    <a16:rowId xmlns:a16="http://schemas.microsoft.com/office/drawing/2014/main" val="10002"/>
                  </a:ext>
                </a:extLst>
              </a:tr>
              <a:tr h="3272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[X1, X2, X3,…]</a:t>
                      </a:r>
                    </a:p>
                  </a:txBody>
                  <a:tcPr marL="80682" marR="80682" marT="40341" marB="403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[Y]</a:t>
                      </a:r>
                    </a:p>
                  </a:txBody>
                  <a:tcPr marL="80682" marR="80682" marT="40341" marB="40341"/>
                </a:tc>
                <a:extLst>
                  <a:ext uri="{0D108BD9-81ED-4DB2-BD59-A6C34878D82A}">
                    <a16:rowId xmlns:a16="http://schemas.microsoft.com/office/drawing/2014/main" val="10003"/>
                  </a:ext>
                </a:extLst>
              </a:tr>
              <a:tr h="3272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[X1, X2, X3,…]</a:t>
                      </a:r>
                    </a:p>
                  </a:txBody>
                  <a:tcPr marL="80682" marR="80682" marT="40341" marB="403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[Y]</a:t>
                      </a:r>
                    </a:p>
                  </a:txBody>
                  <a:tcPr marL="80682" marR="80682" marT="40341" marB="40341"/>
                </a:tc>
                <a:extLst>
                  <a:ext uri="{0D108BD9-81ED-4DB2-BD59-A6C34878D82A}">
                    <a16:rowId xmlns:a16="http://schemas.microsoft.com/office/drawing/2014/main" val="10004"/>
                  </a:ext>
                </a:extLst>
              </a:tr>
            </a:tbl>
          </a:graphicData>
        </a:graphic>
      </p:graphicFrame>
      <p:pic>
        <p:nvPicPr>
          <p:cNvPr id="5" name="Picture 2" descr="C:\Users\hays\Desktop\143 Computer Vision\slides\07\machine_learning_spectrum.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6" t="22037" b="3792"/>
          <a:stretch/>
        </p:blipFill>
        <p:spPr bwMode="auto">
          <a:xfrm>
            <a:off x="5915906" y="1603927"/>
            <a:ext cx="4617624" cy="247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bwMode="auto">
          <a:xfrm flipV="1">
            <a:off x="5626619" y="1452431"/>
            <a:ext cx="0" cy="4935207"/>
          </a:xfrm>
          <a:prstGeom prst="line">
            <a:avLst/>
          </a:prstGeom>
          <a:ln w="19050">
            <a:prstDash val="dash"/>
            <a:headEnd type="none" w="sm" len="sm"/>
            <a:tailEnd type="none" w="sm" len="sm"/>
          </a:ln>
        </p:spPr>
        <p:style>
          <a:lnRef idx="1">
            <a:schemeClr val="accent2"/>
          </a:lnRef>
          <a:fillRef idx="0">
            <a:schemeClr val="accent2"/>
          </a:fillRef>
          <a:effectRef idx="0">
            <a:schemeClr val="accent2"/>
          </a:effectRef>
          <a:fontRef idx="minor">
            <a:schemeClr val="tx1"/>
          </a:fontRef>
        </p:style>
      </p:cxnSp>
      <p:sp>
        <p:nvSpPr>
          <p:cNvPr id="7" name="Isosceles Triangle 6"/>
          <p:cNvSpPr/>
          <p:nvPr/>
        </p:nvSpPr>
        <p:spPr bwMode="auto">
          <a:xfrm rot="10800000">
            <a:off x="6509586" y="4159614"/>
            <a:ext cx="3613897" cy="302559"/>
          </a:xfrm>
          <a:prstGeom prst="triangl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t" anchorCtr="0" compatLnSpc="1">
            <a:prstTxWarp prst="textNoShape">
              <a:avLst/>
            </a:prstTxWarp>
          </a:bodyPr>
          <a:lstStyle/>
          <a:p>
            <a:pPr defTabSz="806867" fontAlgn="base">
              <a:spcBef>
                <a:spcPct val="0"/>
              </a:spcBef>
              <a:spcAft>
                <a:spcPct val="0"/>
              </a:spcAft>
            </a:pPr>
            <a:endParaRPr lang="en-US" sz="1765" dirty="0">
              <a:solidFill>
                <a:schemeClr val="tx1"/>
              </a:solidFill>
              <a:latin typeface="Arial" charset="0"/>
            </a:endParaRPr>
          </a:p>
        </p:txBody>
      </p:sp>
    </p:spTree>
    <p:extLst>
      <p:ext uri="{BB962C8B-B14F-4D97-AF65-F5344CB8AC3E}">
        <p14:creationId xmlns:p14="http://schemas.microsoft.com/office/powerpoint/2010/main" val="128661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requires good data</a:t>
            </a:r>
          </a:p>
        </p:txBody>
      </p:sp>
      <p:sp>
        <p:nvSpPr>
          <p:cNvPr id="3" name="Content Placeholder 2"/>
          <p:cNvSpPr>
            <a:spLocks noGrp="1"/>
          </p:cNvSpPr>
          <p:nvPr>
            <p:ph idx="1"/>
          </p:nvPr>
        </p:nvSpPr>
        <p:spPr/>
        <p:txBody>
          <a:bodyPr/>
          <a:lstStyle/>
          <a:p>
            <a:r>
              <a:rPr lang="en-US" sz="2118" dirty="0"/>
              <a:t>How these Algorithms work?</a:t>
            </a:r>
          </a:p>
        </p:txBody>
      </p:sp>
      <p:sp>
        <p:nvSpPr>
          <p:cNvPr id="5" name="Rectangle 4"/>
          <p:cNvSpPr/>
          <p:nvPr/>
        </p:nvSpPr>
        <p:spPr bwMode="auto">
          <a:xfrm>
            <a:off x="1846807" y="2268898"/>
            <a:ext cx="1949824" cy="66114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Data Acquisition</a:t>
            </a:r>
          </a:p>
        </p:txBody>
      </p:sp>
      <p:sp>
        <p:nvSpPr>
          <p:cNvPr id="6" name="Rectangle 5"/>
          <p:cNvSpPr/>
          <p:nvPr/>
        </p:nvSpPr>
        <p:spPr bwMode="auto">
          <a:xfrm>
            <a:off x="3991260" y="2268898"/>
            <a:ext cx="1949824" cy="66114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Data Preparation</a:t>
            </a:r>
          </a:p>
        </p:txBody>
      </p:sp>
      <p:cxnSp>
        <p:nvCxnSpPr>
          <p:cNvPr id="12" name="Straight Arrow Connector 11"/>
          <p:cNvCxnSpPr>
            <a:stCxn id="5" idx="3"/>
            <a:endCxn id="6" idx="1"/>
          </p:cNvCxnSpPr>
          <p:nvPr/>
        </p:nvCxnSpPr>
        <p:spPr bwMode="auto">
          <a:xfrm>
            <a:off x="3796631" y="2599472"/>
            <a:ext cx="194629" cy="0"/>
          </a:xfrm>
          <a:prstGeom prst="straightConnector1">
            <a:avLst/>
          </a:prstGeom>
          <a:ln>
            <a:headEnd type="none" w="sm" len="sm"/>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6" idx="3"/>
            <a:endCxn id="37" idx="2"/>
          </p:cNvCxnSpPr>
          <p:nvPr/>
        </p:nvCxnSpPr>
        <p:spPr bwMode="auto">
          <a:xfrm>
            <a:off x="5941083" y="2599472"/>
            <a:ext cx="201311" cy="0"/>
          </a:xfrm>
          <a:prstGeom prst="straightConnector1">
            <a:avLst/>
          </a:prstGeom>
          <a:ln>
            <a:headEnd type="none" w="sm" len="sm"/>
            <a:tailEnd type="arrow"/>
          </a:ln>
        </p:spPr>
        <p:style>
          <a:lnRef idx="1">
            <a:schemeClr val="accent2"/>
          </a:lnRef>
          <a:fillRef idx="0">
            <a:schemeClr val="accent2"/>
          </a:fillRef>
          <a:effectRef idx="0">
            <a:schemeClr val="accent2"/>
          </a:effectRef>
          <a:fontRef idx="minor">
            <a:schemeClr val="tx1"/>
          </a:fontRef>
        </p:style>
      </p:cxnSp>
      <p:sp>
        <p:nvSpPr>
          <p:cNvPr id="37" name="Oval 36"/>
          <p:cNvSpPr/>
          <p:nvPr/>
        </p:nvSpPr>
        <p:spPr bwMode="auto">
          <a:xfrm>
            <a:off x="6142395" y="1782032"/>
            <a:ext cx="1634879" cy="1634879"/>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Machine Learning Algorithm</a:t>
            </a:r>
          </a:p>
        </p:txBody>
      </p:sp>
      <p:sp>
        <p:nvSpPr>
          <p:cNvPr id="40" name="Flowchart: Decision 39"/>
          <p:cNvSpPr/>
          <p:nvPr/>
        </p:nvSpPr>
        <p:spPr bwMode="auto">
          <a:xfrm>
            <a:off x="5739774" y="3848631"/>
            <a:ext cx="2440120" cy="1634880"/>
          </a:xfrm>
          <a:prstGeom prst="flowChartDecision">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Predictive Model</a:t>
            </a:r>
          </a:p>
        </p:txBody>
      </p:sp>
      <p:cxnSp>
        <p:nvCxnSpPr>
          <p:cNvPr id="42" name="Straight Arrow Connector 41"/>
          <p:cNvCxnSpPr>
            <a:stCxn id="37" idx="4"/>
            <a:endCxn id="40" idx="0"/>
          </p:cNvCxnSpPr>
          <p:nvPr/>
        </p:nvCxnSpPr>
        <p:spPr bwMode="auto">
          <a:xfrm>
            <a:off x="6959834" y="3416911"/>
            <a:ext cx="0" cy="431720"/>
          </a:xfrm>
          <a:prstGeom prst="straightConnector1">
            <a:avLst/>
          </a:prstGeom>
          <a:ln>
            <a:headEnd type="none" w="sm" len="sm"/>
            <a:tailEnd type="arrow"/>
          </a:ln>
        </p:spPr>
        <p:style>
          <a:lnRef idx="1">
            <a:schemeClr val="accent2"/>
          </a:lnRef>
          <a:fillRef idx="0">
            <a:schemeClr val="accent2"/>
          </a:fillRef>
          <a:effectRef idx="0">
            <a:schemeClr val="accent2"/>
          </a:effectRef>
          <a:fontRef idx="minor">
            <a:schemeClr val="tx1"/>
          </a:fontRef>
        </p:style>
      </p:cxnSp>
      <p:sp>
        <p:nvSpPr>
          <p:cNvPr id="44" name="Rectangle 43"/>
          <p:cNvSpPr/>
          <p:nvPr/>
        </p:nvSpPr>
        <p:spPr bwMode="auto">
          <a:xfrm>
            <a:off x="3538703" y="4335498"/>
            <a:ext cx="1949824" cy="66114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New Data</a:t>
            </a:r>
          </a:p>
        </p:txBody>
      </p:sp>
      <p:cxnSp>
        <p:nvCxnSpPr>
          <p:cNvPr id="46" name="Straight Arrow Connector 45"/>
          <p:cNvCxnSpPr>
            <a:stCxn id="44" idx="3"/>
            <a:endCxn id="40" idx="1"/>
          </p:cNvCxnSpPr>
          <p:nvPr/>
        </p:nvCxnSpPr>
        <p:spPr bwMode="auto">
          <a:xfrm>
            <a:off x="5488527" y="4666071"/>
            <a:ext cx="251247" cy="0"/>
          </a:xfrm>
          <a:prstGeom prst="straightConnector1">
            <a:avLst/>
          </a:prstGeom>
          <a:ln>
            <a:headEnd type="none" w="sm" len="sm"/>
            <a:tailEnd type="arrow"/>
          </a:ln>
        </p:spPr>
        <p:style>
          <a:lnRef idx="1">
            <a:schemeClr val="accent2"/>
          </a:lnRef>
          <a:fillRef idx="0">
            <a:schemeClr val="accent2"/>
          </a:fillRef>
          <a:effectRef idx="0">
            <a:schemeClr val="accent2"/>
          </a:effectRef>
          <a:fontRef idx="minor">
            <a:schemeClr val="tx1"/>
          </a:fontRef>
        </p:style>
      </p:cxnSp>
      <p:sp>
        <p:nvSpPr>
          <p:cNvPr id="47" name="Rectangle 46"/>
          <p:cNvSpPr/>
          <p:nvPr/>
        </p:nvSpPr>
        <p:spPr bwMode="auto">
          <a:xfrm>
            <a:off x="8425645" y="4335498"/>
            <a:ext cx="1949824" cy="66114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algn="ctr"/>
            <a:r>
              <a:rPr lang="en-US" sz="1412" dirty="0">
                <a:solidFill>
                  <a:schemeClr val="tx1"/>
                </a:solidFill>
                <a:latin typeface="Arial" charset="0"/>
              </a:rPr>
              <a:t>Predictions</a:t>
            </a:r>
          </a:p>
        </p:txBody>
      </p:sp>
      <p:cxnSp>
        <p:nvCxnSpPr>
          <p:cNvPr id="49" name="Straight Arrow Connector 48"/>
          <p:cNvCxnSpPr>
            <a:stCxn id="40" idx="3"/>
            <a:endCxn id="47" idx="1"/>
          </p:cNvCxnSpPr>
          <p:nvPr/>
        </p:nvCxnSpPr>
        <p:spPr bwMode="auto">
          <a:xfrm>
            <a:off x="8179894" y="4666071"/>
            <a:ext cx="245752" cy="0"/>
          </a:xfrm>
          <a:prstGeom prst="straightConnector1">
            <a:avLst/>
          </a:prstGeom>
          <a:ln>
            <a:headEnd type="none" w="sm" len="sm"/>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24723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2A47-3E44-42A3-A7F0-F9C994FF0D4F}"/>
              </a:ext>
            </a:extLst>
          </p:cNvPr>
          <p:cNvSpPr>
            <a:spLocks noGrp="1"/>
          </p:cNvSpPr>
          <p:nvPr>
            <p:ph type="title"/>
          </p:nvPr>
        </p:nvSpPr>
        <p:spPr/>
        <p:txBody>
          <a:bodyPr/>
          <a:lstStyle/>
          <a:p>
            <a:r>
              <a:rPr lang="en-US" dirty="0"/>
              <a:t>Train and Test sets</a:t>
            </a:r>
          </a:p>
        </p:txBody>
      </p:sp>
      <p:sp>
        <p:nvSpPr>
          <p:cNvPr id="3" name="Content Placeholder 2">
            <a:extLst>
              <a:ext uri="{FF2B5EF4-FFF2-40B4-BE49-F238E27FC236}">
                <a16:creationId xmlns:a16="http://schemas.microsoft.com/office/drawing/2014/main" id="{8862CC4A-EBF3-44E9-9FDE-1B6F64530C4A}"/>
              </a:ext>
            </a:extLst>
          </p:cNvPr>
          <p:cNvSpPr>
            <a:spLocks noGrp="1"/>
          </p:cNvSpPr>
          <p:nvPr>
            <p:ph idx="1"/>
          </p:nvPr>
        </p:nvSpPr>
        <p:spPr>
          <a:xfrm>
            <a:off x="838200" y="1825625"/>
            <a:ext cx="2791985" cy="4351338"/>
          </a:xfrm>
        </p:spPr>
        <p:txBody>
          <a:bodyPr/>
          <a:lstStyle/>
          <a:p>
            <a:r>
              <a:rPr lang="en-US" dirty="0"/>
              <a:t>Typically data is split into a Train and Test dataset</a:t>
            </a:r>
          </a:p>
          <a:p>
            <a:pPr lvl="1"/>
            <a:r>
              <a:rPr lang="en-US" dirty="0"/>
              <a:t>Example: </a:t>
            </a:r>
          </a:p>
          <a:p>
            <a:pPr marL="457200" lvl="1" indent="0">
              <a:buNone/>
            </a:pPr>
            <a:r>
              <a:rPr lang="en-US" dirty="0"/>
              <a:t>75% Train</a:t>
            </a:r>
          </a:p>
          <a:p>
            <a:pPr marL="457200" lvl="1" indent="0">
              <a:buNone/>
            </a:pPr>
            <a:r>
              <a:rPr lang="en-US" dirty="0"/>
              <a:t>25% Test</a:t>
            </a:r>
          </a:p>
        </p:txBody>
      </p:sp>
      <p:sp>
        <p:nvSpPr>
          <p:cNvPr id="4" name="流程圖: 程序 177">
            <a:extLst>
              <a:ext uri="{FF2B5EF4-FFF2-40B4-BE49-F238E27FC236}">
                <a16:creationId xmlns:a16="http://schemas.microsoft.com/office/drawing/2014/main" id="{84C79A30-A0DF-47E2-85DD-5C82C1C19FB3}"/>
              </a:ext>
            </a:extLst>
          </p:cNvPr>
          <p:cNvSpPr/>
          <p:nvPr/>
        </p:nvSpPr>
        <p:spPr>
          <a:xfrm>
            <a:off x="9225793" y="3515180"/>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流程圖: 程序 159">
            <a:extLst>
              <a:ext uri="{FF2B5EF4-FFF2-40B4-BE49-F238E27FC236}">
                <a16:creationId xmlns:a16="http://schemas.microsoft.com/office/drawing/2014/main" id="{615F78AE-BF23-46DD-91FB-21E7185583ED}"/>
              </a:ext>
            </a:extLst>
          </p:cNvPr>
          <p:cNvSpPr/>
          <p:nvPr/>
        </p:nvSpPr>
        <p:spPr>
          <a:xfrm>
            <a:off x="6633505" y="1354940"/>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程序 120">
            <a:extLst>
              <a:ext uri="{FF2B5EF4-FFF2-40B4-BE49-F238E27FC236}">
                <a16:creationId xmlns:a16="http://schemas.microsoft.com/office/drawing/2014/main" id="{C7FB6263-61A1-47FB-9ECB-C43618DDEB7C}"/>
              </a:ext>
            </a:extLst>
          </p:cNvPr>
          <p:cNvSpPr/>
          <p:nvPr/>
        </p:nvSpPr>
        <p:spPr>
          <a:xfrm>
            <a:off x="4041217" y="3486745"/>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105">
            <a:extLst>
              <a:ext uri="{FF2B5EF4-FFF2-40B4-BE49-F238E27FC236}">
                <a16:creationId xmlns:a16="http://schemas.microsoft.com/office/drawing/2014/main" id="{6B2BEC65-130E-4B47-B30B-AFBDB51887F5}"/>
              </a:ext>
            </a:extLst>
          </p:cNvPr>
          <p:cNvSpPr/>
          <p:nvPr/>
        </p:nvSpPr>
        <p:spPr>
          <a:xfrm>
            <a:off x="4329249" y="3774777"/>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106">
            <a:extLst>
              <a:ext uri="{FF2B5EF4-FFF2-40B4-BE49-F238E27FC236}">
                <a16:creationId xmlns:a16="http://schemas.microsoft.com/office/drawing/2014/main" id="{B6704A99-CD84-439F-A00E-B016A5E41C01}"/>
              </a:ext>
            </a:extLst>
          </p:cNvPr>
          <p:cNvSpPr/>
          <p:nvPr/>
        </p:nvSpPr>
        <p:spPr>
          <a:xfrm>
            <a:off x="4545273" y="391879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107">
            <a:extLst>
              <a:ext uri="{FF2B5EF4-FFF2-40B4-BE49-F238E27FC236}">
                <a16:creationId xmlns:a16="http://schemas.microsoft.com/office/drawing/2014/main" id="{55EFA529-4F1B-4D90-81C1-378D995F8991}"/>
              </a:ext>
            </a:extLst>
          </p:cNvPr>
          <p:cNvSpPr/>
          <p:nvPr/>
        </p:nvSpPr>
        <p:spPr>
          <a:xfrm>
            <a:off x="4617281" y="37027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108">
            <a:extLst>
              <a:ext uri="{FF2B5EF4-FFF2-40B4-BE49-F238E27FC236}">
                <a16:creationId xmlns:a16="http://schemas.microsoft.com/office/drawing/2014/main" id="{8259BD9E-9AF5-43D6-9195-B9FF025AC7C4}"/>
              </a:ext>
            </a:extLst>
          </p:cNvPr>
          <p:cNvSpPr/>
          <p:nvPr/>
        </p:nvSpPr>
        <p:spPr>
          <a:xfrm>
            <a:off x="4329249" y="3990801"/>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乘號 109">
            <a:extLst>
              <a:ext uri="{FF2B5EF4-FFF2-40B4-BE49-F238E27FC236}">
                <a16:creationId xmlns:a16="http://schemas.microsoft.com/office/drawing/2014/main" id="{0BD5CEA2-8A0F-4D24-90B0-6C9EBDB7FFB8}"/>
              </a:ext>
            </a:extLst>
          </p:cNvPr>
          <p:cNvSpPr/>
          <p:nvPr/>
        </p:nvSpPr>
        <p:spPr>
          <a:xfrm>
            <a:off x="4833305" y="391879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乘號 110">
            <a:extLst>
              <a:ext uri="{FF2B5EF4-FFF2-40B4-BE49-F238E27FC236}">
                <a16:creationId xmlns:a16="http://schemas.microsoft.com/office/drawing/2014/main" id="{B240011E-4ECC-4C13-B4EF-A6C712D75942}"/>
              </a:ext>
            </a:extLst>
          </p:cNvPr>
          <p:cNvSpPr/>
          <p:nvPr/>
        </p:nvSpPr>
        <p:spPr>
          <a:xfrm>
            <a:off x="4761297" y="4134817"/>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乘號 111">
            <a:extLst>
              <a:ext uri="{FF2B5EF4-FFF2-40B4-BE49-F238E27FC236}">
                <a16:creationId xmlns:a16="http://schemas.microsoft.com/office/drawing/2014/main" id="{F9EA3A76-C031-458F-9819-5A71B03D01EB}"/>
              </a:ext>
            </a:extLst>
          </p:cNvPr>
          <p:cNvSpPr/>
          <p:nvPr/>
        </p:nvSpPr>
        <p:spPr>
          <a:xfrm>
            <a:off x="4473265" y="4206825"/>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12">
            <a:extLst>
              <a:ext uri="{FF2B5EF4-FFF2-40B4-BE49-F238E27FC236}">
                <a16:creationId xmlns:a16="http://schemas.microsoft.com/office/drawing/2014/main" id="{2D9EB752-BC6F-4CD6-940A-EC811DD48324}"/>
              </a:ext>
            </a:extLst>
          </p:cNvPr>
          <p:cNvSpPr/>
          <p:nvPr/>
        </p:nvSpPr>
        <p:spPr>
          <a:xfrm>
            <a:off x="5193345" y="44948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13">
            <a:extLst>
              <a:ext uri="{FF2B5EF4-FFF2-40B4-BE49-F238E27FC236}">
                <a16:creationId xmlns:a16="http://schemas.microsoft.com/office/drawing/2014/main" id="{51A22ED4-B7FF-4CB2-9A0F-EB89AE6A3D93}"/>
              </a:ext>
            </a:extLst>
          </p:cNvPr>
          <p:cNvSpPr/>
          <p:nvPr/>
        </p:nvSpPr>
        <p:spPr>
          <a:xfrm>
            <a:off x="4977321" y="47108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14">
            <a:extLst>
              <a:ext uri="{FF2B5EF4-FFF2-40B4-BE49-F238E27FC236}">
                <a16:creationId xmlns:a16="http://schemas.microsoft.com/office/drawing/2014/main" id="{0A5B97A8-30F0-4EDC-994C-1FE3682F3524}"/>
              </a:ext>
            </a:extLst>
          </p:cNvPr>
          <p:cNvSpPr/>
          <p:nvPr/>
        </p:nvSpPr>
        <p:spPr>
          <a:xfrm>
            <a:off x="5481377" y="44948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15">
            <a:extLst>
              <a:ext uri="{FF2B5EF4-FFF2-40B4-BE49-F238E27FC236}">
                <a16:creationId xmlns:a16="http://schemas.microsoft.com/office/drawing/2014/main" id="{1652EB91-F16B-4BCD-92A8-F26143AD4A3C}"/>
              </a:ext>
            </a:extLst>
          </p:cNvPr>
          <p:cNvSpPr/>
          <p:nvPr/>
        </p:nvSpPr>
        <p:spPr>
          <a:xfrm>
            <a:off x="5265353" y="47108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16">
            <a:extLst>
              <a:ext uri="{FF2B5EF4-FFF2-40B4-BE49-F238E27FC236}">
                <a16:creationId xmlns:a16="http://schemas.microsoft.com/office/drawing/2014/main" id="{F96111F8-3346-47A7-B386-6DABA9DFE29B}"/>
              </a:ext>
            </a:extLst>
          </p:cNvPr>
          <p:cNvSpPr/>
          <p:nvPr/>
        </p:nvSpPr>
        <p:spPr>
          <a:xfrm>
            <a:off x="5121337" y="4926905"/>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 name="流程圖: 接點 117">
            <a:extLst>
              <a:ext uri="{FF2B5EF4-FFF2-40B4-BE49-F238E27FC236}">
                <a16:creationId xmlns:a16="http://schemas.microsoft.com/office/drawing/2014/main" id="{BF81A867-2EDA-4543-8744-3622DFE0CC1E}"/>
              </a:ext>
            </a:extLst>
          </p:cNvPr>
          <p:cNvSpPr/>
          <p:nvPr/>
        </p:nvSpPr>
        <p:spPr>
          <a:xfrm>
            <a:off x="5553385" y="47108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流程圖: 接點 118">
            <a:extLst>
              <a:ext uri="{FF2B5EF4-FFF2-40B4-BE49-F238E27FC236}">
                <a16:creationId xmlns:a16="http://schemas.microsoft.com/office/drawing/2014/main" id="{BA7CFDEE-9A75-45DE-AC13-33A48C36E1AA}"/>
              </a:ext>
            </a:extLst>
          </p:cNvPr>
          <p:cNvSpPr/>
          <p:nvPr/>
        </p:nvSpPr>
        <p:spPr>
          <a:xfrm>
            <a:off x="5409369" y="4926905"/>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1" name="流程圖: 接點 119">
            <a:extLst>
              <a:ext uri="{FF2B5EF4-FFF2-40B4-BE49-F238E27FC236}">
                <a16:creationId xmlns:a16="http://schemas.microsoft.com/office/drawing/2014/main" id="{6FDB0E80-7504-4A09-BF45-8EA855D1D932}"/>
              </a:ext>
            </a:extLst>
          </p:cNvPr>
          <p:cNvSpPr/>
          <p:nvPr/>
        </p:nvSpPr>
        <p:spPr>
          <a:xfrm>
            <a:off x="5265353" y="507092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2" name="乘號 121">
            <a:extLst>
              <a:ext uri="{FF2B5EF4-FFF2-40B4-BE49-F238E27FC236}">
                <a16:creationId xmlns:a16="http://schemas.microsoft.com/office/drawing/2014/main" id="{91FDBD27-AB9F-4947-8AF4-9231386118C2}"/>
              </a:ext>
            </a:extLst>
          </p:cNvPr>
          <p:cNvSpPr/>
          <p:nvPr/>
        </p:nvSpPr>
        <p:spPr>
          <a:xfrm>
            <a:off x="6921537" y="17869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122">
            <a:extLst>
              <a:ext uri="{FF2B5EF4-FFF2-40B4-BE49-F238E27FC236}">
                <a16:creationId xmlns:a16="http://schemas.microsoft.com/office/drawing/2014/main" id="{47ACD1A7-ECD0-41F8-AFF0-964683F66950}"/>
              </a:ext>
            </a:extLst>
          </p:cNvPr>
          <p:cNvSpPr/>
          <p:nvPr/>
        </p:nvSpPr>
        <p:spPr>
          <a:xfrm>
            <a:off x="7137561" y="19310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123">
            <a:extLst>
              <a:ext uri="{FF2B5EF4-FFF2-40B4-BE49-F238E27FC236}">
                <a16:creationId xmlns:a16="http://schemas.microsoft.com/office/drawing/2014/main" id="{93578C40-CAF5-4AAF-BCCB-8260E70E5C91}"/>
              </a:ext>
            </a:extLst>
          </p:cNvPr>
          <p:cNvSpPr/>
          <p:nvPr/>
        </p:nvSpPr>
        <p:spPr>
          <a:xfrm>
            <a:off x="7065553" y="15709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124">
            <a:extLst>
              <a:ext uri="{FF2B5EF4-FFF2-40B4-BE49-F238E27FC236}">
                <a16:creationId xmlns:a16="http://schemas.microsoft.com/office/drawing/2014/main" id="{285E0A3C-C9F6-43B4-9D62-4B59898AB5A0}"/>
              </a:ext>
            </a:extLst>
          </p:cNvPr>
          <p:cNvSpPr/>
          <p:nvPr/>
        </p:nvSpPr>
        <p:spPr>
          <a:xfrm>
            <a:off x="6921537" y="20030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125">
            <a:extLst>
              <a:ext uri="{FF2B5EF4-FFF2-40B4-BE49-F238E27FC236}">
                <a16:creationId xmlns:a16="http://schemas.microsoft.com/office/drawing/2014/main" id="{5AF07FD3-317C-4C79-99BA-9F23B0092638}"/>
              </a:ext>
            </a:extLst>
          </p:cNvPr>
          <p:cNvSpPr/>
          <p:nvPr/>
        </p:nvSpPr>
        <p:spPr>
          <a:xfrm>
            <a:off x="6705513" y="20030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乘號 126">
            <a:extLst>
              <a:ext uri="{FF2B5EF4-FFF2-40B4-BE49-F238E27FC236}">
                <a16:creationId xmlns:a16="http://schemas.microsoft.com/office/drawing/2014/main" id="{0A6F7BE6-8134-48A5-9CF8-E79B93402D40}"/>
              </a:ext>
            </a:extLst>
          </p:cNvPr>
          <p:cNvSpPr/>
          <p:nvPr/>
        </p:nvSpPr>
        <p:spPr>
          <a:xfrm>
            <a:off x="7353585" y="21470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乘號 127">
            <a:extLst>
              <a:ext uri="{FF2B5EF4-FFF2-40B4-BE49-F238E27FC236}">
                <a16:creationId xmlns:a16="http://schemas.microsoft.com/office/drawing/2014/main" id="{FC938EC0-586A-475E-8925-45D218EA52DF}"/>
              </a:ext>
            </a:extLst>
          </p:cNvPr>
          <p:cNvSpPr/>
          <p:nvPr/>
        </p:nvSpPr>
        <p:spPr>
          <a:xfrm>
            <a:off x="7065553" y="22190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乘號 128">
            <a:extLst>
              <a:ext uri="{FF2B5EF4-FFF2-40B4-BE49-F238E27FC236}">
                <a16:creationId xmlns:a16="http://schemas.microsoft.com/office/drawing/2014/main" id="{FE4E6B1F-EC43-493B-A472-8B35AC67C306}"/>
              </a:ext>
            </a:extLst>
          </p:cNvPr>
          <p:cNvSpPr/>
          <p:nvPr/>
        </p:nvSpPr>
        <p:spPr>
          <a:xfrm>
            <a:off x="7569609" y="17869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乘號 129">
            <a:extLst>
              <a:ext uri="{FF2B5EF4-FFF2-40B4-BE49-F238E27FC236}">
                <a16:creationId xmlns:a16="http://schemas.microsoft.com/office/drawing/2014/main" id="{A7269FFC-F567-4246-9C1F-9C227DB5A546}"/>
              </a:ext>
            </a:extLst>
          </p:cNvPr>
          <p:cNvSpPr/>
          <p:nvPr/>
        </p:nvSpPr>
        <p:spPr>
          <a:xfrm>
            <a:off x="7929649" y="17869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乘號 130">
            <a:extLst>
              <a:ext uri="{FF2B5EF4-FFF2-40B4-BE49-F238E27FC236}">
                <a16:creationId xmlns:a16="http://schemas.microsoft.com/office/drawing/2014/main" id="{333ECB71-11B6-4256-8E96-C5F6B385C2D7}"/>
              </a:ext>
            </a:extLst>
          </p:cNvPr>
          <p:cNvSpPr/>
          <p:nvPr/>
        </p:nvSpPr>
        <p:spPr>
          <a:xfrm>
            <a:off x="7713625" y="20030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乘號 131">
            <a:extLst>
              <a:ext uri="{FF2B5EF4-FFF2-40B4-BE49-F238E27FC236}">
                <a16:creationId xmlns:a16="http://schemas.microsoft.com/office/drawing/2014/main" id="{B842D221-2EFC-4020-A3CC-1CC84A35AF18}"/>
              </a:ext>
            </a:extLst>
          </p:cNvPr>
          <p:cNvSpPr/>
          <p:nvPr/>
        </p:nvSpPr>
        <p:spPr>
          <a:xfrm>
            <a:off x="7713625" y="15709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乘號 132">
            <a:extLst>
              <a:ext uri="{FF2B5EF4-FFF2-40B4-BE49-F238E27FC236}">
                <a16:creationId xmlns:a16="http://schemas.microsoft.com/office/drawing/2014/main" id="{CEABCA5C-95FF-478D-BE51-3E8E14E76388}"/>
              </a:ext>
            </a:extLst>
          </p:cNvPr>
          <p:cNvSpPr/>
          <p:nvPr/>
        </p:nvSpPr>
        <p:spPr>
          <a:xfrm>
            <a:off x="7425593" y="15709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乘號 133">
            <a:extLst>
              <a:ext uri="{FF2B5EF4-FFF2-40B4-BE49-F238E27FC236}">
                <a16:creationId xmlns:a16="http://schemas.microsoft.com/office/drawing/2014/main" id="{D999797F-C7A8-4B9A-92AC-E60F48BD4878}"/>
              </a:ext>
            </a:extLst>
          </p:cNvPr>
          <p:cNvSpPr/>
          <p:nvPr/>
        </p:nvSpPr>
        <p:spPr>
          <a:xfrm>
            <a:off x="7209569" y="17149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乘號 134">
            <a:extLst>
              <a:ext uri="{FF2B5EF4-FFF2-40B4-BE49-F238E27FC236}">
                <a16:creationId xmlns:a16="http://schemas.microsoft.com/office/drawing/2014/main" id="{D5ADC356-225C-4852-9F3F-16FAD976BDC0}"/>
              </a:ext>
            </a:extLst>
          </p:cNvPr>
          <p:cNvSpPr/>
          <p:nvPr/>
        </p:nvSpPr>
        <p:spPr>
          <a:xfrm>
            <a:off x="7425593" y="19310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乘號 135">
            <a:extLst>
              <a:ext uri="{FF2B5EF4-FFF2-40B4-BE49-F238E27FC236}">
                <a16:creationId xmlns:a16="http://schemas.microsoft.com/office/drawing/2014/main" id="{64EA86EA-419D-4434-B3E9-F86F36A9D53E}"/>
              </a:ext>
            </a:extLst>
          </p:cNvPr>
          <p:cNvSpPr/>
          <p:nvPr/>
        </p:nvSpPr>
        <p:spPr>
          <a:xfrm>
            <a:off x="6705513" y="22190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流程圖: 接點 136">
            <a:extLst>
              <a:ext uri="{FF2B5EF4-FFF2-40B4-BE49-F238E27FC236}">
                <a16:creationId xmlns:a16="http://schemas.microsoft.com/office/drawing/2014/main" id="{0B0699A3-4232-48EB-B8FD-50C12DB5E672}"/>
              </a:ext>
            </a:extLst>
          </p:cNvPr>
          <p:cNvSpPr/>
          <p:nvPr/>
        </p:nvSpPr>
        <p:spPr>
          <a:xfrm>
            <a:off x="7929649" y="23630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 name="流程圖: 接點 137">
            <a:extLst>
              <a:ext uri="{FF2B5EF4-FFF2-40B4-BE49-F238E27FC236}">
                <a16:creationId xmlns:a16="http://schemas.microsoft.com/office/drawing/2014/main" id="{C75E1799-3DB4-44DA-91BE-4E9794DF62C5}"/>
              </a:ext>
            </a:extLst>
          </p:cNvPr>
          <p:cNvSpPr/>
          <p:nvPr/>
        </p:nvSpPr>
        <p:spPr>
          <a:xfrm>
            <a:off x="7713625" y="25790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 name="流程圖: 接點 138">
            <a:extLst>
              <a:ext uri="{FF2B5EF4-FFF2-40B4-BE49-F238E27FC236}">
                <a16:creationId xmlns:a16="http://schemas.microsoft.com/office/drawing/2014/main" id="{01DB3D9D-240C-498C-B4EA-7B3FD10CEDF9}"/>
              </a:ext>
            </a:extLst>
          </p:cNvPr>
          <p:cNvSpPr/>
          <p:nvPr/>
        </p:nvSpPr>
        <p:spPr>
          <a:xfrm>
            <a:off x="8217681" y="23630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 name="流程圖: 接點 139">
            <a:extLst>
              <a:ext uri="{FF2B5EF4-FFF2-40B4-BE49-F238E27FC236}">
                <a16:creationId xmlns:a16="http://schemas.microsoft.com/office/drawing/2014/main" id="{C4DF39D3-9B4F-4D2F-982F-1003FDCD526D}"/>
              </a:ext>
            </a:extLst>
          </p:cNvPr>
          <p:cNvSpPr/>
          <p:nvPr/>
        </p:nvSpPr>
        <p:spPr>
          <a:xfrm>
            <a:off x="8001657" y="25790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 name="流程圖: 接點 140">
            <a:extLst>
              <a:ext uri="{FF2B5EF4-FFF2-40B4-BE49-F238E27FC236}">
                <a16:creationId xmlns:a16="http://schemas.microsoft.com/office/drawing/2014/main" id="{AD635227-C548-411F-9940-D521702B0F1D}"/>
              </a:ext>
            </a:extLst>
          </p:cNvPr>
          <p:cNvSpPr/>
          <p:nvPr/>
        </p:nvSpPr>
        <p:spPr>
          <a:xfrm>
            <a:off x="7857641" y="27951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2" name="流程圖: 接點 141">
            <a:extLst>
              <a:ext uri="{FF2B5EF4-FFF2-40B4-BE49-F238E27FC236}">
                <a16:creationId xmlns:a16="http://schemas.microsoft.com/office/drawing/2014/main" id="{8F04ADCA-6312-4980-BC6A-DBE401DBF527}"/>
              </a:ext>
            </a:extLst>
          </p:cNvPr>
          <p:cNvSpPr/>
          <p:nvPr/>
        </p:nvSpPr>
        <p:spPr>
          <a:xfrm>
            <a:off x="8289689" y="25790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 name="流程圖: 接點 142">
            <a:extLst>
              <a:ext uri="{FF2B5EF4-FFF2-40B4-BE49-F238E27FC236}">
                <a16:creationId xmlns:a16="http://schemas.microsoft.com/office/drawing/2014/main" id="{6DF15426-5AF6-468C-A234-F3EF3A82C30E}"/>
              </a:ext>
            </a:extLst>
          </p:cNvPr>
          <p:cNvSpPr/>
          <p:nvPr/>
        </p:nvSpPr>
        <p:spPr>
          <a:xfrm>
            <a:off x="8145673" y="27951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 name="流程圖: 接點 143">
            <a:extLst>
              <a:ext uri="{FF2B5EF4-FFF2-40B4-BE49-F238E27FC236}">
                <a16:creationId xmlns:a16="http://schemas.microsoft.com/office/drawing/2014/main" id="{D8E72C6C-6F96-48C6-BCBB-31435C691AB9}"/>
              </a:ext>
            </a:extLst>
          </p:cNvPr>
          <p:cNvSpPr/>
          <p:nvPr/>
        </p:nvSpPr>
        <p:spPr>
          <a:xfrm>
            <a:off x="8001657" y="29391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5" name="流程圖: 接點 144">
            <a:extLst>
              <a:ext uri="{FF2B5EF4-FFF2-40B4-BE49-F238E27FC236}">
                <a16:creationId xmlns:a16="http://schemas.microsoft.com/office/drawing/2014/main" id="{3F475D3C-49FC-422A-BCFE-EBBA2B242A7C}"/>
              </a:ext>
            </a:extLst>
          </p:cNvPr>
          <p:cNvSpPr/>
          <p:nvPr/>
        </p:nvSpPr>
        <p:spPr>
          <a:xfrm>
            <a:off x="8361697" y="22190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6" name="流程圖: 接點 145">
            <a:extLst>
              <a:ext uri="{FF2B5EF4-FFF2-40B4-BE49-F238E27FC236}">
                <a16:creationId xmlns:a16="http://schemas.microsoft.com/office/drawing/2014/main" id="{EC21182B-02BB-4A59-AACB-2898A765E609}"/>
              </a:ext>
            </a:extLst>
          </p:cNvPr>
          <p:cNvSpPr/>
          <p:nvPr/>
        </p:nvSpPr>
        <p:spPr>
          <a:xfrm>
            <a:off x="8577721" y="25790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7" name="流程圖: 接點 146">
            <a:extLst>
              <a:ext uri="{FF2B5EF4-FFF2-40B4-BE49-F238E27FC236}">
                <a16:creationId xmlns:a16="http://schemas.microsoft.com/office/drawing/2014/main" id="{55000518-A138-4902-BBDF-E528DE216E7D}"/>
              </a:ext>
            </a:extLst>
          </p:cNvPr>
          <p:cNvSpPr/>
          <p:nvPr/>
        </p:nvSpPr>
        <p:spPr>
          <a:xfrm>
            <a:off x="8505713" y="27230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147">
            <a:extLst>
              <a:ext uri="{FF2B5EF4-FFF2-40B4-BE49-F238E27FC236}">
                <a16:creationId xmlns:a16="http://schemas.microsoft.com/office/drawing/2014/main" id="{AA2D5448-9B2B-41C7-944F-917AA6210EA4}"/>
              </a:ext>
            </a:extLst>
          </p:cNvPr>
          <p:cNvSpPr/>
          <p:nvPr/>
        </p:nvSpPr>
        <p:spPr>
          <a:xfrm>
            <a:off x="8577721" y="23630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148">
            <a:extLst>
              <a:ext uri="{FF2B5EF4-FFF2-40B4-BE49-F238E27FC236}">
                <a16:creationId xmlns:a16="http://schemas.microsoft.com/office/drawing/2014/main" id="{0E8750BC-2932-422C-8A66-3C40AB9AC952}"/>
              </a:ext>
            </a:extLst>
          </p:cNvPr>
          <p:cNvSpPr/>
          <p:nvPr/>
        </p:nvSpPr>
        <p:spPr>
          <a:xfrm>
            <a:off x="8361697" y="28671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149">
            <a:extLst>
              <a:ext uri="{FF2B5EF4-FFF2-40B4-BE49-F238E27FC236}">
                <a16:creationId xmlns:a16="http://schemas.microsoft.com/office/drawing/2014/main" id="{A3D8F7DF-676E-4E5B-A607-2AEE2DF82355}"/>
              </a:ext>
            </a:extLst>
          </p:cNvPr>
          <p:cNvSpPr/>
          <p:nvPr/>
        </p:nvSpPr>
        <p:spPr>
          <a:xfrm>
            <a:off x="7497601" y="25070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1" name="流程圖: 接點 150">
            <a:extLst>
              <a:ext uri="{FF2B5EF4-FFF2-40B4-BE49-F238E27FC236}">
                <a16:creationId xmlns:a16="http://schemas.microsoft.com/office/drawing/2014/main" id="{BB667D35-47DA-42FF-A0A0-2F7290E4B9FD}"/>
              </a:ext>
            </a:extLst>
          </p:cNvPr>
          <p:cNvSpPr/>
          <p:nvPr/>
        </p:nvSpPr>
        <p:spPr>
          <a:xfrm>
            <a:off x="7713625" y="29391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流程圖: 接點 151">
            <a:extLst>
              <a:ext uri="{FF2B5EF4-FFF2-40B4-BE49-F238E27FC236}">
                <a16:creationId xmlns:a16="http://schemas.microsoft.com/office/drawing/2014/main" id="{9DBF93AE-1A8F-4318-89B3-015835798E61}"/>
              </a:ext>
            </a:extLst>
          </p:cNvPr>
          <p:cNvSpPr/>
          <p:nvPr/>
        </p:nvSpPr>
        <p:spPr>
          <a:xfrm>
            <a:off x="7569609" y="27951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3" name="流程圖: 接點 152">
            <a:extLst>
              <a:ext uri="{FF2B5EF4-FFF2-40B4-BE49-F238E27FC236}">
                <a16:creationId xmlns:a16="http://schemas.microsoft.com/office/drawing/2014/main" id="{C5160B31-2B33-4F7D-92E1-C05B73EDF729}"/>
              </a:ext>
            </a:extLst>
          </p:cNvPr>
          <p:cNvSpPr/>
          <p:nvPr/>
        </p:nvSpPr>
        <p:spPr>
          <a:xfrm>
            <a:off x="7353585" y="26510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4" name="流程圖: 接點 153">
            <a:extLst>
              <a:ext uri="{FF2B5EF4-FFF2-40B4-BE49-F238E27FC236}">
                <a16:creationId xmlns:a16="http://schemas.microsoft.com/office/drawing/2014/main" id="{892F2448-959E-42AE-B1BE-D03C1C0EE477}"/>
              </a:ext>
            </a:extLst>
          </p:cNvPr>
          <p:cNvSpPr/>
          <p:nvPr/>
        </p:nvSpPr>
        <p:spPr>
          <a:xfrm>
            <a:off x="8145673" y="301112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5" name="流程圖: 接點 154">
            <a:extLst>
              <a:ext uri="{FF2B5EF4-FFF2-40B4-BE49-F238E27FC236}">
                <a16:creationId xmlns:a16="http://schemas.microsoft.com/office/drawing/2014/main" id="{615C1EBA-06FB-4884-8149-51DD7EA2E9BF}"/>
              </a:ext>
            </a:extLst>
          </p:cNvPr>
          <p:cNvSpPr/>
          <p:nvPr/>
        </p:nvSpPr>
        <p:spPr>
          <a:xfrm>
            <a:off x="7353585" y="29391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6" name="流程圖: 接點 155">
            <a:extLst>
              <a:ext uri="{FF2B5EF4-FFF2-40B4-BE49-F238E27FC236}">
                <a16:creationId xmlns:a16="http://schemas.microsoft.com/office/drawing/2014/main" id="{1AD9DF61-5357-499F-8194-FB8C3A8C4BA5}"/>
              </a:ext>
            </a:extLst>
          </p:cNvPr>
          <p:cNvSpPr/>
          <p:nvPr/>
        </p:nvSpPr>
        <p:spPr>
          <a:xfrm>
            <a:off x="8001657" y="164297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7" name="流程圖: 接點 156">
            <a:extLst>
              <a:ext uri="{FF2B5EF4-FFF2-40B4-BE49-F238E27FC236}">
                <a16:creationId xmlns:a16="http://schemas.microsoft.com/office/drawing/2014/main" id="{9E38E0F2-AFDB-42AA-8360-4CF7A841A37B}"/>
              </a:ext>
            </a:extLst>
          </p:cNvPr>
          <p:cNvSpPr/>
          <p:nvPr/>
        </p:nvSpPr>
        <p:spPr>
          <a:xfrm>
            <a:off x="7569609" y="21470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8" name="乘號 157">
            <a:extLst>
              <a:ext uri="{FF2B5EF4-FFF2-40B4-BE49-F238E27FC236}">
                <a16:creationId xmlns:a16="http://schemas.microsoft.com/office/drawing/2014/main" id="{7CF9845B-9EFC-4A58-926B-23947D9DA019}"/>
              </a:ext>
            </a:extLst>
          </p:cNvPr>
          <p:cNvSpPr/>
          <p:nvPr/>
        </p:nvSpPr>
        <p:spPr>
          <a:xfrm>
            <a:off x="7497601" y="293911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158">
            <a:extLst>
              <a:ext uri="{FF2B5EF4-FFF2-40B4-BE49-F238E27FC236}">
                <a16:creationId xmlns:a16="http://schemas.microsoft.com/office/drawing/2014/main" id="{97794A38-A076-46AF-984C-92F51FC2A24D}"/>
              </a:ext>
            </a:extLst>
          </p:cNvPr>
          <p:cNvSpPr/>
          <p:nvPr/>
        </p:nvSpPr>
        <p:spPr>
          <a:xfrm>
            <a:off x="8361697" y="24350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160">
            <a:extLst>
              <a:ext uri="{FF2B5EF4-FFF2-40B4-BE49-F238E27FC236}">
                <a16:creationId xmlns:a16="http://schemas.microsoft.com/office/drawing/2014/main" id="{A9F1408C-31C3-457A-81A1-BC78DBA41F27}"/>
              </a:ext>
            </a:extLst>
          </p:cNvPr>
          <p:cNvSpPr txBox="1"/>
          <p:nvPr/>
        </p:nvSpPr>
        <p:spPr>
          <a:xfrm>
            <a:off x="4566289" y="5459710"/>
            <a:ext cx="1440160" cy="400110"/>
          </a:xfrm>
          <a:prstGeom prst="rect">
            <a:avLst/>
          </a:prstGeom>
          <a:noFill/>
        </p:spPr>
        <p:txBody>
          <a:bodyPr wrap="square" rtlCol="0">
            <a:spAutoFit/>
          </a:bodyPr>
          <a:lstStyle/>
          <a:p>
            <a:r>
              <a:rPr lang="en-US" altLang="zh-TW" sz="2000" dirty="0"/>
              <a:t>Training set</a:t>
            </a:r>
            <a:endParaRPr lang="zh-TW" altLang="en-US" sz="2000" dirty="0">
              <a:solidFill>
                <a:srgbClr val="FF0000"/>
              </a:solidFill>
            </a:endParaRPr>
          </a:p>
        </p:txBody>
      </p:sp>
      <p:sp>
        <p:nvSpPr>
          <p:cNvPr id="61" name="文字方塊 161">
            <a:extLst>
              <a:ext uri="{FF2B5EF4-FFF2-40B4-BE49-F238E27FC236}">
                <a16:creationId xmlns:a16="http://schemas.microsoft.com/office/drawing/2014/main" id="{391A1A89-622C-4E78-9C55-CA9AE0FB4BCE}"/>
              </a:ext>
            </a:extLst>
          </p:cNvPr>
          <p:cNvSpPr txBox="1"/>
          <p:nvPr/>
        </p:nvSpPr>
        <p:spPr>
          <a:xfrm>
            <a:off x="7137561" y="3299156"/>
            <a:ext cx="1512168" cy="400110"/>
          </a:xfrm>
          <a:prstGeom prst="rect">
            <a:avLst/>
          </a:prstGeom>
          <a:noFill/>
        </p:spPr>
        <p:txBody>
          <a:bodyPr wrap="square" rtlCol="0">
            <a:spAutoFit/>
          </a:bodyPr>
          <a:lstStyle/>
          <a:p>
            <a:pPr algn="ctr"/>
            <a:r>
              <a:rPr lang="en-US" altLang="zh-TW" sz="2000" dirty="0"/>
              <a:t>Universal set</a:t>
            </a:r>
          </a:p>
        </p:txBody>
      </p:sp>
      <p:sp>
        <p:nvSpPr>
          <p:cNvPr id="62" name="乘號 162">
            <a:extLst>
              <a:ext uri="{FF2B5EF4-FFF2-40B4-BE49-F238E27FC236}">
                <a16:creationId xmlns:a16="http://schemas.microsoft.com/office/drawing/2014/main" id="{E4A4D3DD-368C-4DD5-9E4A-0EDE0EB0045D}"/>
              </a:ext>
            </a:extLst>
          </p:cNvPr>
          <p:cNvSpPr/>
          <p:nvPr/>
        </p:nvSpPr>
        <p:spPr>
          <a:xfrm>
            <a:off x="9513825" y="39472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乘號 163">
            <a:extLst>
              <a:ext uri="{FF2B5EF4-FFF2-40B4-BE49-F238E27FC236}">
                <a16:creationId xmlns:a16="http://schemas.microsoft.com/office/drawing/2014/main" id="{F2D2D2F5-4C3D-458A-9CE3-B55604AE6CC9}"/>
              </a:ext>
            </a:extLst>
          </p:cNvPr>
          <p:cNvSpPr/>
          <p:nvPr/>
        </p:nvSpPr>
        <p:spPr>
          <a:xfrm>
            <a:off x="9729849" y="365919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乘號 164">
            <a:extLst>
              <a:ext uri="{FF2B5EF4-FFF2-40B4-BE49-F238E27FC236}">
                <a16:creationId xmlns:a16="http://schemas.microsoft.com/office/drawing/2014/main" id="{125E726D-6270-427C-93A2-81541F4A24DC}"/>
              </a:ext>
            </a:extLst>
          </p:cNvPr>
          <p:cNvSpPr/>
          <p:nvPr/>
        </p:nvSpPr>
        <p:spPr>
          <a:xfrm>
            <a:off x="10017881" y="37312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乘號 165">
            <a:extLst>
              <a:ext uri="{FF2B5EF4-FFF2-40B4-BE49-F238E27FC236}">
                <a16:creationId xmlns:a16="http://schemas.microsoft.com/office/drawing/2014/main" id="{0351724E-6256-4C16-8400-E476E1AAED90}"/>
              </a:ext>
            </a:extLst>
          </p:cNvPr>
          <p:cNvSpPr/>
          <p:nvPr/>
        </p:nvSpPr>
        <p:spPr>
          <a:xfrm>
            <a:off x="10377921" y="35151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乘號 166">
            <a:extLst>
              <a:ext uri="{FF2B5EF4-FFF2-40B4-BE49-F238E27FC236}">
                <a16:creationId xmlns:a16="http://schemas.microsoft.com/office/drawing/2014/main" id="{B27361B9-6ACD-4F83-B8E5-8935457451F4}"/>
              </a:ext>
            </a:extLst>
          </p:cNvPr>
          <p:cNvSpPr/>
          <p:nvPr/>
        </p:nvSpPr>
        <p:spPr>
          <a:xfrm>
            <a:off x="10161897" y="39472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乘號 167">
            <a:extLst>
              <a:ext uri="{FF2B5EF4-FFF2-40B4-BE49-F238E27FC236}">
                <a16:creationId xmlns:a16="http://schemas.microsoft.com/office/drawing/2014/main" id="{83E5F320-65DE-44AD-BD7A-D33DB01465E2}"/>
              </a:ext>
            </a:extLst>
          </p:cNvPr>
          <p:cNvSpPr/>
          <p:nvPr/>
        </p:nvSpPr>
        <p:spPr>
          <a:xfrm>
            <a:off x="9945873" y="41632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乘號 168">
            <a:extLst>
              <a:ext uri="{FF2B5EF4-FFF2-40B4-BE49-F238E27FC236}">
                <a16:creationId xmlns:a16="http://schemas.microsoft.com/office/drawing/2014/main" id="{0096AEF8-DFE6-4B3A-BDEC-8543F0357DEC}"/>
              </a:ext>
            </a:extLst>
          </p:cNvPr>
          <p:cNvSpPr/>
          <p:nvPr/>
        </p:nvSpPr>
        <p:spPr>
          <a:xfrm>
            <a:off x="9657841" y="42352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流程圖: 接點 169">
            <a:extLst>
              <a:ext uri="{FF2B5EF4-FFF2-40B4-BE49-F238E27FC236}">
                <a16:creationId xmlns:a16="http://schemas.microsoft.com/office/drawing/2014/main" id="{BC2BE3EB-2AD0-4733-84B4-003CE28A643B}"/>
              </a:ext>
            </a:extLst>
          </p:cNvPr>
          <p:cNvSpPr/>
          <p:nvPr/>
        </p:nvSpPr>
        <p:spPr>
          <a:xfrm>
            <a:off x="10377921" y="45232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0" name="流程圖: 接點 170">
            <a:extLst>
              <a:ext uri="{FF2B5EF4-FFF2-40B4-BE49-F238E27FC236}">
                <a16:creationId xmlns:a16="http://schemas.microsoft.com/office/drawing/2014/main" id="{EC10D5EF-2033-4D98-882E-8899C2BCC0B0}"/>
              </a:ext>
            </a:extLst>
          </p:cNvPr>
          <p:cNvSpPr/>
          <p:nvPr/>
        </p:nvSpPr>
        <p:spPr>
          <a:xfrm>
            <a:off x="10161897" y="4739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171">
            <a:extLst>
              <a:ext uri="{FF2B5EF4-FFF2-40B4-BE49-F238E27FC236}">
                <a16:creationId xmlns:a16="http://schemas.microsoft.com/office/drawing/2014/main" id="{BE5439A5-E5C7-4B36-B716-168446E77D9A}"/>
              </a:ext>
            </a:extLst>
          </p:cNvPr>
          <p:cNvSpPr/>
          <p:nvPr/>
        </p:nvSpPr>
        <p:spPr>
          <a:xfrm>
            <a:off x="10665953" y="45232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172">
            <a:extLst>
              <a:ext uri="{FF2B5EF4-FFF2-40B4-BE49-F238E27FC236}">
                <a16:creationId xmlns:a16="http://schemas.microsoft.com/office/drawing/2014/main" id="{5F859899-D297-498C-B873-5C0F7C1432D5}"/>
              </a:ext>
            </a:extLst>
          </p:cNvPr>
          <p:cNvSpPr/>
          <p:nvPr/>
        </p:nvSpPr>
        <p:spPr>
          <a:xfrm>
            <a:off x="10449929" y="4739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173">
            <a:extLst>
              <a:ext uri="{FF2B5EF4-FFF2-40B4-BE49-F238E27FC236}">
                <a16:creationId xmlns:a16="http://schemas.microsoft.com/office/drawing/2014/main" id="{72A943DC-EF35-4D16-A114-B589386BCFEC}"/>
              </a:ext>
            </a:extLst>
          </p:cNvPr>
          <p:cNvSpPr/>
          <p:nvPr/>
        </p:nvSpPr>
        <p:spPr>
          <a:xfrm>
            <a:off x="10305913" y="48833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4" name="流程圖: 接點 174">
            <a:extLst>
              <a:ext uri="{FF2B5EF4-FFF2-40B4-BE49-F238E27FC236}">
                <a16:creationId xmlns:a16="http://schemas.microsoft.com/office/drawing/2014/main" id="{07A74369-7C8E-4C5F-A0A3-01BBEC53D1A8}"/>
              </a:ext>
            </a:extLst>
          </p:cNvPr>
          <p:cNvSpPr/>
          <p:nvPr/>
        </p:nvSpPr>
        <p:spPr>
          <a:xfrm>
            <a:off x="10737961" y="4739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5" name="流程圖: 接點 175">
            <a:extLst>
              <a:ext uri="{FF2B5EF4-FFF2-40B4-BE49-F238E27FC236}">
                <a16:creationId xmlns:a16="http://schemas.microsoft.com/office/drawing/2014/main" id="{427A6AA2-3B3C-4E51-B3E1-1BECBDEE0774}"/>
              </a:ext>
            </a:extLst>
          </p:cNvPr>
          <p:cNvSpPr/>
          <p:nvPr/>
        </p:nvSpPr>
        <p:spPr>
          <a:xfrm>
            <a:off x="10593945" y="49553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6" name="流程圖: 接點 176">
            <a:extLst>
              <a:ext uri="{FF2B5EF4-FFF2-40B4-BE49-F238E27FC236}">
                <a16:creationId xmlns:a16="http://schemas.microsoft.com/office/drawing/2014/main" id="{E71F53D8-0F73-489C-98CC-29A88415A4E4}"/>
              </a:ext>
            </a:extLst>
          </p:cNvPr>
          <p:cNvSpPr/>
          <p:nvPr/>
        </p:nvSpPr>
        <p:spPr>
          <a:xfrm>
            <a:off x="10233905" y="509935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7" name="文字方塊 178">
            <a:extLst>
              <a:ext uri="{FF2B5EF4-FFF2-40B4-BE49-F238E27FC236}">
                <a16:creationId xmlns:a16="http://schemas.microsoft.com/office/drawing/2014/main" id="{4D57306F-908E-487B-969F-5CCD7900D8EF}"/>
              </a:ext>
            </a:extLst>
          </p:cNvPr>
          <p:cNvSpPr txBox="1"/>
          <p:nvPr/>
        </p:nvSpPr>
        <p:spPr>
          <a:xfrm>
            <a:off x="9747852" y="5469077"/>
            <a:ext cx="1512168" cy="400110"/>
          </a:xfrm>
          <a:prstGeom prst="rect">
            <a:avLst/>
          </a:prstGeom>
          <a:noFill/>
        </p:spPr>
        <p:txBody>
          <a:bodyPr wrap="square" rtlCol="0">
            <a:spAutoFit/>
          </a:bodyPr>
          <a:lstStyle/>
          <a:p>
            <a:pPr algn="ctr"/>
            <a:r>
              <a:rPr lang="en-US" altLang="zh-TW" sz="2000" dirty="0"/>
              <a:t>Testing set</a:t>
            </a:r>
          </a:p>
        </p:txBody>
      </p:sp>
      <p:sp>
        <p:nvSpPr>
          <p:cNvPr id="78" name="乘號 179">
            <a:extLst>
              <a:ext uri="{FF2B5EF4-FFF2-40B4-BE49-F238E27FC236}">
                <a16:creationId xmlns:a16="http://schemas.microsoft.com/office/drawing/2014/main" id="{53E1ACEB-1298-40D7-8AC1-7C3777ECE3CC}"/>
              </a:ext>
            </a:extLst>
          </p:cNvPr>
          <p:cNvSpPr/>
          <p:nvPr/>
        </p:nvSpPr>
        <p:spPr>
          <a:xfrm>
            <a:off x="9801857" y="39472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乘號 180">
            <a:extLst>
              <a:ext uri="{FF2B5EF4-FFF2-40B4-BE49-F238E27FC236}">
                <a16:creationId xmlns:a16="http://schemas.microsoft.com/office/drawing/2014/main" id="{F864E1F0-B26E-4368-940D-31AB38CFA114}"/>
              </a:ext>
            </a:extLst>
          </p:cNvPr>
          <p:cNvSpPr/>
          <p:nvPr/>
        </p:nvSpPr>
        <p:spPr>
          <a:xfrm>
            <a:off x="10449929" y="37312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乘號 181">
            <a:extLst>
              <a:ext uri="{FF2B5EF4-FFF2-40B4-BE49-F238E27FC236}">
                <a16:creationId xmlns:a16="http://schemas.microsoft.com/office/drawing/2014/main" id="{D21A895E-1C7A-431A-9C38-99E6C4EED338}"/>
              </a:ext>
            </a:extLst>
          </p:cNvPr>
          <p:cNvSpPr/>
          <p:nvPr/>
        </p:nvSpPr>
        <p:spPr>
          <a:xfrm>
            <a:off x="10737961" y="43792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乘號 182">
            <a:extLst>
              <a:ext uri="{FF2B5EF4-FFF2-40B4-BE49-F238E27FC236}">
                <a16:creationId xmlns:a16="http://schemas.microsoft.com/office/drawing/2014/main" id="{756E365D-E775-466A-B313-FCC9E585B23E}"/>
              </a:ext>
            </a:extLst>
          </p:cNvPr>
          <p:cNvSpPr/>
          <p:nvPr/>
        </p:nvSpPr>
        <p:spPr>
          <a:xfrm>
            <a:off x="10017881" y="48833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流程圖: 接點 183">
            <a:extLst>
              <a:ext uri="{FF2B5EF4-FFF2-40B4-BE49-F238E27FC236}">
                <a16:creationId xmlns:a16="http://schemas.microsoft.com/office/drawing/2014/main" id="{96D207A9-20D9-4A42-AB0A-A020CE90A0DC}"/>
              </a:ext>
            </a:extLst>
          </p:cNvPr>
          <p:cNvSpPr/>
          <p:nvPr/>
        </p:nvSpPr>
        <p:spPr>
          <a:xfrm>
            <a:off x="9873865" y="4739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3" name="流程圖: 接點 184">
            <a:extLst>
              <a:ext uri="{FF2B5EF4-FFF2-40B4-BE49-F238E27FC236}">
                <a16:creationId xmlns:a16="http://schemas.microsoft.com/office/drawing/2014/main" id="{DDE7A5BF-89B1-4EB4-B770-A294D9E63661}"/>
              </a:ext>
            </a:extLst>
          </p:cNvPr>
          <p:cNvSpPr/>
          <p:nvPr/>
        </p:nvSpPr>
        <p:spPr>
          <a:xfrm>
            <a:off x="9873865" y="50441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4" name="流程圖: 接點 185">
            <a:extLst>
              <a:ext uri="{FF2B5EF4-FFF2-40B4-BE49-F238E27FC236}">
                <a16:creationId xmlns:a16="http://schemas.microsoft.com/office/drawing/2014/main" id="{E9907BDC-852B-455A-BC05-D3916BC0C48D}"/>
              </a:ext>
            </a:extLst>
          </p:cNvPr>
          <p:cNvSpPr/>
          <p:nvPr/>
        </p:nvSpPr>
        <p:spPr>
          <a:xfrm>
            <a:off x="10449929" y="39472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85" name="流程圖: 接點 186">
            <a:extLst>
              <a:ext uri="{FF2B5EF4-FFF2-40B4-BE49-F238E27FC236}">
                <a16:creationId xmlns:a16="http://schemas.microsoft.com/office/drawing/2014/main" id="{6C95B1B2-6007-4286-B1A3-52473E4E4E01}"/>
              </a:ext>
            </a:extLst>
          </p:cNvPr>
          <p:cNvSpPr/>
          <p:nvPr/>
        </p:nvSpPr>
        <p:spPr>
          <a:xfrm>
            <a:off x="10809969" y="49553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86" name="直線單箭頭接點 187">
            <a:extLst>
              <a:ext uri="{FF2B5EF4-FFF2-40B4-BE49-F238E27FC236}">
                <a16:creationId xmlns:a16="http://schemas.microsoft.com/office/drawing/2014/main" id="{48F1BB4A-01B2-48A4-A11B-77739E94116D}"/>
              </a:ext>
            </a:extLst>
          </p:cNvPr>
          <p:cNvCxnSpPr/>
          <p:nvPr/>
        </p:nvCxnSpPr>
        <p:spPr>
          <a:xfrm flipH="1">
            <a:off x="5769409" y="2291044"/>
            <a:ext cx="720080"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7" name="直線單箭頭接點 188">
            <a:extLst>
              <a:ext uri="{FF2B5EF4-FFF2-40B4-BE49-F238E27FC236}">
                <a16:creationId xmlns:a16="http://schemas.microsoft.com/office/drawing/2014/main" id="{D5D8050E-0963-4074-B0C8-DC96E3F1BF80}"/>
              </a:ext>
            </a:extLst>
          </p:cNvPr>
          <p:cNvCxnSpPr/>
          <p:nvPr/>
        </p:nvCxnSpPr>
        <p:spPr>
          <a:xfrm>
            <a:off x="9369809" y="2291044"/>
            <a:ext cx="756086" cy="10801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線接點 189">
            <a:extLst>
              <a:ext uri="{FF2B5EF4-FFF2-40B4-BE49-F238E27FC236}">
                <a16:creationId xmlns:a16="http://schemas.microsoft.com/office/drawing/2014/main" id="{406C1288-4D69-40A7-8207-CFBF9302F505}"/>
              </a:ext>
            </a:extLst>
          </p:cNvPr>
          <p:cNvCxnSpPr/>
          <p:nvPr/>
        </p:nvCxnSpPr>
        <p:spPr>
          <a:xfrm rot="10800000" flipV="1">
            <a:off x="4185233" y="3702769"/>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接點 190">
            <a:extLst>
              <a:ext uri="{FF2B5EF4-FFF2-40B4-BE49-F238E27FC236}">
                <a16:creationId xmlns:a16="http://schemas.microsoft.com/office/drawing/2014/main" id="{F6F70CC4-E321-4AF7-994B-7F180DAE66B7}"/>
              </a:ext>
            </a:extLst>
          </p:cNvPr>
          <p:cNvCxnSpPr/>
          <p:nvPr/>
        </p:nvCxnSpPr>
        <p:spPr>
          <a:xfrm rot="10800000" flipV="1">
            <a:off x="9369809" y="3659196"/>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乘號 191">
            <a:extLst>
              <a:ext uri="{FF2B5EF4-FFF2-40B4-BE49-F238E27FC236}">
                <a16:creationId xmlns:a16="http://schemas.microsoft.com/office/drawing/2014/main" id="{B5A48450-86C8-4AA1-97C7-DD7CFA70DFE4}"/>
              </a:ext>
            </a:extLst>
          </p:cNvPr>
          <p:cNvSpPr/>
          <p:nvPr/>
        </p:nvSpPr>
        <p:spPr>
          <a:xfrm>
            <a:off x="8001657" y="20030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乘號 192">
            <a:extLst>
              <a:ext uri="{FF2B5EF4-FFF2-40B4-BE49-F238E27FC236}">
                <a16:creationId xmlns:a16="http://schemas.microsoft.com/office/drawing/2014/main" id="{064B4FE7-3EE2-45D1-9308-C25754C7ABE6}"/>
              </a:ext>
            </a:extLst>
          </p:cNvPr>
          <p:cNvSpPr/>
          <p:nvPr/>
        </p:nvSpPr>
        <p:spPr>
          <a:xfrm>
            <a:off x="8217681" y="185899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流程圖: 接點 193">
            <a:extLst>
              <a:ext uri="{FF2B5EF4-FFF2-40B4-BE49-F238E27FC236}">
                <a16:creationId xmlns:a16="http://schemas.microsoft.com/office/drawing/2014/main" id="{B2082B09-F404-41BD-B8A7-40925FBCEC8C}"/>
              </a:ext>
            </a:extLst>
          </p:cNvPr>
          <p:cNvSpPr/>
          <p:nvPr/>
        </p:nvSpPr>
        <p:spPr>
          <a:xfrm>
            <a:off x="7209569" y="27951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3" name="流程圖: 接點 194">
            <a:extLst>
              <a:ext uri="{FF2B5EF4-FFF2-40B4-BE49-F238E27FC236}">
                <a16:creationId xmlns:a16="http://schemas.microsoft.com/office/drawing/2014/main" id="{2B16A6CA-5FFE-40BD-8508-278E976F5494}"/>
              </a:ext>
            </a:extLst>
          </p:cNvPr>
          <p:cNvSpPr/>
          <p:nvPr/>
        </p:nvSpPr>
        <p:spPr>
          <a:xfrm>
            <a:off x="7065553" y="26510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4" name="流程圖: 接點 195">
            <a:extLst>
              <a:ext uri="{FF2B5EF4-FFF2-40B4-BE49-F238E27FC236}">
                <a16:creationId xmlns:a16="http://schemas.microsoft.com/office/drawing/2014/main" id="{BDB675DE-8FC9-477F-8553-C9CD661861C7}"/>
              </a:ext>
            </a:extLst>
          </p:cNvPr>
          <p:cNvSpPr/>
          <p:nvPr/>
        </p:nvSpPr>
        <p:spPr>
          <a:xfrm>
            <a:off x="7137561" y="29558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5" name="乘號 196">
            <a:extLst>
              <a:ext uri="{FF2B5EF4-FFF2-40B4-BE49-F238E27FC236}">
                <a16:creationId xmlns:a16="http://schemas.microsoft.com/office/drawing/2014/main" id="{A02CE7DC-185F-44CA-9080-F2971274C1A9}"/>
              </a:ext>
            </a:extLst>
          </p:cNvPr>
          <p:cNvSpPr/>
          <p:nvPr/>
        </p:nvSpPr>
        <p:spPr>
          <a:xfrm>
            <a:off x="10233905" y="42352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流程圖: 接點 197">
            <a:extLst>
              <a:ext uri="{FF2B5EF4-FFF2-40B4-BE49-F238E27FC236}">
                <a16:creationId xmlns:a16="http://schemas.microsoft.com/office/drawing/2014/main" id="{55E8DF29-BDC4-4646-AFF0-226CC012F2E6}"/>
              </a:ext>
            </a:extLst>
          </p:cNvPr>
          <p:cNvSpPr/>
          <p:nvPr/>
        </p:nvSpPr>
        <p:spPr>
          <a:xfrm>
            <a:off x="9657841" y="47393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97" name="手繪多邊形 198">
            <a:extLst>
              <a:ext uri="{FF2B5EF4-FFF2-40B4-BE49-F238E27FC236}">
                <a16:creationId xmlns:a16="http://schemas.microsoft.com/office/drawing/2014/main" id="{32957FBA-6F39-45D1-9F63-EBD7AFF1027F}"/>
              </a:ext>
            </a:extLst>
          </p:cNvPr>
          <p:cNvSpPr/>
          <p:nvPr/>
        </p:nvSpPr>
        <p:spPr>
          <a:xfrm>
            <a:off x="4769581" y="3558936"/>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8" name="手繪多邊形 199">
            <a:extLst>
              <a:ext uri="{FF2B5EF4-FFF2-40B4-BE49-F238E27FC236}">
                <a16:creationId xmlns:a16="http://schemas.microsoft.com/office/drawing/2014/main" id="{45C34926-2C44-4144-93A0-5AC02BA54968}"/>
              </a:ext>
            </a:extLst>
          </p:cNvPr>
          <p:cNvSpPr/>
          <p:nvPr/>
        </p:nvSpPr>
        <p:spPr>
          <a:xfrm>
            <a:off x="9873865" y="3587188"/>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9" name="流程圖: 接點 200">
            <a:extLst>
              <a:ext uri="{FF2B5EF4-FFF2-40B4-BE49-F238E27FC236}">
                <a16:creationId xmlns:a16="http://schemas.microsoft.com/office/drawing/2014/main" id="{5BC76B8B-6EAD-44A1-8763-5111E3018C3C}"/>
              </a:ext>
            </a:extLst>
          </p:cNvPr>
          <p:cNvSpPr/>
          <p:nvPr/>
        </p:nvSpPr>
        <p:spPr>
          <a:xfrm>
            <a:off x="9657841" y="49553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00" name="文字方塊 201">
            <a:extLst>
              <a:ext uri="{FF2B5EF4-FFF2-40B4-BE49-F238E27FC236}">
                <a16:creationId xmlns:a16="http://schemas.microsoft.com/office/drawing/2014/main" id="{19588AAD-D801-413E-8E79-8F83570E5300}"/>
              </a:ext>
            </a:extLst>
          </p:cNvPr>
          <p:cNvSpPr txBox="1"/>
          <p:nvPr/>
        </p:nvSpPr>
        <p:spPr>
          <a:xfrm>
            <a:off x="4195487" y="2435060"/>
            <a:ext cx="1872208" cy="400110"/>
          </a:xfrm>
          <a:prstGeom prst="rect">
            <a:avLst/>
          </a:prstGeom>
          <a:noFill/>
          <a:ln>
            <a:noFill/>
          </a:ln>
        </p:spPr>
        <p:txBody>
          <a:bodyPr wrap="square" rtlCol="0">
            <a:spAutoFit/>
          </a:bodyPr>
          <a:lstStyle/>
          <a:p>
            <a:r>
              <a:rPr lang="en-US" altLang="zh-TW" sz="2000" dirty="0"/>
              <a:t>Data acquisition</a:t>
            </a:r>
            <a:endParaRPr lang="zh-TW" altLang="en-US" sz="2000" dirty="0"/>
          </a:p>
        </p:txBody>
      </p:sp>
      <p:sp>
        <p:nvSpPr>
          <p:cNvPr id="101" name="文字方塊 202">
            <a:extLst>
              <a:ext uri="{FF2B5EF4-FFF2-40B4-BE49-F238E27FC236}">
                <a16:creationId xmlns:a16="http://schemas.microsoft.com/office/drawing/2014/main" id="{07266C9E-4D4D-40C6-9BD0-174F1EF20FA1}"/>
              </a:ext>
            </a:extLst>
          </p:cNvPr>
          <p:cNvSpPr txBox="1"/>
          <p:nvPr/>
        </p:nvSpPr>
        <p:spPr>
          <a:xfrm>
            <a:off x="9801857" y="2435060"/>
            <a:ext cx="1728192" cy="400110"/>
          </a:xfrm>
          <a:prstGeom prst="rect">
            <a:avLst/>
          </a:prstGeom>
          <a:noFill/>
          <a:ln>
            <a:noFill/>
          </a:ln>
        </p:spPr>
        <p:txBody>
          <a:bodyPr wrap="square" rtlCol="0">
            <a:spAutoFit/>
          </a:bodyPr>
          <a:lstStyle/>
          <a:p>
            <a:r>
              <a:rPr lang="en-US" altLang="zh-TW" sz="2000" dirty="0"/>
              <a:t>Practical usage</a:t>
            </a:r>
            <a:endParaRPr lang="zh-TW" altLang="en-US" sz="2000" dirty="0"/>
          </a:p>
        </p:txBody>
      </p:sp>
    </p:spTree>
    <p:extLst>
      <p:ext uri="{BB962C8B-B14F-4D97-AF65-F5344CB8AC3E}">
        <p14:creationId xmlns:p14="http://schemas.microsoft.com/office/powerpoint/2010/main" val="88241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1F0B-59C2-4ABF-B757-DD6CB907BAE8}"/>
              </a:ext>
            </a:extLst>
          </p:cNvPr>
          <p:cNvSpPr>
            <a:spLocks noGrp="1"/>
          </p:cNvSpPr>
          <p:nvPr>
            <p:ph type="title"/>
          </p:nvPr>
        </p:nvSpPr>
        <p:spPr/>
        <p:txBody>
          <a:bodyPr/>
          <a:lstStyle/>
          <a:p>
            <a:r>
              <a:rPr lang="en-US" dirty="0"/>
              <a:t>What’s Training?</a:t>
            </a:r>
          </a:p>
        </p:txBody>
      </p:sp>
      <p:sp>
        <p:nvSpPr>
          <p:cNvPr id="3" name="Content Placeholder 2">
            <a:extLst>
              <a:ext uri="{FF2B5EF4-FFF2-40B4-BE49-F238E27FC236}">
                <a16:creationId xmlns:a16="http://schemas.microsoft.com/office/drawing/2014/main" id="{B64B6CFF-338D-473D-A7D8-04DC010F357C}"/>
              </a:ext>
            </a:extLst>
          </p:cNvPr>
          <p:cNvSpPr>
            <a:spLocks noGrp="1"/>
          </p:cNvSpPr>
          <p:nvPr>
            <p:ph idx="1"/>
          </p:nvPr>
        </p:nvSpPr>
        <p:spPr/>
        <p:txBody>
          <a:bodyPr/>
          <a:lstStyle/>
          <a:p>
            <a:r>
              <a:rPr lang="en-US" altLang="zh-TW" sz="2400" dirty="0"/>
              <a:t>Training is the process of making the system able to learn.</a:t>
            </a:r>
          </a:p>
          <a:p>
            <a:pPr lvl="1"/>
            <a:r>
              <a:rPr lang="en-US" altLang="zh-TW" sz="2000" dirty="0"/>
              <a:t>Training set and testing set come from the same distribution</a:t>
            </a:r>
          </a:p>
          <a:p>
            <a:pPr lvl="1"/>
            <a:r>
              <a:rPr lang="en-US" altLang="zh-TW" sz="2000" dirty="0"/>
              <a:t>Need to make some assumptions or bias</a:t>
            </a:r>
          </a:p>
          <a:p>
            <a:endParaRPr lang="en-US" dirty="0"/>
          </a:p>
        </p:txBody>
      </p:sp>
      <p:sp>
        <p:nvSpPr>
          <p:cNvPr id="4" name="流程圖: 程序 50">
            <a:extLst>
              <a:ext uri="{FF2B5EF4-FFF2-40B4-BE49-F238E27FC236}">
                <a16:creationId xmlns:a16="http://schemas.microsoft.com/office/drawing/2014/main" id="{222351F6-129E-493F-82DA-212482B8C4A6}"/>
              </a:ext>
            </a:extLst>
          </p:cNvPr>
          <p:cNvSpPr/>
          <p:nvPr/>
        </p:nvSpPr>
        <p:spPr>
          <a:xfrm>
            <a:off x="609262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流程圖: 程序 34">
            <a:extLst>
              <a:ext uri="{FF2B5EF4-FFF2-40B4-BE49-F238E27FC236}">
                <a16:creationId xmlns:a16="http://schemas.microsoft.com/office/drawing/2014/main" id="{3F976DFE-D818-4413-8A91-E7EADA3991CB}"/>
              </a:ext>
            </a:extLst>
          </p:cNvPr>
          <p:cNvSpPr/>
          <p:nvPr/>
        </p:nvSpPr>
        <p:spPr>
          <a:xfrm>
            <a:off x="3788366"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程序 18">
            <a:extLst>
              <a:ext uri="{FF2B5EF4-FFF2-40B4-BE49-F238E27FC236}">
                <a16:creationId xmlns:a16="http://schemas.microsoft.com/office/drawing/2014/main" id="{EDA8B03B-BD76-485B-B938-00DDA0271A82}"/>
              </a:ext>
            </a:extLst>
          </p:cNvPr>
          <p:cNvSpPr/>
          <p:nvPr/>
        </p:nvSpPr>
        <p:spPr>
          <a:xfrm>
            <a:off x="87568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3">
            <a:extLst>
              <a:ext uri="{FF2B5EF4-FFF2-40B4-BE49-F238E27FC236}">
                <a16:creationId xmlns:a16="http://schemas.microsoft.com/office/drawing/2014/main" id="{D0E479A2-98E7-4061-BD49-83500D3F90E1}"/>
              </a:ext>
            </a:extLst>
          </p:cNvPr>
          <p:cNvSpPr/>
          <p:nvPr/>
        </p:nvSpPr>
        <p:spPr>
          <a:xfrm>
            <a:off x="970834"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4">
            <a:extLst>
              <a:ext uri="{FF2B5EF4-FFF2-40B4-BE49-F238E27FC236}">
                <a16:creationId xmlns:a16="http://schemas.microsoft.com/office/drawing/2014/main" id="{50CD0861-139E-4053-A39A-7F05CD076881}"/>
              </a:ext>
            </a:extLst>
          </p:cNvPr>
          <p:cNvSpPr/>
          <p:nvPr/>
        </p:nvSpPr>
        <p:spPr>
          <a:xfrm>
            <a:off x="11868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5">
            <a:extLst>
              <a:ext uri="{FF2B5EF4-FFF2-40B4-BE49-F238E27FC236}">
                <a16:creationId xmlns:a16="http://schemas.microsoft.com/office/drawing/2014/main" id="{42D71726-3F24-47A5-8496-85AF5CFB29B0}"/>
              </a:ext>
            </a:extLst>
          </p:cNvPr>
          <p:cNvSpPr/>
          <p:nvPr/>
        </p:nvSpPr>
        <p:spPr>
          <a:xfrm>
            <a:off x="1258866"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6">
            <a:extLst>
              <a:ext uri="{FF2B5EF4-FFF2-40B4-BE49-F238E27FC236}">
                <a16:creationId xmlns:a16="http://schemas.microsoft.com/office/drawing/2014/main" id="{101760C4-A4F3-433D-8A0A-7DB1624B3939}"/>
              </a:ext>
            </a:extLst>
          </p:cNvPr>
          <p:cNvSpPr/>
          <p:nvPr/>
        </p:nvSpPr>
        <p:spPr>
          <a:xfrm>
            <a:off x="9708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乘號 7">
            <a:extLst>
              <a:ext uri="{FF2B5EF4-FFF2-40B4-BE49-F238E27FC236}">
                <a16:creationId xmlns:a16="http://schemas.microsoft.com/office/drawing/2014/main" id="{C5FB2A00-A5B1-4FA1-8464-F4EE06C537D8}"/>
              </a:ext>
            </a:extLst>
          </p:cNvPr>
          <p:cNvSpPr/>
          <p:nvPr/>
        </p:nvSpPr>
        <p:spPr>
          <a:xfrm>
            <a:off x="1474890"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乘號 8">
            <a:extLst>
              <a:ext uri="{FF2B5EF4-FFF2-40B4-BE49-F238E27FC236}">
                <a16:creationId xmlns:a16="http://schemas.microsoft.com/office/drawing/2014/main" id="{0B1FBC32-AE8F-4B28-8E47-048E8A1438C1}"/>
              </a:ext>
            </a:extLst>
          </p:cNvPr>
          <p:cNvSpPr/>
          <p:nvPr/>
        </p:nvSpPr>
        <p:spPr>
          <a:xfrm>
            <a:off x="1402882"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乘號 9">
            <a:extLst>
              <a:ext uri="{FF2B5EF4-FFF2-40B4-BE49-F238E27FC236}">
                <a16:creationId xmlns:a16="http://schemas.microsoft.com/office/drawing/2014/main" id="{D2BCCC62-63FD-4A21-A8EE-C3675BA3EE52}"/>
              </a:ext>
            </a:extLst>
          </p:cNvPr>
          <p:cNvSpPr/>
          <p:nvPr/>
        </p:nvSpPr>
        <p:spPr>
          <a:xfrm>
            <a:off x="1114850" y="454912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0">
            <a:extLst>
              <a:ext uri="{FF2B5EF4-FFF2-40B4-BE49-F238E27FC236}">
                <a16:creationId xmlns:a16="http://schemas.microsoft.com/office/drawing/2014/main" id="{C29B69B5-8588-4345-8C26-106BA905F306}"/>
              </a:ext>
            </a:extLst>
          </p:cNvPr>
          <p:cNvSpPr/>
          <p:nvPr/>
        </p:nvSpPr>
        <p:spPr>
          <a:xfrm>
            <a:off x="1827216"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1">
            <a:extLst>
              <a:ext uri="{FF2B5EF4-FFF2-40B4-BE49-F238E27FC236}">
                <a16:creationId xmlns:a16="http://schemas.microsoft.com/office/drawing/2014/main" id="{EDF8DB0B-C1D7-4673-AE3A-BD9D9D93438E}"/>
              </a:ext>
            </a:extLst>
          </p:cNvPr>
          <p:cNvSpPr/>
          <p:nvPr/>
        </p:nvSpPr>
        <p:spPr>
          <a:xfrm>
            <a:off x="16111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2">
            <a:extLst>
              <a:ext uri="{FF2B5EF4-FFF2-40B4-BE49-F238E27FC236}">
                <a16:creationId xmlns:a16="http://schemas.microsoft.com/office/drawing/2014/main" id="{ABE03476-35A0-4B90-996B-92671507ECB7}"/>
              </a:ext>
            </a:extLst>
          </p:cNvPr>
          <p:cNvSpPr/>
          <p:nvPr/>
        </p:nvSpPr>
        <p:spPr>
          <a:xfrm>
            <a:off x="2115248"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3">
            <a:extLst>
              <a:ext uri="{FF2B5EF4-FFF2-40B4-BE49-F238E27FC236}">
                <a16:creationId xmlns:a16="http://schemas.microsoft.com/office/drawing/2014/main" id="{9F648AE7-87E3-4447-A4AA-419B64805D39}"/>
              </a:ext>
            </a:extLst>
          </p:cNvPr>
          <p:cNvSpPr/>
          <p:nvPr/>
        </p:nvSpPr>
        <p:spPr>
          <a:xfrm>
            <a:off x="1899224"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4">
            <a:extLst>
              <a:ext uri="{FF2B5EF4-FFF2-40B4-BE49-F238E27FC236}">
                <a16:creationId xmlns:a16="http://schemas.microsoft.com/office/drawing/2014/main" id="{C5B3A5CB-2F82-40C7-8CD0-0C93F878DAB0}"/>
              </a:ext>
            </a:extLst>
          </p:cNvPr>
          <p:cNvSpPr/>
          <p:nvPr/>
        </p:nvSpPr>
        <p:spPr>
          <a:xfrm>
            <a:off x="175520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 name="流程圖: 接點 15">
            <a:extLst>
              <a:ext uri="{FF2B5EF4-FFF2-40B4-BE49-F238E27FC236}">
                <a16:creationId xmlns:a16="http://schemas.microsoft.com/office/drawing/2014/main" id="{91B54B93-61AA-420E-A935-669CF638194B}"/>
              </a:ext>
            </a:extLst>
          </p:cNvPr>
          <p:cNvSpPr/>
          <p:nvPr/>
        </p:nvSpPr>
        <p:spPr>
          <a:xfrm>
            <a:off x="21872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流程圖: 接點 16">
            <a:extLst>
              <a:ext uri="{FF2B5EF4-FFF2-40B4-BE49-F238E27FC236}">
                <a16:creationId xmlns:a16="http://schemas.microsoft.com/office/drawing/2014/main" id="{17AC1929-F5C6-482F-B86D-57C066EAAD1E}"/>
              </a:ext>
            </a:extLst>
          </p:cNvPr>
          <p:cNvSpPr/>
          <p:nvPr/>
        </p:nvSpPr>
        <p:spPr>
          <a:xfrm>
            <a:off x="2043240"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1" name="流程圖: 接點 17">
            <a:extLst>
              <a:ext uri="{FF2B5EF4-FFF2-40B4-BE49-F238E27FC236}">
                <a16:creationId xmlns:a16="http://schemas.microsoft.com/office/drawing/2014/main" id="{26D2693A-D0C0-45C6-9E4E-D28759B2D656}"/>
              </a:ext>
            </a:extLst>
          </p:cNvPr>
          <p:cNvSpPr/>
          <p:nvPr/>
        </p:nvSpPr>
        <p:spPr>
          <a:xfrm>
            <a:off x="189922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2" name="乘號 19">
            <a:extLst>
              <a:ext uri="{FF2B5EF4-FFF2-40B4-BE49-F238E27FC236}">
                <a16:creationId xmlns:a16="http://schemas.microsoft.com/office/drawing/2014/main" id="{AFD168CE-B6F6-4DD1-BBFC-CEE0B9459563}"/>
              </a:ext>
            </a:extLst>
          </p:cNvPr>
          <p:cNvSpPr/>
          <p:nvPr/>
        </p:nvSpPr>
        <p:spPr>
          <a:xfrm>
            <a:off x="3883518"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20">
            <a:extLst>
              <a:ext uri="{FF2B5EF4-FFF2-40B4-BE49-F238E27FC236}">
                <a16:creationId xmlns:a16="http://schemas.microsoft.com/office/drawing/2014/main" id="{3713A87E-FDF0-49AD-9C49-1DBF148CAD69}"/>
              </a:ext>
            </a:extLst>
          </p:cNvPr>
          <p:cNvSpPr/>
          <p:nvPr/>
        </p:nvSpPr>
        <p:spPr>
          <a:xfrm>
            <a:off x="3860374" y="430909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21">
            <a:extLst>
              <a:ext uri="{FF2B5EF4-FFF2-40B4-BE49-F238E27FC236}">
                <a16:creationId xmlns:a16="http://schemas.microsoft.com/office/drawing/2014/main" id="{329D26BF-B521-4564-AE83-9EBE76FFBDF1}"/>
              </a:ext>
            </a:extLst>
          </p:cNvPr>
          <p:cNvSpPr/>
          <p:nvPr/>
        </p:nvSpPr>
        <p:spPr>
          <a:xfrm>
            <a:off x="417155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22">
            <a:extLst>
              <a:ext uri="{FF2B5EF4-FFF2-40B4-BE49-F238E27FC236}">
                <a16:creationId xmlns:a16="http://schemas.microsoft.com/office/drawing/2014/main" id="{83F15ADC-9436-4EF8-A65F-91666DC31B31}"/>
              </a:ext>
            </a:extLst>
          </p:cNvPr>
          <p:cNvSpPr/>
          <p:nvPr/>
        </p:nvSpPr>
        <p:spPr>
          <a:xfrm>
            <a:off x="40275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23">
            <a:extLst>
              <a:ext uri="{FF2B5EF4-FFF2-40B4-BE49-F238E27FC236}">
                <a16:creationId xmlns:a16="http://schemas.microsoft.com/office/drawing/2014/main" id="{5E1417DD-9D82-4346-9C81-7CA1D5E0DA08}"/>
              </a:ext>
            </a:extLst>
          </p:cNvPr>
          <p:cNvSpPr/>
          <p:nvPr/>
        </p:nvSpPr>
        <p:spPr>
          <a:xfrm>
            <a:off x="42435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乘號 24">
            <a:extLst>
              <a:ext uri="{FF2B5EF4-FFF2-40B4-BE49-F238E27FC236}">
                <a16:creationId xmlns:a16="http://schemas.microsoft.com/office/drawing/2014/main" id="{32037BF7-2BBA-4C25-8AB0-75298EE10F9F}"/>
              </a:ext>
            </a:extLst>
          </p:cNvPr>
          <p:cNvSpPr/>
          <p:nvPr/>
        </p:nvSpPr>
        <p:spPr>
          <a:xfrm>
            <a:off x="4459582" y="409307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乘號 25">
            <a:extLst>
              <a:ext uri="{FF2B5EF4-FFF2-40B4-BE49-F238E27FC236}">
                <a16:creationId xmlns:a16="http://schemas.microsoft.com/office/drawing/2014/main" id="{0014783E-44E7-4BF0-B160-149F8A93955D}"/>
              </a:ext>
            </a:extLst>
          </p:cNvPr>
          <p:cNvSpPr/>
          <p:nvPr/>
        </p:nvSpPr>
        <p:spPr>
          <a:xfrm>
            <a:off x="4171550"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流程圖: 接點 26">
            <a:extLst>
              <a:ext uri="{FF2B5EF4-FFF2-40B4-BE49-F238E27FC236}">
                <a16:creationId xmlns:a16="http://schemas.microsoft.com/office/drawing/2014/main" id="{12C4FB4B-59F2-4346-A7B0-398FB18A543A}"/>
              </a:ext>
            </a:extLst>
          </p:cNvPr>
          <p:cNvSpPr/>
          <p:nvPr/>
        </p:nvSpPr>
        <p:spPr>
          <a:xfrm>
            <a:off x="4739900"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0" name="流程圖: 接點 27">
            <a:extLst>
              <a:ext uri="{FF2B5EF4-FFF2-40B4-BE49-F238E27FC236}">
                <a16:creationId xmlns:a16="http://schemas.microsoft.com/office/drawing/2014/main" id="{B7FB0E04-4AEE-4643-AD61-3D17B0D8DE9C}"/>
              </a:ext>
            </a:extLst>
          </p:cNvPr>
          <p:cNvSpPr/>
          <p:nvPr/>
        </p:nvSpPr>
        <p:spPr>
          <a:xfrm>
            <a:off x="4379860"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1" name="流程圖: 接點 28">
            <a:extLst>
              <a:ext uri="{FF2B5EF4-FFF2-40B4-BE49-F238E27FC236}">
                <a16:creationId xmlns:a16="http://schemas.microsoft.com/office/drawing/2014/main" id="{C49771FC-6B62-4178-B9D3-DFF62EC233F9}"/>
              </a:ext>
            </a:extLst>
          </p:cNvPr>
          <p:cNvSpPr/>
          <p:nvPr/>
        </p:nvSpPr>
        <p:spPr>
          <a:xfrm>
            <a:off x="5027932"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2" name="流程圖: 接點 29">
            <a:extLst>
              <a:ext uri="{FF2B5EF4-FFF2-40B4-BE49-F238E27FC236}">
                <a16:creationId xmlns:a16="http://schemas.microsoft.com/office/drawing/2014/main" id="{D90B7A05-2AAF-4D4F-9C56-40966453D4C3}"/>
              </a:ext>
            </a:extLst>
          </p:cNvPr>
          <p:cNvSpPr/>
          <p:nvPr/>
        </p:nvSpPr>
        <p:spPr>
          <a:xfrm>
            <a:off x="502793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 name="流程圖: 接點 30">
            <a:extLst>
              <a:ext uri="{FF2B5EF4-FFF2-40B4-BE49-F238E27FC236}">
                <a16:creationId xmlns:a16="http://schemas.microsoft.com/office/drawing/2014/main" id="{E67ACA04-EED4-4E9D-92F9-DB6EAE1703F4}"/>
              </a:ext>
            </a:extLst>
          </p:cNvPr>
          <p:cNvSpPr/>
          <p:nvPr/>
        </p:nvSpPr>
        <p:spPr>
          <a:xfrm>
            <a:off x="46678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4" name="流程圖: 接點 31">
            <a:extLst>
              <a:ext uri="{FF2B5EF4-FFF2-40B4-BE49-F238E27FC236}">
                <a16:creationId xmlns:a16="http://schemas.microsoft.com/office/drawing/2014/main" id="{9DB03EE5-E931-413C-9704-D4BF24333355}"/>
              </a:ext>
            </a:extLst>
          </p:cNvPr>
          <p:cNvSpPr/>
          <p:nvPr/>
        </p:nvSpPr>
        <p:spPr>
          <a:xfrm>
            <a:off x="52439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5" name="流程圖: 接點 32">
            <a:extLst>
              <a:ext uri="{FF2B5EF4-FFF2-40B4-BE49-F238E27FC236}">
                <a16:creationId xmlns:a16="http://schemas.microsoft.com/office/drawing/2014/main" id="{77B6B4A0-17E3-4956-BAB5-E2F22C56B384}"/>
              </a:ext>
            </a:extLst>
          </p:cNvPr>
          <p:cNvSpPr/>
          <p:nvPr/>
        </p:nvSpPr>
        <p:spPr>
          <a:xfrm>
            <a:off x="51719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 name="流程圖: 接點 33">
            <a:extLst>
              <a:ext uri="{FF2B5EF4-FFF2-40B4-BE49-F238E27FC236}">
                <a16:creationId xmlns:a16="http://schemas.microsoft.com/office/drawing/2014/main" id="{BAF498B9-D4CE-4A20-B474-3004EB57C72C}"/>
              </a:ext>
            </a:extLst>
          </p:cNvPr>
          <p:cNvSpPr/>
          <p:nvPr/>
        </p:nvSpPr>
        <p:spPr>
          <a:xfrm>
            <a:off x="4811908"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 name="乘號 35">
            <a:extLst>
              <a:ext uri="{FF2B5EF4-FFF2-40B4-BE49-F238E27FC236}">
                <a16:creationId xmlns:a16="http://schemas.microsoft.com/office/drawing/2014/main" id="{675C94B8-8F8D-4480-9F68-6818D8D472AF}"/>
              </a:ext>
            </a:extLst>
          </p:cNvPr>
          <p:cNvSpPr/>
          <p:nvPr/>
        </p:nvSpPr>
        <p:spPr>
          <a:xfrm>
            <a:off x="625978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乘號 36">
            <a:extLst>
              <a:ext uri="{FF2B5EF4-FFF2-40B4-BE49-F238E27FC236}">
                <a16:creationId xmlns:a16="http://schemas.microsoft.com/office/drawing/2014/main" id="{8AA37DD2-DA99-441D-A50F-A8E6FA8FECE3}"/>
              </a:ext>
            </a:extLst>
          </p:cNvPr>
          <p:cNvSpPr/>
          <p:nvPr/>
        </p:nvSpPr>
        <p:spPr>
          <a:xfrm>
            <a:off x="6907854"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乘號 37">
            <a:extLst>
              <a:ext uri="{FF2B5EF4-FFF2-40B4-BE49-F238E27FC236}">
                <a16:creationId xmlns:a16="http://schemas.microsoft.com/office/drawing/2014/main" id="{0E9EB3FF-0656-4E9D-A49F-FE216E464172}"/>
              </a:ext>
            </a:extLst>
          </p:cNvPr>
          <p:cNvSpPr/>
          <p:nvPr/>
        </p:nvSpPr>
        <p:spPr>
          <a:xfrm>
            <a:off x="6475806"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乘號 38">
            <a:extLst>
              <a:ext uri="{FF2B5EF4-FFF2-40B4-BE49-F238E27FC236}">
                <a16:creationId xmlns:a16="http://schemas.microsoft.com/office/drawing/2014/main" id="{89A49C0C-4076-46F9-B272-4A5DD37A24CE}"/>
              </a:ext>
            </a:extLst>
          </p:cNvPr>
          <p:cNvSpPr/>
          <p:nvPr/>
        </p:nvSpPr>
        <p:spPr>
          <a:xfrm>
            <a:off x="6114986" y="419189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乘號 39">
            <a:extLst>
              <a:ext uri="{FF2B5EF4-FFF2-40B4-BE49-F238E27FC236}">
                <a16:creationId xmlns:a16="http://schemas.microsoft.com/office/drawing/2014/main" id="{2F528A12-894C-49B1-AF4A-C27630534B4E}"/>
              </a:ext>
            </a:extLst>
          </p:cNvPr>
          <p:cNvSpPr/>
          <p:nvPr/>
        </p:nvSpPr>
        <p:spPr>
          <a:xfrm>
            <a:off x="669183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乘號 40">
            <a:extLst>
              <a:ext uri="{FF2B5EF4-FFF2-40B4-BE49-F238E27FC236}">
                <a16:creationId xmlns:a16="http://schemas.microsoft.com/office/drawing/2014/main" id="{D1BD050B-EF5C-45F4-AA38-C6BBA121BB8A}"/>
              </a:ext>
            </a:extLst>
          </p:cNvPr>
          <p:cNvSpPr/>
          <p:nvPr/>
        </p:nvSpPr>
        <p:spPr>
          <a:xfrm>
            <a:off x="7123878"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乘號 41">
            <a:extLst>
              <a:ext uri="{FF2B5EF4-FFF2-40B4-BE49-F238E27FC236}">
                <a16:creationId xmlns:a16="http://schemas.microsoft.com/office/drawing/2014/main" id="{F3443C23-F30F-46E0-AAFE-649E207DAB8D}"/>
              </a:ext>
            </a:extLst>
          </p:cNvPr>
          <p:cNvSpPr/>
          <p:nvPr/>
        </p:nvSpPr>
        <p:spPr>
          <a:xfrm>
            <a:off x="733990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流程圖: 接點 42">
            <a:extLst>
              <a:ext uri="{FF2B5EF4-FFF2-40B4-BE49-F238E27FC236}">
                <a16:creationId xmlns:a16="http://schemas.microsoft.com/office/drawing/2014/main" id="{2F4DB998-C2DF-483B-9B46-6D499DC6825F}"/>
              </a:ext>
            </a:extLst>
          </p:cNvPr>
          <p:cNvSpPr/>
          <p:nvPr/>
        </p:nvSpPr>
        <p:spPr>
          <a:xfrm>
            <a:off x="6170973" y="5341213"/>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5" name="流程圖: 接點 43">
            <a:extLst>
              <a:ext uri="{FF2B5EF4-FFF2-40B4-BE49-F238E27FC236}">
                <a16:creationId xmlns:a16="http://schemas.microsoft.com/office/drawing/2014/main" id="{2C72CE09-9674-4682-AB4E-056A0306D37F}"/>
              </a:ext>
            </a:extLst>
          </p:cNvPr>
          <p:cNvSpPr/>
          <p:nvPr/>
        </p:nvSpPr>
        <p:spPr>
          <a:xfrm>
            <a:off x="6252068"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6" name="流程圖: 接點 44">
            <a:extLst>
              <a:ext uri="{FF2B5EF4-FFF2-40B4-BE49-F238E27FC236}">
                <a16:creationId xmlns:a16="http://schemas.microsoft.com/office/drawing/2014/main" id="{CFF2090B-97FB-44E6-B872-DD51570801E3}"/>
              </a:ext>
            </a:extLst>
          </p:cNvPr>
          <p:cNvSpPr/>
          <p:nvPr/>
        </p:nvSpPr>
        <p:spPr>
          <a:xfrm>
            <a:off x="7476204"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7" name="流程圖: 接點 45">
            <a:extLst>
              <a:ext uri="{FF2B5EF4-FFF2-40B4-BE49-F238E27FC236}">
                <a16:creationId xmlns:a16="http://schemas.microsoft.com/office/drawing/2014/main" id="{FA01CC88-4437-47CB-8184-AFD69A06B7BB}"/>
              </a:ext>
            </a:extLst>
          </p:cNvPr>
          <p:cNvSpPr/>
          <p:nvPr/>
        </p:nvSpPr>
        <p:spPr>
          <a:xfrm>
            <a:off x="7188172" y="511718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46">
            <a:extLst>
              <a:ext uri="{FF2B5EF4-FFF2-40B4-BE49-F238E27FC236}">
                <a16:creationId xmlns:a16="http://schemas.microsoft.com/office/drawing/2014/main" id="{1A7849B0-8E41-4418-B449-D824D480C714}"/>
              </a:ext>
            </a:extLst>
          </p:cNvPr>
          <p:cNvSpPr/>
          <p:nvPr/>
        </p:nvSpPr>
        <p:spPr>
          <a:xfrm>
            <a:off x="69721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47">
            <a:extLst>
              <a:ext uri="{FF2B5EF4-FFF2-40B4-BE49-F238E27FC236}">
                <a16:creationId xmlns:a16="http://schemas.microsoft.com/office/drawing/2014/main" id="{6057B1BF-58D5-42E5-966A-52C783182996}"/>
              </a:ext>
            </a:extLst>
          </p:cNvPr>
          <p:cNvSpPr/>
          <p:nvPr/>
        </p:nvSpPr>
        <p:spPr>
          <a:xfrm>
            <a:off x="754821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48">
            <a:extLst>
              <a:ext uri="{FF2B5EF4-FFF2-40B4-BE49-F238E27FC236}">
                <a16:creationId xmlns:a16="http://schemas.microsoft.com/office/drawing/2014/main" id="{C49E80A0-F601-4D22-B038-5456C6DED608}"/>
              </a:ext>
            </a:extLst>
          </p:cNvPr>
          <p:cNvSpPr/>
          <p:nvPr/>
        </p:nvSpPr>
        <p:spPr>
          <a:xfrm>
            <a:off x="6900140"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1" name="流程圖: 接點 49">
            <a:extLst>
              <a:ext uri="{FF2B5EF4-FFF2-40B4-BE49-F238E27FC236}">
                <a16:creationId xmlns:a16="http://schemas.microsoft.com/office/drawing/2014/main" id="{29DD5469-0C2C-461D-AFA4-4BA7A334E4F8}"/>
              </a:ext>
            </a:extLst>
          </p:cNvPr>
          <p:cNvSpPr/>
          <p:nvPr/>
        </p:nvSpPr>
        <p:spPr>
          <a:xfrm>
            <a:off x="711616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向右箭號 51">
            <a:extLst>
              <a:ext uri="{FF2B5EF4-FFF2-40B4-BE49-F238E27FC236}">
                <a16:creationId xmlns:a16="http://schemas.microsoft.com/office/drawing/2014/main" id="{95FF02D2-B838-4A35-8034-2B44E410A752}"/>
              </a:ext>
            </a:extLst>
          </p:cNvPr>
          <p:cNvSpPr/>
          <p:nvPr/>
        </p:nvSpPr>
        <p:spPr>
          <a:xfrm>
            <a:off x="2858925" y="4469116"/>
            <a:ext cx="707221" cy="70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乘號 52">
            <a:extLst>
              <a:ext uri="{FF2B5EF4-FFF2-40B4-BE49-F238E27FC236}">
                <a16:creationId xmlns:a16="http://schemas.microsoft.com/office/drawing/2014/main" id="{02B1F34D-7DBB-4B7D-AE32-38B2C80667A3}"/>
              </a:ext>
            </a:extLst>
          </p:cNvPr>
          <p:cNvSpPr/>
          <p:nvPr/>
        </p:nvSpPr>
        <p:spPr>
          <a:xfrm>
            <a:off x="44595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乘號 53">
            <a:extLst>
              <a:ext uri="{FF2B5EF4-FFF2-40B4-BE49-F238E27FC236}">
                <a16:creationId xmlns:a16="http://schemas.microsoft.com/office/drawing/2014/main" id="{35889A96-270A-4AC2-B64B-E02BF30A24AC}"/>
              </a:ext>
            </a:extLst>
          </p:cNvPr>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乘號 54">
            <a:extLst>
              <a:ext uri="{FF2B5EF4-FFF2-40B4-BE49-F238E27FC236}">
                <a16:creationId xmlns:a16="http://schemas.microsoft.com/office/drawing/2014/main" id="{051DCA9F-7A07-44FC-A6E3-F658E6BED5D4}"/>
              </a:ext>
            </a:extLst>
          </p:cNvPr>
          <p:cNvSpPr/>
          <p:nvPr/>
        </p:nvSpPr>
        <p:spPr>
          <a:xfrm>
            <a:off x="4652462" y="438110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乘號 55">
            <a:extLst>
              <a:ext uri="{FF2B5EF4-FFF2-40B4-BE49-F238E27FC236}">
                <a16:creationId xmlns:a16="http://schemas.microsoft.com/office/drawing/2014/main" id="{38EC8AF6-3023-47F4-AE49-3EC55B3BBECC}"/>
              </a:ext>
            </a:extLst>
          </p:cNvPr>
          <p:cNvSpPr/>
          <p:nvPr/>
        </p:nvSpPr>
        <p:spPr>
          <a:xfrm>
            <a:off x="4675606"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乘號 56">
            <a:extLst>
              <a:ext uri="{FF2B5EF4-FFF2-40B4-BE49-F238E27FC236}">
                <a16:creationId xmlns:a16="http://schemas.microsoft.com/office/drawing/2014/main" id="{C7EE1DB4-23B2-4D22-A5C6-DF3AA95B4E03}"/>
              </a:ext>
            </a:extLst>
          </p:cNvPr>
          <p:cNvSpPr/>
          <p:nvPr/>
        </p:nvSpPr>
        <p:spPr>
          <a:xfrm>
            <a:off x="3883518"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乘號 57">
            <a:extLst>
              <a:ext uri="{FF2B5EF4-FFF2-40B4-BE49-F238E27FC236}">
                <a16:creationId xmlns:a16="http://schemas.microsoft.com/office/drawing/2014/main" id="{CE3B6512-6B79-4185-963D-F79202E45EEB}"/>
              </a:ext>
            </a:extLst>
          </p:cNvPr>
          <p:cNvSpPr/>
          <p:nvPr/>
        </p:nvSpPr>
        <p:spPr>
          <a:xfrm>
            <a:off x="4099542" y="462113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58">
            <a:extLst>
              <a:ext uri="{FF2B5EF4-FFF2-40B4-BE49-F238E27FC236}">
                <a16:creationId xmlns:a16="http://schemas.microsoft.com/office/drawing/2014/main" id="{D85E5C82-357B-4580-957C-5147FACA2126}"/>
              </a:ext>
            </a:extLst>
          </p:cNvPr>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乘號 59">
            <a:extLst>
              <a:ext uri="{FF2B5EF4-FFF2-40B4-BE49-F238E27FC236}">
                <a16:creationId xmlns:a16="http://schemas.microsoft.com/office/drawing/2014/main" id="{76F756AA-36E3-44B6-8662-B8B25CE85553}"/>
              </a:ext>
            </a:extLst>
          </p:cNvPr>
          <p:cNvSpPr/>
          <p:nvPr/>
        </p:nvSpPr>
        <p:spPr>
          <a:xfrm>
            <a:off x="4635745" y="4568837"/>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接點 60">
            <a:extLst>
              <a:ext uri="{FF2B5EF4-FFF2-40B4-BE49-F238E27FC236}">
                <a16:creationId xmlns:a16="http://schemas.microsoft.com/office/drawing/2014/main" id="{DCD84F1E-4CD1-4645-80E3-6ED956B275D7}"/>
              </a:ext>
            </a:extLst>
          </p:cNvPr>
          <p:cNvSpPr/>
          <p:nvPr/>
        </p:nvSpPr>
        <p:spPr>
          <a:xfrm>
            <a:off x="4532260" y="519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2" name="流程圖: 接點 61">
            <a:extLst>
              <a:ext uri="{FF2B5EF4-FFF2-40B4-BE49-F238E27FC236}">
                <a16:creationId xmlns:a16="http://schemas.microsoft.com/office/drawing/2014/main" id="{DF45C13C-5889-4533-BA5E-0F6BBA6EEF9F}"/>
              </a:ext>
            </a:extLst>
          </p:cNvPr>
          <p:cNvSpPr/>
          <p:nvPr/>
        </p:nvSpPr>
        <p:spPr>
          <a:xfrm>
            <a:off x="4523876"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3" name="流程圖: 接點 62">
            <a:extLst>
              <a:ext uri="{FF2B5EF4-FFF2-40B4-BE49-F238E27FC236}">
                <a16:creationId xmlns:a16="http://schemas.microsoft.com/office/drawing/2014/main" id="{4F003D5E-07B4-4699-8FCB-06E8FD7E5856}"/>
              </a:ext>
            </a:extLst>
          </p:cNvPr>
          <p:cNvSpPr/>
          <p:nvPr/>
        </p:nvSpPr>
        <p:spPr>
          <a:xfrm>
            <a:off x="4837060" y="518919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4" name="流程圖: 接點 63">
            <a:extLst>
              <a:ext uri="{FF2B5EF4-FFF2-40B4-BE49-F238E27FC236}">
                <a16:creationId xmlns:a16="http://schemas.microsoft.com/office/drawing/2014/main" id="{24FF379E-A7D6-424D-8AC0-D25D645C3816}"/>
              </a:ext>
            </a:extLst>
          </p:cNvPr>
          <p:cNvSpPr/>
          <p:nvPr/>
        </p:nvSpPr>
        <p:spPr>
          <a:xfrm>
            <a:off x="5027932"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5" name="流程圖: 接點 64">
            <a:extLst>
              <a:ext uri="{FF2B5EF4-FFF2-40B4-BE49-F238E27FC236}">
                <a16:creationId xmlns:a16="http://schemas.microsoft.com/office/drawing/2014/main" id="{75F84EE9-02D5-4F0C-B144-35782528F97C}"/>
              </a:ext>
            </a:extLst>
          </p:cNvPr>
          <p:cNvSpPr/>
          <p:nvPr/>
        </p:nvSpPr>
        <p:spPr>
          <a:xfrm>
            <a:off x="4667892"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65">
            <a:extLst>
              <a:ext uri="{FF2B5EF4-FFF2-40B4-BE49-F238E27FC236}">
                <a16:creationId xmlns:a16="http://schemas.microsoft.com/office/drawing/2014/main" id="{89E58AAA-AB4D-4BAD-A141-B86B15E8D2FD}"/>
              </a:ext>
            </a:extLst>
          </p:cNvPr>
          <p:cNvSpPr/>
          <p:nvPr/>
        </p:nvSpPr>
        <p:spPr>
          <a:xfrm>
            <a:off x="4307852"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乘號 66">
            <a:extLst>
              <a:ext uri="{FF2B5EF4-FFF2-40B4-BE49-F238E27FC236}">
                <a16:creationId xmlns:a16="http://schemas.microsoft.com/office/drawing/2014/main" id="{87264815-9F4A-47FA-B3D2-64667B7274CA}"/>
              </a:ext>
            </a:extLst>
          </p:cNvPr>
          <p:cNvSpPr/>
          <p:nvPr/>
        </p:nvSpPr>
        <p:spPr>
          <a:xfrm>
            <a:off x="62597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乘號 67">
            <a:extLst>
              <a:ext uri="{FF2B5EF4-FFF2-40B4-BE49-F238E27FC236}">
                <a16:creationId xmlns:a16="http://schemas.microsoft.com/office/drawing/2014/main" id="{87561632-8740-4015-A199-5B50FD2C3010}"/>
              </a:ext>
            </a:extLst>
          </p:cNvPr>
          <p:cNvSpPr/>
          <p:nvPr/>
        </p:nvSpPr>
        <p:spPr>
          <a:xfrm>
            <a:off x="6412182" y="44855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乘號 68">
            <a:extLst>
              <a:ext uri="{FF2B5EF4-FFF2-40B4-BE49-F238E27FC236}">
                <a16:creationId xmlns:a16="http://schemas.microsoft.com/office/drawing/2014/main" id="{4A79E2B2-2ECA-4D92-A803-09DAFA3C3762}"/>
              </a:ext>
            </a:extLst>
          </p:cNvPr>
          <p:cNvSpPr/>
          <p:nvPr/>
        </p:nvSpPr>
        <p:spPr>
          <a:xfrm>
            <a:off x="6259782" y="469314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a:extLst>
              <a:ext uri="{FF2B5EF4-FFF2-40B4-BE49-F238E27FC236}">
                <a16:creationId xmlns:a16="http://schemas.microsoft.com/office/drawing/2014/main" id="{4AD396AA-654D-4AEA-9621-4F5D305A2066}"/>
              </a:ext>
            </a:extLst>
          </p:cNvPr>
          <p:cNvSpPr/>
          <p:nvPr/>
        </p:nvSpPr>
        <p:spPr>
          <a:xfrm>
            <a:off x="7620220" y="461313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70">
            <a:extLst>
              <a:ext uri="{FF2B5EF4-FFF2-40B4-BE49-F238E27FC236}">
                <a16:creationId xmlns:a16="http://schemas.microsoft.com/office/drawing/2014/main" id="{0B102D65-FA71-4530-AB74-8744809AA4E6}"/>
              </a:ext>
            </a:extLst>
          </p:cNvPr>
          <p:cNvSpPr/>
          <p:nvPr/>
        </p:nvSpPr>
        <p:spPr>
          <a:xfrm>
            <a:off x="7348956" y="51339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71">
            <a:extLst>
              <a:ext uri="{FF2B5EF4-FFF2-40B4-BE49-F238E27FC236}">
                <a16:creationId xmlns:a16="http://schemas.microsoft.com/office/drawing/2014/main" id="{163C6155-E0ED-4DD1-98F1-F53C798699B0}"/>
              </a:ext>
            </a:extLst>
          </p:cNvPr>
          <p:cNvSpPr/>
          <p:nvPr/>
        </p:nvSpPr>
        <p:spPr>
          <a:xfrm>
            <a:off x="6684116"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72">
            <a:extLst>
              <a:ext uri="{FF2B5EF4-FFF2-40B4-BE49-F238E27FC236}">
                <a16:creationId xmlns:a16="http://schemas.microsoft.com/office/drawing/2014/main" id="{18571D13-C671-4486-A5CE-330B2DC69751}"/>
              </a:ext>
            </a:extLst>
          </p:cNvPr>
          <p:cNvSpPr/>
          <p:nvPr/>
        </p:nvSpPr>
        <p:spPr>
          <a:xfrm>
            <a:off x="6468092"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Tree>
    <p:extLst>
      <p:ext uri="{BB962C8B-B14F-4D97-AF65-F5344CB8AC3E}">
        <p14:creationId xmlns:p14="http://schemas.microsoft.com/office/powerpoint/2010/main" val="3501533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a:t>Supervised: Low E-out or maximize probabilistic terms</a:t>
            </a:r>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Unsupervised: Minimum quantization error, Minimum distance, MAP, MLE(maximum likelihood estimation)</a:t>
            </a:r>
            <a:endParaRPr lang="en-US" altLang="zh-TW" dirty="0"/>
          </a:p>
          <a:p>
            <a:endParaRPr lang="en-US" altLang="zh-TW" sz="2400" dirty="0"/>
          </a:p>
          <a:p>
            <a:endParaRPr lang="zh-TW" altLang="en-US" sz="2400" dirty="0"/>
          </a:p>
        </p:txBody>
      </p:sp>
      <p:sp>
        <p:nvSpPr>
          <p:cNvPr id="2" name="標題 1"/>
          <p:cNvSpPr>
            <a:spLocks noGrp="1"/>
          </p:cNvSpPr>
          <p:nvPr>
            <p:ph type="title"/>
          </p:nvPr>
        </p:nvSpPr>
        <p:spPr/>
        <p:txBody>
          <a:bodyPr>
            <a:normAutofit/>
          </a:bodyPr>
          <a:lstStyle/>
          <a:p>
            <a:r>
              <a:rPr lang="en-US" altLang="zh-TW" dirty="0"/>
              <a:t>What are we seeking? </a:t>
            </a:r>
            <a:endParaRPr lang="zh-TW" altLang="en-US" dirty="0"/>
          </a:p>
        </p:txBody>
      </p:sp>
      <p:sp>
        <p:nvSpPr>
          <p:cNvPr id="4" name="文字方塊 3"/>
          <p:cNvSpPr txBox="1"/>
          <p:nvPr/>
        </p:nvSpPr>
        <p:spPr>
          <a:xfrm>
            <a:off x="6960096" y="2453988"/>
            <a:ext cx="2736304" cy="830997"/>
          </a:xfrm>
          <a:prstGeom prst="rect">
            <a:avLst/>
          </a:prstGeom>
          <a:noFill/>
        </p:spPr>
        <p:txBody>
          <a:bodyPr wrap="square" rtlCol="0">
            <a:spAutoFit/>
          </a:bodyPr>
          <a:lstStyle/>
          <a:p>
            <a:r>
              <a:rPr lang="en-US" altLang="zh-TW" sz="2400" dirty="0"/>
              <a:t>E-in: for training set</a:t>
            </a:r>
          </a:p>
          <a:p>
            <a:r>
              <a:rPr lang="en-US" altLang="zh-TW" sz="2400" dirty="0"/>
              <a:t>E-out: for testing set</a:t>
            </a:r>
            <a:endParaRPr lang="zh-TW" altLang="en-US" sz="2400" dirty="0"/>
          </a:p>
        </p:txBody>
      </p:sp>
      <p:pic>
        <p:nvPicPr>
          <p:cNvPr id="5"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71665" y="2328292"/>
            <a:ext cx="3552825" cy="1028700"/>
          </a:xfrm>
          <a:prstGeom prst="rect">
            <a:avLst/>
          </a:prstGeom>
          <a:solidFill>
            <a:schemeClr val="bg1"/>
          </a:solidFill>
          <a:ln w="19050">
            <a:solidFill>
              <a:srgbClr val="FF0000"/>
            </a:solidFill>
          </a:ln>
        </p:spPr>
      </p:pic>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1665" y="3429001"/>
            <a:ext cx="4772025" cy="1190625"/>
          </a:xfrm>
          <a:prstGeom prst="rect">
            <a:avLst/>
          </a:prstGeom>
          <a:solidFill>
            <a:schemeClr val="bg1"/>
          </a:solidFill>
          <a:ln w="19050">
            <a:solidFill>
              <a:srgbClr val="FF0000"/>
            </a:solidFill>
          </a:ln>
        </p:spPr>
      </p:pic>
    </p:spTree>
    <p:extLst>
      <p:ext uri="{BB962C8B-B14F-4D97-AF65-F5344CB8AC3E}">
        <p14:creationId xmlns:p14="http://schemas.microsoft.com/office/powerpoint/2010/main" val="3452549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內容版面配置區 2"/>
          <p:cNvSpPr txBox="1">
            <a:spLocks/>
          </p:cNvSpPr>
          <p:nvPr/>
        </p:nvSpPr>
        <p:spPr>
          <a:xfrm>
            <a:off x="1775520" y="1600201"/>
            <a:ext cx="864096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ltLang="zh-TW" sz="2800" dirty="0">
                <a:solidFill>
                  <a:schemeClr val="accent1">
                    <a:lumMod val="75000"/>
                  </a:schemeClr>
                </a:solidFill>
              </a:rPr>
              <a:t>		Under-fitting</a:t>
            </a:r>
            <a:r>
              <a:rPr lang="zh-TW" altLang="en-US" sz="2800" dirty="0">
                <a:solidFill>
                  <a:schemeClr val="accent1">
                    <a:lumMod val="75000"/>
                  </a:schemeClr>
                </a:solidFill>
              </a:rPr>
              <a:t>  </a:t>
            </a:r>
            <a:r>
              <a:rPr lang="en-US" altLang="zh-TW" sz="2800" dirty="0">
                <a:solidFill>
                  <a:schemeClr val="accent1">
                    <a:lumMod val="75000"/>
                  </a:schemeClr>
                </a:solidFill>
              </a:rPr>
              <a:t>VS. Over-fitting </a:t>
            </a:r>
            <a:r>
              <a:rPr lang="en-US" altLang="zh-TW" sz="2400" dirty="0"/>
              <a:t>(fixed </a:t>
            </a:r>
            <a:r>
              <a:rPr lang="en-US" altLang="zh-TW" sz="2400" i="1" dirty="0"/>
              <a:t>N</a:t>
            </a:r>
            <a:r>
              <a:rPr lang="en-US" altLang="zh-TW" sz="2400" dirty="0"/>
              <a:t>)</a:t>
            </a:r>
            <a:endParaRPr lang="zh-TW" altLang="en-US" sz="2400" dirty="0"/>
          </a:p>
        </p:txBody>
      </p:sp>
      <p:sp>
        <p:nvSpPr>
          <p:cNvPr id="46" name="標題 45"/>
          <p:cNvSpPr>
            <a:spLocks noGrp="1"/>
          </p:cNvSpPr>
          <p:nvPr>
            <p:ph type="title"/>
          </p:nvPr>
        </p:nvSpPr>
        <p:spPr/>
        <p:txBody>
          <a:bodyPr/>
          <a:lstStyle/>
          <a:p>
            <a:r>
              <a:rPr lang="en-US" altLang="zh-TW" dirty="0"/>
              <a:t>What are we seeking?</a:t>
            </a:r>
            <a:endParaRPr lang="zh-TW" altLang="en-US" dirty="0"/>
          </a:p>
        </p:txBody>
      </p:sp>
      <p:cxnSp>
        <p:nvCxnSpPr>
          <p:cNvPr id="27" name="直線單箭頭接點 26"/>
          <p:cNvCxnSpPr/>
          <p:nvPr/>
        </p:nvCxnSpPr>
        <p:spPr>
          <a:xfrm rot="5400000" flipH="1" flipV="1">
            <a:off x="624186" y="4364310"/>
            <a:ext cx="388843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567608" y="6309320"/>
            <a:ext cx="662473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手繪多邊形 28"/>
          <p:cNvSpPr/>
          <p:nvPr/>
        </p:nvSpPr>
        <p:spPr>
          <a:xfrm>
            <a:off x="2703180" y="2838460"/>
            <a:ext cx="5965902" cy="3326844"/>
          </a:xfrm>
          <a:custGeom>
            <a:avLst/>
            <a:gdLst>
              <a:gd name="connsiteX0" fmla="*/ 0 w 5965902"/>
              <a:gd name="connsiteY0" fmla="*/ 0 h 2932771"/>
              <a:gd name="connsiteX1" fmla="*/ 724829 w 5965902"/>
              <a:gd name="connsiteY1" fmla="*/ 1204332 h 2932771"/>
              <a:gd name="connsiteX2" fmla="*/ 2007219 w 5965902"/>
              <a:gd name="connsiteY2" fmla="*/ 2074127 h 2932771"/>
              <a:gd name="connsiteX3" fmla="*/ 3791414 w 5965902"/>
              <a:gd name="connsiteY3" fmla="*/ 2620537 h 2932771"/>
              <a:gd name="connsiteX4" fmla="*/ 5965902 w 5965902"/>
              <a:gd name="connsiteY4" fmla="*/ 2932771 h 2932771"/>
              <a:gd name="connsiteX5" fmla="*/ 5965902 w 5965902"/>
              <a:gd name="connsiteY5" fmla="*/ 2932771 h 293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902" h="2932771">
                <a:moveTo>
                  <a:pt x="0" y="0"/>
                </a:moveTo>
                <a:cubicBezTo>
                  <a:pt x="195146" y="429322"/>
                  <a:pt x="390293" y="858644"/>
                  <a:pt x="724829" y="1204332"/>
                </a:cubicBezTo>
                <a:cubicBezTo>
                  <a:pt x="1059366" y="1550020"/>
                  <a:pt x="1496121" y="1838093"/>
                  <a:pt x="2007219" y="2074127"/>
                </a:cubicBezTo>
                <a:cubicBezTo>
                  <a:pt x="2518317" y="2310161"/>
                  <a:pt x="3131634" y="2477430"/>
                  <a:pt x="3791414" y="2620537"/>
                </a:cubicBezTo>
                <a:cubicBezTo>
                  <a:pt x="4451195" y="2763644"/>
                  <a:pt x="5965902" y="2932771"/>
                  <a:pt x="5965902" y="2932771"/>
                </a:cubicBezTo>
                <a:lnTo>
                  <a:pt x="5965902" y="2932771"/>
                </a:ln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手繪多邊形 29"/>
          <p:cNvSpPr/>
          <p:nvPr/>
        </p:nvSpPr>
        <p:spPr>
          <a:xfrm>
            <a:off x="2758937" y="3068961"/>
            <a:ext cx="5642517" cy="3014505"/>
          </a:xfrm>
          <a:custGeom>
            <a:avLst/>
            <a:gdLst>
              <a:gd name="connsiteX0" fmla="*/ 0 w 5642517"/>
              <a:gd name="connsiteY0" fmla="*/ 2609385 h 2609385"/>
              <a:gd name="connsiteX1" fmla="*/ 1293541 w 5642517"/>
              <a:gd name="connsiteY1" fmla="*/ 2018371 h 2609385"/>
              <a:gd name="connsiteX2" fmla="*/ 2821258 w 5642517"/>
              <a:gd name="connsiteY2" fmla="*/ 1594624 h 2609385"/>
              <a:gd name="connsiteX3" fmla="*/ 4137102 w 5642517"/>
              <a:gd name="connsiteY3" fmla="*/ 1148575 h 2609385"/>
              <a:gd name="connsiteX4" fmla="*/ 5642517 w 5642517"/>
              <a:gd name="connsiteY4" fmla="*/ 0 h 2609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517" h="2609385">
                <a:moveTo>
                  <a:pt x="0" y="2609385"/>
                </a:moveTo>
                <a:cubicBezTo>
                  <a:pt x="411665" y="2398441"/>
                  <a:pt x="823331" y="2187498"/>
                  <a:pt x="1293541" y="2018371"/>
                </a:cubicBezTo>
                <a:cubicBezTo>
                  <a:pt x="1763751" y="1849244"/>
                  <a:pt x="2347331" y="1739590"/>
                  <a:pt x="2821258" y="1594624"/>
                </a:cubicBezTo>
                <a:cubicBezTo>
                  <a:pt x="3295185" y="1449658"/>
                  <a:pt x="3666892" y="1414346"/>
                  <a:pt x="4137102" y="1148575"/>
                </a:cubicBezTo>
                <a:cubicBezTo>
                  <a:pt x="4607312" y="882804"/>
                  <a:pt x="5124914" y="441402"/>
                  <a:pt x="5642517"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手繪多邊形 30"/>
          <p:cNvSpPr/>
          <p:nvPr/>
        </p:nvSpPr>
        <p:spPr>
          <a:xfrm>
            <a:off x="2714331" y="2593134"/>
            <a:ext cx="5687122" cy="1771185"/>
          </a:xfrm>
          <a:custGeom>
            <a:avLst/>
            <a:gdLst>
              <a:gd name="connsiteX0" fmla="*/ 0 w 5687122"/>
              <a:gd name="connsiteY0" fmla="*/ 0 h 1771185"/>
              <a:gd name="connsiteX1" fmla="*/ 535258 w 5687122"/>
              <a:gd name="connsiteY1" fmla="*/ 780586 h 1771185"/>
              <a:gd name="connsiteX2" fmla="*/ 1550019 w 5687122"/>
              <a:gd name="connsiteY2" fmla="*/ 1616927 h 1771185"/>
              <a:gd name="connsiteX3" fmla="*/ 2386361 w 5687122"/>
              <a:gd name="connsiteY3" fmla="*/ 1706137 h 1771185"/>
              <a:gd name="connsiteX4" fmla="*/ 3568390 w 5687122"/>
              <a:gd name="connsiteY4" fmla="*/ 1460810 h 1771185"/>
              <a:gd name="connsiteX5" fmla="*/ 4828478 w 5687122"/>
              <a:gd name="connsiteY5" fmla="*/ 836342 h 1771185"/>
              <a:gd name="connsiteX6" fmla="*/ 5687122 w 5687122"/>
              <a:gd name="connsiteY6" fmla="*/ 245327 h 1771185"/>
              <a:gd name="connsiteX7" fmla="*/ 5687122 w 5687122"/>
              <a:gd name="connsiteY7" fmla="*/ 245327 h 17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7122" h="1771185">
                <a:moveTo>
                  <a:pt x="0" y="0"/>
                </a:moveTo>
                <a:cubicBezTo>
                  <a:pt x="138461" y="255549"/>
                  <a:pt x="276922" y="511098"/>
                  <a:pt x="535258" y="780586"/>
                </a:cubicBezTo>
                <a:cubicBezTo>
                  <a:pt x="793595" y="1050074"/>
                  <a:pt x="1241502" y="1462669"/>
                  <a:pt x="1550019" y="1616927"/>
                </a:cubicBezTo>
                <a:cubicBezTo>
                  <a:pt x="1858536" y="1771185"/>
                  <a:pt x="2049966" y="1732156"/>
                  <a:pt x="2386361" y="1706137"/>
                </a:cubicBezTo>
                <a:cubicBezTo>
                  <a:pt x="2722756" y="1680118"/>
                  <a:pt x="3161371" y="1605776"/>
                  <a:pt x="3568390" y="1460810"/>
                </a:cubicBezTo>
                <a:cubicBezTo>
                  <a:pt x="3975409" y="1315844"/>
                  <a:pt x="4475356" y="1038923"/>
                  <a:pt x="4828478" y="836342"/>
                </a:cubicBezTo>
                <a:cubicBezTo>
                  <a:pt x="5181600" y="633762"/>
                  <a:pt x="5687122" y="245327"/>
                  <a:pt x="5687122" y="245327"/>
                </a:cubicBezTo>
                <a:lnTo>
                  <a:pt x="5687122" y="245327"/>
                </a:ln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文字方塊 31"/>
          <p:cNvSpPr txBox="1"/>
          <p:nvPr/>
        </p:nvSpPr>
        <p:spPr>
          <a:xfrm>
            <a:off x="1703512" y="2636913"/>
            <a:ext cx="864096" cy="461665"/>
          </a:xfrm>
          <a:prstGeom prst="rect">
            <a:avLst/>
          </a:prstGeom>
          <a:noFill/>
        </p:spPr>
        <p:txBody>
          <a:bodyPr wrap="square" rtlCol="0">
            <a:spAutoFit/>
          </a:bodyPr>
          <a:lstStyle/>
          <a:p>
            <a:r>
              <a:rPr lang="en-US" altLang="zh-TW" sz="2400" dirty="0"/>
              <a:t>error</a:t>
            </a:r>
            <a:endParaRPr lang="zh-TW" altLang="en-US" sz="2400" dirty="0"/>
          </a:p>
        </p:txBody>
      </p:sp>
      <p:sp>
        <p:nvSpPr>
          <p:cNvPr id="33"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16280" y="6309320"/>
            <a:ext cx="476250" cy="361950"/>
          </a:xfrm>
          <a:prstGeom prst="rect">
            <a:avLst/>
          </a:prstGeom>
          <a:noFill/>
        </p:spPr>
      </p:pic>
      <p:sp>
        <p:nvSpPr>
          <p:cNvPr id="35"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896201" y="5589240"/>
            <a:ext cx="466725" cy="361950"/>
          </a:xfrm>
          <a:prstGeom prst="rect">
            <a:avLst/>
          </a:prstGeom>
          <a:noFill/>
        </p:spPr>
      </p:pic>
      <p:sp>
        <p:nvSpPr>
          <p:cNvPr id="37"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8"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16081" y="3140968"/>
            <a:ext cx="657225" cy="361950"/>
          </a:xfrm>
          <a:prstGeom prst="rect">
            <a:avLst/>
          </a:prstGeom>
          <a:noFill/>
        </p:spPr>
      </p:pic>
      <p:sp>
        <p:nvSpPr>
          <p:cNvPr id="39"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40"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320136" y="4149080"/>
            <a:ext cx="2457450" cy="361950"/>
          </a:xfrm>
          <a:prstGeom prst="rect">
            <a:avLst/>
          </a:prstGeom>
          <a:noFill/>
        </p:spPr>
      </p:pic>
      <p:sp>
        <p:nvSpPr>
          <p:cNvPr id="41" name="文字方塊 40"/>
          <p:cNvSpPr txBox="1"/>
          <p:nvPr/>
        </p:nvSpPr>
        <p:spPr>
          <a:xfrm>
            <a:off x="6816080" y="4581128"/>
            <a:ext cx="3600400" cy="369332"/>
          </a:xfrm>
          <a:prstGeom prst="rect">
            <a:avLst/>
          </a:prstGeom>
          <a:noFill/>
        </p:spPr>
        <p:txBody>
          <a:bodyPr wrap="square" rtlCol="0">
            <a:spAutoFit/>
          </a:bodyPr>
          <a:lstStyle/>
          <a:p>
            <a:r>
              <a:rPr lang="en-US" altLang="zh-TW" dirty="0">
                <a:solidFill>
                  <a:schemeClr val="bg1"/>
                </a:solidFill>
              </a:rPr>
              <a:t>(model = hypothesis + loss functions)</a:t>
            </a:r>
            <a:endParaRPr lang="zh-TW" altLang="en-US" dirty="0">
              <a:solidFill>
                <a:schemeClr val="bg1"/>
              </a:solidFill>
            </a:endParaRPr>
          </a:p>
        </p:txBody>
      </p:sp>
      <p:cxnSp>
        <p:nvCxnSpPr>
          <p:cNvPr id="42" name="直線接點 41"/>
          <p:cNvCxnSpPr/>
          <p:nvPr/>
        </p:nvCxnSpPr>
        <p:spPr>
          <a:xfrm rot="5400000">
            <a:off x="2963652" y="4473116"/>
            <a:ext cx="3528392"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rot="5400000">
            <a:off x="3467708" y="2240868"/>
            <a:ext cx="792088"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16200000" flipH="1">
            <a:off x="6132004" y="2312876"/>
            <a:ext cx="792088" cy="4320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032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can be scored</a:t>
            </a:r>
          </a:p>
        </p:txBody>
      </p:sp>
      <p:sp>
        <p:nvSpPr>
          <p:cNvPr id="3" name="Content Placeholder 2"/>
          <p:cNvSpPr>
            <a:spLocks noGrp="1"/>
          </p:cNvSpPr>
          <p:nvPr>
            <p:ph idx="1"/>
          </p:nvPr>
        </p:nvSpPr>
        <p:spPr>
          <a:xfrm>
            <a:off x="1239868" y="1619573"/>
            <a:ext cx="4835175" cy="4835016"/>
          </a:xfrm>
        </p:spPr>
        <p:txBody>
          <a:bodyPr/>
          <a:lstStyle/>
          <a:p>
            <a:r>
              <a:rPr lang="en-US" sz="2118" dirty="0"/>
              <a:t>How to measure success?  </a:t>
            </a:r>
          </a:p>
          <a:p>
            <a:pPr lvl="1"/>
            <a:r>
              <a:rPr lang="en-US" sz="2118" dirty="0"/>
              <a:t>True Positive Rate (TPR)</a:t>
            </a:r>
          </a:p>
          <a:p>
            <a:pPr lvl="1"/>
            <a:r>
              <a:rPr lang="en-US" sz="2118" dirty="0"/>
              <a:t>False Positive Rate (FPR)</a:t>
            </a:r>
          </a:p>
          <a:p>
            <a:r>
              <a:rPr lang="en-US" sz="2118" dirty="0"/>
              <a:t>Use of ROC curves</a:t>
            </a:r>
          </a:p>
          <a:p>
            <a:pPr lvl="1"/>
            <a:r>
              <a:rPr lang="en-US" sz="2118" dirty="0"/>
              <a:t>Measure the area under the curve</a:t>
            </a:r>
          </a:p>
          <a:p>
            <a:pPr lvl="1"/>
            <a:r>
              <a:rPr lang="en-US" sz="2118" dirty="0"/>
              <a:t>.50 = Random guess</a:t>
            </a:r>
          </a:p>
          <a:p>
            <a:pPr lvl="1"/>
            <a:r>
              <a:rPr lang="en-US" sz="2118" dirty="0"/>
              <a:t>Closer to 1 = better performance</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289" y="1804711"/>
            <a:ext cx="4161800" cy="3147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6361404" y="5078008"/>
                <a:ext cx="1701363" cy="554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588" i="1">
                          <a:latin typeface="Cambria Math"/>
                        </a:rPr>
                        <m:t>𝑇𝑃𝑅</m:t>
                      </m:r>
                      <m:r>
                        <a:rPr lang="en-US" sz="1588" i="1">
                          <a:latin typeface="Cambria Math"/>
                        </a:rPr>
                        <m:t>= </m:t>
                      </m:r>
                      <m:f>
                        <m:fPr>
                          <m:ctrlPr>
                            <a:rPr lang="en-US" sz="1588" i="1">
                              <a:latin typeface="Cambria Math" panose="02040503050406030204" pitchFamily="18" charset="0"/>
                            </a:rPr>
                          </m:ctrlPr>
                        </m:fPr>
                        <m:num>
                          <m:r>
                            <a:rPr lang="en-US" sz="1588" i="1">
                              <a:latin typeface="Cambria Math"/>
                            </a:rPr>
                            <m:t>𝑇𝑃</m:t>
                          </m:r>
                        </m:num>
                        <m:den>
                          <m:r>
                            <a:rPr lang="en-US" sz="1588" i="1">
                              <a:latin typeface="Cambria Math"/>
                            </a:rPr>
                            <m:t>𝑇𝑃</m:t>
                          </m:r>
                          <m:r>
                            <a:rPr lang="en-US" sz="1588" i="1">
                              <a:latin typeface="Cambria Math"/>
                            </a:rPr>
                            <m:t>+</m:t>
                          </m:r>
                          <m:r>
                            <a:rPr lang="en-US" sz="1588" i="1">
                              <a:latin typeface="Cambria Math"/>
                            </a:rPr>
                            <m:t>𝐹𝑁</m:t>
                          </m:r>
                        </m:den>
                      </m:f>
                    </m:oMath>
                  </m:oMathPara>
                </a14:m>
                <a:endParaRPr lang="en-US" sz="1588" dirty="0"/>
              </a:p>
            </p:txBody>
          </p:sp>
        </mc:Choice>
        <mc:Fallback xmlns="">
          <p:sp>
            <p:nvSpPr>
              <p:cNvPr id="4" name="TextBox 3"/>
              <p:cNvSpPr txBox="1">
                <a:spLocks noRot="1" noChangeAspect="1" noMove="1" noResize="1" noEditPoints="1" noAdjustHandles="1" noChangeArrowheads="1" noChangeShapeType="1" noTextEdit="1"/>
              </p:cNvSpPr>
              <p:nvPr/>
            </p:nvSpPr>
            <p:spPr>
              <a:xfrm>
                <a:off x="6361404" y="5078008"/>
                <a:ext cx="1701363" cy="5543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326189" y="5078009"/>
                <a:ext cx="1704569" cy="554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588" i="1">
                          <a:latin typeface="Cambria Math"/>
                        </a:rPr>
                        <m:t>𝐹𝑃𝑅</m:t>
                      </m:r>
                      <m:r>
                        <a:rPr lang="en-US" sz="1588" i="1">
                          <a:latin typeface="Cambria Math"/>
                        </a:rPr>
                        <m:t>= </m:t>
                      </m:r>
                      <m:f>
                        <m:fPr>
                          <m:ctrlPr>
                            <a:rPr lang="en-US" sz="1588" i="1">
                              <a:latin typeface="Cambria Math" panose="02040503050406030204" pitchFamily="18" charset="0"/>
                            </a:rPr>
                          </m:ctrlPr>
                        </m:fPr>
                        <m:num>
                          <m:r>
                            <a:rPr lang="en-US" sz="1588" i="1">
                              <a:latin typeface="Cambria Math"/>
                            </a:rPr>
                            <m:t>𝐹𝑃</m:t>
                          </m:r>
                        </m:num>
                        <m:den>
                          <m:r>
                            <a:rPr lang="en-US" sz="1588" i="1">
                              <a:latin typeface="Cambria Math"/>
                            </a:rPr>
                            <m:t>𝐹𝑃</m:t>
                          </m:r>
                          <m:r>
                            <a:rPr lang="en-US" sz="1588" i="1">
                              <a:latin typeface="Cambria Math"/>
                            </a:rPr>
                            <m:t>+</m:t>
                          </m:r>
                          <m:r>
                            <a:rPr lang="en-US" sz="1588" i="1">
                              <a:latin typeface="Cambria Math"/>
                            </a:rPr>
                            <m:t>𝑇𝑁</m:t>
                          </m:r>
                        </m:den>
                      </m:f>
                    </m:oMath>
                  </m:oMathPara>
                </a14:m>
                <a:endParaRPr lang="en-US" sz="1588" dirty="0"/>
              </a:p>
            </p:txBody>
          </p:sp>
        </mc:Choice>
        <mc:Fallback xmlns="">
          <p:sp>
            <p:nvSpPr>
              <p:cNvPr id="9" name="TextBox 8"/>
              <p:cNvSpPr txBox="1">
                <a:spLocks noRot="1" noChangeAspect="1" noMove="1" noResize="1" noEditPoints="1" noAdjustHandles="1" noChangeArrowheads="1" noChangeShapeType="1" noTextEdit="1"/>
              </p:cNvSpPr>
              <p:nvPr/>
            </p:nvSpPr>
            <p:spPr>
              <a:xfrm>
                <a:off x="8326189" y="5078009"/>
                <a:ext cx="1704569" cy="554383"/>
              </a:xfrm>
              <a:prstGeom prst="rect">
                <a:avLst/>
              </a:prstGeom>
              <a:blipFill>
                <a:blip r:embed="rId4"/>
                <a:stretch>
                  <a:fillRect/>
                </a:stretch>
              </a:blipFill>
            </p:spPr>
            <p:txBody>
              <a:bodyPr/>
              <a:lstStyle/>
              <a:p>
                <a:r>
                  <a:rPr lang="en-US">
                    <a:noFill/>
                  </a:rPr>
                  <a:t> </a:t>
                </a:r>
              </a:p>
            </p:txBody>
          </p:sp>
        </mc:Fallback>
      </mc:AlternateContent>
      <p:sp>
        <p:nvSpPr>
          <p:cNvPr id="6" name="Rectangle 5"/>
          <p:cNvSpPr/>
          <p:nvPr/>
        </p:nvSpPr>
        <p:spPr bwMode="auto">
          <a:xfrm>
            <a:off x="1893171" y="4952384"/>
            <a:ext cx="2654025" cy="831646"/>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80682" tIns="40341" rIns="80682" bIns="40341" numCol="1" rtlCol="0" anchor="ctr" anchorCtr="0" compatLnSpc="1">
            <a:prstTxWarp prst="textNoShape">
              <a:avLst/>
            </a:prstTxWarp>
          </a:bodyPr>
          <a:lstStyle/>
          <a:p>
            <a:pPr defTabSz="806867" fontAlgn="base">
              <a:spcBef>
                <a:spcPct val="0"/>
              </a:spcBef>
              <a:spcAft>
                <a:spcPct val="0"/>
              </a:spcAft>
            </a:pPr>
            <a:r>
              <a:rPr lang="en-US" sz="1765" dirty="0">
                <a:solidFill>
                  <a:schemeClr val="tx1"/>
                </a:solidFill>
                <a:latin typeface="Arial" charset="0"/>
              </a:rPr>
              <a:t>Goal:	Decrease </a:t>
            </a:r>
            <a:r>
              <a:rPr lang="en-US" sz="1765" b="1" dirty="0">
                <a:solidFill>
                  <a:schemeClr val="tx1"/>
                </a:solidFill>
                <a:latin typeface="Arial" charset="0"/>
              </a:rPr>
              <a:t>FPR</a:t>
            </a:r>
          </a:p>
          <a:p>
            <a:pPr defTabSz="806867" fontAlgn="base">
              <a:spcBef>
                <a:spcPct val="0"/>
              </a:spcBef>
              <a:spcAft>
                <a:spcPct val="0"/>
              </a:spcAft>
            </a:pPr>
            <a:r>
              <a:rPr lang="en-US" sz="1588" dirty="0">
                <a:solidFill>
                  <a:schemeClr val="tx1"/>
                </a:solidFill>
                <a:latin typeface="Arial" charset="0"/>
              </a:rPr>
              <a:t>	Increase </a:t>
            </a:r>
            <a:r>
              <a:rPr lang="en-US" sz="1588" b="1" dirty="0">
                <a:solidFill>
                  <a:schemeClr val="tx1"/>
                </a:solidFill>
                <a:latin typeface="Arial" charset="0"/>
              </a:rPr>
              <a:t>TPR</a:t>
            </a:r>
            <a:endParaRPr lang="en-US" sz="1765" b="1" dirty="0">
              <a:solidFill>
                <a:schemeClr val="tx1"/>
              </a:solidFill>
              <a:latin typeface="Arial" charset="0"/>
            </a:endParaRPr>
          </a:p>
        </p:txBody>
      </p:sp>
      <p:cxnSp>
        <p:nvCxnSpPr>
          <p:cNvPr id="11" name="Straight Connector 10"/>
          <p:cNvCxnSpPr/>
          <p:nvPr/>
        </p:nvCxnSpPr>
        <p:spPr bwMode="auto">
          <a:xfrm flipV="1">
            <a:off x="6075042" y="1336192"/>
            <a:ext cx="0" cy="4935207"/>
          </a:xfrm>
          <a:prstGeom prst="line">
            <a:avLst/>
          </a:prstGeom>
          <a:ln w="19050">
            <a:prstDash val="dash"/>
            <a:headEnd type="none" w="sm" len="sm"/>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5984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C398-5B7B-467E-8C04-0BED91CF2ABA}"/>
              </a:ext>
            </a:extLst>
          </p:cNvPr>
          <p:cNvSpPr>
            <a:spLocks noGrp="1"/>
          </p:cNvSpPr>
          <p:nvPr>
            <p:ph type="title"/>
          </p:nvPr>
        </p:nvSpPr>
        <p:spPr>
          <a:xfrm>
            <a:off x="838200" y="365125"/>
            <a:ext cx="10515600" cy="5222875"/>
          </a:xfrm>
        </p:spPr>
        <p:txBody>
          <a:bodyPr/>
          <a:lstStyle/>
          <a:p>
            <a:r>
              <a:rPr lang="en-US" dirty="0">
                <a:hlinkClick r:id="rId2"/>
              </a:rPr>
              <a:t>https://www.machinelearningplus.com/machine-learn</a:t>
            </a:r>
            <a:br>
              <a:rPr lang="en-US" dirty="0">
                <a:hlinkClick r:id="rId2"/>
              </a:rPr>
            </a:br>
            <a:r>
              <a:rPr lang="en-US" dirty="0" err="1">
                <a:hlinkClick r:id="rId2"/>
              </a:rPr>
              <a:t>ing</a:t>
            </a:r>
            <a:r>
              <a:rPr lang="en-US" dirty="0">
                <a:hlinkClick r:id="rId2"/>
              </a:rPr>
              <a:t>/complete-introduction-linear-regression-r/</a:t>
            </a:r>
            <a:br>
              <a:rPr lang="en-US" dirty="0"/>
            </a:br>
            <a:br>
              <a:rPr lang="en-US" dirty="0"/>
            </a:br>
            <a:br>
              <a:rPr lang="en-US" dirty="0"/>
            </a:br>
            <a:r>
              <a:rPr lang="en-US" b="1" dirty="0"/>
              <a:t>Example Linear Regression in R</a:t>
            </a:r>
          </a:p>
        </p:txBody>
      </p:sp>
    </p:spTree>
    <p:extLst>
      <p:ext uri="{BB962C8B-B14F-4D97-AF65-F5344CB8AC3E}">
        <p14:creationId xmlns:p14="http://schemas.microsoft.com/office/powerpoint/2010/main" val="199894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Required Packages</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10442609" cy="4351338"/>
          </a:xfrm>
        </p:spPr>
        <p:txBody>
          <a:bodyPr>
            <a:normAutofit fontScale="92500" lnSpcReduction="10000"/>
          </a:bodyPr>
          <a:lstStyle/>
          <a:p>
            <a:pPr marL="457200" lvl="0" indent="0">
              <a:spcBef>
                <a:spcPts val="0"/>
              </a:spcBef>
              <a:buNone/>
            </a:pPr>
            <a:r>
              <a:rPr lang="en-US" dirty="0"/>
              <a:t>GLMSDATA -Data sets from the book Generalized Linear Models with Examples in R by Dunn and Smyth.</a:t>
            </a:r>
          </a:p>
          <a:p>
            <a:pPr marL="457200" lvl="0" indent="0">
              <a:spcBef>
                <a:spcPts val="0"/>
              </a:spcBef>
              <a:buNone/>
            </a:pPr>
            <a:endParaRPr lang="en-US" dirty="0"/>
          </a:p>
          <a:p>
            <a:pPr marL="457200" lvl="0" indent="0">
              <a:spcBef>
                <a:spcPts val="0"/>
              </a:spcBef>
              <a:buNone/>
            </a:pPr>
            <a:r>
              <a:rPr lang="en-US" dirty="0"/>
              <a:t>GGPLOT2</a:t>
            </a:r>
          </a:p>
          <a:p>
            <a:pPr marL="457200" lvl="0" indent="0">
              <a:spcBef>
                <a:spcPts val="0"/>
              </a:spcBef>
              <a:buNone/>
            </a:pPr>
            <a:endParaRPr lang="en-US" dirty="0"/>
          </a:p>
          <a:p>
            <a:pPr marL="457200" lvl="0" indent="0">
              <a:spcBef>
                <a:spcPts val="0"/>
              </a:spcBef>
              <a:buNone/>
            </a:pPr>
            <a:r>
              <a:rPr lang="en-US" dirty="0"/>
              <a:t>DPLYR</a:t>
            </a:r>
          </a:p>
          <a:p>
            <a:pPr marL="457200" lvl="0" indent="0">
              <a:spcBef>
                <a:spcPts val="0"/>
              </a:spcBef>
              <a:buNone/>
            </a:pPr>
            <a:endParaRPr lang="en-US" dirty="0"/>
          </a:p>
          <a:p>
            <a:pPr marL="457200" lvl="0" indent="0">
              <a:spcBef>
                <a:spcPts val="0"/>
              </a:spcBef>
              <a:buNone/>
            </a:pPr>
            <a:r>
              <a:rPr lang="en-US" dirty="0"/>
              <a:t>E1071</a:t>
            </a:r>
          </a:p>
          <a:p>
            <a:pPr marL="457200" lvl="0" indent="0">
              <a:spcBef>
                <a:spcPts val="0"/>
              </a:spcBef>
              <a:buNone/>
            </a:pPr>
            <a:endParaRPr lang="en-US" dirty="0"/>
          </a:p>
          <a:p>
            <a:pPr marL="457200" lvl="0" indent="0">
              <a:spcBef>
                <a:spcPts val="0"/>
              </a:spcBef>
              <a:buNone/>
            </a:pPr>
            <a:r>
              <a:rPr lang="en-US" dirty="0"/>
              <a:t>DMWR</a:t>
            </a:r>
          </a:p>
          <a:p>
            <a:pPr marL="457200" lvl="0" indent="0">
              <a:spcBef>
                <a:spcPts val="0"/>
              </a:spcBef>
              <a:buNone/>
            </a:pPr>
            <a:endParaRPr lang="en-US" dirty="0"/>
          </a:p>
          <a:p>
            <a:pPr marL="457200" lvl="0" indent="0">
              <a:spcBef>
                <a:spcPts val="0"/>
              </a:spcBef>
              <a:buNone/>
            </a:pPr>
            <a:r>
              <a:rPr lang="en-US" dirty="0"/>
              <a:t>DAAG</a:t>
            </a:r>
          </a:p>
        </p:txBody>
      </p:sp>
    </p:spTree>
    <p:extLst>
      <p:ext uri="{BB962C8B-B14F-4D97-AF65-F5344CB8AC3E}">
        <p14:creationId xmlns:p14="http://schemas.microsoft.com/office/powerpoint/2010/main" val="33667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98D4-6511-4B2B-B041-19C6E1067FBD}"/>
              </a:ext>
            </a:extLst>
          </p:cNvPr>
          <p:cNvSpPr>
            <a:spLocks noGrp="1"/>
          </p:cNvSpPr>
          <p:nvPr>
            <p:ph type="title"/>
          </p:nvPr>
        </p:nvSpPr>
        <p:spPr/>
        <p:txBody>
          <a:bodyPr/>
          <a:lstStyle/>
          <a:p>
            <a:r>
              <a:rPr lang="en-US" dirty="0"/>
              <a:t>Linear Regression Model</a:t>
            </a:r>
          </a:p>
        </p:txBody>
      </p:sp>
      <p:sp>
        <p:nvSpPr>
          <p:cNvPr id="3" name="Content Placeholder 2">
            <a:extLst>
              <a:ext uri="{FF2B5EF4-FFF2-40B4-BE49-F238E27FC236}">
                <a16:creationId xmlns:a16="http://schemas.microsoft.com/office/drawing/2014/main" id="{A59C2113-A61C-488C-B9BE-3EE50F641CF6}"/>
              </a:ext>
            </a:extLst>
          </p:cNvPr>
          <p:cNvSpPr>
            <a:spLocks noGrp="1"/>
          </p:cNvSpPr>
          <p:nvPr>
            <p:ph idx="1"/>
          </p:nvPr>
        </p:nvSpPr>
        <p:spPr>
          <a:xfrm>
            <a:off x="838199" y="1825625"/>
            <a:ext cx="4323081" cy="4351338"/>
          </a:xfrm>
        </p:spPr>
        <p:txBody>
          <a:bodyPr>
            <a:normAutofit/>
          </a:bodyPr>
          <a:lstStyle/>
          <a:p>
            <a:pPr marL="0" indent="0">
              <a:buNone/>
            </a:pPr>
            <a:r>
              <a:rPr lang="en-US" dirty="0"/>
              <a:t>Definition</a:t>
            </a:r>
          </a:p>
          <a:p>
            <a:pPr marL="457200" lvl="1" indent="0">
              <a:buNone/>
            </a:pPr>
            <a:r>
              <a:rPr lang="en-US" dirty="0"/>
              <a:t>A linear relationship is estimated between predictor variables and an outcome variable</a:t>
            </a:r>
          </a:p>
          <a:p>
            <a:pPr marL="0" indent="0">
              <a:buNone/>
            </a:pPr>
            <a:endParaRPr lang="en-US" dirty="0"/>
          </a:p>
          <a:p>
            <a:pPr marL="0" indent="0">
              <a:buNone/>
            </a:pPr>
            <a:r>
              <a:rPr lang="en-US" dirty="0"/>
              <a:t>R Command</a:t>
            </a:r>
          </a:p>
          <a:p>
            <a:pPr marL="457200" lvl="1" indent="0">
              <a:buNone/>
            </a:pPr>
            <a:r>
              <a:rPr lang="en-US" dirty="0" err="1"/>
              <a:t>lm</a:t>
            </a:r>
            <a:r>
              <a:rPr lang="en-US" dirty="0"/>
              <a:t>(Y ~ X, data = </a:t>
            </a:r>
            <a:r>
              <a:rPr lang="en-US" dirty="0" err="1"/>
              <a:t>dataframe</a:t>
            </a:r>
            <a:r>
              <a:rPr lang="en-US" dirty="0"/>
              <a:t>)</a:t>
            </a:r>
          </a:p>
          <a:p>
            <a:endParaRPr lang="en-US" dirty="0"/>
          </a:p>
          <a:p>
            <a:pPr marL="457200" lvl="0" indent="0">
              <a:spcBef>
                <a:spcPts val="0"/>
              </a:spcBef>
              <a:buNone/>
            </a:pPr>
            <a:endParaRPr lang="en-US" dirty="0"/>
          </a:p>
        </p:txBody>
      </p:sp>
      <p:sp>
        <p:nvSpPr>
          <p:cNvPr id="8" name="Hexagon 7">
            <a:extLst>
              <a:ext uri="{FF2B5EF4-FFF2-40B4-BE49-F238E27FC236}">
                <a16:creationId xmlns:a16="http://schemas.microsoft.com/office/drawing/2014/main" id="{E8B85E6E-57E6-431C-AB95-BBDFFB4AAA08}"/>
              </a:ext>
            </a:extLst>
          </p:cNvPr>
          <p:cNvSpPr/>
          <p:nvPr/>
        </p:nvSpPr>
        <p:spPr>
          <a:xfrm rot="5400000">
            <a:off x="9717456" y="176353"/>
            <a:ext cx="1384577" cy="1228724"/>
          </a:xfrm>
          <a:prstGeom prst="hexagon">
            <a:avLst/>
          </a:prstGeom>
          <a:solidFill>
            <a:schemeClr val="accent4">
              <a:lumMod val="20000"/>
              <a:lumOff val="80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297BBAD-5010-4267-8AAA-8EFE289CA7C4}"/>
              </a:ext>
            </a:extLst>
          </p:cNvPr>
          <p:cNvSpPr txBox="1"/>
          <p:nvPr/>
        </p:nvSpPr>
        <p:spPr>
          <a:xfrm>
            <a:off x="9902916" y="210870"/>
            <a:ext cx="971913" cy="461665"/>
          </a:xfrm>
          <a:prstGeom prst="rect">
            <a:avLst/>
          </a:prstGeom>
          <a:noFill/>
        </p:spPr>
        <p:txBody>
          <a:bodyPr wrap="square" rtlCol="0">
            <a:spAutoFit/>
          </a:bodyPr>
          <a:lstStyle/>
          <a:p>
            <a:pPr algn="ctr"/>
            <a:r>
              <a:rPr lang="en-US" sz="2400" dirty="0"/>
              <a:t>Linear</a:t>
            </a:r>
          </a:p>
        </p:txBody>
      </p:sp>
      <p:pic>
        <p:nvPicPr>
          <p:cNvPr id="10" name="Picture 2" descr="regression analysis Icon 239043">
            <a:extLst>
              <a:ext uri="{FF2B5EF4-FFF2-40B4-BE49-F238E27FC236}">
                <a16:creationId xmlns:a16="http://schemas.microsoft.com/office/drawing/2014/main" id="{C9BA5B47-6EDE-425A-A022-64AF45DBD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292" y="567339"/>
            <a:ext cx="713627" cy="7136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B3C087F-0FF3-41C2-A7E5-9B7D20389461}"/>
              </a:ext>
            </a:extLst>
          </p:cNvPr>
          <p:cNvPicPr>
            <a:picLocks noChangeAspect="1"/>
          </p:cNvPicPr>
          <p:nvPr/>
        </p:nvPicPr>
        <p:blipFill>
          <a:blip r:embed="rId3"/>
          <a:stretch>
            <a:fillRect/>
          </a:stretch>
        </p:blipFill>
        <p:spPr>
          <a:xfrm>
            <a:off x="5376241" y="1957387"/>
            <a:ext cx="6435974" cy="3868432"/>
          </a:xfrm>
          <a:prstGeom prst="rect">
            <a:avLst/>
          </a:prstGeom>
        </p:spPr>
      </p:pic>
    </p:spTree>
    <p:extLst>
      <p:ext uri="{BB962C8B-B14F-4D97-AF65-F5344CB8AC3E}">
        <p14:creationId xmlns:p14="http://schemas.microsoft.com/office/powerpoint/2010/main" val="40003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t>The Linear Regression Equation</a:t>
            </a:r>
            <a:endParaRPr dirty="0"/>
          </a:p>
        </p:txBody>
      </p:sp>
      <p:pic>
        <p:nvPicPr>
          <p:cNvPr id="92" name="Google Shape;92;p17"/>
          <p:cNvPicPr preferRelativeResize="0"/>
          <p:nvPr/>
        </p:nvPicPr>
        <p:blipFill>
          <a:blip r:embed="rId4">
            <a:alphaModFix/>
          </a:blip>
          <a:stretch>
            <a:fillRect/>
          </a:stretch>
        </p:blipFill>
        <p:spPr>
          <a:xfrm>
            <a:off x="4626553" y="1767454"/>
            <a:ext cx="7433368" cy="3664900"/>
          </a:xfrm>
          <a:prstGeom prst="rect">
            <a:avLst/>
          </a:prstGeom>
          <a:noFill/>
          <a:ln>
            <a:noFill/>
          </a:ln>
        </p:spPr>
      </p:pic>
      <p:sp>
        <p:nvSpPr>
          <p:cNvPr id="5" name="Text Box 5">
            <a:extLst>
              <a:ext uri="{FF2B5EF4-FFF2-40B4-BE49-F238E27FC236}">
                <a16:creationId xmlns:a16="http://schemas.microsoft.com/office/drawing/2014/main" id="{6F230FCC-E31E-4EF5-96CF-CC6A9B0751D5}"/>
              </a:ext>
            </a:extLst>
          </p:cNvPr>
          <p:cNvSpPr txBox="1">
            <a:spLocks noChangeArrowheads="1"/>
          </p:cNvSpPr>
          <p:nvPr/>
        </p:nvSpPr>
        <p:spPr bwMode="auto">
          <a:xfrm>
            <a:off x="6631940" y="5432354"/>
            <a:ext cx="35204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 </a:t>
            </a:r>
            <a:r>
              <a:rPr lang="en-US" altLang="en-US" i="1" dirty="0">
                <a:latin typeface="Symbol" panose="05050102010706020507" pitchFamily="18" charset="2"/>
              </a:rPr>
              <a:t>b</a:t>
            </a:r>
            <a:r>
              <a:rPr lang="en-US" altLang="en-US" baseline="-25000" dirty="0"/>
              <a:t>1</a:t>
            </a:r>
            <a:r>
              <a:rPr lang="en-US" altLang="en-US" dirty="0"/>
              <a:t> &gt; 0  </a:t>
            </a:r>
            <a:r>
              <a:rPr lang="en-US" altLang="en-US" dirty="0">
                <a:sym typeface="Symbol" panose="05050102010706020507" pitchFamily="18" charset="2"/>
              </a:rPr>
              <a:t> Positive Association</a:t>
            </a:r>
          </a:p>
          <a:p>
            <a:pPr>
              <a:spcBef>
                <a:spcPct val="50000"/>
              </a:spcBef>
            </a:pPr>
            <a:r>
              <a:rPr lang="en-US" altLang="en-US" dirty="0">
                <a:sym typeface="Symbol" panose="05050102010706020507" pitchFamily="18" charset="2"/>
              </a:rPr>
              <a:t> </a:t>
            </a:r>
            <a:r>
              <a:rPr lang="en-US" altLang="en-US" i="1" dirty="0">
                <a:latin typeface="Symbol" panose="05050102010706020507" pitchFamily="18" charset="2"/>
              </a:rPr>
              <a:t>b</a:t>
            </a:r>
            <a:r>
              <a:rPr lang="en-US" altLang="en-US" baseline="-25000" dirty="0"/>
              <a:t>1</a:t>
            </a:r>
            <a:r>
              <a:rPr lang="en-US" altLang="en-US" dirty="0"/>
              <a:t> &lt; 0  </a:t>
            </a:r>
            <a:r>
              <a:rPr lang="en-US" altLang="en-US" dirty="0">
                <a:sym typeface="Symbol" panose="05050102010706020507" pitchFamily="18" charset="2"/>
              </a:rPr>
              <a:t> Negative Association</a:t>
            </a:r>
          </a:p>
          <a:p>
            <a:pPr>
              <a:spcBef>
                <a:spcPct val="50000"/>
              </a:spcBef>
            </a:pPr>
            <a:r>
              <a:rPr lang="en-US" altLang="en-US" dirty="0">
                <a:sym typeface="Symbol" panose="05050102010706020507" pitchFamily="18" charset="2"/>
              </a:rPr>
              <a:t> </a:t>
            </a:r>
            <a:r>
              <a:rPr lang="en-US" altLang="en-US" i="1" dirty="0">
                <a:latin typeface="Symbol" panose="05050102010706020507" pitchFamily="18" charset="2"/>
              </a:rPr>
              <a:t>b</a:t>
            </a:r>
            <a:r>
              <a:rPr lang="en-US" altLang="en-US" baseline="-25000" dirty="0"/>
              <a:t>1</a:t>
            </a:r>
            <a:r>
              <a:rPr lang="en-US" altLang="en-US" dirty="0"/>
              <a:t> = 0  </a:t>
            </a:r>
            <a:r>
              <a:rPr lang="en-US" altLang="en-US" dirty="0">
                <a:sym typeface="Symbol" panose="05050102010706020507" pitchFamily="18" charset="2"/>
              </a:rPr>
              <a:t> No Association</a:t>
            </a:r>
          </a:p>
        </p:txBody>
      </p:sp>
      <p:sp>
        <p:nvSpPr>
          <p:cNvPr id="6" name="Rectangle 3">
            <a:extLst>
              <a:ext uri="{FF2B5EF4-FFF2-40B4-BE49-F238E27FC236}">
                <a16:creationId xmlns:a16="http://schemas.microsoft.com/office/drawing/2014/main" id="{1AB02EEA-AC2C-44D4-BDE7-CAC271673896}"/>
              </a:ext>
            </a:extLst>
          </p:cNvPr>
          <p:cNvSpPr txBox="1">
            <a:spLocks noChangeArrowheads="1"/>
          </p:cNvSpPr>
          <p:nvPr/>
        </p:nvSpPr>
        <p:spPr>
          <a:xfrm>
            <a:off x="838200" y="2301240"/>
            <a:ext cx="3886200" cy="40284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The response variable and explanatory variables are both </a:t>
            </a:r>
            <a:r>
              <a:rPr lang="en-US" altLang="en-US" b="1" i="1" dirty="0"/>
              <a:t>numeric</a:t>
            </a:r>
          </a:p>
          <a:p>
            <a:r>
              <a:rPr lang="en-US" altLang="en-US" dirty="0"/>
              <a:t>Relationship between the mean of the response variable and the level of the explanatory variable assumed to be approximately linear (straight line)</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3150</TotalTime>
  <Words>5212</Words>
  <Application>Microsoft Office PowerPoint</Application>
  <PresentationFormat>Широк екран</PresentationFormat>
  <Paragraphs>824</Paragraphs>
  <Slides>68</Slides>
  <Notes>4</Notes>
  <HiddenSlides>0</HiddenSlides>
  <MMClips>0</MMClips>
  <ScaleCrop>false</ScaleCrop>
  <HeadingPairs>
    <vt:vector size="8" baseType="variant">
      <vt:variant>
        <vt:lpstr>Използвани шрифтове</vt:lpstr>
      </vt:variant>
      <vt:variant>
        <vt:i4>9</vt:i4>
      </vt:variant>
      <vt:variant>
        <vt:lpstr>Тема</vt:lpstr>
      </vt:variant>
      <vt:variant>
        <vt:i4>1</vt:i4>
      </vt:variant>
      <vt:variant>
        <vt:lpstr>Вградени OLE сървъри</vt:lpstr>
      </vt:variant>
      <vt:variant>
        <vt:i4>1</vt:i4>
      </vt:variant>
      <vt:variant>
        <vt:lpstr>Заглавия на слайдовете</vt:lpstr>
      </vt:variant>
      <vt:variant>
        <vt:i4>68</vt:i4>
      </vt:variant>
    </vt:vector>
  </HeadingPairs>
  <TitlesOfParts>
    <vt:vector size="79" baseType="lpstr">
      <vt:lpstr>Arial</vt:lpstr>
      <vt:lpstr>Calibri</vt:lpstr>
      <vt:lpstr>Calibri Light</vt:lpstr>
      <vt:lpstr>Cambria Math</vt:lpstr>
      <vt:lpstr>Courier New</vt:lpstr>
      <vt:lpstr>Roboto</vt:lpstr>
      <vt:lpstr>Symbol</vt:lpstr>
      <vt:lpstr>Tahoma</vt:lpstr>
      <vt:lpstr>Wingdings</vt:lpstr>
      <vt:lpstr>Office Theme</vt:lpstr>
      <vt:lpstr>Equation</vt:lpstr>
      <vt:lpstr>MGMT 605 Generalized Linear Models Lecture #2: Linear Models (Book: Generalized Linear Models with Examples in R)</vt:lpstr>
      <vt:lpstr>Objective</vt:lpstr>
      <vt:lpstr>Free Platforms with compute</vt:lpstr>
      <vt:lpstr>New badges to learn during this lesson:</vt:lpstr>
      <vt:lpstr>Generalized Linear Models</vt:lpstr>
      <vt:lpstr>Final Project – Grade 25% due by Week 8</vt:lpstr>
      <vt:lpstr>Required Packages</vt:lpstr>
      <vt:lpstr>Linear Regression Model</vt:lpstr>
      <vt:lpstr>The Linear Regression Equation</vt:lpstr>
      <vt:lpstr>Least Squares Estimation of b0, b1</vt:lpstr>
      <vt:lpstr>Example: Olympic Discus Throw</vt:lpstr>
      <vt:lpstr>Презентация на PowerPoint</vt:lpstr>
      <vt:lpstr>Let’s make a linear regression</vt:lpstr>
      <vt:lpstr>Correlation Coefficient</vt:lpstr>
      <vt:lpstr>Correlation Coefficient</vt:lpstr>
      <vt:lpstr>Is there correlation?</vt:lpstr>
      <vt:lpstr>Correlation Coefficient</vt:lpstr>
      <vt:lpstr>Is there correlation?</vt:lpstr>
      <vt:lpstr>More than 1 variable?</vt:lpstr>
      <vt:lpstr>Example of a multivariate problem</vt:lpstr>
      <vt:lpstr>Multiple Regression</vt:lpstr>
      <vt:lpstr>Linear Regression Goals</vt:lpstr>
      <vt:lpstr>Assumptions in Linear Regression Models</vt:lpstr>
      <vt:lpstr>Simple vs. Multiple Regression Models</vt:lpstr>
      <vt:lpstr>Relationship between variables is important</vt:lpstr>
      <vt:lpstr>Strong vs. Weak Relationships</vt:lpstr>
      <vt:lpstr>Residuals</vt:lpstr>
      <vt:lpstr>Residuals – Linearity Assumption</vt:lpstr>
      <vt:lpstr>Residuals – Homoscedasticity Assumption</vt:lpstr>
      <vt:lpstr>Residuals – Independence Assumption</vt:lpstr>
      <vt:lpstr>Q-Q plots and Normality</vt:lpstr>
      <vt:lpstr>Q-Q plots and Normality</vt:lpstr>
      <vt:lpstr>Q-Q plots and Normality</vt:lpstr>
      <vt:lpstr>Q-Q plots and Normality</vt:lpstr>
      <vt:lpstr>Other Considerations</vt:lpstr>
      <vt:lpstr>Overfitting</vt:lpstr>
      <vt:lpstr>Key metrics for Linear Regression</vt:lpstr>
      <vt:lpstr>Additional Info on Analysis of Residuals</vt:lpstr>
      <vt:lpstr>Residuals vs Fitted Plot</vt:lpstr>
      <vt:lpstr>Normal Q–Q (quantile-quantile) Plot</vt:lpstr>
      <vt:lpstr>Scale-Location</vt:lpstr>
      <vt:lpstr>Residuals vs Leverage</vt:lpstr>
      <vt:lpstr>Multivariate Regression techniques for other data types</vt:lpstr>
      <vt:lpstr>Example from Textbook</vt:lpstr>
      <vt:lpstr>Linear Regression Dataset: Lung capacity and smoking in youth</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Problem: A study of 654 youth in Boston explored the relationship between lung capacity and smoking status, age, height, and gender. Consider fitting a linear model to the lung capacity data.</vt:lpstr>
      <vt:lpstr>Homework:  Multivariate Linear Regression Dataset: Utilityweather – Weather and Load data for Utility</vt:lpstr>
      <vt:lpstr>Additional Homework</vt:lpstr>
      <vt:lpstr>Preview of Week #8 material</vt:lpstr>
      <vt:lpstr>Machine Learning</vt:lpstr>
      <vt:lpstr>Machine Learning Applications</vt:lpstr>
      <vt:lpstr>Machine Learning help us find new insights!</vt:lpstr>
      <vt:lpstr>Machine Learning requires good data</vt:lpstr>
      <vt:lpstr>Train and Test sets</vt:lpstr>
      <vt:lpstr>What’s Training?</vt:lpstr>
      <vt:lpstr>What are we seeking? </vt:lpstr>
      <vt:lpstr>What are we seeking?</vt:lpstr>
      <vt:lpstr>Machine Learning can be scored</vt:lpstr>
      <vt:lpstr>https://www.machinelearningplus.com/machine-learn ing/complete-introduction-linear-regression-r/   Example Linear Regression in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605 Generalized Linear Models Lecture #1: Chapter 4, 8  (Book: Generalized Linear Models with Examples in R)</dc:title>
  <dc:creator>Vazquez, Juan</dc:creator>
  <cp:lastModifiedBy>Mladenoff, Javor</cp:lastModifiedBy>
  <cp:revision>60</cp:revision>
  <dcterms:created xsi:type="dcterms:W3CDTF">2019-10-28T21:53:27Z</dcterms:created>
  <dcterms:modified xsi:type="dcterms:W3CDTF">2021-09-12T06:15:19Z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cc6b311-06ac-4d45-8b7e-272c304377e9_Enabled">
    <vt:lpwstr>true</vt:lpwstr>
  </property>
  <property fmtid="{D5CDD505-2E9C-101B-9397-08002B2CF9AE}" pid="3" name="MSIP_Label_dcc6b311-06ac-4d45-8b7e-272c304377e9_SetDate">
    <vt:lpwstr>2020-07-30T23:35:21Z</vt:lpwstr>
  </property>
  <property fmtid="{D5CDD505-2E9C-101B-9397-08002B2CF9AE}" pid="4" name="MSIP_Label_dcc6b311-06ac-4d45-8b7e-272c304377e9_Method">
    <vt:lpwstr>Privileged</vt:lpwstr>
  </property>
  <property fmtid="{D5CDD505-2E9C-101B-9397-08002B2CF9AE}" pid="5" name="MSIP_Label_dcc6b311-06ac-4d45-8b7e-272c304377e9_Name">
    <vt:lpwstr>dcc6b311-06ac-4d45-8b7e-272c304377e9</vt:lpwstr>
  </property>
  <property fmtid="{D5CDD505-2E9C-101B-9397-08002B2CF9AE}" pid="6" name="MSIP_Label_dcc6b311-06ac-4d45-8b7e-272c304377e9_SiteId">
    <vt:lpwstr>25b79aa0-07c6-4d65-9c80-df92aacdc157</vt:lpwstr>
  </property>
  <property fmtid="{D5CDD505-2E9C-101B-9397-08002B2CF9AE}" pid="7" name="MSIP_Label_dcc6b311-06ac-4d45-8b7e-272c304377e9_ActionId">
    <vt:lpwstr>d75c4370-7005-4ff7-946d-000030d42a8b</vt:lpwstr>
  </property>
  <property fmtid="{D5CDD505-2E9C-101B-9397-08002B2CF9AE}" pid="8" name="MSIP_Label_dcc6b311-06ac-4d45-8b7e-272c304377e9_ContentBits">
    <vt:lpwstr>0</vt:lpwstr>
  </property>
</Properties>
</file>