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74" r:id="rId6"/>
    <p:sldId id="277" r:id="rId7"/>
    <p:sldId id="278" r:id="rId8"/>
    <p:sldId id="259" r:id="rId9"/>
    <p:sldId id="279" r:id="rId10"/>
    <p:sldId id="280" r:id="rId11"/>
    <p:sldId id="281" r:id="rId12"/>
    <p:sldId id="262" r:id="rId13"/>
    <p:sldId id="263" r:id="rId14"/>
    <p:sldId id="282" r:id="rId15"/>
    <p:sldId id="267" r:id="rId16"/>
    <p:sldId id="271" r:id="rId17"/>
  </p:sldIdLst>
  <p:sldSz cx="9144000" cy="5143500" type="screen16x9"/>
  <p:notesSz cx="6858000" cy="9144000"/>
  <p:embeddedFontLst>
    <p:embeddedFont>
      <p:font typeface="Amatic SC" charset="-79"/>
      <p:regular r:id="rId19"/>
      <p:bold r:id="rId20"/>
    </p:embeddedFon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TH Niramit AS" panose="02000506000000020004" pitchFamily="2" charset="-3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CAB886-1CA4-447E-ADB2-17867E3799A8}">
  <a:tblStyle styleId="{FCCAB886-1CA4-447E-ADB2-17867E379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>
        <p:scale>
          <a:sx n="100" d="100"/>
          <a:sy n="100" d="100"/>
        </p:scale>
        <p:origin x="516" y="-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3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87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24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83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68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7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26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24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799898" y="1907440"/>
            <a:ext cx="6070410" cy="1328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5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บทที่ 8 การตรวจสอบความถูกต้องจากการป้อนข้อมูล</a:t>
            </a:r>
            <a:endParaRPr sz="5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4"/>
          <p:cNvSpPr txBox="1"/>
          <p:nvPr/>
        </p:nvSpPr>
        <p:spPr>
          <a:xfrm>
            <a:off x="1470001" y="671894"/>
            <a:ext cx="5936879" cy="369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2. การตรวจสอบว่ามีการป้อนข้อมูลหรือไม่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Existence Checks)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เป็นวิธีตรวจสอบโดยจะไม่ยอมให้ ผู้ใช้สั่งบันทึกข้อมูลได้ จนกว่าจะป้อนข้อมูลบางฟิลด์ให้ครบถ้วน เช่น หากผู้ใช้ไม่ได้ป้อนหมายเลขประจําตัวบัตร ประชาชนของลูกค้า ระบบจะไม่ยอมให้บันทึกข้อมูล จนกว่าจะกรอกลงไปให้ถูกต้อง</a:t>
            </a:r>
          </a:p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3. การตรวจสอบชนิดข้อมูล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Data Type Check)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เป็นวิธีตรวจสอบว่าข้อมูลที่ป้อนเข้าไปตรงกับชนิด ข้อมูลที่ต้องการหรือไม่ เช่น ข้อมูลที่ป้อนต้องเป็นค่าตัวเลข หรือเป็นตัวอักษร 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A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ถึง 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Z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เท่านั้น หากป้อนตัวอักษร อื่นๆ นอกเหนือจากที่กําหนด ระบบจะปฏิเสธโดยทันที</a:t>
            </a:r>
          </a:p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4. การตรวจสอบช่วงข้อมูล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Range Check)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เป็นการตรวจสอบช่วงของค่าตัวเลข ซึ่งจะต้องเป็นไป ตามค่าที่อยู่ในช่วงระหว่างค่าต่ำาสุดและค่าสูงสุด เช่น จํานวนชั่วโมงการทํางานของคนงานในแต่ละวัน ค่าที่เป็น ไปได้จะต้องอยู่ระหว่าง 0 จนถึง 24 เท่านั้น ดังนั้น หากมีการป้อนค่าต่ํากว่า 0 หรือมากกว่า 24 ระบบก็จะไม่ ยอมรับค่าตัวเลขดังกล่าว ต้องกลับไปป้อนค่าใหม่จนกว่าจะถูกต้อง อย่างไรก็ตาม หากการตรวจสอบช่วงข้อมูล เป็นไปในรูปแบบของการกําหนดค่าสูงสุดของข้อมูลนําเข้า เช่น ระดับอุณหภูมิ วงเงินอนุมัติ จํานวนหน่วยสั่งซื้อ เราจะเรียกการตรวจสอบเหล่านี้ว่า การตรวจสอบวงจํากัด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Limit Check)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5. การตรวจสอบความสมเหตุสมผล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Reasonableness Check)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ค่าต่างๆ ที่ผู้ใช้ป้อนเข้าสู่ระบบ ใน บางครั้งอาจมีเรื่องให้น่าชวนสงสัยอยู่ไม่น้อย แต่ไม่จําเป็</a:t>
            </a:r>
            <a:r>
              <a:rPr lang="th-TH" dirty="0" err="1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นต้อง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หมายความว่า ข้อมูลที่ป้อนเข้าไปนั้นจะผิดเสมอไป ตัวอย่างเช่น สมมติว่า จํานวนชั่วโมงการทํางานของคนงานในแต่ละวัน มีค่าที่เป็นไปได้คือ 0 ถึง 24 แต่ถ้าบังเอิญ มีการป้อนค่า 24 เข้าไป ก็ยังถือว่าผ่านเกณฑ์การตรวจสอบ แล้วจะมีความเป็นไปได้หรือไม่ ที่คนงานจะทํางาน ตลอด 24 ชั่วโมงในหนึ่งวัน โดยไม่มีการพัก สิ่งเหล่านี้ก็คือความสมเหตุสมผลนั่นเอง</a:t>
            </a:r>
          </a:p>
          <a:p>
            <a:pPr lvl="0" algn="thaiDist">
              <a:spcBef>
                <a:spcPts val="600"/>
              </a:spcBef>
            </a:pPr>
            <a:endParaRPr lang="th-TH" sz="1600" b="1" dirty="0">
              <a:solidFill>
                <a:srgbClr val="F55D4B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82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4"/>
          <p:cNvSpPr txBox="1"/>
          <p:nvPr/>
        </p:nvSpPr>
        <p:spPr>
          <a:xfrm>
            <a:off x="1470001" y="671894"/>
            <a:ext cx="5936879" cy="369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6. การตรวจสอบความถูกต้อง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Validity Check)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เป็นการตรวจสอบข้อมูลที่ป้อนเข้าไป 4 ตามที่กําหนดไว้หรือไม่ เช่น รหัสเพศของลูกค้า จะต้องกรอกค่า 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F (Female)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หรือ 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M (Male)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เท่านั้น นอก นี้ยังรวมถึงอีกกรณีหนึ่ง เช่น การตรวจสอบความถูกต้องของรหัสลูกค้าที่สั่งซื้อสินค้า โดยรหัสลูกค้าดังกล่าว ต้องได้รับการตรวจสอบในแฟ้มลูกค้าว่ามีรหัสนี้อยู่จริงหรือไม่ เพราะระบบจะต้องนําข้อมูลจากรหัสนี้ไปะ กับแฟ้มข้อมูลอื่นๆ อีก เช่น แฟ้มรายการสั่งซื้อ หรือแฟ้มจัดส่งสินค้า ซึ่งวิธีนี้สามารถเรียกได้อีกวิธีหนึ่งว่า ตรวจสอบความคงสภาพของการอ้างอิง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Referential Integrity)</a:t>
            </a:r>
          </a:p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7. การตรวจสอบความสัมพันธ์ของข้อมูล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Combination Check)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เป็นวิธีการตรวจสอบที่จะดําเนิน การกับฟิลด์ข้อมูลอย่างน้อย 2 ฟิลด์ด้วยกัน เพื่อให้เกิดความมั่นใจว่า ข้อมูลทั้งสองจะมีความสอดคล้องกันหรือ ไม่ ตัวอย่างเช่น นักศึกษาที่สังกัดคณะวิทยาศาสตร์ ก็จะต้องเลือกสาขาในสังกัดคณะวิทยาศาสตร์เท่านั้น จะไป เลือกสาขาที่สังกัดในคณะอื่นๆ คงเป็นไปไม่ได้</a:t>
            </a:r>
          </a:p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8. การคุมชุดเอกสาร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Batch Controls)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เป็นวิธีการตรวจสอบความถูกต้องของข้อมูล ที่เหมาะกับ การประมวลผลข้อมูลแบบแบตช์ วิธีการก็คือ จะเตรียมใบปะหน้าหรือเอกสารใบหนึ่ง ที่</a:t>
            </a:r>
            <a:r>
              <a:rPr lang="th-TH" dirty="0" err="1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นําม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าใช้คุมชุดเอกสาร ในแต่ละกอง เพื่อความถูกต้องและความครบถ้วนในการบันทึกข้อมูล</a:t>
            </a:r>
          </a:p>
          <a:p>
            <a:pPr lvl="0" algn="thaiDist">
              <a:spcBef>
                <a:spcPts val="600"/>
              </a:spcBef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9. การประมวลผลซ้ำ (</a:t>
            </a:r>
            <a:r>
              <a:rPr lang="en-US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Duplicate Processing) 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มีความเป็นไปได้ว่า บางระบบงานที่มีความอ่อนไหว มากๆ จําเป็</a:t>
            </a:r>
            <a:r>
              <a:rPr lang="th-TH" dirty="0" err="1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นต้อง</a:t>
            </a: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ประมวลผลข้อมูลซ้ำมากกว่าหนึ่งครั้ง ด้วยอุปกรณ์ที่แตกต่างกัน หรือใช้รูปแบบที่แตกต่างกัน แล้วนําผลลัพธ์ที่ได้มาทําการเปรียบเทียบเพื่อบรรลุข้อตกลงและความถูกต้อง โครงการอวกาศของประเทศ สหรัฐอเมริกา มีการนําคอมพิวเตอร์หลายเครื่อง หลายระบบ มาประมวลผลข้อมูลที่เหมือนๆ กัน แล้วนํามา เปรียบเทียบผลลัพธ์ ซึ่งการประมวลผลซ้ำเป็นการสร้างความแน่ใจในผลลัพธ์ว่า จะต้องมีความถูกต้องสูงสุด</a:t>
            </a:r>
          </a:p>
          <a:p>
            <a:pPr lvl="0" algn="thaiDist">
              <a:spcBef>
                <a:spcPts val="600"/>
              </a:spcBef>
            </a:pPr>
            <a:endParaRPr lang="th-TH" sz="1600" b="1" dirty="0">
              <a:solidFill>
                <a:srgbClr val="F55D4B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46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507500" y="1641962"/>
            <a:ext cx="6395700" cy="21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chemeClr val="bg1"/>
                </a:solidFill>
              </a:rPr>
              <a:t>3</a:t>
            </a:r>
            <a:r>
              <a:rPr lang="en" sz="7200" dirty="0">
                <a:solidFill>
                  <a:schemeClr val="bg1"/>
                </a:solidFill>
              </a:rPr>
              <a:t>.</a:t>
            </a:r>
            <a:br>
              <a:rPr lang="th-TH" sz="7200" dirty="0">
                <a:solidFill>
                  <a:schemeClr val="bg1"/>
                </a:solidFill>
              </a:rPr>
            </a:br>
            <a:r>
              <a:rPr lang="th-TH" sz="5400" b="0" dirty="0">
                <a:solidFill>
                  <a:srgbClr val="FFFFFF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การแก้ไขข้อมูลจากการธุรกรรม</a:t>
            </a:r>
            <a:endParaRPr sz="5400" b="0" dirty="0">
              <a:solidFill>
                <a:srgbClr val="FFFFFF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948465" y="-19130"/>
            <a:ext cx="2042760" cy="1819948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th-TH" dirty="0"/>
          </a:p>
        </p:txBody>
      </p:sp>
      <p:sp>
        <p:nvSpPr>
          <p:cNvPr id="1937" name="Google Shape;1937;p19"/>
          <p:cNvSpPr/>
          <p:nvPr/>
        </p:nvSpPr>
        <p:spPr>
          <a:xfrm>
            <a:off x="4536103" y="337036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50" y="1481696"/>
            <a:ext cx="6618879" cy="381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thaiDist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1. </a:t>
            </a:r>
            <a:r>
              <a:rPr lang="th-TH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การแก้ไขด้วยตนเอง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01600" indent="0" algn="thaiDist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2</a:t>
            </a:r>
            <a:r>
              <a:rPr lang="th-TH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. การแก้ไขแบบอัตโนมัติ 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Automatic Correction) </a:t>
            </a:r>
            <a:r>
              <a:rPr lang="th-TH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ในบางครั้ง นักวิเคราะห์ระบบต้องการให้เขียน โปรแกรมเพื่อแก้ไขข้อผิดพลาดแบบอัตโนมัติ หากข้อมูลที่ป้อนเข้าไปนั้นไม่ถูกต้อง ตัวอย่างเช่น ค่าตัวเลขที่ป้อน เข้าไป จะต้องเป็นค่าติดลบเท่านั้น ดังนั้น หากผู้ใช้กรอกค่าบวกเข้าไป โปรแกรมก็จะปรับเป็นค่าติดลบให้โดย อัตโนมัติ หรืออีกกรณีหนึ่ง เช่น หมายเลขอ้างอิง ที่ถูกกําหนดให้เป็นตัวเลข 9 หลัก แต่ถ้าผู้ใช้กรอกไม่ครบ 9 หลัก โปรแกรมก็จะเติมเลขศูนย์ลงไปข้างหน้าจนครบ 9 หลักให้โดยอัตโนมัติ ตัวอย่างเช่น ได้กรอกหมายเลข 1525 ลงไป ก็จะถูกแก้ไขเป็น 000001525 เป็นต้น</a:t>
            </a:r>
          </a:p>
          <a:p>
            <a:pPr marL="101600" indent="0" algn="thaiDist">
              <a:buNone/>
            </a:pPr>
            <a:endParaRPr lang="th-TH" dirty="0">
              <a:solidFill>
                <a:schemeClr val="accent3">
                  <a:lumMod val="60000"/>
                  <a:lumOff val="4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01600" indent="0">
              <a:buNone/>
            </a:pPr>
            <a:br>
              <a:rPr lang="th-TH" dirty="0"/>
            </a:b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898796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th-TH" sz="18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การแก้ไขข้อมูลจากการธุรกรรมสามารถ</a:t>
            </a:r>
            <a:r>
              <a:rPr lang="th-TH" sz="1800" dirty="0" err="1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นําม</a:t>
            </a:r>
            <a:r>
              <a:rPr lang="th-TH" sz="18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าใช้เพื่อแก้ไขข้อมูลจาก</a:t>
            </a:r>
            <a:r>
              <a:rPr lang="th-TH" sz="1800" dirty="0" err="1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การทํา</a:t>
            </a:r>
            <a:r>
              <a:rPr lang="th-TH" sz="1800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ธุรกรรมที่ผิดพลาด   ให้กลายเป็นข้อมูลที่ถูกต้อง</a:t>
            </a:r>
            <a:endParaRPr sz="1800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13DAF8D-3E83-4BC0-AE0A-B6144D47C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Google Shape;1943;p20">
            <a:extLst>
              <a:ext uri="{FF2B5EF4-FFF2-40B4-BE49-F238E27FC236}">
                <a16:creationId xmlns:a16="http://schemas.microsoft.com/office/drawing/2014/main" id="{E5981D93-0D18-4B3F-855B-18EF2D1AB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1750" y="663466"/>
            <a:ext cx="6618879" cy="381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th-TH" dirty="0">
                <a:solidFill>
                  <a:schemeClr val="tx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หรือวิธีที่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2</a:t>
            </a:r>
            <a:r>
              <a:rPr lang="th-TH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. การแก้ไขด้วยเลขตรวจสอบ 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Check Digits) </a:t>
            </a:r>
            <a:r>
              <a:rPr lang="th-TH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บ่อยครั้งที่เดียวที่ผู้ป้อนข้อมูลได้ป้อนรหัสผิดลงไป แทนที่จะดึงข้อมูลที่ถูกต้องขึ้นมา กลับกลายเป็นไม่พบข้อมูล ดังนั้น วิธีแก้ไขข้อผิดพลาด</a:t>
            </a:r>
            <a:r>
              <a:rPr lang="th-TH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สําหรับ</a:t>
            </a:r>
            <a:r>
              <a:rPr lang="th-TH" dirty="0">
                <a:solidFill>
                  <a:schemeClr val="accent3">
                    <a:lumMod val="60000"/>
                    <a:lumOff val="4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ในกรณีนี้ก็คือ การนําเลขตรวจสอบเข้ามาช่วย วิธีนี้จะเพิ่มบิตพิเศษจํานวน 1 บิตเข้าไปยังหลักสุดท้ายของชุดเลขรหัสเดิม ซึ่ง บิตพิเศษนี้จะได้มาจากการคํานวณ โดยมีหลักการคํานวณดังนี้</a:t>
            </a:r>
          </a:p>
          <a:p>
            <a:pPr marL="101600" indent="0">
              <a:buNone/>
            </a:pPr>
            <a:br>
              <a:rPr lang="th-TH" dirty="0"/>
            </a:br>
            <a:endParaRPr lang="th-TH" dirty="0">
              <a:solidFill>
                <a:schemeClr val="accent3">
                  <a:lumMod val="60000"/>
                  <a:lumOff val="4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01600" indent="0">
              <a:buNone/>
            </a:pPr>
            <a:br>
              <a:rPr lang="th-TH" dirty="0"/>
            </a:b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6773CB4-E1F7-49B9-9272-B30A85EE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571749"/>
            <a:ext cx="4943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Check Digits</a:t>
            </a:r>
            <a:endParaRPr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F2B1188E-E30D-4BDF-82B2-BEEB692F4A39}"/>
              </a:ext>
            </a:extLst>
          </p:cNvPr>
          <p:cNvSpPr/>
          <p:nvPr/>
        </p:nvSpPr>
        <p:spPr>
          <a:xfrm>
            <a:off x="1131749" y="1205925"/>
            <a:ext cx="7155907" cy="2911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th-TH" sz="1800" dirty="0">
                <a:solidFill>
                  <a:srgbClr val="2921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• นํารหัสลูกค้า (2458) มาถ่วงน้ำหนักในแต่ละหลัก ซึ่งในที่นี้จะถ่วงน้ำหนักโดยเริ่มจากหลักหก</a:t>
            </a:r>
            <a:endParaRPr lang="th-TH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spcAft>
                <a:spcPts val="500"/>
              </a:spcAft>
            </a:pPr>
            <a:r>
              <a:rPr lang="th-TH" sz="1800" dirty="0">
                <a:solidFill>
                  <a:srgbClr val="120F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หลักหน่วยให้ ค่าเริ่มต้นเป็น 2 และเพิ่มขึ้นทีละหนึ่งในหลักถัดไป (จากขวาไปซ้าย) </a:t>
            </a:r>
          </a:p>
          <a:p>
            <a:pPr>
              <a:spcAft>
                <a:spcPts val="500"/>
              </a:spcAft>
            </a:pPr>
            <a:r>
              <a:rPr lang="th-TH" sz="1800" dirty="0">
                <a:solidFill>
                  <a:srgbClr val="120F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• นําเลขรหัสลูกค้าแต่ละหลัก คูณกับค่าถ่วงน้ำหนัก </a:t>
            </a:r>
          </a:p>
          <a:p>
            <a:pPr>
              <a:spcAft>
                <a:spcPts val="500"/>
              </a:spcAft>
            </a:pPr>
            <a:r>
              <a:rPr lang="th-TH" sz="1800" dirty="0">
                <a:solidFill>
                  <a:srgbClr val="120F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• นําผลคูณที่ได้ในแต่ละหลักมารวมกัน ซึ่งมีค่าเท่ากับ 57 </a:t>
            </a:r>
          </a:p>
          <a:p>
            <a:pPr>
              <a:spcAft>
                <a:spcPts val="500"/>
              </a:spcAft>
            </a:pPr>
            <a:r>
              <a:rPr lang="th-TH" sz="1800" dirty="0">
                <a:solidFill>
                  <a:srgbClr val="120F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• นําค่า 57 มาโมดูล</a:t>
            </a:r>
            <a:r>
              <a:rPr lang="th-TH" sz="1800" dirty="0" err="1">
                <a:solidFill>
                  <a:srgbClr val="120F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ลัส</a:t>
            </a:r>
            <a:r>
              <a:rPr lang="th-TH" sz="1800" dirty="0">
                <a:solidFill>
                  <a:srgbClr val="120F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ด้วย 11 ผลลัพธ์ที่ได้คือ 2 (หารเอาเศษ)</a:t>
            </a:r>
            <a:endParaRPr lang="th-TH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spcAft>
                <a:spcPts val="500"/>
              </a:spcAft>
            </a:pPr>
            <a:r>
              <a:rPr lang="th-TH" sz="1800" dirty="0">
                <a:solidFill>
                  <a:srgbClr val="0E09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• นําเลขโมดูลัส มาหักลบจากเศษที่ได้ (11 - 2) ผลที่ได้คือ 9</a:t>
            </a:r>
          </a:p>
          <a:p>
            <a:pPr>
              <a:spcAft>
                <a:spcPts val="500"/>
              </a:spcAft>
            </a:pPr>
            <a:r>
              <a:rPr lang="th-TH" sz="1800" dirty="0">
                <a:solidFill>
                  <a:srgbClr val="0E09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• นำบิตพิเศษหมายเลข 9 เพิ่มต่อท้ายรหัสลูกค้า ซึ่งจะกลายเป็นเลขรหัส 24589</a:t>
            </a:r>
            <a:endParaRPr lang="th-TH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br>
              <a:rPr lang="th-TH" dirty="0"/>
            </a:br>
            <a:endParaRPr lang="th-T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28"/>
          <p:cNvSpPr txBox="1">
            <a:spLocks noGrp="1"/>
          </p:cNvSpPr>
          <p:nvPr>
            <p:ph type="ctrTitle" idx="4294967295"/>
          </p:nvPr>
        </p:nvSpPr>
        <p:spPr>
          <a:xfrm>
            <a:off x="1574475" y="1592925"/>
            <a:ext cx="5823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5400" dirty="0">
                <a:solidFill>
                  <a:schemeClr val="lt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ขอบคุณค่ะ</a:t>
            </a:r>
            <a:endParaRPr sz="5400" dirty="0">
              <a:solidFill>
                <a:schemeClr val="lt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036" name="Google Shape;2036;p28"/>
          <p:cNvSpPr txBox="1">
            <a:spLocks noGrp="1"/>
          </p:cNvSpPr>
          <p:nvPr>
            <p:ph type="subTitle" idx="4294967295"/>
          </p:nvPr>
        </p:nvSpPr>
        <p:spPr>
          <a:xfrm>
            <a:off x="1660200" y="2752725"/>
            <a:ext cx="5823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2800" dirty="0">
                <a:solidFill>
                  <a:schemeClr val="lt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น</a:t>
            </a:r>
            <a:r>
              <a:rPr lang="en-US" sz="2800" dirty="0">
                <a:solidFill>
                  <a:schemeClr val="lt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.</a:t>
            </a:r>
            <a:r>
              <a:rPr lang="th-TH" sz="2800" dirty="0">
                <a:solidFill>
                  <a:schemeClr val="lt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</a:t>
            </a:r>
            <a:r>
              <a:rPr lang="en-US" sz="2800" dirty="0">
                <a:solidFill>
                  <a:schemeClr val="lt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.</a:t>
            </a:r>
            <a:r>
              <a:rPr lang="th-TH" sz="2800" dirty="0">
                <a:solidFill>
                  <a:schemeClr val="lt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กรวรินทร์ พุทธวงค์  รหัสนิสิต </a:t>
            </a:r>
            <a:r>
              <a:rPr lang="en-US" sz="2800" dirty="0">
                <a:solidFill>
                  <a:schemeClr val="lt1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6008111001</a:t>
            </a:r>
            <a:endParaRPr sz="2800" dirty="0">
              <a:solidFill>
                <a:schemeClr val="lt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037" name="Google Shape;2037;p2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2168;p39">
            <a:extLst>
              <a:ext uri="{FF2B5EF4-FFF2-40B4-BE49-F238E27FC236}">
                <a16:creationId xmlns:a16="http://schemas.microsoft.com/office/drawing/2014/main" id="{7705950F-CBF9-401C-906A-242AB19C3432}"/>
              </a:ext>
            </a:extLst>
          </p:cNvPr>
          <p:cNvSpPr/>
          <p:nvPr/>
        </p:nvSpPr>
        <p:spPr>
          <a:xfrm>
            <a:off x="5800433" y="1903330"/>
            <a:ext cx="533692" cy="538990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วิธีการลงรหัส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Coding Methods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749" y="1221713"/>
            <a:ext cx="6043203" cy="135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การลงรหัสให้กับข้อมูล จัดเป็นแนวทางหนึ่งที่ถูกพัฒนาขึ้นมาเพื่อลดจํานวนอินพุต ควบคุมข้อผิดพลาด และต้องการความรวดเร็วในการประมวลผล การลงรหัสสามารถใช้ตัวเลขหรือตัวอักขระเพียงไม่กี่ตัว เพื่ออ้างอิง รายละเอียดข้อมูลตามที่เราต้องการ</a:t>
            </a:r>
            <a:endParaRPr sz="1600" dirty="0">
              <a:solidFill>
                <a:srgbClr val="2C3E50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1452748" y="2352675"/>
            <a:ext cx="5936879" cy="210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th-TH" sz="1600" b="1" dirty="0">
                <a:solidFill>
                  <a:srgbClr val="F55D4B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วิธีการลงรหัสด้วยวิธีดังต่อไปนี้ -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รหัสเพื่อจําแนกหมวดหมู่ </a:t>
            </a:r>
            <a:r>
              <a:rPr lang="en-US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(Classification Codes)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h-TH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รหัสตามหน้าที่ (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Function code)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h-TH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รหัสจัด</a:t>
            </a:r>
            <a:r>
              <a:rPr lang="th-TH" b="1" dirty="0" err="1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ลําดับ</a:t>
            </a:r>
            <a:r>
              <a:rPr lang="th-TH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 (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Sequence)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h-TH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รหัสแบบซับเซต (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Subset Code)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th-TH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รหัสช่วยจำ (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Mnemonic Codes</a:t>
            </a:r>
            <a:r>
              <a:rPr lang="th-TH" b="1" dirty="0">
                <a:solidFill>
                  <a:schemeClr val="tx2">
                    <a:lumMod val="10000"/>
                  </a:schemeClr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)</a:t>
            </a:r>
          </a:p>
          <a:p>
            <a:pPr lvl="0">
              <a:spcBef>
                <a:spcPts val="600"/>
              </a:spcBef>
            </a:pPr>
            <a:endParaRPr lang="th-TH" sz="1600" b="1" dirty="0">
              <a:solidFill>
                <a:srgbClr val="F55D4B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รหัสเพื่อจําแนกหมวดหมู่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Classification Codes)</a:t>
            </a:r>
          </a:p>
        </p:txBody>
      </p:sp>
      <p:sp>
        <p:nvSpPr>
          <p:cNvPr id="1897" name="Google Shape;1897;p14"/>
          <p:cNvSpPr txBox="1"/>
          <p:nvPr/>
        </p:nvSpPr>
        <p:spPr>
          <a:xfrm>
            <a:off x="1397887" y="1315706"/>
            <a:ext cx="6348226" cy="251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รหัสเพื่อจําแนกหมวดหมู่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Classification Codes)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 เป็นวิธีการลงรหัสเพื่อจําแนกสิ่งบางสิ่ง ด้วยการแบ่งแยกกลุ่มอย่างชัดเจนเพื่อให้เป็นไปตามประเภทนั้นๆ ตัวอย่างเช่น ธนาคารแห่งประเทศไทย ได้กําหนด “รหัสสถาบันทางการเงิน” เพื่อจําแนกตามกลุ่มต่างๆ ดังต่อไปนี้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1 = ธนาคารพาณิชย์จดทะเบียนในประเทศ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2 = สาขาธนาคารในต่างประเทศ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8 = บริษัทบริหารสินทรัพย์สถาบันการเงิน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9 = บริษัทผู้ประกอบธุรกิจบัตรเครดิตที่มิใช่สถาบันการเงิน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63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334481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รหัสตามหน้าที่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Function code)</a:t>
            </a:r>
          </a:p>
        </p:txBody>
      </p:sp>
      <p:sp>
        <p:nvSpPr>
          <p:cNvPr id="1897" name="Google Shape;1897;p14"/>
          <p:cNvSpPr txBox="1"/>
          <p:nvPr/>
        </p:nvSpPr>
        <p:spPr>
          <a:xfrm>
            <a:off x="1426460" y="864594"/>
            <a:ext cx="6031613" cy="251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thaiDi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รหัสตามหน้าที่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Function code)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เป็นวิธีการกําหนดสถานะการทํางาน โดยนักวิเคราะห์ระบบ มักนํารหัสประเภทนี้มาใช้งานอยู่บ่อยๆ เพื่อสั่งให้ระบบประมวลผลตามสิ่งที่ต้องการ ตัวอย่างเช่น มี การออกแบบการประมวลผลแฟ้มข้อมูล และได้กําหนดโค้ดลงรหัสเพื่อทําหน้าที่ต่างๆ ดังต่อไปนี้คือ </a:t>
            </a:r>
            <a:endParaRPr lang="en-US" sz="1600" dirty="0">
              <a:solidFill>
                <a:srgbClr val="2C3E50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A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หรือ 1 เป็นการเพิ่มเรคอร์ดเข้าไปในแฟ้ม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Addition)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D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หรือ 2 เป็นการลบเรคอร์ดออกจากแฟ้มข้อมูล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Deletions)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C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หรือ 3 เป็นการแก้ไขเรคอร์ดข้อมูล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Change)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U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หรือ 4 เป็นการอ</a:t>
            </a:r>
            <a:r>
              <a:rPr lang="th-TH" sz="1600" dirty="0" err="1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ัป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เดตข้อมูล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Update)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896;p14">
            <a:extLst>
              <a:ext uri="{FF2B5EF4-FFF2-40B4-BE49-F238E27FC236}">
                <a16:creationId xmlns:a16="http://schemas.microsoft.com/office/drawing/2014/main" id="{8804BFC0-9AC6-46EC-A32A-65E409F3E056}"/>
              </a:ext>
            </a:extLst>
          </p:cNvPr>
          <p:cNvSpPr txBox="1">
            <a:spLocks/>
          </p:cNvSpPr>
          <p:nvPr/>
        </p:nvSpPr>
        <p:spPr>
          <a:xfrm>
            <a:off x="1131750" y="3042699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รหัสจัด</a:t>
            </a:r>
            <a:r>
              <a:rPr lang="th-TH" sz="2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ลําดับ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Sequence)</a:t>
            </a:r>
          </a:p>
        </p:txBody>
      </p:sp>
      <p:sp>
        <p:nvSpPr>
          <p:cNvPr id="6" name="Google Shape;1897;p14">
            <a:extLst>
              <a:ext uri="{FF2B5EF4-FFF2-40B4-BE49-F238E27FC236}">
                <a16:creationId xmlns:a16="http://schemas.microsoft.com/office/drawing/2014/main" id="{C5E2D89F-8EC8-4A32-9836-DCE1C1DAB88A}"/>
              </a:ext>
            </a:extLst>
          </p:cNvPr>
          <p:cNvSpPr txBox="1"/>
          <p:nvPr/>
        </p:nvSpPr>
        <p:spPr>
          <a:xfrm>
            <a:off x="1268154" y="3491222"/>
            <a:ext cx="6348226" cy="12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thaiDi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 รหัสจัดลําดับ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Sequence)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เป็นรหัสตัวเลขหรือตัวอักษรอย่างใดอย่างหนึ่ง ถูกกําหนดขึ้นมาเพื่อ บอกลําดับของเหตุการณ์ที่เกิดขึ้น ตัวอย่างเช่น ลูกค้าที่เข้ามาดําเนินธุรกรรมกับทางธนาคาร ระบบ จะรันเลขที่อ้างอิงแล้วพิมพ์ลงในเอกสารฉบับนั้น ซึ่งหมายเลขอ้างอิงของเอกสารแต่ละฉบับจะถูกรัน เรียงตามลําดับตัวเลข หรือบิลใบเสร็จรับเงินที่ได้พิมพ์ลําดับเลขที่เอาไว้ เป็นต้น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14696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452727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รหัสแบบซับเซต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Subset Code)</a:t>
            </a:r>
          </a:p>
        </p:txBody>
      </p:sp>
      <p:sp>
        <p:nvSpPr>
          <p:cNvPr id="1897" name="Google Shape;1897;p14"/>
          <p:cNvSpPr txBox="1"/>
          <p:nvPr/>
        </p:nvSpPr>
        <p:spPr>
          <a:xfrm>
            <a:off x="1397887" y="947401"/>
            <a:ext cx="6348226" cy="12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thaiDi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รหัสแบบซับเซต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Subset Code)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บ่อยครั้งที่เดียวที่การอ้างอิงข้อมูลจากรหัส ต้องการรายละเอียด มากกว่าหนึ่งสิ่งด้วยกัน ตัวอย่างเช่น รหัสประจําตัวนักศึกษาที่ประกอบด้วยตัวเลข 8 หลักนั้น เลข 2 ตัวแรก แทนปีที่เข้าศึกษา, เลขสองตัวถัดไป แทนคณะ, เลขตัวถัดไป แทนสาขา และเลขอีก 3 ตัว ถัดไป ใช้แทนลําดับเลขที่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896;p14">
            <a:extLst>
              <a:ext uri="{FF2B5EF4-FFF2-40B4-BE49-F238E27FC236}">
                <a16:creationId xmlns:a16="http://schemas.microsoft.com/office/drawing/2014/main" id="{7BFF6111-EBF1-4EC1-A7E5-3B478EA9A63F}"/>
              </a:ext>
            </a:extLst>
          </p:cNvPr>
          <p:cNvSpPr txBox="1">
            <a:spLocks/>
          </p:cNvSpPr>
          <p:nvPr/>
        </p:nvSpPr>
        <p:spPr>
          <a:xfrm>
            <a:off x="1131749" y="3099927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รหัสช่วยจํา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Mnemonic Codes)</a:t>
            </a:r>
          </a:p>
        </p:txBody>
      </p:sp>
      <p:sp>
        <p:nvSpPr>
          <p:cNvPr id="6" name="Google Shape;1897;p14">
            <a:extLst>
              <a:ext uri="{FF2B5EF4-FFF2-40B4-BE49-F238E27FC236}">
                <a16:creationId xmlns:a16="http://schemas.microsoft.com/office/drawing/2014/main" id="{7F76E5B8-BC2A-45B8-A6A2-BC58903E6D2A}"/>
              </a:ext>
            </a:extLst>
          </p:cNvPr>
          <p:cNvSpPr txBox="1"/>
          <p:nvPr/>
        </p:nvSpPr>
        <p:spPr>
          <a:xfrm>
            <a:off x="1397886" y="3568077"/>
            <a:ext cx="6880499" cy="12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thaiDi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รหัสช่วยจํา (</a:t>
            </a: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Mnemonic Codes) </a:t>
            </a: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เป็นวิธีการลงรหัสด้วยการใช้ชื่อย่อของสิงๆ หนึ่ง เพื่อช่วยให้นึกถึงคําเต็มของสิ่งๆ นั้นได้ทันที ซึ่งจัดเป็นวิธีลงรหัสที่ได้รับความนิยมเช่นกัน ตัวอย่างเช่น</a:t>
            </a:r>
            <a:endParaRPr lang="en-US" sz="1600" dirty="0">
              <a:solidFill>
                <a:srgbClr val="2C3E50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  <a:p>
            <a:pPr lvl="0" algn="thaiDi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CS = Computer Science  IT = Information Technology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B1AAA95-B169-473B-9973-B3C91D9D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1992978"/>
            <a:ext cx="2924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8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2071998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th-TH" sz="5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วิธีการป้อนข้อมูล </a:t>
            </a:r>
            <a:br>
              <a:rPr lang="th-TH" sz="5400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r>
              <a:rPr lang="th-TH" sz="5400" dirty="0">
                <a:latin typeface="TH Niramit AS" panose="02000506000000020004" pitchFamily="2" charset="-34"/>
                <a:cs typeface="TH Niramit AS" panose="02000506000000020004" pitchFamily="2" charset="-34"/>
              </a:rPr>
              <a:t>(</a:t>
            </a:r>
            <a:r>
              <a:rPr lang="en-US" sz="5400" dirty="0">
                <a:latin typeface="TH Niramit AS" panose="02000506000000020004" pitchFamily="2" charset="-34"/>
                <a:cs typeface="TH Niramit AS" panose="02000506000000020004" pitchFamily="2" charset="-34"/>
              </a:rPr>
              <a:t>Data Entry Methods</a:t>
            </a:r>
            <a:r>
              <a:rPr lang="th-TH" sz="5400" dirty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92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914522" y="1320024"/>
            <a:ext cx="3556926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>
              <a:buNone/>
            </a:pPr>
            <a:r>
              <a:rPr lang="en-US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1. </a:t>
            </a:r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การป้อนข้อมูลแบบแบตช์ (</a:t>
            </a:r>
            <a:r>
              <a:rPr lang="en-US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Batch Input)</a:t>
            </a:r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    </a:t>
            </a:r>
            <a:r>
              <a:rPr lang="th-TH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จะรวบรวมข้อมูลไว้เป็นชุดหรือเป็นกอง ผู้ป้อนข้อมูลสามารถ กําหนดเวลาได้ว่าจะดําเนินการเมื่อไร </a:t>
            </a:r>
          </a:p>
          <a:p>
            <a:pPr marL="0" lvl="0" indent="0" algn="thaiDist">
              <a:buNone/>
            </a:pPr>
            <a:r>
              <a:rPr lang="th-TH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ตัวอย่างเช่น เจ้าหน้าที่แผนกบุคลากรได้รวบรวมบัตรลงเวลาทํางานของ พนักงานทุกคน มาป้อนเข้าสู่ระบบเป็นประจําทุกสัปดาห์ หรืออาจารย์ผู้สอนได้รวบรวมคะแนนสอบของนักศึกษา ในแต่ละภาคการศึกษา เพื่อรอป้อนเข้าสู่ระบบประเมินผล</a:t>
            </a:r>
            <a:endParaRPr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Entry Methods</a:t>
            </a:r>
            <a:endParaRPr dirty="0"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72554" y="1320024"/>
            <a:ext cx="3929186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thaiDist">
              <a:buNone/>
            </a:pPr>
            <a:r>
              <a:rPr lang="en-US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2. </a:t>
            </a:r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การป้อนข้อมูลแบบออนไลน์ </a:t>
            </a:r>
            <a:r>
              <a:rPr lang="en-US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online Input) </a:t>
            </a:r>
            <a:r>
              <a:rPr lang="th-TH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แม้ว่าการป้อนข้อมูลแบบแบตช์ อาจใช้งานได้ดีกับ งานเฉพาะกิจนั้นๆ แต่บางกิจกรรมในระบบธุรกิจไม่สามารถรอได้ จึงจําเป็</a:t>
            </a:r>
            <a:r>
              <a:rPr lang="th-TH" sz="18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นต้อง</a:t>
            </a:r>
            <a:r>
              <a:rPr lang="th-TH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ป้อนข้อมูลแบบออนไลน์เพื่อให้ ระบบประมวลผลและแสดงผลลัพธ์โดยทันที การส่งข้อมูลเข้าสู่ระบบ โดยตรง (</a:t>
            </a:r>
            <a:r>
              <a:rPr lang="en-US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Source Data Automation) </a:t>
            </a:r>
            <a:r>
              <a:rPr lang="th-TH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ผ่านเครือข่ายการสื่อสารที่มีประสิทธิภาพสูง เช่น เครื่องบริการเงินด่วน (</a:t>
            </a:r>
            <a:r>
              <a:rPr lang="en-US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Automatic Teller Machines : ATM) </a:t>
            </a:r>
            <a:r>
              <a:rPr lang="th-TH" sz="1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จะมีซ่องสอดบัตร เพื่ออ่านแถบแม่เหล็กหรือชิปบนบัตรเอทีเอ็ม</a:t>
            </a:r>
            <a:br>
              <a:rPr lang="th-TH" dirty="0"/>
            </a:b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lvl="0" indent="0">
              <a:buNone/>
            </a:pP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818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21357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en" dirty="0"/>
              <a:t>.</a:t>
            </a:r>
            <a:endParaRPr dirty="0"/>
          </a:p>
          <a:p>
            <a:pPr lvl="0"/>
            <a:r>
              <a:rPr lang="th-TH" sz="5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การตรวจสอบความถูกต้องจากการป้อนข้อมูล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จุดมุ่งหมายของการออกแบบอินพุตก็คือ</a:t>
            </a:r>
            <a:endParaRPr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749" y="1221713"/>
            <a:ext cx="6043203" cy="135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h-TH" sz="1600" dirty="0">
                <a:solidFill>
                  <a:srgbClr val="2C3E50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เพื่อลดข้อผิดพลาดที่เกิดขึ้นในระหว่างการป้อนข้อมูล แต่ อย่างไรก็ตาม นักวิเคราะห์ระบบจะต้องคิดอยู่เสมอว่า ข้อผิดพลาดเหล่านี้สามารถเกิดขึ้นได้ จึงต้องพยายาม ค้นหาให้พบในระหว่างการป้อนข้อมูลและแก้ไขก่อนที่จะถูกจัดเก็บหรือประมวลผลข้อมูล มิฉะนั้นจะกลายเป็น เรื่องที่ยุ่งยากมาก โดยเฉพาะการแก้ไขข้อมูลที่ผิดพลาดภายหลังจากถูกบันทึกลงไปในระบบแล้ว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1452749" y="2587539"/>
            <a:ext cx="5936879" cy="210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th-TH" sz="1600" b="1" dirty="0">
                <a:solidFill>
                  <a:srgbClr val="F55D4B"/>
                </a:solidFill>
                <a:latin typeface="TH Niramit AS" panose="02000506000000020004" pitchFamily="2" charset="-34"/>
                <a:ea typeface="Merriweather"/>
                <a:cs typeface="TH Niramit AS" panose="02000506000000020004" pitchFamily="2" charset="-34"/>
                <a:sym typeface="Merriweather"/>
              </a:rPr>
              <a:t>การตรวจสอบความถูกต้องของข้อมูลนําเข้า จะทําการตรวจสอบข้อมูลที่ป้อนเข้ามาและจะปฏิเสธรายการ ที่ป้อนผิดพลาดหรือไม่ตรงตามเงื่อนไข ซึ่งมีอยู่หลายวิธีด้วยกันคือ</a:t>
            </a:r>
          </a:p>
          <a:p>
            <a:pPr lvl="0" algn="thaiDist">
              <a:spcBef>
                <a:spcPts val="600"/>
              </a:spcBef>
            </a:pP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1.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การตรวจสอบลําดับ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Sequence Check)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เป็นวิธีการตรวจสอบความถูกต้องของข้อมูล โดยทดสอบ ว่ากลุ่มของข้อมูลที่ป้อนเข้าสู่ระบบนั้น มีการเรียงลําดับเลขที่ตามเอกสารหรือไม่ ตัวอย่างเช่น หมายเลขสั่งซื้อ ที่ได้ป้อนเข้าสู่ระบบ หากปรากฏว่าลําดับเลขที่ที่ป้อนเข้าไป ไม่ได้เรียงต่อจากลําดับก่อนหน้า นั่นหมายความว่า เกิดการลําดับข้อมูลผิดพลาดแล้ว ระบบก็จะแจ้งข้อผิดพลาดเตือนออกมาให้รับทราบ</a:t>
            </a:r>
          </a:p>
          <a:p>
            <a:pPr lvl="0">
              <a:spcBef>
                <a:spcPts val="600"/>
              </a:spcBef>
            </a:pPr>
            <a:endParaRPr lang="th-TH" sz="1600" b="1" dirty="0">
              <a:solidFill>
                <a:srgbClr val="F55D4B"/>
              </a:solidFill>
              <a:latin typeface="TH Niramit AS" panose="02000506000000020004" pitchFamily="2" charset="-34"/>
              <a:ea typeface="Merriweather"/>
              <a:cs typeface="TH Niramit AS" panose="02000506000000020004" pitchFamily="2" charset="-34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976739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1963</Words>
  <Application>Microsoft Office PowerPoint</Application>
  <PresentationFormat>นำเสนอทางหน้าจอ (16:9)</PresentationFormat>
  <Paragraphs>83</Paragraphs>
  <Slides>16</Slides>
  <Notes>15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1" baseType="lpstr">
      <vt:lpstr>Merriweather</vt:lpstr>
      <vt:lpstr>TH Niramit AS</vt:lpstr>
      <vt:lpstr>Arial</vt:lpstr>
      <vt:lpstr>Amatic SC</vt:lpstr>
      <vt:lpstr>Nathaniel template</vt:lpstr>
      <vt:lpstr>บทที่ 8 การตรวจสอบความถูกต้องจากการป้อนข้อมูล</vt:lpstr>
      <vt:lpstr>วิธีการลงรหัส (Coding Methods)</vt:lpstr>
      <vt:lpstr>รหัสเพื่อจําแนกหมวดหมู่ (Classification Codes)</vt:lpstr>
      <vt:lpstr>รหัสตามหน้าที่ (Function code)</vt:lpstr>
      <vt:lpstr>รหัสแบบซับเซต (Subset Code)</vt:lpstr>
      <vt:lpstr>1. วิธีการป้อนข้อมูล  (Data Entry Methods)</vt:lpstr>
      <vt:lpstr>Data Entry Methods</vt:lpstr>
      <vt:lpstr>2. การตรวจสอบความถูกต้องจากการป้อนข้อมูล</vt:lpstr>
      <vt:lpstr>จุดมุ่งหมายของการออกแบบอินพุตก็คือ</vt:lpstr>
      <vt:lpstr>งานนำเสนอ PowerPoint</vt:lpstr>
      <vt:lpstr>งานนำเสนอ PowerPoint</vt:lpstr>
      <vt:lpstr>3. การแก้ไขข้อมูลจากการธุรกรรม</vt:lpstr>
      <vt:lpstr>การแก้ไขข้อมูลจากการธุรกรรมสามารถนํามาใช้เพื่อแก้ไขข้อมูลจากการทําธุรกรรมที่ผิดพลาด   ให้กลายเป็นข้อมูลที่ถูกต้อง</vt:lpstr>
      <vt:lpstr>งานนำเสนอ PowerPoint</vt:lpstr>
      <vt:lpstr>Check Digits</vt:lpstr>
      <vt:lpstr>ขอบคุณค่ะ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8 การตรวจสอบความถูกต้องจากการป้อนข้อมูล</dc:title>
  <cp:lastModifiedBy>namwan199920@gmail.com</cp:lastModifiedBy>
  <cp:revision>12</cp:revision>
  <dcterms:modified xsi:type="dcterms:W3CDTF">2020-04-22T17:40:14Z</dcterms:modified>
</cp:coreProperties>
</file>