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1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F61378-15ED-4042-A53A-5841E704CD95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D1F90F-E402-40CB-9B2F-08EECBB36C2D}" type="datetime1">
              <a:rPr lang="th-TH" smtClean="0"/>
              <a:t>18/08/63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8" name="ตัวแทนวันที่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E9CC6D-FE19-46F6-91BF-97C422AA06FB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46FD7F-9F3F-4820-A770-D2DCC99DF60F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ตัวแทนวันที่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2CB5B-2134-44FC-9AB6-ADF4CC4C0B6A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12" name="ตัวแทนท้ายกระดา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ตัวแทนหมายเลขสไลด์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ตัวแทนวันที่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34CF9-3607-4163-B0AF-C05B1C5E394B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2734B2-2EFD-4A75-9369-BA4728C04AAE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120EBB-2394-42DF-B497-39935672E343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0FA734-1D8B-44BD-B41C-006C3F8585E3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9DF848-F2D8-4232-95F5-9CD083AF4492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615087-67A0-4011-BACD-002B2E3EE475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ตัวแทนวันที่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1260465C-C444-452E-879B-C7FB69E491D8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10" name="ตัวแทนท้ายกระดา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ตัวแทนหมายเลขสไลด์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73317-3D85-41F5-BCE2-188655733ED8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6EFA600-0A9C-4821-991C-104EFA012074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สี่เหลี่ยมผืนผ้า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สี่เหลี่ยมผืนผ้า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th-TH" sz="88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ปริภูมิสถานะ </a:t>
            </a:r>
            <a:r>
              <a:rPr lang="en-US" sz="8800" dirty="0">
                <a:latin typeface="Angsana New" panose="02020603050405020304" pitchFamily="18" charset="-34"/>
                <a:cs typeface="Angsana New" panose="02020603050405020304" pitchFamily="18" charset="-34"/>
              </a:rPr>
              <a:t>(State Space)</a:t>
            </a:r>
            <a:endParaRPr lang="th-th" sz="8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th-TH" sz="1900" dirty="0"/>
              <a:t>หมายถึง เซตที่ประกอบด้วยทุกสถานการณ์ที่เป็นไปได้ตั้งแต่สถานะเริ่มต้น ช่วงดำเนินการที่ทำให้เกิดสถานะต่างๆ จนถึงสถานะเป้าหมาย</a:t>
            </a:r>
          </a:p>
          <a:p>
            <a:pPr rtl="0"/>
            <a:endParaRPr lang="th-th" dirty="0"/>
          </a:p>
        </p:txBody>
      </p:sp>
      <p:sp>
        <p:nvSpPr>
          <p:cNvPr id="20" name="สี่เหลี่ยมผืนผ้า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รูปภาพ 5" descr="ภาพระยะใกล้ของโลโก้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h-TH" sz="5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ส่วนประกอบหลักของปัญหาจะประกอบด้วย</a:t>
            </a:r>
            <a:endParaRPr lang="th-th" sz="5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A3075B56-E639-4870-A542-F683FE203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45828"/>
            <a:ext cx="11029615" cy="3634486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Initial State: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สถานะเริ่มต้น</a:t>
            </a:r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          </a:t>
            </a:r>
          </a:p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Successor Function: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ฟังก์ชันตัวตายตัวแทน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Goal State: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สถานะเป้าหมาย</a:t>
            </a:r>
          </a:p>
        </p:txBody>
      </p:sp>
      <p:sp>
        <p:nvSpPr>
          <p:cNvPr id="6" name="วงรี 5">
            <a:extLst>
              <a:ext uri="{FF2B5EF4-FFF2-40B4-BE49-F238E27FC236}">
                <a16:creationId xmlns:a16="http://schemas.microsoft.com/office/drawing/2014/main" id="{75262E4A-078F-451A-8C2C-97B4FC2ADCC9}"/>
              </a:ext>
            </a:extLst>
          </p:cNvPr>
          <p:cNvSpPr/>
          <p:nvPr/>
        </p:nvSpPr>
        <p:spPr>
          <a:xfrm>
            <a:off x="8858690" y="1077686"/>
            <a:ext cx="2899954" cy="235131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Problem Formulation</a:t>
            </a:r>
            <a:endParaRPr lang="th-TH" sz="4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วงรี 8">
            <a:extLst>
              <a:ext uri="{FF2B5EF4-FFF2-40B4-BE49-F238E27FC236}">
                <a16:creationId xmlns:a16="http://schemas.microsoft.com/office/drawing/2014/main" id="{1AB1C523-D68A-48B1-BA62-CF7E346BED51}"/>
              </a:ext>
            </a:extLst>
          </p:cNvPr>
          <p:cNvSpPr/>
          <p:nvPr/>
        </p:nvSpPr>
        <p:spPr>
          <a:xfrm>
            <a:off x="8858690" y="4327044"/>
            <a:ext cx="2899954" cy="235131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4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DA3CC84-4005-457B-9F7E-59DCB46B14E8}"/>
              </a:ext>
            </a:extLst>
          </p:cNvPr>
          <p:cNvSpPr txBox="1"/>
          <p:nvPr/>
        </p:nvSpPr>
        <p:spPr>
          <a:xfrm>
            <a:off x="-101396" y="6198924"/>
            <a:ext cx="8190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>
                <a:highlight>
                  <a:srgbClr val="FFFF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“การแทนด้วยปริภูมิสถานะ (</a:t>
            </a:r>
            <a:r>
              <a:rPr lang="en-US" sz="4000" dirty="0">
                <a:highlight>
                  <a:srgbClr val="FFFF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State Space Representation)”</a:t>
            </a:r>
            <a:endParaRPr lang="th-TH" sz="4000" dirty="0">
              <a:highlight>
                <a:srgbClr val="FFFF00"/>
              </a:highligh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1E1E31B4-812C-40A9-9030-DC53C19D7D4F}"/>
              </a:ext>
            </a:extLst>
          </p:cNvPr>
          <p:cNvSpPr txBox="1"/>
          <p:nvPr/>
        </p:nvSpPr>
        <p:spPr>
          <a:xfrm>
            <a:off x="9066658" y="5567982"/>
            <a:ext cx="24840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FFFF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จะทำให้เห็นการเปลี่ยนแปลงของสถานะต่างๆ</a:t>
            </a:r>
          </a:p>
          <a:p>
            <a:endParaRPr lang="th-TH" dirty="0"/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D4E82BFE-90EA-4EF0-ABD1-8FBD789FFFDA}"/>
              </a:ext>
            </a:extLst>
          </p:cNvPr>
          <p:cNvSpPr txBox="1"/>
          <p:nvPr/>
        </p:nvSpPr>
        <p:spPr>
          <a:xfrm>
            <a:off x="9577146" y="4834004"/>
            <a:ext cx="146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แผนภาพ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>
            <a:extLst>
              <a:ext uri="{FF2B5EF4-FFF2-40B4-BE49-F238E27FC236}">
                <a16:creationId xmlns:a16="http://schemas.microsoft.com/office/drawing/2014/main" id="{8CF51B8D-6238-4EEC-8717-CD83F101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71746"/>
            <a:ext cx="3278776" cy="4658216"/>
          </a:xfrm>
        </p:spPr>
        <p:txBody>
          <a:bodyPr>
            <a:normAutofit/>
          </a:bodyPr>
          <a:lstStyle/>
          <a:p>
            <a:pPr algn="ctr"/>
            <a: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ส่วนประกอบของ</a:t>
            </a:r>
            <a:b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ปริภูมิสถานะ</a:t>
            </a:r>
          </a:p>
        </p:txBody>
      </p:sp>
      <p:sp>
        <p:nvSpPr>
          <p:cNvPr id="9" name="ตัวแทนเนื้อหา 8">
            <a:extLst>
              <a:ext uri="{FF2B5EF4-FFF2-40B4-BE49-F238E27FC236}">
                <a16:creationId xmlns:a16="http://schemas.microsoft.com/office/drawing/2014/main" id="{0A99D430-BD19-48EA-9DEA-6D7F48EC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575" y="0"/>
            <a:ext cx="6731344" cy="4658216"/>
          </a:xfrm>
        </p:spPr>
        <p:txBody>
          <a:bodyPr>
            <a:normAutofit/>
          </a:bodyPr>
          <a:lstStyle/>
          <a:p>
            <a:pPr algn="thaiDist"/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สถานะ (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State)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หมายถึง เหตุการณ์หรือสถานการณ์ของปัญหาที่เป็นไปได้</a:t>
            </a:r>
          </a:p>
          <a:p>
            <a:pPr algn="thaiDist"/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การแก้ไขปัญหาส่วนมากจะมองปัญหาอยู่ในรูปแบบของการค้นหาบนปริภูมิสถานะ (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State Space Search)</a:t>
            </a:r>
          </a:p>
          <a:p>
            <a:pPr algn="thaiDist"/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ปริภูมิสถานะจะนำเสนออยู่ในรูปแบบของโครงสร้างแบบกราฟ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552A77B-2142-4922-B856-BD6ADB80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24888" y="6372954"/>
            <a:ext cx="2844799" cy="365125"/>
          </a:xfrm>
        </p:spPr>
        <p:txBody>
          <a:bodyPr/>
          <a:lstStyle/>
          <a:p>
            <a:pPr rtl="0"/>
            <a:fld id="{1DD34CF9-3607-4163-B0AF-C05B1C5E394B}" type="datetime1">
              <a:rPr lang="th-TH" smtClean="0"/>
              <a:t>18/08/63</a:t>
            </a:fld>
            <a:endParaRPr lang="en-US" dirty="0"/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B45F4F8E-BC67-4B8C-8F41-2481000B3A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70" y="3591672"/>
            <a:ext cx="6811696" cy="31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ชื่อเรื่อง 9">
            <a:extLst>
              <a:ext uri="{FF2B5EF4-FFF2-40B4-BE49-F238E27FC236}">
                <a16:creationId xmlns:a16="http://schemas.microsoft.com/office/drawing/2014/main" id="{23235B30-7BC4-4B1C-AA49-01B1CC82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h-TH" sz="60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ปริภูมิสถานะ จะประกอบด้วย</a:t>
            </a: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EBCF583F-56D9-4837-8AA6-30BA84F72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1717990"/>
            <a:ext cx="5194767" cy="1613039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th-TH" sz="3600" dirty="0" err="1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โหนด</a:t>
            </a:r>
            <a:r>
              <a:rPr lang="th-TH" sz="3600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(</a:t>
            </a:r>
            <a:r>
              <a:rPr lang="en-US" sz="3600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Node)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ที่ทำหน้าแทนสถานะ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EE2EB4C-2737-4532-BA01-979A1C85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25745" y="6492875"/>
            <a:ext cx="2844799" cy="365125"/>
          </a:xfrm>
        </p:spPr>
        <p:txBody>
          <a:bodyPr/>
          <a:lstStyle/>
          <a:p>
            <a:pPr rtl="0"/>
            <a:fld id="{1260465C-C444-452E-879B-C7FB69E491D8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12" name="ตัวแทนเนื้อหา 7">
            <a:extLst>
              <a:ext uri="{FF2B5EF4-FFF2-40B4-BE49-F238E27FC236}">
                <a16:creationId xmlns:a16="http://schemas.microsoft.com/office/drawing/2014/main" id="{C14076E7-115B-4754-9083-B91AE2BA5620}"/>
              </a:ext>
            </a:extLst>
          </p:cNvPr>
          <p:cNvSpPr txBox="1">
            <a:spLocks/>
          </p:cNvSpPr>
          <p:nvPr/>
        </p:nvSpPr>
        <p:spPr>
          <a:xfrm>
            <a:off x="507276" y="3768655"/>
            <a:ext cx="5588724" cy="233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thaiDist">
              <a:buFont typeface="+mj-lt"/>
              <a:buAutoNum type="romanUcPeriod" startAt="2"/>
            </a:pPr>
            <a:r>
              <a:rPr lang="th-TH" sz="3200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เส้นเชื่อมระหว่าง</a:t>
            </a:r>
            <a:r>
              <a:rPr lang="th-TH" sz="3200" dirty="0" err="1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โหนด</a:t>
            </a:r>
            <a:r>
              <a:rPr lang="th-TH" sz="3200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เรียกว่า เอจ (</a:t>
            </a:r>
            <a:r>
              <a:rPr lang="en-US" sz="3200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Edge)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แทนเส้นทางการเปลี่ยนจากสถานะหนึ่งไปยังอีกสถานะหนึ่งที่เกิดจากการกระทำในเซตของ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Successor Function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ตัวแทนเนื้อหา 7">
            <a:extLst>
              <a:ext uri="{FF2B5EF4-FFF2-40B4-BE49-F238E27FC236}">
                <a16:creationId xmlns:a16="http://schemas.microsoft.com/office/drawing/2014/main" id="{4507DB2F-3A7C-4C5F-8A05-259587984842}"/>
              </a:ext>
            </a:extLst>
          </p:cNvPr>
          <p:cNvSpPr txBox="1">
            <a:spLocks/>
          </p:cNvSpPr>
          <p:nvPr/>
        </p:nvSpPr>
        <p:spPr>
          <a:xfrm>
            <a:off x="6489957" y="2116427"/>
            <a:ext cx="5194767" cy="161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Font typeface="+mj-lt"/>
              <a:buAutoNum type="romanUcPeriod" startAt="3"/>
            </a:pPr>
            <a:r>
              <a:rPr lang="th-TH" sz="3600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สถานะเริ่มต้น (</a:t>
            </a:r>
            <a:r>
              <a:rPr lang="en-US" sz="3600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Initial State)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ในการแก้ปัญหาทั่วไปต้องกำหนดสถานะเริ่มต้น</a:t>
            </a:r>
          </a:p>
        </p:txBody>
      </p:sp>
      <p:sp>
        <p:nvSpPr>
          <p:cNvPr id="14" name="ตัวแทนเนื้อหา 7">
            <a:extLst>
              <a:ext uri="{FF2B5EF4-FFF2-40B4-BE49-F238E27FC236}">
                <a16:creationId xmlns:a16="http://schemas.microsoft.com/office/drawing/2014/main" id="{ADD26A55-9922-4DE7-809F-0F625E40F239}"/>
              </a:ext>
            </a:extLst>
          </p:cNvPr>
          <p:cNvSpPr txBox="1">
            <a:spLocks/>
          </p:cNvSpPr>
          <p:nvPr/>
        </p:nvSpPr>
        <p:spPr>
          <a:xfrm>
            <a:off x="6489957" y="3873158"/>
            <a:ext cx="5194767" cy="161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Font typeface="+mj-lt"/>
              <a:buAutoNum type="romanUcPeriod" startAt="4"/>
            </a:pPr>
            <a:r>
              <a:rPr lang="th-TH" sz="3600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สถานะเป้าหมาย (</a:t>
            </a:r>
            <a:r>
              <a:rPr lang="en-US" sz="3600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Goal State)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ในการแก้ปัญหาทั่วไปต้องกำหนดเข้าไปในปริภูมิสถานะด้วย</a:t>
            </a:r>
          </a:p>
        </p:txBody>
      </p:sp>
    </p:spTree>
    <p:extLst>
      <p:ext uri="{BB962C8B-B14F-4D97-AF65-F5344CB8AC3E}">
        <p14:creationId xmlns:p14="http://schemas.microsoft.com/office/powerpoint/2010/main" val="4482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1680D6-3470-4D8B-8DA9-F29036D2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227004"/>
            <a:ext cx="3331028" cy="5101590"/>
          </a:xfrm>
        </p:spPr>
        <p:txBody>
          <a:bodyPr>
            <a:normAutofit/>
          </a:bodyPr>
          <a:lstStyle/>
          <a:p>
            <a:pPr algn="ctr"/>
            <a: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การประยุกต์</a:t>
            </a:r>
            <a:b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ใช้งาน</a:t>
            </a:r>
            <a:b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ปริภูมิสถานะ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BA4B471-F369-4DF6-AEA5-405F1E8C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02" y="-262617"/>
            <a:ext cx="6650991" cy="4658216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การนำปริภูมิสถานะไปประยุกต์ใช้แก้ปัญหา</a:t>
            </a:r>
          </a:p>
          <a:p>
            <a:pPr marL="0" indent="0" algn="thaiDist">
              <a:buNone/>
            </a:pPr>
            <a:r>
              <a:rPr lang="th-TH" sz="3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ต้องเข้าใจก่อนว่า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สิ่งที่ทำให้เกิดสถานการณ์</a:t>
            </a:r>
          </a:p>
          <a:p>
            <a:pPr marL="0" indent="0" algn="thaiDist">
              <a:buNone/>
            </a:pP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ต่างๆ บนปริภูมิสถานะเกิดมาจากการกระทำในเซตของ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E481370-E3C7-4F47-BBFE-B7725FE7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60465C-C444-452E-879B-C7FB69E491D8}" type="datetime1">
              <a:rPr lang="th-TH" smtClean="0"/>
              <a:t>18/08/63</a:t>
            </a:fld>
            <a:endParaRPr lang="en-US" dirty="0"/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1F5985C8-2F44-4D6C-A926-8B902BBABF67}"/>
              </a:ext>
            </a:extLst>
          </p:cNvPr>
          <p:cNvCxnSpPr/>
          <p:nvPr/>
        </p:nvCxnSpPr>
        <p:spPr>
          <a:xfrm flipV="1">
            <a:off x="9560834" y="1894114"/>
            <a:ext cx="627017" cy="777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7B544EF6-A1C5-43E3-AF76-4D964FB60587}"/>
              </a:ext>
            </a:extLst>
          </p:cNvPr>
          <p:cNvSpPr/>
          <p:nvPr/>
        </p:nvSpPr>
        <p:spPr>
          <a:xfrm>
            <a:off x="10295708" y="1106253"/>
            <a:ext cx="1545770" cy="99277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Successor Function</a:t>
            </a:r>
            <a:endParaRPr lang="th-TH"/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FA63C641-39DA-48A2-BB81-EF1954C77D7A}"/>
              </a:ext>
            </a:extLst>
          </p:cNvPr>
          <p:cNvCxnSpPr>
            <a:cxnSpLocks/>
          </p:cNvCxnSpPr>
          <p:nvPr/>
        </p:nvCxnSpPr>
        <p:spPr>
          <a:xfrm>
            <a:off x="11068593" y="2162214"/>
            <a:ext cx="0" cy="967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2BBA2C77-952B-4213-81FD-2A10910D9845}"/>
              </a:ext>
            </a:extLst>
          </p:cNvPr>
          <p:cNvSpPr/>
          <p:nvPr/>
        </p:nvSpPr>
        <p:spPr>
          <a:xfrm>
            <a:off x="10295708" y="3129689"/>
            <a:ext cx="1545770" cy="99277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  <a:p>
            <a:pPr algn="ctr"/>
            <a:r>
              <a:rPr lang="en-US" dirty="0"/>
              <a:t>Formulation</a:t>
            </a:r>
            <a:endParaRPr lang="th-TH" dirty="0"/>
          </a:p>
        </p:txBody>
      </p:sp>
      <p:sp>
        <p:nvSpPr>
          <p:cNvPr id="19" name="ดาว: 5 แฉก 18">
            <a:extLst>
              <a:ext uri="{FF2B5EF4-FFF2-40B4-BE49-F238E27FC236}">
                <a16:creationId xmlns:a16="http://schemas.microsoft.com/office/drawing/2014/main" id="{25093021-79C5-42F9-9D8C-54B03E57DDCD}"/>
              </a:ext>
            </a:extLst>
          </p:cNvPr>
          <p:cNvSpPr/>
          <p:nvPr/>
        </p:nvSpPr>
        <p:spPr>
          <a:xfrm>
            <a:off x="5289195" y="3553097"/>
            <a:ext cx="4560020" cy="2481802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B908C95D-E734-4F9B-B0A1-4F0E9CD65C2E}"/>
              </a:ext>
            </a:extLst>
          </p:cNvPr>
          <p:cNvSpPr txBox="1"/>
          <p:nvPr/>
        </p:nvSpPr>
        <p:spPr>
          <a:xfrm>
            <a:off x="6513923" y="4496335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โครงสร้างกราฟ</a:t>
            </a:r>
          </a:p>
        </p:txBody>
      </p:sp>
    </p:spTree>
    <p:extLst>
      <p:ext uri="{BB962C8B-B14F-4D97-AF65-F5344CB8AC3E}">
        <p14:creationId xmlns:p14="http://schemas.microsoft.com/office/powerpoint/2010/main" val="245862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9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0DC778E-5841-4F14-8658-8891BDD4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13" y="2473334"/>
            <a:ext cx="3031852" cy="1722419"/>
          </a:xfrm>
        </p:spPr>
        <p:txBody>
          <a:bodyPr>
            <a:normAutofit/>
          </a:bodyPr>
          <a:lstStyle/>
          <a:p>
            <a: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7517817-E5F8-44C8-9DEE-15C9C6D6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722" y="420729"/>
            <a:ext cx="6650991" cy="4910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ปริภูมิสถานะของปัญหา 8-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Puzzle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(ปริศนา)</a:t>
            </a:r>
          </a:p>
          <a:p>
            <a:pPr marL="0" indent="0">
              <a:buNone/>
            </a:pP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กำหนดในปัญหา 8-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Puzzle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มีสถานะเริ่มต้นดังภาพที่ 2-11(ก)</a:t>
            </a:r>
          </a:p>
          <a:p>
            <a:pPr marL="0" indent="0">
              <a:buNone/>
            </a:pPr>
            <a:endParaRPr lang="th-TH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pPr marL="0" indent="0">
              <a:buNone/>
            </a:pPr>
            <a:endParaRPr lang="th-TH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และต้องการสถานะเป้าหมายดังภาพที่ 2-11(ข)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6C700AF0-54BE-4821-9D5D-A1377EE00A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9814" y="1980011"/>
            <a:ext cx="1970908" cy="2215742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1DDFD5D7-A709-46FC-A044-06451E82A6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181" y="3429000"/>
            <a:ext cx="2013532" cy="2248238"/>
          </a:xfrm>
          <a:prstGeom prst="rect">
            <a:avLst/>
          </a:prstGeom>
        </p:spPr>
      </p:pic>
      <p:sp>
        <p:nvSpPr>
          <p:cNvPr id="8" name="ชื่อเรื่อง 5">
            <a:extLst>
              <a:ext uri="{FF2B5EF4-FFF2-40B4-BE49-F238E27FC236}">
                <a16:creationId xmlns:a16="http://schemas.microsoft.com/office/drawing/2014/main" id="{4BBCF921-EBF6-43BC-AE70-8DAEF59C1156}"/>
              </a:ext>
            </a:extLst>
          </p:cNvPr>
          <p:cNvSpPr txBox="1">
            <a:spLocks/>
          </p:cNvSpPr>
          <p:nvPr/>
        </p:nvSpPr>
        <p:spPr>
          <a:xfrm>
            <a:off x="4357043" y="5842911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all">
                <a:solidFill>
                  <a:srgbClr val="FFFFFF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!</a:t>
            </a:r>
            <a:r>
              <a:rPr lang="th-TH" sz="2600" b="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โดยมีการกระทำที่สามารถทำกับสถานะใดๆ คือ </a:t>
            </a:r>
            <a:r>
              <a:rPr lang="th-TH" sz="2600" b="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การเคลื่อนที่ช่องว่าง</a:t>
            </a:r>
          </a:p>
          <a:p>
            <a:r>
              <a:rPr lang="th-TH" sz="2600" b="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สามารถเคลื่อนที่ได้ 4 ทิศทาง </a:t>
            </a:r>
            <a:r>
              <a:rPr lang="en-US" sz="2600" b="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Up (U), Down (D), Left (L) </a:t>
            </a:r>
            <a:r>
              <a:rPr lang="th-TH" sz="2600" b="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2600" b="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Right (R)</a:t>
            </a:r>
            <a:br>
              <a:rPr lang="th-TH" sz="3000" b="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sz="2600" b="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25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94A9E9EB-1F6F-4356-B92A-91611E53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49739"/>
            <a:ext cx="11029616" cy="1188720"/>
          </a:xfrm>
        </p:spPr>
        <p:txBody>
          <a:bodyPr>
            <a:normAutofit fontScale="90000"/>
          </a:bodyPr>
          <a:lstStyle/>
          <a:p>
            <a:pPr algn="thaiDist"/>
            <a:r>
              <a:rPr lang="th-TH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	ซึ่งเมื่อนำสมาชิกในเซตของการกระทำ</a:t>
            </a:r>
            <a:r>
              <a:rPr lang="en-US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Successor Function </a:t>
            </a:r>
            <a:r>
              <a:rPr lang="th-TH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ทำกับสถานะเริ่มต้นก็จะเกิดสถานะใหม่ขึ้น จากนั้นนำสมาชิกในเซตของการกระทำมากระทำกับสถานะใหม่ที่เกิดขึ้นต่อไปเรื่อยๆ เนื่องจากปัญหานี้มีสถานะที่เป็นไปได้หลายสถานะ ดังนั้น ภาพที่ 2-12 จะแสดงเพียงบางส่วนของปริภูมิสถานะที่เกิดขึ้นเท่านั้น แต่จากปริภูมิสถานะบางส่วนนี้ได้มีสถานะเป้าหมายรวมอยู่ด้วยซึ่งสามารถไปถึงได้ด้วยการกระทำ </a:t>
            </a:r>
            <a:r>
              <a:rPr lang="en-US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Down, Down, Right </a:t>
            </a:r>
            <a:r>
              <a:rPr lang="th-TH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ตามลำดับ ดังแสดงในภาพที่ 2-13</a:t>
            </a:r>
            <a:endParaRPr lang="th-TH" b="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F50446F0-7F94-41A2-8A98-C785C3AF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7990" y="2529243"/>
            <a:ext cx="3867150" cy="4219575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35460F1F-9500-4A84-AD47-A3D932F3F9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2404" y="2433993"/>
            <a:ext cx="41624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AD8387E9-5F32-4C8B-9488-2CED673A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975" y="745105"/>
            <a:ext cx="11029615" cy="2147467"/>
          </a:xfrm>
        </p:spPr>
        <p:txBody>
          <a:bodyPr>
            <a:normAutofit/>
          </a:bodyPr>
          <a:lstStyle/>
          <a:p>
            <a:r>
              <a:rPr lang="th-TH" sz="115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ขอบคุณค่ะ</a:t>
            </a:r>
          </a:p>
        </p:txBody>
      </p:sp>
      <p:sp>
        <p:nvSpPr>
          <p:cNvPr id="7" name="ตัวแทนข้อความ 6">
            <a:extLst>
              <a:ext uri="{FF2B5EF4-FFF2-40B4-BE49-F238E27FC236}">
                <a16:creationId xmlns:a16="http://schemas.microsoft.com/office/drawing/2014/main" id="{B0237FD8-37E4-4BA0-9E0B-F14037DD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260" y="2729930"/>
            <a:ext cx="11029615" cy="233452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ngsana New" panose="02020603050405020304" pitchFamily="18" charset="-34"/>
                <a:cs typeface="Angsana New" panose="02020603050405020304" pitchFamily="18" charset="-34"/>
              </a:rPr>
              <a:t>Kronwarin putthawong</a:t>
            </a:r>
          </a:p>
          <a:p>
            <a:pPr algn="ctr"/>
            <a:r>
              <a:rPr lang="en-US" sz="5400" dirty="0">
                <a:latin typeface="Angsana New" panose="02020603050405020304" pitchFamily="18" charset="-34"/>
                <a:cs typeface="Angsana New" panose="02020603050405020304" pitchFamily="18" charset="-34"/>
              </a:rPr>
              <a:t>6008111001</a:t>
            </a:r>
            <a:endParaRPr lang="th-TH" sz="5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8F9A375-1B8D-45CA-8E3D-A3AB3A99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60465C-C444-452E-879B-C7FB69E491D8}" type="datetime1">
              <a:rPr lang="th-TH" smtClean="0"/>
              <a:t>18/08/63</a:t>
            </a:fld>
            <a:endParaRPr lang="en-US" dirty="0"/>
          </a:p>
        </p:txBody>
      </p:sp>
      <p:sp>
        <p:nvSpPr>
          <p:cNvPr id="8" name="หน้ายิ้ม 7">
            <a:extLst>
              <a:ext uri="{FF2B5EF4-FFF2-40B4-BE49-F238E27FC236}">
                <a16:creationId xmlns:a16="http://schemas.microsoft.com/office/drawing/2014/main" id="{F4C63A4E-58B1-4579-B318-06E3EFCA807B}"/>
              </a:ext>
            </a:extLst>
          </p:cNvPr>
          <p:cNvSpPr/>
          <p:nvPr/>
        </p:nvSpPr>
        <p:spPr>
          <a:xfrm>
            <a:off x="5311254" y="5307453"/>
            <a:ext cx="1569492" cy="87345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55261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88_TF33552983" id="{BFF30C02-7FD5-4277-BC91-4F17C9516DC0}" vid="{0CC6A5CB-693F-472D-93D9-BBECBC4D6870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{30B5619E-6D0D-41BA-850E-7ABFB9A6C962}tf33552983_win32</Template>
  <TotalTime>173</TotalTime>
  <Words>418</Words>
  <Application>Microsoft Office PowerPoint</Application>
  <PresentationFormat>แบบจอกว้าง</PresentationFormat>
  <Paragraphs>45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4" baseType="lpstr">
      <vt:lpstr>Angsana New</vt:lpstr>
      <vt:lpstr>Calibri</vt:lpstr>
      <vt:lpstr>Franklin Gothic Book</vt:lpstr>
      <vt:lpstr>Leelawadee</vt:lpstr>
      <vt:lpstr>Wingdings 2</vt:lpstr>
      <vt:lpstr>DividendVTI</vt:lpstr>
      <vt:lpstr>ปริภูมิสถานะ (State Space)</vt:lpstr>
      <vt:lpstr>ส่วนประกอบหลักของปัญหาจะประกอบด้วย</vt:lpstr>
      <vt:lpstr>ส่วนประกอบของ ปริภูมิสถานะ</vt:lpstr>
      <vt:lpstr>ปริภูมิสถานะ จะประกอบด้วย</vt:lpstr>
      <vt:lpstr>การประยุกต์ ใช้งาน ปริภูมิสถานะ</vt:lpstr>
      <vt:lpstr>ตัวอย่าง</vt:lpstr>
      <vt:lpstr> ซึ่งเมื่อนำสมาชิกในเซตของการกระทำ Successor Function ทำกับสถานะเริ่มต้นก็จะเกิดสถานะใหม่ขึ้น จากนั้นนำสมาชิกในเซตของการกระทำมากระทำกับสถานะใหม่ที่เกิดขึ้นต่อไปเรื่อยๆ เนื่องจากปัญหานี้มีสถานะที่เป็นไปได้หลายสถานะ ดังนั้น ภาพที่ 2-12 จะแสดงเพียงบางส่วนของปริภูมิสถานะที่เกิดขึ้นเท่านั้น แต่จากปริภูมิสถานะบางส่วนนี้ได้มีสถานะเป้าหมายรวมอยู่ด้วยซึ่งสามารถไปถึงได้ด้วยการกระทำ Down, Down, Right ตามลำดับ ดังแสดงในภาพที่ 2-13</vt:lpstr>
      <vt:lpstr>ขอบคุณค่ะ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ปริภูมิสถานะ (State Space)</dc:title>
  <dc:creator>namwan199920@gmail.com</dc:creator>
  <cp:lastModifiedBy>namwan199920@gmail.com</cp:lastModifiedBy>
  <cp:revision>20</cp:revision>
  <dcterms:created xsi:type="dcterms:W3CDTF">2020-08-18T06:53:56Z</dcterms:created>
  <dcterms:modified xsi:type="dcterms:W3CDTF">2020-08-18T09:47:20Z</dcterms:modified>
</cp:coreProperties>
</file>