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7056A34-DBDB-4AB2-AE8E-A94AF697B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2001109"/>
            <a:ext cx="8679915" cy="2819412"/>
          </a:xfrm>
        </p:spPr>
        <p:txBody>
          <a:bodyPr>
            <a:normAutofit/>
          </a:bodyPr>
          <a:lstStyle/>
          <a:p>
            <a:r>
              <a:rPr lang="th-TH" sz="8000" dirty="0">
                <a:solidFill>
                  <a:schemeClr val="tx1"/>
                </a:solidFill>
                <a:latin typeface="TH Niramit AS" panose="02000506000000020004" pitchFamily="2" charset="-34"/>
              </a:rPr>
              <a:t>คุณสมบัติและข้อจำกัดของ</a:t>
            </a:r>
            <a:r>
              <a:rPr lang="th-TH" sz="8000" dirty="0">
                <a:latin typeface="TH Niramit AS" panose="02000506000000020004" pitchFamily="2" charset="-34"/>
              </a:rPr>
              <a:t>ปัญญาประดิษฐ์</a:t>
            </a:r>
            <a:endParaRPr lang="th-TH" sz="8000" dirty="0"/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3DA928B4-B8E3-4F93-B392-EBBAFBABDFF5}"/>
              </a:ext>
            </a:extLst>
          </p:cNvPr>
          <p:cNvSpPr txBox="1"/>
          <p:nvPr/>
        </p:nvSpPr>
        <p:spPr>
          <a:xfrm>
            <a:off x="5517884" y="1293223"/>
            <a:ext cx="888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  <a:cs typeface="+mj-cs"/>
              </a:rPr>
              <a:t>1.4</a:t>
            </a:r>
            <a:endParaRPr lang="th-TH" sz="4000" dirty="0">
              <a:solidFill>
                <a:srgbClr val="FFFF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86214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C7DC3CF-19F1-49EC-AE9E-C75476F64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8000" dirty="0">
                <a:latin typeface="TH Niramit AS" panose="02000506000000020004" pitchFamily="2" charset="-34"/>
              </a:rPr>
              <a:t>คุณสมบัติ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106029D-3C81-4EE5-B2F4-E755AD120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7997" y="476795"/>
            <a:ext cx="7201988" cy="5904410"/>
          </a:xfrm>
        </p:spPr>
        <p:txBody>
          <a:bodyPr>
            <a:normAutofit/>
          </a:bodyPr>
          <a:lstStyle/>
          <a:p>
            <a:r>
              <a:rPr lang="th-TH" sz="2800" dirty="0">
                <a:cs typeface="+mj-cs"/>
              </a:rPr>
              <a:t>ความสามารถในการเรียนรู้และทำความเข้าใจประสบการณ์ที่ผ่านมา</a:t>
            </a:r>
          </a:p>
          <a:p>
            <a:r>
              <a:rPr lang="th-TH" sz="2800" dirty="0">
                <a:cs typeface="+mj-cs"/>
              </a:rPr>
              <a:t>เข้าใจกับเนื้อหา และข้อมูลที่คลุมเครือ หรือมีความขัดแย้ง</a:t>
            </a:r>
          </a:p>
          <a:p>
            <a:r>
              <a:rPr lang="th-TH" sz="2800" dirty="0">
                <a:cs typeface="+mj-cs"/>
              </a:rPr>
              <a:t>ใช้หลักของเหตุและผล โดยนำมาใช้แก้ปัญหาต่างๆ </a:t>
            </a:r>
          </a:p>
          <a:p>
            <a:r>
              <a:rPr lang="th-TH" sz="2800" dirty="0">
                <a:cs typeface="+mj-cs"/>
              </a:rPr>
              <a:t>ทำความเข้าใจปัญหาที่มีความซับซ้อน และวินิจฉัยเพื่อหาข้อสรุปที่เหมาะสมที่สุดได้</a:t>
            </a:r>
          </a:p>
          <a:p>
            <a:r>
              <a:rPr lang="th-TH" sz="2800" dirty="0">
                <a:cs typeface="+mj-cs"/>
              </a:rPr>
              <a:t>นำองค์ความรู้มาประยุกต์ใช้ได้อย่างเหมาะสมกับสถานการณ์</a:t>
            </a:r>
          </a:p>
          <a:p>
            <a:r>
              <a:rPr lang="th-TH" sz="2800" dirty="0">
                <a:cs typeface="+mj-cs"/>
              </a:rPr>
              <a:t>จำแนกความสำคัญของข้อมูล ปัญหา หรือองค์ประกอบที่แตกต่างกันตามสถานการณ์ได้</a:t>
            </a:r>
          </a:p>
          <a:p>
            <a:r>
              <a:rPr lang="th-TH" sz="2800" dirty="0">
                <a:cs typeface="+mj-cs"/>
              </a:rPr>
              <a:t>ตอบสนองที่รวดเร็ว ถูกต้อง และแม่นยำ</a:t>
            </a:r>
          </a:p>
        </p:txBody>
      </p:sp>
    </p:spTree>
    <p:extLst>
      <p:ext uri="{BB962C8B-B14F-4D97-AF65-F5344CB8AC3E}">
        <p14:creationId xmlns:p14="http://schemas.microsoft.com/office/powerpoint/2010/main" val="31283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53DF02F-D10D-4564-9E32-80E363435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000" dirty="0"/>
              <a:t>หน้าที่ของ</a:t>
            </a:r>
            <a:br>
              <a:rPr lang="th-TH" sz="6000" dirty="0"/>
            </a:br>
            <a:r>
              <a:rPr lang="th-TH" sz="6000" dirty="0"/>
              <a:t>ปัญญาประดิษฐ์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DF9A6CE-DCE7-4295-904A-4E4599CB1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h-TH" sz="6600" dirty="0">
                <a:cs typeface="+mj-cs"/>
              </a:rPr>
              <a:t>ระบบการคำนวณ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6600" dirty="0">
                <a:cs typeface="+mj-cs"/>
              </a:rPr>
              <a:t>ระบบการจัดเก็บข้อมูล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6600" dirty="0">
                <a:cs typeface="+mj-cs"/>
              </a:rPr>
              <a:t>ระบบการทำแบบวนซ้ำ</a:t>
            </a:r>
          </a:p>
        </p:txBody>
      </p:sp>
    </p:spTree>
    <p:extLst>
      <p:ext uri="{BB962C8B-B14F-4D97-AF65-F5344CB8AC3E}">
        <p14:creationId xmlns:p14="http://schemas.microsoft.com/office/powerpoint/2010/main" val="78193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DA764C9F-9E1E-41C4-9C56-488A69ECD90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62643" y="254907"/>
            <a:ext cx="11586754" cy="13843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th-TH" sz="4800" dirty="0">
                <a:solidFill>
                  <a:schemeClr val="tx1"/>
                </a:solidFill>
                <a:cs typeface="+mj-cs"/>
              </a:rPr>
              <a:t>ข้อเปรียบเทียบระหว่างคอมพิวเตอร์ปัญญาประดิษฐ์และคอมพิวเตอร์ทั่วไป</a:t>
            </a:r>
          </a:p>
        </p:txBody>
      </p:sp>
      <p:graphicFrame>
        <p:nvGraphicFramePr>
          <p:cNvPr id="7" name="ตาราง 7">
            <a:extLst>
              <a:ext uri="{FF2B5EF4-FFF2-40B4-BE49-F238E27FC236}">
                <a16:creationId xmlns:a16="http://schemas.microsoft.com/office/drawing/2014/main" id="{1C646198-52FF-4C99-8F3D-C5B3FA7FF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737921"/>
              </p:ext>
            </p:extLst>
          </p:nvPr>
        </p:nvGraphicFramePr>
        <p:xfrm>
          <a:off x="462643" y="1298506"/>
          <a:ext cx="11266714" cy="4748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2943">
                  <a:extLst>
                    <a:ext uri="{9D8B030D-6E8A-4147-A177-3AD203B41FA5}">
                      <a16:colId xmlns:a16="http://schemas.microsoft.com/office/drawing/2014/main" val="486047272"/>
                    </a:ext>
                  </a:extLst>
                </a:gridCol>
                <a:gridCol w="5357247">
                  <a:extLst>
                    <a:ext uri="{9D8B030D-6E8A-4147-A177-3AD203B41FA5}">
                      <a16:colId xmlns:a16="http://schemas.microsoft.com/office/drawing/2014/main" val="4243567587"/>
                    </a:ext>
                  </a:extLst>
                </a:gridCol>
                <a:gridCol w="3506524">
                  <a:extLst>
                    <a:ext uri="{9D8B030D-6E8A-4147-A177-3AD203B41FA5}">
                      <a16:colId xmlns:a16="http://schemas.microsoft.com/office/drawing/2014/main" val="1160974691"/>
                    </a:ext>
                  </a:extLst>
                </a:gridCol>
              </a:tblGrid>
              <a:tr h="501827">
                <a:tc>
                  <a:txBody>
                    <a:bodyPr/>
                    <a:lstStyle/>
                    <a:p>
                      <a:pPr algn="ctr"/>
                      <a:r>
                        <a:rPr lang="th-TH" sz="2600" dirty="0"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ข้อเปรียบเทียบ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600" dirty="0"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คอมพิวเตอร์ปัญญาประดิษฐ์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600" dirty="0"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คอมพิวเตอร์ทั่วไป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38597"/>
                  </a:ext>
                </a:extLst>
              </a:tr>
              <a:tr h="501827">
                <a:tc>
                  <a:txBody>
                    <a:bodyPr/>
                    <a:lstStyle/>
                    <a:p>
                      <a:pPr algn="l"/>
                      <a:r>
                        <a:rPr lang="th-TH" sz="2550" dirty="0"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การประมวลผล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550" dirty="0"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ประมวลผลด้วยวิธีการวิเคราะห์รูปแบบสัญลักษณ์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550" dirty="0"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ประมวลผลตาม </a:t>
                      </a:r>
                      <a:r>
                        <a:rPr lang="en-US" sz="2550" dirty="0"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Algorithm </a:t>
                      </a:r>
                      <a:r>
                        <a:rPr lang="th-TH" sz="2550" dirty="0"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ที่สร้างไว้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466613"/>
                  </a:ext>
                </a:extLst>
              </a:tr>
              <a:tr h="501827">
                <a:tc>
                  <a:txBody>
                    <a:bodyPr/>
                    <a:lstStyle/>
                    <a:p>
                      <a:pPr algn="l"/>
                      <a:r>
                        <a:rPr lang="th-TH" sz="2550" dirty="0"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ข้อมูลนำเข้า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550" dirty="0"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ข้อมูลนำเข้าไม่จำเป็นต้องสมบูรณ์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550" dirty="0"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ข้อมูลนำเข้าต้องมีความสมบูรณ์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065852"/>
                  </a:ext>
                </a:extLst>
              </a:tr>
              <a:tr h="501827">
                <a:tc>
                  <a:txBody>
                    <a:bodyPr/>
                    <a:lstStyle/>
                    <a:p>
                      <a:pPr algn="l"/>
                      <a:r>
                        <a:rPr lang="th-TH" sz="2550" dirty="0"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วิธีการค้นหา</a:t>
                      </a:r>
                      <a:endParaRPr lang="en-US" sz="2550" dirty="0"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550" dirty="0"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ใช้วิธีการที่ไม่อาศัยกฎเกณฑ์ตายตัวที่เรียกว่า </a:t>
                      </a:r>
                      <a:r>
                        <a:rPr lang="en-US" sz="2550" dirty="0"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Heuristic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550" dirty="0"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ใช้วิธีการตามรูปแบบของ </a:t>
                      </a:r>
                      <a:r>
                        <a:rPr lang="en-US" sz="2550" dirty="0"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Algorithm</a:t>
                      </a:r>
                      <a:endParaRPr lang="th-TH" sz="2550" dirty="0"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pPr algn="l"/>
                      <a:endParaRPr lang="th-TH" sz="2550" dirty="0"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632145"/>
                  </a:ext>
                </a:extLst>
              </a:tr>
              <a:tr h="501827">
                <a:tc>
                  <a:txBody>
                    <a:bodyPr/>
                    <a:lstStyle/>
                    <a:p>
                      <a:pPr algn="l"/>
                      <a:r>
                        <a:rPr lang="th-TH" sz="2550" dirty="0"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จุดมุ่งหมาย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550" dirty="0"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การได้มาซึ่งองค์ความรู้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550" dirty="0"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การได้มาซึ่งข้อมูล และสารสนเทศ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658031"/>
                  </a:ext>
                </a:extLst>
              </a:tr>
              <a:tr h="501827">
                <a:tc>
                  <a:txBody>
                    <a:bodyPr/>
                    <a:lstStyle/>
                    <a:p>
                      <a:pPr algn="l"/>
                      <a:r>
                        <a:rPr lang="th-TH" sz="2550" dirty="0"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การให้เหตุผล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550" dirty="0"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สามารถให้เหตุผลได้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550" dirty="0"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ไม่สามารถหาเหตุผลได้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861183"/>
                  </a:ext>
                </a:extLst>
              </a:tr>
              <a:tr h="641564">
                <a:tc>
                  <a:txBody>
                    <a:bodyPr/>
                    <a:lstStyle/>
                    <a:p>
                      <a:pPr algn="l"/>
                      <a:r>
                        <a:rPr lang="th-TH" sz="2550" dirty="0"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การตัดสินใจ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550" dirty="0"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สามารถตัดสินใจได้ด้วยตนเอง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550" dirty="0"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ต้องอาศัยมนุษย์ช่วยในการตัดสินใจหากอยู่นอกเหนือ</a:t>
                      </a:r>
                      <a:r>
                        <a:rPr lang="en-US" sz="2550" dirty="0"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Algorithm</a:t>
                      </a:r>
                      <a:endParaRPr lang="th-TH" sz="2550" dirty="0"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288090"/>
                  </a:ext>
                </a:extLst>
              </a:tr>
              <a:tr h="501827">
                <a:tc>
                  <a:txBody>
                    <a:bodyPr/>
                    <a:lstStyle/>
                    <a:p>
                      <a:pPr algn="l"/>
                      <a:r>
                        <a:rPr lang="th-TH" sz="2550" dirty="0"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การวิเคราะห์ข้อมูล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550" dirty="0"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วิเคราะห์ข้อมูลอย่างสมเหตุสมผล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550" dirty="0"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วิเคราะห์ข้อมูลตาม </a:t>
                      </a:r>
                      <a:r>
                        <a:rPr lang="en-US" sz="2550" dirty="0"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Algorithm</a:t>
                      </a:r>
                      <a:endParaRPr lang="th-TH" sz="2550" dirty="0"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740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46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F01A810-27DA-4717-BF77-11B6F6857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/>
              <a:t>ข้อจำกัดในการทำงาน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A3EF674-9566-4674-94BE-1FA918A0E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878" y="790125"/>
            <a:ext cx="7171271" cy="1549544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th-TH" sz="4000" dirty="0">
                <a:cs typeface="+mj-cs"/>
              </a:rPr>
              <a:t>ปัญญาประดิษฐ์ไม่มีความคิดริเริ่มสร้างสรรค์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16808C83-46FC-401F-AF40-BD38423C7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877" y="2308879"/>
            <a:ext cx="6936139" cy="1752468"/>
          </a:xfrm>
        </p:spPr>
        <p:txBody>
          <a:bodyPr>
            <a:noAutofit/>
          </a:bodyPr>
          <a:lstStyle/>
          <a:p>
            <a:pPr marL="857250" indent="-857250">
              <a:buFont typeface="+mj-lt"/>
              <a:buAutoNum type="romanUcPeriod" startAt="2"/>
            </a:pPr>
            <a:r>
              <a:rPr lang="th-TH" sz="4000" dirty="0">
                <a:cs typeface="+mj-cs"/>
              </a:rPr>
              <a:t>ปัญญาประดิษฐ์อาศัยข้อมูล และสารสนเทศเป็นองค์ความรู้ในการตัดสินใจ</a:t>
            </a:r>
          </a:p>
        </p:txBody>
      </p:sp>
      <p:sp>
        <p:nvSpPr>
          <p:cNvPr id="5" name="ตัวแทนเนื้อหา 3">
            <a:extLst>
              <a:ext uri="{FF2B5EF4-FFF2-40B4-BE49-F238E27FC236}">
                <a16:creationId xmlns:a16="http://schemas.microsoft.com/office/drawing/2014/main" id="{8F9F8171-8CDD-47ED-9837-C89817D2114F}"/>
              </a:ext>
            </a:extLst>
          </p:cNvPr>
          <p:cNvSpPr txBox="1">
            <a:spLocks/>
          </p:cNvSpPr>
          <p:nvPr/>
        </p:nvSpPr>
        <p:spPr>
          <a:xfrm>
            <a:off x="5118447" y="4406848"/>
            <a:ext cx="6583442" cy="1752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857250" indent="-857250">
              <a:buFont typeface="+mj-lt"/>
              <a:buAutoNum type="romanUcPeriod" startAt="3"/>
            </a:pPr>
            <a:r>
              <a:rPr lang="th-TH" sz="4000" dirty="0">
                <a:cs typeface="+mj-cs"/>
              </a:rPr>
              <a:t>ปัญญาประดิษฐ์จะถูกพัฒนาให้มีหน้าที่เฉพาะด้านใดด้านหนึ่ง</a:t>
            </a:r>
          </a:p>
        </p:txBody>
      </p:sp>
    </p:spTree>
    <p:extLst>
      <p:ext uri="{BB962C8B-B14F-4D97-AF65-F5344CB8AC3E}">
        <p14:creationId xmlns:p14="http://schemas.microsoft.com/office/powerpoint/2010/main" val="1337839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A4BCD54-A853-4995-A330-CCE8ADCC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8000" dirty="0"/>
              <a:t>ประโยชน์</a:t>
            </a:r>
          </a:p>
        </p:txBody>
      </p:sp>
      <p:sp>
        <p:nvSpPr>
          <p:cNvPr id="5" name="ตัวแทนเนื้อหา 4">
            <a:extLst>
              <a:ext uri="{FF2B5EF4-FFF2-40B4-BE49-F238E27FC236}">
                <a16:creationId xmlns:a16="http://schemas.microsoft.com/office/drawing/2014/main" id="{5F97BB75-3370-4779-BAB6-FDDDC4789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3605" y="627798"/>
            <a:ext cx="7328311" cy="6006963"/>
          </a:xfrm>
        </p:spPr>
        <p:txBody>
          <a:bodyPr>
            <a:noAutofit/>
          </a:bodyPr>
          <a:lstStyle/>
          <a:p>
            <a:r>
              <a:rPr lang="th-TH" sz="3000" dirty="0">
                <a:cs typeface="+mj-cs"/>
              </a:rPr>
              <a:t>ช่วยให้กระบวนการแก้ไขปัญหาทำได้อย่างรวดเร็ว</a:t>
            </a:r>
          </a:p>
          <a:p>
            <a:r>
              <a:rPr lang="th-TH" sz="3000" dirty="0">
                <a:cs typeface="+mj-cs"/>
              </a:rPr>
              <a:t>ช่วยแก้ไขปัญหาต่างๆในกรณีที่ยากเกินความสามารถของมนุษย์</a:t>
            </a:r>
          </a:p>
          <a:p>
            <a:r>
              <a:rPr lang="th-TH" sz="3000" dirty="0">
                <a:cs typeface="+mj-cs"/>
              </a:rPr>
              <a:t>รองรับข้อมูลและองค์ความรู้จำนวนมากได้</a:t>
            </a:r>
          </a:p>
          <a:p>
            <a:r>
              <a:rPr lang="th-TH" sz="3000" dirty="0">
                <a:cs typeface="+mj-cs"/>
              </a:rPr>
              <a:t>สามารถจัดเก็บข้อมูล และองค์ความรู้ได้แบบถาวร</a:t>
            </a:r>
          </a:p>
          <a:p>
            <a:r>
              <a:rPr lang="th-TH" sz="3000" dirty="0">
                <a:cs typeface="+mj-cs"/>
              </a:rPr>
              <a:t>การเผยแพร่องค์ความรู้ภายในองค์กรทำได้ง่ายและทั่วถึง</a:t>
            </a:r>
          </a:p>
          <a:p>
            <a:r>
              <a:rPr lang="th-TH" sz="3000" dirty="0">
                <a:cs typeface="+mj-cs"/>
              </a:rPr>
              <a:t>การวิเคราะห์ปัญหาทำได้ละเอียดรอบคอบ </a:t>
            </a:r>
          </a:p>
          <a:p>
            <a:r>
              <a:rPr lang="th-TH" sz="3000" dirty="0">
                <a:cs typeface="+mj-cs"/>
              </a:rPr>
              <a:t>มีความยืดหยุ่นต่อสถานการณ์และตอบสนองได้อย่างมีประสิทธิภาพ</a:t>
            </a:r>
          </a:p>
          <a:p>
            <a:r>
              <a:rPr lang="th-TH" sz="3000" dirty="0">
                <a:cs typeface="+mj-cs"/>
              </a:rPr>
              <a:t>การควบคุมเครื่องจักรกลและเครื่องคอมพิวเตอร์ทำได้ง่ายขึ้น</a:t>
            </a:r>
          </a:p>
        </p:txBody>
      </p:sp>
    </p:spTree>
    <p:extLst>
      <p:ext uri="{BB962C8B-B14F-4D97-AF65-F5344CB8AC3E}">
        <p14:creationId xmlns:p14="http://schemas.microsoft.com/office/powerpoint/2010/main" val="152688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88E0B455-3BE1-420C-BA09-FC64D33D80C3}"/>
              </a:ext>
            </a:extLst>
          </p:cNvPr>
          <p:cNvSpPr txBox="1"/>
          <p:nvPr/>
        </p:nvSpPr>
        <p:spPr>
          <a:xfrm>
            <a:off x="1862002" y="1930904"/>
            <a:ext cx="9019358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rgbClr val="FF0000"/>
                </a:solidFill>
                <a:latin typeface="Arial Rounded MT Bold" panose="020F0704030504030204" pitchFamily="34" charset="0"/>
                <a:cs typeface="+mj-cs"/>
              </a:rPr>
              <a:t>THANK YOU</a:t>
            </a:r>
          </a:p>
          <a:p>
            <a:pPr algn="ctr"/>
            <a:endParaRPr lang="en-US" sz="4400" dirty="0">
              <a:solidFill>
                <a:srgbClr val="FF0000"/>
              </a:solidFill>
              <a:latin typeface="Arial Rounded MT Bold" panose="020F0704030504030204" pitchFamily="34" charset="0"/>
              <a:cs typeface="+mj-cs"/>
            </a:endParaRPr>
          </a:p>
          <a:p>
            <a:pPr algn="ctr"/>
            <a:endParaRPr lang="en-US" sz="4400" dirty="0">
              <a:solidFill>
                <a:srgbClr val="FF0000"/>
              </a:solidFill>
              <a:latin typeface="Arial Rounded MT Bold" panose="020F0704030504030204" pitchFamily="34" charset="0"/>
              <a:cs typeface="+mj-cs"/>
            </a:endParaRPr>
          </a:p>
          <a:p>
            <a:pPr algn="ctr"/>
            <a:r>
              <a:rPr lang="en-US" sz="4400" dirty="0">
                <a:latin typeface="Arial Rounded MT Bold" panose="020F0704030504030204" pitchFamily="34" charset="0"/>
                <a:cs typeface="+mj-cs"/>
              </a:rPr>
              <a:t>6008111001</a:t>
            </a:r>
          </a:p>
          <a:p>
            <a:pPr algn="ctr"/>
            <a:r>
              <a:rPr lang="en-US" sz="4400" dirty="0">
                <a:latin typeface="Arial Rounded MT Bold" panose="020F0704030504030204" pitchFamily="34" charset="0"/>
                <a:cs typeface="+mj-cs"/>
              </a:rPr>
              <a:t>KRONWARIN PUTTHAWONG</a:t>
            </a:r>
            <a:endParaRPr lang="th-TH" sz="4400" dirty="0">
              <a:latin typeface="Arial Rounded MT Bold" panose="020F070403050403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3627991"/>
      </p:ext>
    </p:extLst>
  </p:cSld>
  <p:clrMapOvr>
    <a:masterClrMapping/>
  </p:clrMapOvr>
</p:sld>
</file>

<file path=ppt/theme/theme1.xml><?xml version="1.0" encoding="utf-8"?>
<a:theme xmlns:a="http://schemas.openxmlformats.org/drawingml/2006/main" name="แอตลาส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TM16401371[[fn=แอตลาส]]</Template>
  <TotalTime>110</TotalTime>
  <Words>331</Words>
  <Application>Microsoft Office PowerPoint</Application>
  <PresentationFormat>แบบจอกว้าง</PresentationFormat>
  <Paragraphs>57</Paragraphs>
  <Slides>7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7</vt:i4>
      </vt:variant>
    </vt:vector>
  </HeadingPairs>
  <TitlesOfParts>
    <vt:vector size="13" baseType="lpstr">
      <vt:lpstr>Arial Rounded MT Bold</vt:lpstr>
      <vt:lpstr>Calibri Light</vt:lpstr>
      <vt:lpstr>Rockwell</vt:lpstr>
      <vt:lpstr>TH Niramit AS</vt:lpstr>
      <vt:lpstr>Wingdings</vt:lpstr>
      <vt:lpstr>แอตลาส</vt:lpstr>
      <vt:lpstr>คุณสมบัติและข้อจำกัดของปัญญาประดิษฐ์</vt:lpstr>
      <vt:lpstr>คุณสมบัติ</vt:lpstr>
      <vt:lpstr>หน้าที่ของ ปัญญาประดิษฐ์</vt:lpstr>
      <vt:lpstr>งานนำเสนอ PowerPoint</vt:lpstr>
      <vt:lpstr>ข้อจำกัดในการทำงาน</vt:lpstr>
      <vt:lpstr>ประโยชน์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คุณสมบัติและข้อจำกัดของปัญญาประดิษฐ์</dc:title>
  <dc:creator>namwan199920@gmail.com</dc:creator>
  <cp:lastModifiedBy>namwan199920@gmail.com</cp:lastModifiedBy>
  <cp:revision>14</cp:revision>
  <dcterms:created xsi:type="dcterms:W3CDTF">2020-08-17T02:19:57Z</dcterms:created>
  <dcterms:modified xsi:type="dcterms:W3CDTF">2020-08-17T04:43:13Z</dcterms:modified>
</cp:coreProperties>
</file>