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0"/>
  </p:notesMasterIdLst>
  <p:handoutMasterIdLst>
    <p:handoutMasterId r:id="rId31"/>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7" r:id="rId23"/>
    <p:sldId id="328" r:id="rId24"/>
    <p:sldId id="329" r:id="rId25"/>
    <p:sldId id="330" r:id="rId26"/>
    <p:sldId id="331" r:id="rId27"/>
    <p:sldId id="332" r:id="rId28"/>
    <p:sldId id="305"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302" autoAdjust="0"/>
  </p:normalViewPr>
  <p:slideViewPr>
    <p:cSldViewPr snapToGrid="0" snapToObjects="1">
      <p:cViewPr varScale="1">
        <p:scale>
          <a:sx n="63" d="100"/>
          <a:sy n="63" d="100"/>
        </p:scale>
        <p:origin x="84" y="132"/>
      </p:cViewPr>
      <p:guideLst>
        <p:guide orient="horz" pos="2160"/>
        <p:guide pos="2880"/>
      </p:guideLst>
    </p:cSldViewPr>
  </p:slideViewPr>
  <p:outlineViewPr>
    <p:cViewPr>
      <p:scale>
        <a:sx n="33" d="100"/>
        <a:sy n="33" d="100"/>
      </p:scale>
      <p:origin x="0" y="-1176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5/28/2019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11159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2012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3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1.xml"/><Relationship Id="rId1" Type="http://schemas.openxmlformats.org/officeDocument/2006/relationships/vmlDrawing" Target="../drawings/vmlDrawing6.vml"/><Relationship Id="rId5" Type="http://schemas.openxmlformats.org/officeDocument/2006/relationships/image" Target="../media/image18.jpg"/><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0.xml"/><Relationship Id="rId1" Type="http://schemas.openxmlformats.org/officeDocument/2006/relationships/vmlDrawing" Target="../drawings/vmlDrawing7.vml"/><Relationship Id="rId5" Type="http://schemas.openxmlformats.org/officeDocument/2006/relationships/image" Target="../media/image21.jpg"/><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1.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1.xml"/><Relationship Id="rId1" Type="http://schemas.openxmlformats.org/officeDocument/2006/relationships/vmlDrawing" Target="../drawings/vmlDrawing3.vml"/><Relationship Id="rId5" Type="http://schemas.openxmlformats.org/officeDocument/2006/relationships/image" Target="../media/image8.jpg"/><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57060"/>
            <a:ext cx="8363663" cy="564671"/>
          </a:xfrm>
        </p:spPr>
        <p:txBody>
          <a:bodyPr anchor="ctr"/>
          <a:lstStyle/>
          <a:p>
            <a:r>
              <a:rPr lang="en-US" dirty="0"/>
              <a:t>Starting out with Visual</a:t>
            </a:r>
            <a:endParaRPr lang="en-US" baseline="30000" dirty="0"/>
          </a:p>
        </p:txBody>
      </p:sp>
      <p:graphicFrame>
        <p:nvGraphicFramePr>
          <p:cNvPr id="13" name="Object 12" descr="c sharp registered sign"/>
          <p:cNvGraphicFramePr>
            <a:graphicFrameLocks noChangeAspect="1"/>
          </p:cNvGraphicFramePr>
          <p:nvPr>
            <p:extLst>
              <p:ext uri="{D42A27DB-BD31-4B8C-83A1-F6EECF244321}">
                <p14:modId xmlns:p14="http://schemas.microsoft.com/office/powerpoint/2010/main" val="851448565"/>
              </p:ext>
            </p:extLst>
          </p:nvPr>
        </p:nvGraphicFramePr>
        <p:xfrm>
          <a:off x="5059144" y="595302"/>
          <a:ext cx="752206" cy="502981"/>
        </p:xfrm>
        <a:graphic>
          <a:graphicData uri="http://schemas.openxmlformats.org/presentationml/2006/ole">
            <mc:AlternateContent xmlns:mc="http://schemas.openxmlformats.org/markup-compatibility/2006">
              <mc:Choice xmlns:v="urn:schemas-microsoft-com:vml" Requires="v">
                <p:oleObj spid="_x0000_s1375" name="Equation" r:id="rId4" imgW="304560" imgH="203040" progId="Equation.DSMT4">
                  <p:embed/>
                </p:oleObj>
              </mc:Choice>
              <mc:Fallback>
                <p:oleObj name="Equation" r:id="rId4" imgW="304560" imgH="203040" progId="Equation.DSMT4">
                  <p:embed/>
                  <p:pic>
                    <p:nvPicPr>
                      <p:cNvPr id="2" name="Object 1" descr="c sharp registered sign"/>
                      <p:cNvPicPr/>
                      <p:nvPr/>
                    </p:nvPicPr>
                    <p:blipFill>
                      <a:blip r:embed="rId5"/>
                      <a:stretch>
                        <a:fillRect/>
                      </a:stretch>
                    </p:blipFill>
                    <p:spPr>
                      <a:xfrm>
                        <a:off x="5059144" y="595302"/>
                        <a:ext cx="752206" cy="502981"/>
                      </a:xfrm>
                      <a:prstGeom prst="rect">
                        <a:avLst/>
                      </a:prstGeom>
                    </p:spPr>
                  </p:pic>
                </p:oleObj>
              </mc:Fallback>
            </mc:AlternateContent>
          </a:graphicData>
        </a:graphic>
      </p:graphicFrame>
      <p:sp>
        <p:nvSpPr>
          <p:cNvPr id="3" name="Text Placeholder 2"/>
          <p:cNvSpPr>
            <a:spLocks noGrp="1"/>
          </p:cNvSpPr>
          <p:nvPr>
            <p:ph type="body" idx="1"/>
          </p:nvPr>
        </p:nvSpPr>
        <p:spPr>
          <a:xfrm>
            <a:off x="457200" y="1211110"/>
            <a:ext cx="8302702" cy="440017"/>
          </a:xfrm>
        </p:spPr>
        <p:txBody>
          <a:bodyPr/>
          <a:lstStyle/>
          <a:p>
            <a:r>
              <a:rPr lang="en-US">
                <a:solidFill>
                  <a:schemeClr val="tx2"/>
                </a:solidFill>
                <a:latin typeface="+mn-lt"/>
              </a:rPr>
              <a:t>Fifth Edition</a:t>
            </a:r>
            <a:endParaRPr lang="en-US" b="1" dirty="0">
              <a:solidFill>
                <a:srgbClr val="FF0000"/>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876800" y="3114461"/>
            <a:ext cx="3657600" cy="545493"/>
          </a:xfrm>
        </p:spPr>
        <p:txBody>
          <a:bodyPr/>
          <a:lstStyle/>
          <a:p>
            <a:pPr algn="ctr" eaLnBrk="1" hangingPunct="1"/>
            <a:r>
              <a:rPr lang="en-US" altLang="en-US" dirty="0">
                <a:latin typeface="+mn-lt"/>
              </a:rPr>
              <a:t>Introduction to Visual</a:t>
            </a:r>
          </a:p>
        </p:txBody>
      </p:sp>
      <p:graphicFrame>
        <p:nvGraphicFramePr>
          <p:cNvPr id="10" name="Object 9" descr="c sharp"/>
          <p:cNvGraphicFramePr>
            <a:graphicFrameLocks noChangeAspect="1"/>
          </p:cNvGraphicFramePr>
          <p:nvPr>
            <p:extLst>
              <p:ext uri="{D42A27DB-BD31-4B8C-83A1-F6EECF244321}">
                <p14:modId xmlns:p14="http://schemas.microsoft.com/office/powerpoint/2010/main" val="4243428908"/>
              </p:ext>
            </p:extLst>
          </p:nvPr>
        </p:nvGraphicFramePr>
        <p:xfrm>
          <a:off x="8035287" y="3250658"/>
          <a:ext cx="388616" cy="286349"/>
        </p:xfrm>
        <a:graphic>
          <a:graphicData uri="http://schemas.openxmlformats.org/presentationml/2006/ole">
            <mc:AlternateContent xmlns:mc="http://schemas.openxmlformats.org/markup-compatibility/2006">
              <mc:Choice xmlns:v="urn:schemas-microsoft-com:vml" Requires="v">
                <p:oleObj spid="_x0000_s1376" name="Equation" r:id="rId6" imgW="241200" imgH="177480" progId="Equation.DSMT4">
                  <p:embed/>
                </p:oleObj>
              </mc:Choice>
              <mc:Fallback>
                <p:oleObj name="Equation" r:id="rId6" imgW="241200" imgH="177480" progId="Equation.DSMT4">
                  <p:embed/>
                  <p:pic>
                    <p:nvPicPr>
                      <p:cNvPr id="0" name=""/>
                      <p:cNvPicPr/>
                      <p:nvPr/>
                    </p:nvPicPr>
                    <p:blipFill>
                      <a:blip r:embed="rId7"/>
                      <a:stretch>
                        <a:fillRect/>
                      </a:stretch>
                    </p:blipFill>
                    <p:spPr>
                      <a:xfrm>
                        <a:off x="8035287" y="3250658"/>
                        <a:ext cx="388616" cy="286349"/>
                      </a:xfrm>
                      <a:prstGeom prst="rect">
                        <a:avLst/>
                      </a:prstGeom>
                    </p:spPr>
                  </p:pic>
                </p:oleObj>
              </mc:Fallback>
            </mc:AlternateContent>
          </a:graphicData>
        </a:graphic>
      </p:graphicFrame>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2012 Pearson Education, Inc. All Rights Reserved</a:t>
            </a:r>
          </a:p>
        </p:txBody>
      </p:sp>
      <p:pic>
        <p:nvPicPr>
          <p:cNvPr id="7" name="Picture 6" descr="Cover of Starting Out With Visual C#, Fifth Edition, by Tony Gaddis">
            <a:extLst>
              <a:ext uri="{FF2B5EF4-FFF2-40B4-BE49-F238E27FC236}">
                <a16:creationId xmlns:a16="http://schemas.microsoft.com/office/drawing/2014/main" id="{9C1B8A9B-D6CF-4039-A74E-BA5E58D0910A}"/>
              </a:ext>
            </a:extLst>
          </p:cNvPr>
          <p:cNvPicPr>
            <a:picLocks noChangeAspect="1"/>
          </p:cNvPicPr>
          <p:nvPr/>
        </p:nvPicPr>
        <p:blipFill>
          <a:blip r:embed="rId8"/>
          <a:stretch>
            <a:fillRect/>
          </a:stretch>
        </p:blipFill>
        <p:spPr>
          <a:xfrm>
            <a:off x="1313082" y="1812203"/>
            <a:ext cx="3258918" cy="4076793"/>
          </a:xfrm>
          <a:prstGeom prst="rect">
            <a:avLst/>
          </a:prstGeom>
        </p:spPr>
      </p:pic>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2.3 Introduction to  </a:t>
            </a:r>
            <a:r>
              <a:rPr lang="en-IN" altLang="en-US" sz="500" dirty="0">
                <a:solidFill>
                  <a:schemeClr val="bg1"/>
                </a:solidFill>
                <a:latin typeface="Times New Roman" panose="02020603050405020304" pitchFamily="18" charset="0"/>
                <a:ea typeface="+mj-ea"/>
                <a:cs typeface="Arial"/>
              </a:rPr>
              <a:t>c sharp</a:t>
            </a:r>
            <a:r>
              <a:rPr lang="en-IN" altLang="en-US" dirty="0">
                <a:latin typeface="Times New Roman" panose="02020603050405020304" pitchFamily="18" charset="0"/>
                <a:ea typeface="+mj-ea"/>
                <a:cs typeface="Arial"/>
              </a:rPr>
              <a:t>    Code</a:t>
            </a:r>
            <a:endParaRPr lang="en-US" altLang="en-US" dirty="0">
              <a:latin typeface="Times New Roman" panose="02020603050405020304" pitchFamily="18" charset="0"/>
              <a:ea typeface="+mj-ea"/>
              <a:cs typeface="Aria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191238671"/>
              </p:ext>
            </p:extLst>
          </p:nvPr>
        </p:nvGraphicFramePr>
        <p:xfrm>
          <a:off x="4118772" y="770551"/>
          <a:ext cx="620568" cy="482662"/>
        </p:xfrm>
        <a:graphic>
          <a:graphicData uri="http://schemas.openxmlformats.org/presentationml/2006/ole">
            <mc:AlternateContent xmlns:mc="http://schemas.openxmlformats.org/markup-compatibility/2006">
              <mc:Choice xmlns:v="urn:schemas-microsoft-com:vml" Requires="v">
                <p:oleObj spid="_x0000_s5368" name="Equation" r:id="rId3" imgW="228600" imgH="177480" progId="Equation.DSMT4">
                  <p:embed/>
                </p:oleObj>
              </mc:Choice>
              <mc:Fallback>
                <p:oleObj name="Equation" r:id="rId3" imgW="228600" imgH="177480" progId="Equation.DSMT4">
                  <p:embed/>
                  <p:pic>
                    <p:nvPicPr>
                      <p:cNvPr id="0" name=""/>
                      <p:cNvPicPr/>
                      <p:nvPr/>
                    </p:nvPicPr>
                    <p:blipFill>
                      <a:blip r:embed="rId4"/>
                      <a:stretch>
                        <a:fillRect/>
                      </a:stretch>
                    </p:blipFill>
                    <p:spPr>
                      <a:xfrm>
                        <a:off x="4118772" y="770551"/>
                        <a:ext cx="620568" cy="482662"/>
                      </a:xfrm>
                      <a:prstGeom prst="rect">
                        <a:avLst/>
                      </a:prstGeom>
                    </p:spPr>
                  </p:pic>
                </p:oleObj>
              </mc:Fallback>
            </mc:AlternateContent>
          </a:graphicData>
        </a:graphic>
      </p:graphicFrame>
      <p:sp>
        <p:nvSpPr>
          <p:cNvPr id="3" name="Content Placeholder 2"/>
          <p:cNvSpPr>
            <a:spLocks noGrp="1"/>
          </p:cNvSpPr>
          <p:nvPr>
            <p:ph type="body" idx="1"/>
          </p:nvPr>
        </p:nvSpPr>
        <p:spPr>
          <a:xfrm>
            <a:off x="457200" y="1600200"/>
            <a:ext cx="298938" cy="492412"/>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 </a:t>
            </a:r>
          </a:p>
        </p:txBody>
      </p:sp>
      <p:graphicFrame>
        <p:nvGraphicFramePr>
          <p:cNvPr id="7" name="Object 6" descr="c sharp"/>
          <p:cNvGraphicFramePr>
            <a:graphicFrameLocks noChangeAspect="1"/>
          </p:cNvGraphicFramePr>
          <p:nvPr>
            <p:extLst>
              <p:ext uri="{D42A27DB-BD31-4B8C-83A1-F6EECF244321}">
                <p14:modId xmlns:p14="http://schemas.microsoft.com/office/powerpoint/2010/main" val="1449234564"/>
              </p:ext>
            </p:extLst>
          </p:nvPr>
        </p:nvGraphicFramePr>
        <p:xfrm>
          <a:off x="709663" y="1710799"/>
          <a:ext cx="391890" cy="288760"/>
        </p:xfrm>
        <a:graphic>
          <a:graphicData uri="http://schemas.openxmlformats.org/presentationml/2006/ole">
            <mc:AlternateContent xmlns:mc="http://schemas.openxmlformats.org/markup-compatibility/2006">
              <mc:Choice xmlns:v="urn:schemas-microsoft-com:vml" Requires="v">
                <p:oleObj spid="_x0000_s5369" name="Equation" r:id="rId5" imgW="241200" imgH="177480" progId="Equation.DSMT4">
                  <p:embed/>
                </p:oleObj>
              </mc:Choice>
              <mc:Fallback>
                <p:oleObj name="Equation" r:id="rId5" imgW="241200" imgH="177480" progId="Equation.DSMT4">
                  <p:embed/>
                  <p:pic>
                    <p:nvPicPr>
                      <p:cNvPr id="0" name=""/>
                      <p:cNvPicPr/>
                      <p:nvPr/>
                    </p:nvPicPr>
                    <p:blipFill>
                      <a:blip r:embed="rId6"/>
                      <a:stretch>
                        <a:fillRect/>
                      </a:stretch>
                    </p:blipFill>
                    <p:spPr>
                      <a:xfrm>
                        <a:off x="709663" y="1710799"/>
                        <a:ext cx="391890" cy="288760"/>
                      </a:xfrm>
                      <a:prstGeom prst="rect">
                        <a:avLst/>
                      </a:prstGeom>
                    </p:spPr>
                  </p:pic>
                </p:oleObj>
              </mc:Fallback>
            </mc:AlternateContent>
          </a:graphicData>
        </a:graphic>
      </p:graphicFrame>
      <p:sp>
        <p:nvSpPr>
          <p:cNvPr id="5" name="Text Placeholder 4"/>
          <p:cNvSpPr>
            <a:spLocks noGrp="1"/>
          </p:cNvSpPr>
          <p:nvPr>
            <p:ph type="body" idx="2"/>
          </p:nvPr>
        </p:nvSpPr>
        <p:spPr>
          <a:xfrm>
            <a:off x="498144" y="1600206"/>
            <a:ext cx="8229600" cy="2400257"/>
          </a:xfrm>
        </p:spPr>
        <p:txBody>
          <a:bodyPr/>
          <a:lstStyle/>
          <a:p>
            <a:pPr marL="561975" lvl="0" indent="0" fontAlgn="base">
              <a:spcAft>
                <a:spcPct val="0"/>
              </a:spcAft>
              <a:buNone/>
            </a:pPr>
            <a:r>
              <a:rPr lang="en-US" altLang="en-US" sz="2000" dirty="0">
                <a:solidFill>
                  <a:srgbClr val="000000"/>
                </a:solidFill>
                <a:latin typeface="Arial (Body)"/>
              </a:rPr>
              <a:t>code is primarily organized in three ways:</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Namespace: a container that holds classes</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Class: a container that holds methods</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Method: a group of one or more programming statements that perform some operations</a:t>
            </a:r>
          </a:p>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rPr>
              <a:t>A file that contains program code is called a source code file</a:t>
            </a:r>
            <a:endParaRPr lang="en-IN" dirty="0"/>
          </a:p>
        </p:txBody>
      </p:sp>
      <p:pic>
        <p:nvPicPr>
          <p:cNvPr id="6" name="Picture 1" descr="A form in Microsoft Visual Studio. There is a title bar, a menu bar, and a navigation bar at the top. The designer pane has three tabs, as follows. Hello world. Hello underscore world dot form 1. Form 1 left parenthesis right parenthesis. In the body of the form designer are 20 lines of code, as follows. Line 1. Using system semicolon. Line 2. Using system dot collections dot generic semicolon. Line 3. Using system dot component model semicolon.  Line 4. Using system dot data semicolon. Line 5. Using system dot drawing semicolon. Line 6. Using system dot l i n q semicolon. Line 7. Using system dot text semicolon. Line 8. Using system dot threading dot tasks semicolon. Line 9. Using system dot windows dot forms semicolon. Line 10. Blank. Line 11. Namespace hello underscore world. Line 12. Left brace. Line 13, indented once. Public partial class form 1 colon form. Line 14, indented once. Left brace. Line 15, indented twice. Public form 1 left parenthesis right parenthesis. Line 16, indented twice. Left brace. Line 17, indented three times. Initialize component left parenthesis right parenthesis semicolon. Line 18, indented twice. Right brace. Line 19, indented. right brace. Line 20. Right brace."/>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18023" y="4259043"/>
            <a:ext cx="2815587" cy="200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46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Source Codes in the Solution Explorer</a:t>
            </a:r>
          </a:p>
        </p:txBody>
      </p:sp>
      <p:sp>
        <p:nvSpPr>
          <p:cNvPr id="3" name="Content Placeholder 2"/>
          <p:cNvSpPr>
            <a:spLocks noGrp="1"/>
          </p:cNvSpPr>
          <p:nvPr>
            <p:ph type="body" idx="1"/>
          </p:nvPr>
        </p:nvSpPr>
        <p:spPr>
          <a:xfrm>
            <a:off x="457200" y="1600200"/>
            <a:ext cx="8229600" cy="2377544"/>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Each time a new project is created the following two source code files are automatically created:</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Program.c</a:t>
            </a:r>
            <a:r>
              <a:rPr lang="en-US" altLang="en-US" sz="100" dirty="0">
                <a:solidFill>
                  <a:srgbClr val="000000"/>
                </a:solidFill>
                <a:latin typeface="Arial (Body)"/>
              </a:rPr>
              <a:t> </a:t>
            </a:r>
            <a:r>
              <a:rPr lang="en-US" altLang="en-US" sz="2000" dirty="0">
                <a:solidFill>
                  <a:srgbClr val="000000"/>
                </a:solidFill>
                <a:latin typeface="Arial (Body)"/>
              </a:rPr>
              <a:t>s file: contains the application’s start-up code to be executed when the application runs</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Form1.c</a:t>
            </a:r>
            <a:r>
              <a:rPr lang="en-US" altLang="en-US" sz="100" dirty="0">
                <a:solidFill>
                  <a:srgbClr val="000000"/>
                </a:solidFill>
                <a:latin typeface="Arial (Body)"/>
              </a:rPr>
              <a:t> </a:t>
            </a:r>
            <a:r>
              <a:rPr lang="en-US" altLang="en-US" sz="2000" dirty="0">
                <a:solidFill>
                  <a:srgbClr val="000000"/>
                </a:solidFill>
                <a:latin typeface="Arial (Body)"/>
              </a:rPr>
              <a:t>s contains code that is associated with the Form1 form</a:t>
            </a:r>
          </a:p>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You can open them through the </a:t>
            </a:r>
            <a:r>
              <a:rPr lang="en-US" altLang="en-US" sz="2000" i="1" dirty="0">
                <a:solidFill>
                  <a:srgbClr val="000000"/>
                </a:solidFill>
                <a:latin typeface="Arial (Body)"/>
                <a:ea typeface="+mn-ea"/>
              </a:rPr>
              <a:t>Solution Explorer</a:t>
            </a:r>
          </a:p>
        </p:txBody>
      </p:sp>
      <p:pic>
        <p:nvPicPr>
          <p:cNvPr id="6" name="Picture 1" descr="In the solution explorer pane of the Microsoft Visual Studio, the hello world expandable list is selected. 1, right click form 1 dot c s in the solution explorer. The menu that opens from right clicking the form option lists options including, open, open with, view code, view designer, view class diagram. 2, click view cod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8066" y="4041587"/>
            <a:ext cx="3483069" cy="233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189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Organization of the Form1.cs</a:t>
            </a:r>
            <a:endParaRPr lang="en-US" altLang="en-US" sz="2000" b="0" dirty="0">
              <a:latin typeface="Times New Roman" panose="02020603050405020304" pitchFamily="18" charset="0"/>
              <a:ea typeface="+mj-ea"/>
              <a:cs typeface="Arial"/>
            </a:endParaRPr>
          </a:p>
        </p:txBody>
      </p:sp>
      <p:sp>
        <p:nvSpPr>
          <p:cNvPr id="3" name="Content Placeholder 2"/>
          <p:cNvSpPr>
            <a:spLocks noGrp="1"/>
          </p:cNvSpPr>
          <p:nvPr>
            <p:ph idx="1"/>
          </p:nvPr>
        </p:nvSpPr>
        <p:spPr>
          <a:xfrm>
            <a:off x="457200" y="1531960"/>
            <a:ext cx="4528040" cy="492412"/>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A sample of Form1.c</a:t>
            </a:r>
            <a:r>
              <a:rPr lang="en-US" altLang="en-US" sz="100" dirty="0">
                <a:solidFill>
                  <a:srgbClr val="000000"/>
                </a:solidFill>
                <a:latin typeface="Arial (Body)"/>
                <a:ea typeface="+mn-ea"/>
              </a:rPr>
              <a:t> </a:t>
            </a:r>
            <a:r>
              <a:rPr lang="en-US" altLang="en-US" sz="2000" dirty="0">
                <a:solidFill>
                  <a:srgbClr val="000000"/>
                </a:solidFill>
                <a:latin typeface="Arial (Body)"/>
                <a:ea typeface="+mn-ea"/>
              </a:rPr>
              <a:t>s:</a:t>
            </a:r>
          </a:p>
        </p:txBody>
      </p:sp>
      <p:sp>
        <p:nvSpPr>
          <p:cNvPr id="4" name="Content Placeholder 3"/>
          <p:cNvSpPr>
            <a:spLocks noGrp="1"/>
          </p:cNvSpPr>
          <p:nvPr>
            <p:ph idx="13"/>
          </p:nvPr>
        </p:nvSpPr>
        <p:spPr>
          <a:xfrm>
            <a:off x="395359" y="1920903"/>
            <a:ext cx="4528331" cy="3310522"/>
          </a:xfrm>
        </p:spPr>
        <p:txBody>
          <a:bodyPr/>
          <a:lstStyle/>
          <a:p>
            <a:pPr marL="741553" lvl="1" indent="-428371" fontAlgn="base">
              <a:spcAft>
                <a:spcPct val="0"/>
              </a:spcAft>
              <a:buFontTx/>
              <a:buAutoNum type="arabicPeriod"/>
            </a:pPr>
            <a:r>
              <a:rPr lang="en-US" altLang="en-US" sz="2000" dirty="0">
                <a:solidFill>
                  <a:srgbClr val="000000"/>
                </a:solidFill>
                <a:latin typeface="Arial (Body)"/>
              </a:rPr>
              <a:t>The using directives indicate which namespaces of .NET Framework this program will use.</a:t>
            </a:r>
          </a:p>
          <a:p>
            <a:pPr marL="741553" lvl="1" indent="-428371" fontAlgn="base">
              <a:spcAft>
                <a:spcPct val="0"/>
              </a:spcAft>
              <a:buFontTx/>
              <a:buAutoNum type="arabicPeriod"/>
            </a:pPr>
            <a:r>
              <a:rPr lang="en-US" altLang="en-US" sz="2000" dirty="0">
                <a:solidFill>
                  <a:srgbClr val="000000"/>
                </a:solidFill>
                <a:latin typeface="Arial (Body)"/>
              </a:rPr>
              <a:t>The user-defined namespace of the project not .NET Framework namespaces</a:t>
            </a:r>
          </a:p>
          <a:p>
            <a:pPr marL="741553" lvl="1" indent="-428371" fontAlgn="base">
              <a:spcAft>
                <a:spcPct val="0"/>
              </a:spcAft>
              <a:buFontTx/>
              <a:buAutoNum type="arabicPeriod"/>
            </a:pPr>
            <a:r>
              <a:rPr lang="en-US" altLang="en-US" sz="2000" dirty="0">
                <a:solidFill>
                  <a:srgbClr val="000000"/>
                </a:solidFill>
                <a:latin typeface="Arial (Body)"/>
              </a:rPr>
              <a:t>Class declaration</a:t>
            </a:r>
          </a:p>
          <a:p>
            <a:pPr marL="741553" lvl="1" indent="-428371" fontAlgn="base">
              <a:spcAft>
                <a:spcPct val="0"/>
              </a:spcAft>
              <a:buFontTx/>
              <a:buAutoNum type="arabicPeriod"/>
            </a:pPr>
            <a:r>
              <a:rPr lang="en-US" altLang="en-US" sz="2000" dirty="0">
                <a:solidFill>
                  <a:srgbClr val="000000"/>
                </a:solidFill>
                <a:latin typeface="Arial (Body)"/>
              </a:rPr>
              <a:t>A method</a:t>
            </a:r>
            <a:endParaRPr lang="en-IN" dirty="0"/>
          </a:p>
        </p:txBody>
      </p:sp>
      <p:sp>
        <p:nvSpPr>
          <p:cNvPr id="5" name="Content Placeholder 4"/>
          <p:cNvSpPr>
            <a:spLocks noGrp="1"/>
          </p:cNvSpPr>
          <p:nvPr>
            <p:ph idx="14"/>
          </p:nvPr>
        </p:nvSpPr>
        <p:spPr>
          <a:xfrm>
            <a:off x="401515" y="5041320"/>
            <a:ext cx="392723" cy="426930"/>
          </a:xfrm>
        </p:spPr>
        <p:txBody>
          <a:bodyPr/>
          <a:lstStyle/>
          <a:p>
            <a:r>
              <a:rPr lang="en-IN" sz="2000" dirty="0">
                <a:latin typeface="+mn-lt"/>
              </a:rPr>
              <a:t> </a:t>
            </a:r>
          </a:p>
        </p:txBody>
      </p:sp>
      <p:graphicFrame>
        <p:nvGraphicFramePr>
          <p:cNvPr id="7" name="Object 6" descr="c sharp"/>
          <p:cNvGraphicFramePr>
            <a:graphicFrameLocks noChangeAspect="1"/>
          </p:cNvGraphicFramePr>
          <p:nvPr>
            <p:extLst>
              <p:ext uri="{D42A27DB-BD31-4B8C-83A1-F6EECF244321}">
                <p14:modId xmlns:p14="http://schemas.microsoft.com/office/powerpoint/2010/main" val="995559052"/>
              </p:ext>
            </p:extLst>
          </p:nvPr>
        </p:nvGraphicFramePr>
        <p:xfrm>
          <a:off x="781719" y="5187705"/>
          <a:ext cx="353287" cy="260317"/>
        </p:xfrm>
        <a:graphic>
          <a:graphicData uri="http://schemas.openxmlformats.org/presentationml/2006/ole">
            <mc:AlternateContent xmlns:mc="http://schemas.openxmlformats.org/markup-compatibility/2006">
              <mc:Choice xmlns:v="urn:schemas-microsoft-com:vml" Requires="v">
                <p:oleObj spid="_x0000_s6256"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781719" y="5187705"/>
                        <a:ext cx="353287" cy="260317"/>
                      </a:xfrm>
                      <a:prstGeom prst="rect">
                        <a:avLst/>
                      </a:prstGeom>
                    </p:spPr>
                  </p:pic>
                </p:oleObj>
              </mc:Fallback>
            </mc:AlternateContent>
          </a:graphicData>
        </a:graphic>
      </p:graphicFrame>
      <p:sp>
        <p:nvSpPr>
          <p:cNvPr id="6" name="Content Placeholder 5"/>
          <p:cNvSpPr>
            <a:spLocks noGrp="1"/>
          </p:cNvSpPr>
          <p:nvPr>
            <p:ph idx="15"/>
          </p:nvPr>
        </p:nvSpPr>
        <p:spPr>
          <a:xfrm>
            <a:off x="483579" y="5043688"/>
            <a:ext cx="4501661" cy="1363806"/>
          </a:xfrm>
        </p:spPr>
        <p:txBody>
          <a:bodyPr/>
          <a:lstStyle/>
          <a:p>
            <a:pPr marL="263525" lvl="0" indent="360363">
              <a:buNone/>
            </a:pPr>
            <a:r>
              <a:rPr lang="en-US" altLang="en-US" sz="2000" dirty="0">
                <a:solidFill>
                  <a:srgbClr val="000000"/>
                </a:solidFill>
                <a:latin typeface="Arial (Body)"/>
              </a:rPr>
              <a:t>code is organized as methods, which are contained inside classes, which are contained inside namespaces</a:t>
            </a:r>
            <a:endParaRPr lang="en-IN" sz="2000" dirty="0"/>
          </a:p>
        </p:txBody>
      </p:sp>
      <p:pic>
        <p:nvPicPr>
          <p:cNvPr id="9" name="Picture 8" descr="The code has 19 lines. The code is split into 4 sections, as follows. Section 1 contains lines 1 to 8. Section 2 contains lines 10 to 19. Section 3 is a subsection of section 2 and contains lines 12 to 18. Section 4 is a subsection of section 3 and contains lines 14 to 17. The code reads as follows. Line 1. Using system semicolon. Line 2. Using system dot collections dot generic semicolon. Line 3. Using system dot component model semicolon.  Line 4. Using system dot data semicolon. Line 5. Using system dot drawing semicolon. Line 6. Using system dot l i n q semicolon. Line 7. Using system dot text semicolon. Line 8. Using system dot windows dot forms semicolon. Line 9. Blank. Line 10. Namespace hello underscore world. Line 11. Left brace. Line 12, indented once. Public partial class form 1 colon form. Line 13, indented once. Left brace. Line 14, indented twice. Public form 1 left parenthesis right parenthesis. Line 15, indented twice. Left brace. Line 16, indented three times. Initialize component left parenthesis right parenthesis semicolon. Line 17, indented twice. Right brace. Line 18, indented. right brace. Line 19. Right bra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8309" y="1637774"/>
            <a:ext cx="3323898" cy="4375642"/>
          </a:xfrm>
          <a:prstGeom prst="rect">
            <a:avLst/>
          </a:prstGeom>
        </p:spPr>
      </p:pic>
    </p:spTree>
    <p:extLst>
      <p:ext uri="{BB962C8B-B14F-4D97-AF65-F5344CB8AC3E}">
        <p14:creationId xmlns:p14="http://schemas.microsoft.com/office/powerpoint/2010/main" val="56175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Adding Your Code</a:t>
            </a:r>
          </a:p>
        </p:txBody>
      </p:sp>
      <p:sp>
        <p:nvSpPr>
          <p:cNvPr id="3" name="Text Placeholder 2"/>
          <p:cNvSpPr>
            <a:spLocks noGrp="1"/>
          </p:cNvSpPr>
          <p:nvPr>
            <p:ph type="body" idx="1"/>
          </p:nvPr>
        </p:nvSpPr>
        <p:spPr>
          <a:xfrm>
            <a:off x="457200" y="1600200"/>
            <a:ext cx="8229600" cy="3493234"/>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G</a:t>
            </a:r>
            <a:r>
              <a:rPr lang="en-US" altLang="en-US" sz="100" dirty="0">
                <a:solidFill>
                  <a:srgbClr val="000000"/>
                </a:solidFill>
                <a:latin typeface="Arial (Body)"/>
                <a:ea typeface="+mn-ea"/>
              </a:rPr>
              <a:t> </a:t>
            </a:r>
            <a:r>
              <a:rPr lang="en-US" altLang="en-US" sz="2000" dirty="0">
                <a:solidFill>
                  <a:srgbClr val="000000"/>
                </a:solidFill>
                <a:latin typeface="Arial (Body)"/>
                <a:ea typeface="+mn-ea"/>
              </a:rPr>
              <a:t>U</a:t>
            </a:r>
            <a:r>
              <a:rPr lang="en-US" altLang="en-US" sz="100" dirty="0">
                <a:solidFill>
                  <a:srgbClr val="000000"/>
                </a:solidFill>
                <a:latin typeface="Arial (Body)"/>
                <a:ea typeface="+mn-ea"/>
              </a:rPr>
              <a:t> </a:t>
            </a:r>
            <a:r>
              <a:rPr lang="en-US" altLang="en-US" sz="2000" dirty="0">
                <a:solidFill>
                  <a:srgbClr val="000000"/>
                </a:solidFill>
                <a:latin typeface="Arial (Body)"/>
                <a:ea typeface="+mn-ea"/>
              </a:rPr>
              <a:t>I applications are event-driven which means they interact with users</a:t>
            </a:r>
          </a:p>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An event is a user’s action such as mouse clicking, key pressing, etc.</a:t>
            </a:r>
          </a:p>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Double clicking a control, such as Button, will link the control to a default Event Handler</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An event handler is a method that executes when a specific event takes place</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A code segment similar to the following will be created automatically:</a:t>
            </a:r>
          </a:p>
        </p:txBody>
      </p:sp>
      <p:pic>
        <p:nvPicPr>
          <p:cNvPr id="4" name="Picture 3" descr="The code has 4 lines, as follows. Line 1. Private void my button underscore click left parenthesis object sender comma event a r g s e right parenthesis. Line 2. Left brace. Line 3. Blank. Line 4.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748" y="5248472"/>
            <a:ext cx="6920505" cy="1063684"/>
          </a:xfrm>
          <a:prstGeom prst="rect">
            <a:avLst/>
          </a:prstGeom>
        </p:spPr>
      </p:pic>
    </p:spTree>
    <p:extLst>
      <p:ext uri="{BB962C8B-B14F-4D97-AF65-F5344CB8AC3E}">
        <p14:creationId xmlns:p14="http://schemas.microsoft.com/office/powerpoint/2010/main" val="188477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Message Boxes</a:t>
            </a:r>
          </a:p>
        </p:txBody>
      </p:sp>
      <p:sp>
        <p:nvSpPr>
          <p:cNvPr id="3" name="Text Placeholder 2"/>
          <p:cNvSpPr>
            <a:spLocks noGrp="1"/>
          </p:cNvSpPr>
          <p:nvPr>
            <p:ph idx="1"/>
          </p:nvPr>
        </p:nvSpPr>
        <p:spPr>
          <a:xfrm>
            <a:off x="457200" y="1600200"/>
            <a:ext cx="8229600" cy="1808157"/>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A message box (aka dialog box) displays a message</a:t>
            </a:r>
          </a:p>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The .NET Framework provides a method named </a:t>
            </a:r>
            <a:r>
              <a:rPr lang="en-US" altLang="en-US" sz="2200" dirty="0">
                <a:solidFill>
                  <a:srgbClr val="000000"/>
                </a:solidFill>
                <a:latin typeface="Courier New" panose="02070309020205020404" pitchFamily="49" charset="0"/>
                <a:ea typeface="+mn-ea"/>
                <a:cs typeface="Courier New" panose="02070309020205020404" pitchFamily="49" charset="0"/>
              </a:rPr>
              <a:t>MessageBox.Show</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 </a:t>
            </a:r>
          </a:p>
        </p:txBody>
      </p:sp>
      <p:graphicFrame>
        <p:nvGraphicFramePr>
          <p:cNvPr id="7" name="Object 6" descr="c sharp"/>
          <p:cNvGraphicFramePr>
            <a:graphicFrameLocks noChangeAspect="1"/>
          </p:cNvGraphicFramePr>
          <p:nvPr>
            <p:extLst>
              <p:ext uri="{D42A27DB-BD31-4B8C-83A1-F6EECF244321}">
                <p14:modId xmlns:p14="http://schemas.microsoft.com/office/powerpoint/2010/main" val="2362203538"/>
              </p:ext>
            </p:extLst>
          </p:nvPr>
        </p:nvGraphicFramePr>
        <p:xfrm>
          <a:off x="1247506" y="3018907"/>
          <a:ext cx="427478" cy="314984"/>
        </p:xfrm>
        <a:graphic>
          <a:graphicData uri="http://schemas.openxmlformats.org/presentationml/2006/ole">
            <mc:AlternateContent xmlns:mc="http://schemas.openxmlformats.org/markup-compatibility/2006">
              <mc:Choice xmlns:v="urn:schemas-microsoft-com:vml" Requires="v">
                <p:oleObj spid="_x0000_s7277"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1247506" y="3018907"/>
                        <a:ext cx="427478" cy="314984"/>
                      </a:xfrm>
                      <a:prstGeom prst="rect">
                        <a:avLst/>
                      </a:prstGeom>
                    </p:spPr>
                  </p:pic>
                </p:oleObj>
              </mc:Fallback>
            </mc:AlternateContent>
          </a:graphicData>
        </a:graphic>
      </p:graphicFrame>
      <p:sp>
        <p:nvSpPr>
          <p:cNvPr id="4" name="Text Placeholder 3"/>
          <p:cNvSpPr>
            <a:spLocks noGrp="1"/>
          </p:cNvSpPr>
          <p:nvPr>
            <p:ph idx="13"/>
          </p:nvPr>
        </p:nvSpPr>
        <p:spPr>
          <a:xfrm>
            <a:off x="457200" y="2912705"/>
            <a:ext cx="8229600" cy="919336"/>
          </a:xfrm>
        </p:spPr>
        <p:txBody>
          <a:bodyPr/>
          <a:lstStyle/>
          <a:p>
            <a:pPr marL="717550" lvl="1" indent="447675">
              <a:buNone/>
            </a:pPr>
            <a:r>
              <a:rPr lang="en-US" altLang="en-US" sz="2200" dirty="0">
                <a:solidFill>
                  <a:srgbClr val="000000"/>
                </a:solidFill>
                <a:latin typeface="Arial (Body)"/>
              </a:rPr>
              <a:t>can use it to pop up a window and display a message. A sample code is (bold line):</a:t>
            </a:r>
            <a:endParaRPr lang="en-IN" sz="2200" dirty="0"/>
          </a:p>
        </p:txBody>
      </p:sp>
      <p:pic>
        <p:nvPicPr>
          <p:cNvPr id="5" name="Picture 4" descr="The code has 4 lines, as follows. Line 1. Private void my button underscore click left parenthesis object sender comma event a r g s e right parenthesis. Line 2. Left brace. Line 3, indented once. Message box dot show left parenthesis double quote thanks for clicking the button exclamation n point double quote right parenthesis semicolon. Line 4. Right bra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017" y="3973400"/>
            <a:ext cx="6650469" cy="1161746"/>
          </a:xfrm>
          <a:prstGeom prst="rect">
            <a:avLst/>
          </a:prstGeom>
        </p:spPr>
      </p:pic>
      <p:sp>
        <p:nvSpPr>
          <p:cNvPr id="6" name="Content Placeholder 5"/>
          <p:cNvSpPr>
            <a:spLocks noGrp="1"/>
          </p:cNvSpPr>
          <p:nvPr>
            <p:ph idx="14"/>
          </p:nvPr>
        </p:nvSpPr>
        <p:spPr>
          <a:xfrm>
            <a:off x="457200" y="5220389"/>
            <a:ext cx="8166016" cy="1095631"/>
          </a:xfrm>
        </p:spPr>
        <p:txBody>
          <a:bodyPr/>
          <a:lstStyle/>
          <a:p>
            <a:pPr marL="741600" lvl="1" indent="-284400"/>
            <a:r>
              <a:rPr lang="en-US" altLang="en-US" sz="2200" dirty="0">
                <a:solidFill>
                  <a:srgbClr val="000000"/>
                </a:solidFill>
                <a:latin typeface="Arial (Body)"/>
              </a:rPr>
              <a:t>Placing it in the </a:t>
            </a:r>
            <a:r>
              <a:rPr lang="en-US" altLang="en-US" sz="2200" dirty="0">
                <a:solidFill>
                  <a:srgbClr val="000000"/>
                </a:solidFill>
                <a:latin typeface="Courier New" panose="02070309020205020404" pitchFamily="49" charset="0"/>
                <a:cs typeface="Courier New" panose="02070309020205020404" pitchFamily="49" charset="0"/>
              </a:rPr>
              <a:t>myButton_Click</a:t>
            </a:r>
            <a:r>
              <a:rPr lang="en-US" altLang="en-US" sz="2200" dirty="0">
                <a:solidFill>
                  <a:srgbClr val="000000"/>
                </a:solidFill>
                <a:latin typeface="Arial (Body)"/>
              </a:rPr>
              <a:t> event handler can display the string in the message box when the button is clicked</a:t>
            </a:r>
            <a:endParaRPr lang="en-IN" dirty="0"/>
          </a:p>
        </p:txBody>
      </p:sp>
    </p:spTree>
    <p:extLst>
      <p:ext uri="{BB962C8B-B14F-4D97-AF65-F5344CB8AC3E}">
        <p14:creationId xmlns:p14="http://schemas.microsoft.com/office/powerpoint/2010/main" val="2569659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2.4 Writing Code for the </a:t>
            </a:r>
            <a:r>
              <a:rPr lang="en-IN" altLang="en-US" i="1" dirty="0">
                <a:latin typeface="Times New Roman" panose="02020603050405020304" pitchFamily="18" charset="0"/>
                <a:ea typeface="+mj-ea"/>
                <a:cs typeface="Arial"/>
              </a:rPr>
              <a:t>Hello World</a:t>
            </a:r>
            <a:r>
              <a:rPr lang="en-IN" altLang="en-US" dirty="0">
                <a:latin typeface="Times New Roman" panose="02020603050405020304" pitchFamily="18" charset="0"/>
                <a:ea typeface="+mj-ea"/>
                <a:cs typeface="Arial"/>
              </a:rPr>
              <a:t> Application</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The completed source code of Form1.c</a:t>
            </a:r>
            <a:r>
              <a:rPr lang="en-US" altLang="en-US" sz="100" dirty="0">
                <a:solidFill>
                  <a:srgbClr val="000000"/>
                </a:solidFill>
                <a:latin typeface="Arial (Body)"/>
                <a:ea typeface="+mn-ea"/>
              </a:rPr>
              <a:t> </a:t>
            </a:r>
            <a:r>
              <a:rPr lang="en-US" altLang="en-US" sz="2400" dirty="0">
                <a:solidFill>
                  <a:srgbClr val="000000"/>
                </a:solidFill>
                <a:latin typeface="Arial (Body)"/>
                <a:ea typeface="+mn-ea"/>
              </a:rPr>
              <a:t>s is:</a:t>
            </a:r>
          </a:p>
        </p:txBody>
      </p:sp>
      <p:pic>
        <p:nvPicPr>
          <p:cNvPr id="4" name="Picture 3" descr="The code has 24 lines, as follows. Line 1. Using system semicolon. Line 2. Using system dot collections dot generic semicolon. Line 3. Using system dot component model semicolon.  Line 4. Using system dot data semicolon. Line 5. Using system dot drawing semicolon. Line 6. Using system dot l i n q semicolon. Line 7. Using system dot text semicolon. Line 8. Using system dot windows dot forms semicolon. Line 9. Blank. Line 10. Namespace hello underscore world. Line 11. Left brace. Line 12, indented once. Public partial class form 1 colon form. Line 13, indented once. Left brace. Line 14, indented twice. Public form 1 left parenthesis right parenthesis. Line 15, indented twice. Left brace. Line 16, indented three times. Initialize component left parenthesis right parenthesis semicolon. Line 17, indented twice. Right brace. Line 19. Blank. Line 19, indented twice. Private void my button underscore click left parenthesis object sender comma event a r g s e right parenthesis. Line 20, indented twice. Left brace. Line 21, indented three times. Message box dot show left parenthesis double quotes thanks for clicking the button exclamation point double quotes right parenthesis semicolon. Line 22, indented twice. Right brace. Line 23, indented once. Right brace. Line 24.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120" y="2354842"/>
            <a:ext cx="3923797" cy="3872616"/>
          </a:xfrm>
          <a:prstGeom prst="rect">
            <a:avLst/>
          </a:prstGeom>
        </p:spPr>
      </p:pic>
    </p:spTree>
    <p:extLst>
      <p:ext uri="{BB962C8B-B14F-4D97-AF65-F5344CB8AC3E}">
        <p14:creationId xmlns:p14="http://schemas.microsoft.com/office/powerpoint/2010/main" val="270222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2.5 Label Controls</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A Label control displays text on a form and can be used to display unchanging text or program output</a:t>
            </a:r>
          </a:p>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Commonly used properties are: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Text: gets or sets the text associated with Label control</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Name: gets or sets the name of Label control</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Font: allows you to set the font, font style, and font size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BorderStyle: allows you to display a border around the control’s text</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AutoSize: controls the way they can be resized</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TextAlign: set the text alignments</a:t>
            </a:r>
          </a:p>
        </p:txBody>
      </p:sp>
    </p:spTree>
    <p:extLst>
      <p:ext uri="{BB962C8B-B14F-4D97-AF65-F5344CB8AC3E}">
        <p14:creationId xmlns:p14="http://schemas.microsoft.com/office/powerpoint/2010/main" val="251229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Handling Text Alignments</a:t>
            </a:r>
          </a:p>
        </p:txBody>
      </p:sp>
      <p:sp>
        <p:nvSpPr>
          <p:cNvPr id="3" name="Content Placeholder 2"/>
          <p:cNvSpPr>
            <a:spLocks noGrp="1"/>
          </p:cNvSpPr>
          <p:nvPr>
            <p:ph type="body" idx="1"/>
          </p:nvPr>
        </p:nvSpPr>
        <p:spPr>
          <a:xfrm>
            <a:off x="457200" y="1600200"/>
            <a:ext cx="8229600" cy="523190"/>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The TextAlign property supports the following values:</a:t>
            </a:r>
          </a:p>
        </p:txBody>
      </p:sp>
      <p:graphicFrame>
        <p:nvGraphicFramePr>
          <p:cNvPr id="5" name="Table 4"/>
          <p:cNvGraphicFramePr>
            <a:graphicFrameLocks noGrp="1"/>
          </p:cNvGraphicFramePr>
          <p:nvPr>
            <p:extLst>
              <p:ext uri="{D42A27DB-BD31-4B8C-83A1-F6EECF244321}">
                <p14:modId xmlns:p14="http://schemas.microsoft.com/office/powerpoint/2010/main" val="660743376"/>
              </p:ext>
            </p:extLst>
          </p:nvPr>
        </p:nvGraphicFramePr>
        <p:xfrm>
          <a:off x="1524000" y="2219957"/>
          <a:ext cx="6096000" cy="1112520"/>
        </p:xfrm>
        <a:graphic>
          <a:graphicData uri="http://schemas.openxmlformats.org/drawingml/2006/table">
            <a:tbl>
              <a:tblPr firstRow="1" bandRow="1">
                <a:tableStyleId>{40F9630F-82C1-40B7-BC3A-925EFCFF5E92}</a:tableStyleId>
              </a:tblPr>
              <a:tblGrid>
                <a:gridCol w="2032000">
                  <a:extLst>
                    <a:ext uri="{9D8B030D-6E8A-4147-A177-3AD203B41FA5}">
                      <a16:colId xmlns:a16="http://schemas.microsoft.com/office/drawing/2014/main" val="1063128"/>
                    </a:ext>
                  </a:extLst>
                </a:gridCol>
                <a:gridCol w="2032000">
                  <a:extLst>
                    <a:ext uri="{9D8B030D-6E8A-4147-A177-3AD203B41FA5}">
                      <a16:colId xmlns:a16="http://schemas.microsoft.com/office/drawing/2014/main" val="542563260"/>
                    </a:ext>
                  </a:extLst>
                </a:gridCol>
                <a:gridCol w="2032000">
                  <a:extLst>
                    <a:ext uri="{9D8B030D-6E8A-4147-A177-3AD203B41FA5}">
                      <a16:colId xmlns:a16="http://schemas.microsoft.com/office/drawing/2014/main" val="387780056"/>
                    </a:ext>
                  </a:extLst>
                </a:gridCol>
              </a:tblGrid>
              <a:tr h="370840">
                <a:tc>
                  <a:txBody>
                    <a:bodyPr/>
                    <a:lstStyle/>
                    <a:p>
                      <a:r>
                        <a:rPr lang="en-IN" sz="1800" b="0" dirty="0">
                          <a:latin typeface="+mn-lt"/>
                        </a:rPr>
                        <a:t>TopLeft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800" b="0" dirty="0">
                          <a:latin typeface="+mn-lt"/>
                        </a:rPr>
                        <a:t>TopCenter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800" b="0" dirty="0">
                          <a:latin typeface="+mn-lt"/>
                        </a:rPr>
                        <a:t>TopRight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9938298"/>
                  </a:ext>
                </a:extLst>
              </a:tr>
              <a:tr h="370840">
                <a:tc>
                  <a:txBody>
                    <a:bodyPr/>
                    <a:lstStyle/>
                    <a:p>
                      <a:r>
                        <a:rPr lang="en-IN" sz="1800" dirty="0">
                          <a:latin typeface="+mn-lt"/>
                        </a:rPr>
                        <a:t>MiddleLeft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800" dirty="0">
                          <a:latin typeface="+mn-lt"/>
                        </a:rPr>
                        <a:t>MiddleCenter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800" dirty="0">
                          <a:latin typeface="+mn-lt"/>
                        </a:rPr>
                        <a:t>MiddleRight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5407712"/>
                  </a:ext>
                </a:extLst>
              </a:tr>
              <a:tr h="370840">
                <a:tc>
                  <a:txBody>
                    <a:bodyPr/>
                    <a:lstStyle/>
                    <a:p>
                      <a:r>
                        <a:rPr lang="en-IN" sz="1800" dirty="0">
                          <a:latin typeface="+mn-lt"/>
                        </a:rPr>
                        <a:t>BottomLeft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800" dirty="0">
                          <a:latin typeface="+mn-lt"/>
                        </a:rPr>
                        <a:t>BottomCenter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800" dirty="0">
                          <a:latin typeface="+mn-lt"/>
                        </a:rPr>
                        <a:t>BottomRight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36675069"/>
                  </a:ext>
                </a:extLst>
              </a:tr>
            </a:tbl>
          </a:graphicData>
        </a:graphic>
      </p:graphicFrame>
      <p:sp>
        <p:nvSpPr>
          <p:cNvPr id="4" name="Text Placeholder 3"/>
          <p:cNvSpPr>
            <a:spLocks noGrp="1"/>
          </p:cNvSpPr>
          <p:nvPr>
            <p:ph type="body" idx="2"/>
          </p:nvPr>
        </p:nvSpPr>
        <p:spPr>
          <a:xfrm>
            <a:off x="457200" y="3413759"/>
            <a:ext cx="8229600" cy="766356"/>
          </a:xfrm>
        </p:spPr>
        <p:txBody>
          <a:bodyPr/>
          <a:lstStyle/>
          <a:p>
            <a:pPr lvl="0"/>
            <a:r>
              <a:rPr lang="en-US" altLang="en-US" sz="2200" dirty="0">
                <a:solidFill>
                  <a:srgbClr val="000000"/>
                </a:solidFill>
                <a:latin typeface="Arial (Body)"/>
              </a:rPr>
              <a:t>You can select them by clicking the down-arrow button of the TextAlign property</a:t>
            </a:r>
            <a:endParaRPr lang="en-IN" sz="2200" dirty="0"/>
          </a:p>
        </p:txBody>
      </p:sp>
      <p:pic>
        <p:nvPicPr>
          <p:cNvPr id="8" name="Picture 1" descr="In the properties window, for the object, label 1, the listed properties include tag, text, and text align. The text align property is selected and a dropdown menu has nine placements in the label, as follows. Top left, top center, top right, middle left, middle center, middle right. Bottom left, bottom center, bottom right. The top left option is selec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310653"/>
            <a:ext cx="44196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316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Using Code to Display Output in a Label Control</a:t>
            </a:r>
            <a:endParaRPr lang="en-US" altLang="en-US" b="0" dirty="0">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8229600" cy="861744"/>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200" dirty="0">
                <a:solidFill>
                  <a:srgbClr val="000000"/>
                </a:solidFill>
                <a:latin typeface="+mn-lt"/>
                <a:ea typeface="+mn-ea"/>
              </a:rPr>
              <a:t>By adding the following bold line to a Button's event handler, a Label control can display output of the application.</a:t>
            </a:r>
            <a:endParaRPr lang="en-US" altLang="en-US" sz="2200" dirty="0">
              <a:solidFill>
                <a:srgbClr val="000000"/>
              </a:solidFill>
              <a:latin typeface="+mn-lt"/>
            </a:endParaRPr>
          </a:p>
        </p:txBody>
      </p:sp>
      <p:pic>
        <p:nvPicPr>
          <p:cNvPr id="7" name="Picture 6" descr="The code has 4 lines, as follows. Line 1. Private void show answer button underscore click left parenthesis object sender comma event a r g s e right parenthesis. Line 2. Left brace. Line 3, indented once. Answer label dot text equals double quote theodore roosevelt double quote semicolon. Line 4.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948" y="2629190"/>
            <a:ext cx="6989710" cy="1050976"/>
          </a:xfrm>
          <a:prstGeom prst="rect">
            <a:avLst/>
          </a:prstGeom>
        </p:spPr>
      </p:pic>
      <p:sp>
        <p:nvSpPr>
          <p:cNvPr id="6" name="Content Placeholder 5"/>
          <p:cNvSpPr>
            <a:spLocks noGrp="1"/>
          </p:cNvSpPr>
          <p:nvPr>
            <p:ph idx="13"/>
          </p:nvPr>
        </p:nvSpPr>
        <p:spPr>
          <a:xfrm>
            <a:off x="457200" y="3851367"/>
            <a:ext cx="8229600" cy="2510244"/>
          </a:xfrm>
        </p:spPr>
        <p:txBody>
          <a:bodyPr/>
          <a:lstStyle/>
          <a:p>
            <a:pPr marL="255651" lvl="0" indent="-255651" fontAlgn="base">
              <a:spcAft>
                <a:spcPct val="0"/>
              </a:spcAft>
              <a:tabLst/>
            </a:pPr>
            <a:r>
              <a:rPr lang="en-US" altLang="en-US" sz="2200" dirty="0">
                <a:solidFill>
                  <a:srgbClr val="000000"/>
                </a:solidFill>
                <a:latin typeface="+mn-lt"/>
              </a:rPr>
              <a:t>Notice that</a:t>
            </a:r>
          </a:p>
          <a:p>
            <a:pPr marL="741600" lvl="1" indent="-284400" eaLnBrk="1" hangingPunct="1"/>
            <a:r>
              <a:rPr lang="en-US" altLang="en-US" sz="2000" dirty="0">
                <a:latin typeface="+mn-lt"/>
              </a:rPr>
              <a:t>the equal sign (</a:t>
            </a:r>
            <a:r>
              <a:rPr lang="en-US" altLang="en-US" sz="2000" dirty="0">
                <a:latin typeface="Courier New" panose="02070309020205020404" pitchFamily="49" charset="0"/>
                <a:cs typeface="Courier New" panose="02070309020205020404" pitchFamily="49" charset="0"/>
              </a:rPr>
              <a:t>=</a:t>
            </a:r>
            <a:r>
              <a:rPr lang="en-US" altLang="en-US" sz="2000" dirty="0">
                <a:latin typeface="+mn-lt"/>
              </a:rPr>
              <a:t>) is known as assignment operator</a:t>
            </a:r>
          </a:p>
          <a:p>
            <a:pPr marL="741600" lvl="1" indent="-284400" eaLnBrk="1" hangingPunct="1"/>
            <a:r>
              <a:rPr lang="en-US" altLang="en-US" sz="2000" dirty="0">
                <a:latin typeface="+mn-lt"/>
              </a:rPr>
              <a:t>the item receiving the value must be on the left of the </a:t>
            </a:r>
            <a:r>
              <a:rPr lang="en-US" altLang="en-US" sz="2000" dirty="0">
                <a:latin typeface="Courier New" panose="02070309020205020404" pitchFamily="49" charset="0"/>
                <a:cs typeface="Courier New" panose="02070309020205020404" pitchFamily="49" charset="0"/>
              </a:rPr>
              <a:t>=</a:t>
            </a:r>
            <a:r>
              <a:rPr lang="en-US" altLang="en-US" sz="2000" dirty="0">
                <a:latin typeface="+mn-lt"/>
              </a:rPr>
              <a:t> operator</a:t>
            </a:r>
          </a:p>
          <a:p>
            <a:pPr marL="741600" lvl="1" indent="-284400" eaLnBrk="1" hangingPunct="1"/>
            <a:r>
              <a:rPr lang="en-US" altLang="en-US" sz="2000" dirty="0">
                <a:latin typeface="+mn-lt"/>
              </a:rPr>
              <a:t>the Text property accepts a string only</a:t>
            </a:r>
          </a:p>
          <a:p>
            <a:pPr marL="741600" lvl="1" indent="-284400" eaLnBrk="1" hangingPunct="1"/>
            <a:r>
              <a:rPr lang="en-US" altLang="en-US" sz="2000" dirty="0">
                <a:latin typeface="+mn-lt"/>
              </a:rPr>
              <a:t>if you need to clear the text of a Label, simply assign an empty string (</a:t>
            </a:r>
            <a:r>
              <a:rPr lang="en-US" altLang="en-US" sz="2000" dirty="0">
                <a:latin typeface="Courier New" panose="02070309020205020404" pitchFamily="49" charset="0"/>
                <a:cs typeface="Courier New" panose="02070309020205020404" pitchFamily="49" charset="0"/>
              </a:rPr>
              <a:t>“”</a:t>
            </a:r>
            <a:r>
              <a:rPr lang="en-US" altLang="en-US" sz="2000" dirty="0">
                <a:latin typeface="+mn-lt"/>
              </a:rPr>
              <a:t>) to clear the Text property</a:t>
            </a:r>
          </a:p>
        </p:txBody>
      </p:sp>
    </p:spTree>
    <p:extLst>
      <p:ext uri="{BB962C8B-B14F-4D97-AF65-F5344CB8AC3E}">
        <p14:creationId xmlns:p14="http://schemas.microsoft.com/office/powerpoint/2010/main" val="1882905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2.6 Making Sense of IntelliSense</a:t>
            </a:r>
            <a:endParaRPr lang="en-US" altLang="en-US"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8229600" cy="2600682"/>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IntelliSense provides automatic code completion as you write programming statements</a:t>
            </a:r>
          </a:p>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It provides an array of options that make language references easily accessible</a:t>
            </a:r>
          </a:p>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With it, you can find the information you need, and insert language elements directly into your code</a:t>
            </a:r>
          </a:p>
        </p:txBody>
      </p:sp>
      <p:pic>
        <p:nvPicPr>
          <p:cNvPr id="6" name="Picture 2" descr="A screenshot of 5 lines of code being written.  Line 1, indented. Private void Italian button underscore click left parenthesis object sender comma event a r g s e right parenthesis. Line 2, indented. Left brace. Line 3, indented twice. The letters t r and a are being typed and the computer displays several drop down options of code containing the letters t r and a, as follows. Other options that are not highlighted are as follows. Language translator. R t l translate alignment. R t l translate content. R t l translate horizontal. R t l translate left right. Track bar. Track bar renderer. Translation label. Transparency key.  translation label, is highlighted. Line 4, indented. Right brace. Line 5.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4293950"/>
            <a:ext cx="42576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84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Topics</a:t>
            </a:r>
          </a:p>
        </p:txBody>
      </p:sp>
      <p:sp>
        <p:nvSpPr>
          <p:cNvPr id="3" name="Text Placeholder 2"/>
          <p:cNvSpPr>
            <a:spLocks noGrp="1"/>
          </p:cNvSpPr>
          <p:nvPr>
            <p:ph idx="1"/>
          </p:nvPr>
        </p:nvSpPr>
        <p:spPr>
          <a:xfrm>
            <a:off x="457200" y="1600200"/>
            <a:ext cx="8229600" cy="966901"/>
          </a:xfrm>
        </p:spPr>
        <p:txBody>
          <a:bodyPr wrap="square" lIns="91425" tIns="91425" rIns="91425" bIns="91425">
            <a:spAutoFit/>
          </a:bodyPr>
          <a:lstStyle/>
          <a:p>
            <a:pPr marL="0" lvl="0" indent="0" fontAlgn="base">
              <a:spcBef>
                <a:spcPts val="1300"/>
              </a:spcBef>
              <a:spcAft>
                <a:spcPct val="0"/>
              </a:spcAft>
              <a:buNone/>
            </a:pPr>
            <a:r>
              <a:rPr lang="en-US" altLang="en-US" sz="2000" b="1" dirty="0">
                <a:solidFill>
                  <a:schemeClr val="tx2"/>
                </a:solidFill>
                <a:latin typeface="Arial (Body)"/>
                <a:ea typeface="+mn-ea"/>
              </a:rPr>
              <a:t>2.1</a:t>
            </a:r>
            <a:r>
              <a:rPr lang="en-US" altLang="en-US" sz="2000" dirty="0">
                <a:solidFill>
                  <a:srgbClr val="000000"/>
                </a:solidFill>
                <a:latin typeface="Arial (Body)"/>
                <a:ea typeface="+mn-ea"/>
              </a:rPr>
              <a:t> Getting Started with Forms and Controls</a:t>
            </a:r>
          </a:p>
          <a:p>
            <a:pPr marL="0" lvl="0" indent="0" fontAlgn="base">
              <a:spcBef>
                <a:spcPts val="1300"/>
              </a:spcBef>
              <a:spcAft>
                <a:spcPct val="0"/>
              </a:spcAft>
              <a:buNone/>
            </a:pPr>
            <a:r>
              <a:rPr lang="en-US" altLang="en-US" sz="2000" b="1" dirty="0">
                <a:solidFill>
                  <a:schemeClr val="tx2"/>
                </a:solidFill>
                <a:latin typeface="Arial (Body)"/>
                <a:ea typeface="+mn-ea"/>
              </a:rPr>
              <a:t>2.2</a:t>
            </a:r>
            <a:r>
              <a:rPr lang="en-US" altLang="en-US" sz="2000" dirty="0">
                <a:solidFill>
                  <a:srgbClr val="000000"/>
                </a:solidFill>
                <a:latin typeface="Arial (Body)"/>
                <a:ea typeface="+mn-ea"/>
              </a:rPr>
              <a:t> Creating the G</a:t>
            </a:r>
            <a:r>
              <a:rPr lang="en-US" altLang="en-US" sz="100" dirty="0">
                <a:solidFill>
                  <a:srgbClr val="000000"/>
                </a:solidFill>
                <a:latin typeface="Arial (Body)"/>
                <a:ea typeface="+mn-ea"/>
              </a:rPr>
              <a:t> </a:t>
            </a:r>
            <a:r>
              <a:rPr lang="en-US" altLang="en-US" sz="2000" dirty="0">
                <a:solidFill>
                  <a:srgbClr val="000000"/>
                </a:solidFill>
                <a:latin typeface="Arial (Body)"/>
                <a:ea typeface="+mn-ea"/>
              </a:rPr>
              <a:t>U</a:t>
            </a:r>
            <a:r>
              <a:rPr lang="en-US" altLang="en-US" sz="100" dirty="0">
                <a:solidFill>
                  <a:srgbClr val="000000"/>
                </a:solidFill>
                <a:latin typeface="Arial (Body)"/>
                <a:ea typeface="+mn-ea"/>
              </a:rPr>
              <a:t> </a:t>
            </a:r>
            <a:r>
              <a:rPr lang="en-US" altLang="en-US" sz="2000" dirty="0">
                <a:solidFill>
                  <a:srgbClr val="000000"/>
                </a:solidFill>
                <a:latin typeface="Arial (Body)"/>
                <a:ea typeface="+mn-ea"/>
              </a:rPr>
              <a:t>I for Your First Visual C# Application</a:t>
            </a:r>
          </a:p>
        </p:txBody>
      </p:sp>
      <p:sp>
        <p:nvSpPr>
          <p:cNvPr id="5" name="Content Placeholder 4"/>
          <p:cNvSpPr>
            <a:spLocks noGrp="1"/>
          </p:cNvSpPr>
          <p:nvPr>
            <p:ph idx="14"/>
          </p:nvPr>
        </p:nvSpPr>
        <p:spPr>
          <a:xfrm>
            <a:off x="350631" y="2511143"/>
            <a:ext cx="2436533" cy="527767"/>
          </a:xfrm>
        </p:spPr>
        <p:txBody>
          <a:bodyPr/>
          <a:lstStyle/>
          <a:p>
            <a:pPr marL="101600" indent="0">
              <a:buNone/>
            </a:pPr>
            <a:r>
              <a:rPr lang="en-US" altLang="en-US" sz="2000" b="1" dirty="0">
                <a:solidFill>
                  <a:schemeClr val="tx2"/>
                </a:solidFill>
                <a:latin typeface="Arial (Body)"/>
              </a:rPr>
              <a:t>2.3</a:t>
            </a:r>
            <a:r>
              <a:rPr lang="en-US" altLang="en-US" sz="2000" dirty="0">
                <a:solidFill>
                  <a:srgbClr val="000000"/>
                </a:solidFill>
                <a:latin typeface="Arial (Body)"/>
              </a:rPr>
              <a:t> Introduction to</a:t>
            </a:r>
            <a:endParaRPr lang="en-IN" sz="2000" dirty="0"/>
          </a:p>
        </p:txBody>
      </p:sp>
      <p:graphicFrame>
        <p:nvGraphicFramePr>
          <p:cNvPr id="8" name="Object 7" descr="c sharp"/>
          <p:cNvGraphicFramePr>
            <a:graphicFrameLocks noChangeAspect="1"/>
          </p:cNvGraphicFramePr>
          <p:nvPr>
            <p:extLst>
              <p:ext uri="{D42A27DB-BD31-4B8C-83A1-F6EECF244321}">
                <p14:modId xmlns:p14="http://schemas.microsoft.com/office/powerpoint/2010/main" val="1022022600"/>
              </p:ext>
            </p:extLst>
          </p:nvPr>
        </p:nvGraphicFramePr>
        <p:xfrm>
          <a:off x="2628024" y="2626403"/>
          <a:ext cx="388616" cy="286349"/>
        </p:xfrm>
        <a:graphic>
          <a:graphicData uri="http://schemas.openxmlformats.org/presentationml/2006/ole">
            <mc:AlternateContent xmlns:mc="http://schemas.openxmlformats.org/markup-compatibility/2006">
              <mc:Choice xmlns:v="urn:schemas-microsoft-com:vml" Requires="v">
                <p:oleObj spid="_x0000_s2378"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2628024" y="2626403"/>
                        <a:ext cx="388616" cy="286349"/>
                      </a:xfrm>
                      <a:prstGeom prst="rect">
                        <a:avLst/>
                      </a:prstGeom>
                    </p:spPr>
                  </p:pic>
                </p:oleObj>
              </mc:Fallback>
            </mc:AlternateContent>
          </a:graphicData>
        </a:graphic>
      </p:graphicFrame>
      <p:sp>
        <p:nvSpPr>
          <p:cNvPr id="6" name="Content Placeholder 5"/>
          <p:cNvSpPr>
            <a:spLocks noGrp="1"/>
          </p:cNvSpPr>
          <p:nvPr>
            <p:ph idx="15"/>
          </p:nvPr>
        </p:nvSpPr>
        <p:spPr>
          <a:xfrm>
            <a:off x="457200" y="2500187"/>
            <a:ext cx="8229600" cy="3821482"/>
          </a:xfrm>
        </p:spPr>
        <p:txBody>
          <a:bodyPr/>
          <a:lstStyle/>
          <a:p>
            <a:pPr marL="0" lvl="0" indent="2514600" fontAlgn="base">
              <a:spcBef>
                <a:spcPts val="1300"/>
              </a:spcBef>
              <a:spcAft>
                <a:spcPct val="0"/>
              </a:spcAft>
              <a:buNone/>
            </a:pPr>
            <a:r>
              <a:rPr lang="en-US" altLang="en-US" sz="2000" dirty="0">
                <a:solidFill>
                  <a:srgbClr val="000000"/>
                </a:solidFill>
                <a:latin typeface="Arial (Body)"/>
              </a:rPr>
              <a:t>Code</a:t>
            </a:r>
          </a:p>
          <a:p>
            <a:pPr marL="0" lvl="0" indent="0" fontAlgn="base">
              <a:spcBef>
                <a:spcPts val="1300"/>
              </a:spcBef>
              <a:spcAft>
                <a:spcPct val="0"/>
              </a:spcAft>
              <a:buNone/>
            </a:pPr>
            <a:r>
              <a:rPr lang="en-US" altLang="en-US" sz="2000" b="1" dirty="0">
                <a:solidFill>
                  <a:schemeClr val="tx2"/>
                </a:solidFill>
                <a:latin typeface="Arial (Body)"/>
              </a:rPr>
              <a:t>2.4</a:t>
            </a:r>
            <a:r>
              <a:rPr lang="en-US" altLang="en-US" sz="2000" dirty="0">
                <a:solidFill>
                  <a:srgbClr val="000000"/>
                </a:solidFill>
                <a:latin typeface="Arial (Body)"/>
              </a:rPr>
              <a:t> Writing Code for the </a:t>
            </a:r>
            <a:r>
              <a:rPr lang="en-US" altLang="en-US" sz="2000" i="1" dirty="0">
                <a:solidFill>
                  <a:srgbClr val="000000"/>
                </a:solidFill>
                <a:latin typeface="Arial (Body)"/>
              </a:rPr>
              <a:t>Hello World </a:t>
            </a:r>
            <a:r>
              <a:rPr lang="en-US" altLang="en-US" sz="2000" dirty="0">
                <a:solidFill>
                  <a:srgbClr val="000000"/>
                </a:solidFill>
                <a:latin typeface="Arial (Body)"/>
              </a:rPr>
              <a:t>Application</a:t>
            </a:r>
          </a:p>
          <a:p>
            <a:pPr marL="0" lvl="0" indent="0" fontAlgn="base">
              <a:spcBef>
                <a:spcPts val="1300"/>
              </a:spcBef>
              <a:spcAft>
                <a:spcPct val="0"/>
              </a:spcAft>
              <a:buNone/>
            </a:pPr>
            <a:r>
              <a:rPr lang="en-US" altLang="en-US" sz="2000" b="1" dirty="0">
                <a:solidFill>
                  <a:schemeClr val="tx2"/>
                </a:solidFill>
                <a:latin typeface="Arial (Body)"/>
              </a:rPr>
              <a:t>2.5</a:t>
            </a:r>
            <a:r>
              <a:rPr lang="en-US" altLang="en-US" sz="2000" dirty="0">
                <a:solidFill>
                  <a:srgbClr val="000000"/>
                </a:solidFill>
                <a:latin typeface="Arial (Body)"/>
              </a:rPr>
              <a:t> Label Controls</a:t>
            </a:r>
          </a:p>
          <a:p>
            <a:pPr marL="0" lvl="0" indent="0" fontAlgn="base">
              <a:spcBef>
                <a:spcPts val="1300"/>
              </a:spcBef>
              <a:spcAft>
                <a:spcPct val="0"/>
              </a:spcAft>
              <a:buNone/>
            </a:pPr>
            <a:r>
              <a:rPr lang="en-US" altLang="en-US" sz="2000" b="1" dirty="0">
                <a:solidFill>
                  <a:schemeClr val="tx2"/>
                </a:solidFill>
                <a:latin typeface="Arial (Body)"/>
              </a:rPr>
              <a:t>2.6</a:t>
            </a:r>
            <a:r>
              <a:rPr lang="en-US" altLang="en-US" sz="2000" dirty="0">
                <a:solidFill>
                  <a:srgbClr val="000000"/>
                </a:solidFill>
                <a:latin typeface="Arial (Body)"/>
              </a:rPr>
              <a:t> Making Sense of IntelliSense</a:t>
            </a:r>
          </a:p>
          <a:p>
            <a:pPr marL="0" lvl="0" indent="0" fontAlgn="base">
              <a:spcBef>
                <a:spcPts val="1300"/>
              </a:spcBef>
              <a:spcAft>
                <a:spcPct val="0"/>
              </a:spcAft>
              <a:buNone/>
            </a:pPr>
            <a:r>
              <a:rPr lang="en-US" altLang="en-US" sz="2000" b="1" dirty="0">
                <a:solidFill>
                  <a:schemeClr val="tx2"/>
                </a:solidFill>
                <a:latin typeface="Arial (Body)"/>
              </a:rPr>
              <a:t>2.7</a:t>
            </a:r>
            <a:r>
              <a:rPr lang="en-US" altLang="en-US" sz="2000" dirty="0">
                <a:solidFill>
                  <a:srgbClr val="000000"/>
                </a:solidFill>
                <a:latin typeface="Arial (Body)"/>
              </a:rPr>
              <a:t> PictureBox Controls</a:t>
            </a:r>
          </a:p>
          <a:p>
            <a:pPr marL="0" lvl="0" indent="0" fontAlgn="base">
              <a:spcBef>
                <a:spcPts val="1300"/>
              </a:spcBef>
              <a:spcAft>
                <a:spcPct val="0"/>
              </a:spcAft>
              <a:buNone/>
            </a:pPr>
            <a:r>
              <a:rPr lang="en-US" altLang="en-US" sz="2000" b="1" dirty="0">
                <a:solidFill>
                  <a:schemeClr val="tx2"/>
                </a:solidFill>
                <a:latin typeface="Arial (Body)"/>
              </a:rPr>
              <a:t>2.8</a:t>
            </a:r>
            <a:r>
              <a:rPr lang="en-US" altLang="en-US" sz="2000" dirty="0">
                <a:solidFill>
                  <a:srgbClr val="000000"/>
                </a:solidFill>
                <a:latin typeface="Arial (Body)"/>
              </a:rPr>
              <a:t> Comments, Blank Lines, and Indentation</a:t>
            </a:r>
          </a:p>
          <a:p>
            <a:pPr marL="0" lvl="0" indent="0" fontAlgn="base">
              <a:spcBef>
                <a:spcPts val="1300"/>
              </a:spcBef>
              <a:spcAft>
                <a:spcPct val="0"/>
              </a:spcAft>
              <a:buNone/>
            </a:pPr>
            <a:r>
              <a:rPr lang="en-US" altLang="en-US" sz="2000" b="1" dirty="0">
                <a:solidFill>
                  <a:schemeClr val="tx2"/>
                </a:solidFill>
                <a:latin typeface="Arial (Body)"/>
              </a:rPr>
              <a:t>2.9</a:t>
            </a:r>
            <a:r>
              <a:rPr lang="en-US" altLang="en-US" sz="2000" dirty="0">
                <a:solidFill>
                  <a:srgbClr val="000000"/>
                </a:solidFill>
                <a:latin typeface="Arial (Body)"/>
              </a:rPr>
              <a:t> Writing the Code to Close an Application’s Form</a:t>
            </a:r>
          </a:p>
          <a:p>
            <a:pPr marL="0" lvl="0" indent="0" fontAlgn="base">
              <a:spcBef>
                <a:spcPts val="1300"/>
              </a:spcBef>
              <a:spcAft>
                <a:spcPct val="0"/>
              </a:spcAft>
              <a:buNone/>
            </a:pPr>
            <a:r>
              <a:rPr lang="en-US" altLang="en-US" sz="2000" b="1" dirty="0">
                <a:solidFill>
                  <a:schemeClr val="tx2"/>
                </a:solidFill>
                <a:latin typeface="Arial (Body)"/>
              </a:rPr>
              <a:t>2.10</a:t>
            </a:r>
            <a:r>
              <a:rPr lang="en-US" altLang="en-US" sz="2000" dirty="0">
                <a:solidFill>
                  <a:srgbClr val="000000"/>
                </a:solidFill>
                <a:latin typeface="Arial (Body)"/>
              </a:rPr>
              <a:t> Dealing with Syntax Error</a:t>
            </a:r>
            <a:endParaRPr lang="en-IN" sz="2000" dirty="0"/>
          </a:p>
        </p:txBody>
      </p:sp>
    </p:spTree>
    <p:extLst>
      <p:ext uri="{BB962C8B-B14F-4D97-AF65-F5344CB8AC3E}">
        <p14:creationId xmlns:p14="http://schemas.microsoft.com/office/powerpoint/2010/main" val="360203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2.7 PictureBox Controls</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A PictureBox control displays a graphic image on a form</a:t>
            </a:r>
          </a:p>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Commonly used properties are: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Image: specifies the image that it will display</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SizeMode: specifies how the control’s image is to be displayed</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Visible: determines whether the control is visible on the form at run time</a:t>
            </a:r>
            <a:endParaRPr lang="en-US" altLang="en-US" sz="2400" dirty="0">
              <a:solidFill>
                <a:srgbClr val="000000"/>
              </a:solidFill>
              <a:latin typeface="Arial (Body)"/>
              <a:ea typeface="+mn-ea"/>
            </a:endParaRPr>
          </a:p>
        </p:txBody>
      </p:sp>
    </p:spTree>
    <p:extLst>
      <p:ext uri="{BB962C8B-B14F-4D97-AF65-F5344CB8AC3E}">
        <p14:creationId xmlns:p14="http://schemas.microsoft.com/office/powerpoint/2010/main" val="258477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Creating Clickable Images</a:t>
            </a: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You can double click the PictureBox control in the </a:t>
            </a:r>
            <a:r>
              <a:rPr lang="en-US" altLang="en-US" sz="2400" i="1" dirty="0">
                <a:solidFill>
                  <a:srgbClr val="000000"/>
                </a:solidFill>
                <a:latin typeface="Arial (Body)"/>
                <a:ea typeface="+mn-ea"/>
              </a:rPr>
              <a:t>Designer</a:t>
            </a:r>
            <a:r>
              <a:rPr lang="en-US" altLang="en-US" sz="2400" dirty="0">
                <a:solidFill>
                  <a:srgbClr val="000000"/>
                </a:solidFill>
                <a:latin typeface="Arial (Body)"/>
                <a:ea typeface="+mn-ea"/>
              </a:rPr>
              <a:t> to create a Click event handler and then add your codes to it. For example,</a:t>
            </a:r>
            <a:endParaRPr lang="en-US" altLang="en-US" sz="2400" dirty="0">
              <a:solidFill>
                <a:srgbClr val="000000"/>
              </a:solidFill>
              <a:latin typeface="Arial (Body)"/>
            </a:endParaRPr>
          </a:p>
        </p:txBody>
      </p:sp>
      <p:pic>
        <p:nvPicPr>
          <p:cNvPr id="6" name="Picture 5" descr="The code has 4 lines, as follows. Line 1. Private void cat picture box underscore click left parenthesis object sender comma event a r g s e right parenthesis. Line 2. Left brace. Line 3, indented once. Message box dot show left parenthesis double quote meow double quote right parenthesis semicolon. Line 4.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290" y="3042634"/>
            <a:ext cx="6784144" cy="1086244"/>
          </a:xfrm>
          <a:prstGeom prst="rect">
            <a:avLst/>
          </a:prstGeom>
        </p:spPr>
      </p:pic>
      <p:sp>
        <p:nvSpPr>
          <p:cNvPr id="5" name="Text Placeholder 4"/>
          <p:cNvSpPr>
            <a:spLocks noGrp="1"/>
          </p:cNvSpPr>
          <p:nvPr>
            <p:ph type="body" idx="2"/>
          </p:nvPr>
        </p:nvSpPr>
        <p:spPr>
          <a:xfrm>
            <a:off x="457200" y="4406543"/>
            <a:ext cx="2076994" cy="452846"/>
          </a:xfrm>
        </p:spPr>
        <p:txBody>
          <a:bodyPr/>
          <a:lstStyle/>
          <a:p>
            <a:pPr marL="255600" indent="0">
              <a:buNone/>
            </a:pPr>
            <a:r>
              <a:rPr lang="en-US" altLang="en-US" sz="2400" dirty="0">
                <a:latin typeface="+mn-lt"/>
              </a:rPr>
              <a:t>And</a:t>
            </a:r>
            <a:endParaRPr lang="en-IN" sz="2400" dirty="0">
              <a:latin typeface="+mn-lt"/>
            </a:endParaRPr>
          </a:p>
        </p:txBody>
      </p:sp>
      <p:pic>
        <p:nvPicPr>
          <p:cNvPr id="7" name="Picture 6" descr="The code has 4 lines, as follows. Line 1. Private void spider picture box underscore click left parenthesis object sender comma event a r g s e right parenthesis. Line 2. Left brace. Line 3, indented once. Spider picture box dot visible equals false. Line 4. Right bra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290" y="5137054"/>
            <a:ext cx="7130203" cy="1086447"/>
          </a:xfrm>
          <a:prstGeom prst="rect">
            <a:avLst/>
          </a:prstGeom>
        </p:spPr>
      </p:pic>
    </p:spTree>
    <p:extLst>
      <p:ext uri="{BB962C8B-B14F-4D97-AF65-F5344CB8AC3E}">
        <p14:creationId xmlns:p14="http://schemas.microsoft.com/office/powerpoint/2010/main" val="303398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Sequential Execution of Statements</a:t>
            </a:r>
            <a:endParaRPr lang="en-US" altLang="en-US" sz="2800" dirty="0">
              <a:solidFill>
                <a:srgbClr val="FF0000"/>
              </a:solidFill>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239318"/>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Programmers need to carefully arrange the sequence of statements in order to generate the correct results</a:t>
            </a:r>
          </a:p>
          <a:p>
            <a:pPr marL="255651" lvl="0" indent="-255651" fontAlgn="base">
              <a:spcAft>
                <a:spcPts val="1200"/>
              </a:spcAft>
              <a:buFont typeface="Arial" panose="020B0604020202020204" pitchFamily="34" charset="0"/>
              <a:buChar char="•"/>
            </a:pPr>
            <a:r>
              <a:rPr lang="en-US" altLang="en-US" sz="2400" dirty="0">
                <a:solidFill>
                  <a:srgbClr val="000000"/>
                </a:solidFill>
                <a:latin typeface="Arial (Body)"/>
                <a:ea typeface="+mn-ea"/>
              </a:rPr>
              <a:t>In the following example, the statements in the method execute in the order that they appear:</a:t>
            </a:r>
          </a:p>
          <a:p>
            <a:pPr marL="486918" lvl="1" indent="0" fontAlgn="base">
              <a:spcBef>
                <a:spcPts val="0"/>
              </a:spcBef>
              <a:spcAft>
                <a:spcPct val="0"/>
              </a:spcAft>
              <a:buNone/>
            </a:pPr>
            <a:r>
              <a:rPr lang="en-US" altLang="en-US" dirty="0">
                <a:solidFill>
                  <a:srgbClr val="000000"/>
                </a:solidFill>
                <a:latin typeface="Courier New" panose="02070309020205020404" pitchFamily="49" charset="0"/>
                <a:ea typeface="+mn-ea"/>
                <a:cs typeface="Courier New" panose="02070309020205020404" pitchFamily="49" charset="0"/>
              </a:rPr>
              <a:t>Private void </a:t>
            </a:r>
            <a:r>
              <a:rPr lang="en-US" altLang="en-US" dirty="0" err="1">
                <a:solidFill>
                  <a:srgbClr val="000000"/>
                </a:solidFill>
                <a:latin typeface="Courier New" panose="02070309020205020404" pitchFamily="49" charset="0"/>
                <a:ea typeface="+mn-ea"/>
                <a:cs typeface="Courier New" panose="02070309020205020404" pitchFamily="49" charset="0"/>
              </a:rPr>
              <a:t>showBackButton_Click</a:t>
            </a:r>
            <a:r>
              <a:rPr lang="en-US" altLang="en-US" dirty="0">
                <a:solidFill>
                  <a:srgbClr val="000000"/>
                </a:solidFill>
                <a:latin typeface="Courier New" panose="02070309020205020404" pitchFamily="49" charset="0"/>
                <a:ea typeface="+mn-ea"/>
                <a:cs typeface="Courier New" panose="02070309020205020404" pitchFamily="49" charset="0"/>
              </a:rPr>
              <a:t>(object sender, </a:t>
            </a:r>
            <a:r>
              <a:rPr lang="en-US" altLang="en-US" dirty="0" err="1">
                <a:solidFill>
                  <a:srgbClr val="000000"/>
                </a:solidFill>
                <a:latin typeface="Courier New" panose="02070309020205020404" pitchFamily="49" charset="0"/>
                <a:ea typeface="+mn-ea"/>
                <a:cs typeface="Courier New" panose="02070309020205020404" pitchFamily="49" charset="0"/>
              </a:rPr>
              <a:t>EventArgs</a:t>
            </a:r>
            <a:r>
              <a:rPr lang="en-US" altLang="en-US" dirty="0">
                <a:solidFill>
                  <a:srgbClr val="000000"/>
                </a:solidFill>
                <a:latin typeface="Courier New" panose="02070309020205020404" pitchFamily="49" charset="0"/>
                <a:ea typeface="+mn-ea"/>
                <a:cs typeface="Courier New" panose="02070309020205020404" pitchFamily="49" charset="0"/>
              </a:rPr>
              <a:t> e)</a:t>
            </a:r>
          </a:p>
          <a:p>
            <a:pPr marL="486918" lvl="1" indent="0" fontAlgn="base">
              <a:spcBef>
                <a:spcPts val="0"/>
              </a:spcBef>
              <a:spcAft>
                <a:spcPct val="0"/>
              </a:spcAft>
              <a:buNone/>
            </a:pPr>
            <a:r>
              <a:rPr lang="en-US" altLang="en-US" dirty="0">
                <a:solidFill>
                  <a:srgbClr val="000000"/>
                </a:solidFill>
                <a:latin typeface="Courier New" panose="02070309020205020404" pitchFamily="49" charset="0"/>
                <a:ea typeface="+mn-ea"/>
                <a:cs typeface="Courier New" panose="02070309020205020404" pitchFamily="49" charset="0"/>
              </a:rPr>
              <a:t>{</a:t>
            </a:r>
          </a:p>
          <a:p>
            <a:pPr marL="486918" lvl="1" indent="0" fontAlgn="base">
              <a:spcBef>
                <a:spcPts val="0"/>
              </a:spcBef>
              <a:spcAft>
                <a:spcPct val="0"/>
              </a:spcAft>
              <a:buNone/>
            </a:pPr>
            <a:r>
              <a:rPr lang="en-US" altLang="en-US" dirty="0">
                <a:solidFill>
                  <a:srgbClr val="000000"/>
                </a:solidFill>
                <a:latin typeface="Courier New" panose="02070309020205020404" pitchFamily="49" charset="0"/>
                <a:ea typeface="+mn-ea"/>
                <a:cs typeface="Courier New" panose="02070309020205020404" pitchFamily="49" charset="0"/>
              </a:rPr>
              <a:t>     </a:t>
            </a:r>
            <a:r>
              <a:rPr lang="en-US" altLang="en-US" dirty="0" err="1">
                <a:solidFill>
                  <a:srgbClr val="000000"/>
                </a:solidFill>
                <a:latin typeface="Courier New" panose="02070309020205020404" pitchFamily="49" charset="0"/>
                <a:ea typeface="+mn-ea"/>
                <a:cs typeface="Courier New" panose="02070309020205020404" pitchFamily="49" charset="0"/>
              </a:rPr>
              <a:t>cardBackPictureBox.visible</a:t>
            </a:r>
            <a:r>
              <a:rPr lang="en-US" altLang="en-US" dirty="0">
                <a:solidFill>
                  <a:srgbClr val="000000"/>
                </a:solidFill>
                <a:latin typeface="Courier New" panose="02070309020205020404" pitchFamily="49" charset="0"/>
                <a:ea typeface="+mn-ea"/>
                <a:cs typeface="Courier New" panose="02070309020205020404" pitchFamily="49" charset="0"/>
              </a:rPr>
              <a:t> = true;</a:t>
            </a:r>
          </a:p>
          <a:p>
            <a:pPr marL="486918" lvl="1" indent="0" fontAlgn="base">
              <a:spcBef>
                <a:spcPts val="0"/>
              </a:spcBef>
              <a:spcAft>
                <a:spcPct val="0"/>
              </a:spcAft>
              <a:buNone/>
            </a:pPr>
            <a:r>
              <a:rPr lang="en-US" altLang="en-US" dirty="0">
                <a:solidFill>
                  <a:srgbClr val="000000"/>
                </a:solidFill>
                <a:latin typeface="Courier New" panose="02070309020205020404" pitchFamily="49" charset="0"/>
                <a:ea typeface="+mn-ea"/>
                <a:cs typeface="Courier New" panose="02070309020205020404" pitchFamily="49" charset="0"/>
              </a:rPr>
              <a:t>     </a:t>
            </a:r>
            <a:r>
              <a:rPr lang="en-US" altLang="en-US" dirty="0" err="1">
                <a:solidFill>
                  <a:srgbClr val="000000"/>
                </a:solidFill>
                <a:latin typeface="Courier New" panose="02070309020205020404" pitchFamily="49" charset="0"/>
                <a:ea typeface="+mn-ea"/>
                <a:cs typeface="Courier New" panose="02070309020205020404" pitchFamily="49" charset="0"/>
              </a:rPr>
              <a:t>cardFacePictureBox.visible</a:t>
            </a:r>
            <a:r>
              <a:rPr lang="en-US" altLang="en-US" dirty="0">
                <a:solidFill>
                  <a:srgbClr val="000000"/>
                </a:solidFill>
                <a:latin typeface="Courier New" panose="02070309020205020404" pitchFamily="49" charset="0"/>
                <a:ea typeface="+mn-ea"/>
                <a:cs typeface="Courier New" panose="02070309020205020404" pitchFamily="49" charset="0"/>
              </a:rPr>
              <a:t> = false;</a:t>
            </a:r>
          </a:p>
          <a:p>
            <a:pPr marL="486918" lvl="1" indent="0" fontAlgn="base">
              <a:spcBef>
                <a:spcPts val="0"/>
              </a:spcBef>
              <a:spcAft>
                <a:spcPct val="0"/>
              </a:spcAft>
              <a:buNone/>
            </a:pPr>
            <a:r>
              <a:rPr lang="en-US" altLang="en-US" dirty="0">
                <a:solidFill>
                  <a:srgbClr val="000000"/>
                </a:solidFill>
                <a:latin typeface="Courier New" panose="02070309020205020404" pitchFamily="49" charset="0"/>
                <a:ea typeface="+mn-ea"/>
                <a:cs typeface="Courier New" panose="02070309020205020404" pitchFamily="49" charset="0"/>
              </a:rPr>
              <a:t>}</a:t>
            </a:r>
          </a:p>
        </p:txBody>
      </p:sp>
      <p:sp>
        <p:nvSpPr>
          <p:cNvPr id="4" name="Text Placeholder 3"/>
          <p:cNvSpPr>
            <a:spLocks noGrp="1"/>
          </p:cNvSpPr>
          <p:nvPr>
            <p:ph type="body" idx="2"/>
          </p:nvPr>
        </p:nvSpPr>
        <p:spPr>
          <a:xfrm>
            <a:off x="532614" y="4940368"/>
            <a:ext cx="8229600" cy="831669"/>
          </a:xfrm>
        </p:spPr>
        <p:txBody>
          <a:bodyPr/>
          <a:lstStyle/>
          <a:p>
            <a:pPr lvl="0"/>
            <a:r>
              <a:rPr lang="en-US" altLang="en-US" sz="2400" dirty="0">
                <a:solidFill>
                  <a:srgbClr val="000000"/>
                </a:solidFill>
                <a:latin typeface="Arial (Body)"/>
              </a:rPr>
              <a:t>Incorrect arrangement of sequence can cause logic errors</a:t>
            </a:r>
            <a:endParaRPr lang="en-IN" sz="2400" dirty="0"/>
          </a:p>
        </p:txBody>
      </p:sp>
    </p:spTree>
    <p:extLst>
      <p:ext uri="{BB962C8B-B14F-4D97-AF65-F5344CB8AC3E}">
        <p14:creationId xmlns:p14="http://schemas.microsoft.com/office/powerpoint/2010/main" val="2635138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2.8 Comments, Blank Links, and Indentation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Comments are brief notes that are placed in a program’s source code to explain how parts of the program work</a:t>
            </a:r>
          </a:p>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A line comment appears on one line in a program</a:t>
            </a:r>
            <a:endParaRPr lang="en-US" altLang="en-US" sz="2400" dirty="0">
              <a:solidFill>
                <a:srgbClr val="000000"/>
              </a:solidFill>
              <a:latin typeface="Arial (Body)"/>
            </a:endParaRPr>
          </a:p>
        </p:txBody>
      </p:sp>
      <p:pic>
        <p:nvPicPr>
          <p:cNvPr id="5" name="Picture 4" descr="The code has 2 lines, as follows. Line 1. Forward slash forward slash. Make the image of the back visible. Line 2. Card back picture box dot visible equals tru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57" y="3263342"/>
            <a:ext cx="4741605" cy="540323"/>
          </a:xfrm>
          <a:prstGeom prst="rect">
            <a:avLst/>
          </a:prstGeom>
        </p:spPr>
      </p:pic>
      <p:sp>
        <p:nvSpPr>
          <p:cNvPr id="4" name="Text Placeholder 3"/>
          <p:cNvSpPr>
            <a:spLocks noGrp="1"/>
          </p:cNvSpPr>
          <p:nvPr>
            <p:ph type="body" idx="2"/>
          </p:nvPr>
        </p:nvSpPr>
        <p:spPr>
          <a:xfrm>
            <a:off x="457200" y="4005443"/>
            <a:ext cx="8229600" cy="833259"/>
          </a:xfrm>
        </p:spPr>
        <p:txBody>
          <a:bodyPr/>
          <a:lstStyle/>
          <a:p>
            <a:pPr lvl="0"/>
            <a:r>
              <a:rPr lang="en-US" altLang="en-US" sz="2400" dirty="0">
                <a:solidFill>
                  <a:srgbClr val="000000"/>
                </a:solidFill>
                <a:latin typeface="Arial (Body)"/>
              </a:rPr>
              <a:t>A block comment can occupy multiple consecutive lines in a program</a:t>
            </a:r>
            <a:endParaRPr lang="en-IN" sz="2400" dirty="0"/>
          </a:p>
        </p:txBody>
      </p:sp>
      <p:pic>
        <p:nvPicPr>
          <p:cNvPr id="6" name="Picture 5" descr="The code has 4 lines, as follows. Line 1. Forward slash asterisk. Lines 2 and 3 contain sample code. Line 4. Asterisk forward slas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363" y="5039300"/>
            <a:ext cx="1064711" cy="1273028"/>
          </a:xfrm>
          <a:prstGeom prst="rect">
            <a:avLst/>
          </a:prstGeom>
        </p:spPr>
      </p:pic>
    </p:spTree>
    <p:extLst>
      <p:ext uri="{BB962C8B-B14F-4D97-AF65-F5344CB8AC3E}">
        <p14:creationId xmlns:p14="http://schemas.microsoft.com/office/powerpoint/2010/main" val="8203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Using Blank Lines and Indentation</a:t>
            </a:r>
            <a:endParaRPr lang="en-US" altLang="en-US" sz="2000" b="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8229600" cy="1392659"/>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Programmers frequently use blank lines and indentation in their codes to make the code more human-readable</a:t>
            </a:r>
          </a:p>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Compare the following two identical codes:</a:t>
            </a:r>
          </a:p>
        </p:txBody>
      </p:sp>
      <p:pic>
        <p:nvPicPr>
          <p:cNvPr id="9" name="Picture 8" descr="2 code snippets with the same code. The snippet on the left is indented as follows: Lines 1, 2 and 16 are not indented. Lines 3, 4, and 15 are indented once. Lines 5, 6, 8, 10, 11, and 14 are indented twice. Lines 7, 12, and 13 are indented three times. Line 9 is blank.  The snippet on the right contains the same code, but there is no indentation and there are no blank lin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198452"/>
            <a:ext cx="8229600" cy="2916920"/>
          </a:xfrm>
          <a:prstGeom prst="rect">
            <a:avLst/>
          </a:prstGeom>
        </p:spPr>
      </p:pic>
    </p:spTree>
    <p:extLst>
      <p:ext uri="{BB962C8B-B14F-4D97-AF65-F5344CB8AC3E}">
        <p14:creationId xmlns:p14="http://schemas.microsoft.com/office/powerpoint/2010/main" val="1053627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2.9 Writing the Code to Close an Application’s Form</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mn-lt"/>
                <a:ea typeface="+mn-ea"/>
              </a:rPr>
              <a:t>To close an application’s form in code, use the following statement:</a:t>
            </a:r>
          </a:p>
        </p:txBody>
      </p:sp>
      <p:pic>
        <p:nvPicPr>
          <p:cNvPr id="5" name="Picture 4" descr="A line of code. This dot close lef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74" y="2815723"/>
            <a:ext cx="1724087" cy="233774"/>
          </a:xfrm>
          <a:prstGeom prst="rect">
            <a:avLst/>
          </a:prstGeom>
        </p:spPr>
      </p:pic>
      <p:sp>
        <p:nvSpPr>
          <p:cNvPr id="4" name="Text Placeholder 3"/>
          <p:cNvSpPr>
            <a:spLocks noGrp="1"/>
          </p:cNvSpPr>
          <p:nvPr>
            <p:ph type="body" idx="2"/>
          </p:nvPr>
        </p:nvSpPr>
        <p:spPr>
          <a:xfrm>
            <a:off x="457200" y="3335380"/>
            <a:ext cx="8229600" cy="831669"/>
          </a:xfrm>
        </p:spPr>
        <p:txBody>
          <a:bodyPr/>
          <a:lstStyle/>
          <a:p>
            <a:r>
              <a:rPr lang="en-US" altLang="en-US" sz="2400" dirty="0">
                <a:solidFill>
                  <a:srgbClr val="000000"/>
                </a:solidFill>
                <a:latin typeface="+mn-lt"/>
              </a:rPr>
              <a:t>A commonly used practice is to create an Exit button and manually add the code to it:</a:t>
            </a:r>
            <a:endParaRPr lang="en-IN" sz="2400" dirty="0">
              <a:latin typeface="+mn-lt"/>
            </a:endParaRPr>
          </a:p>
        </p:txBody>
      </p:sp>
      <p:pic>
        <p:nvPicPr>
          <p:cNvPr id="6" name="Picture 5" descr="The code has 5 lines, as follows. Line 1. Private void exit button underscore click left parenthesis object sender comma event a r g s e right parenthesis. Line 2. Left brace. Line 3, indented. Forward slash forward slash. Close the form. Line 4, indented. This dot close left parenthesis right parenthesis semicolon. Line 5. Right bra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807" y="4536038"/>
            <a:ext cx="7201505" cy="1678656"/>
          </a:xfrm>
          <a:prstGeom prst="rect">
            <a:avLst/>
          </a:prstGeom>
        </p:spPr>
      </p:pic>
    </p:spTree>
    <p:extLst>
      <p:ext uri="{BB962C8B-B14F-4D97-AF65-F5344CB8AC3E}">
        <p14:creationId xmlns:p14="http://schemas.microsoft.com/office/powerpoint/2010/main" val="358827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2.10 Dealing with Syntax Errors</a:t>
            </a:r>
            <a:endParaRPr lang="en-US" altLang="en-US"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8229600" cy="1300326"/>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The Visual Studio code editor examines each statement as you type it and reports any syntax errors that are found</a:t>
            </a:r>
          </a:p>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If a syntax error is found, it is underlined with a jagged line</a:t>
            </a:r>
          </a:p>
        </p:txBody>
      </p:sp>
      <p:pic>
        <p:nvPicPr>
          <p:cNvPr id="5" name="Picture 4" descr="The code has 4 lines, as follows. Line 1. Private void write name button underscore click left parenthesis object sender comma event a r g s e right parenthesis. Line 2. Left brace. Line 3, indented. Message box dot s h o right parenthesis double quote hello world double quote right parenthesis semicolon. Line 4. Right brace. There is an arrow pointing to s h o in line 3 and s h o has a red jagged line under it. The jagged line indicates an err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904" y="3039468"/>
            <a:ext cx="4648176" cy="1223206"/>
          </a:xfrm>
          <a:prstGeom prst="rect">
            <a:avLst/>
          </a:prstGeom>
        </p:spPr>
      </p:pic>
      <p:sp>
        <p:nvSpPr>
          <p:cNvPr id="4" name="Content Placeholder 3"/>
          <p:cNvSpPr>
            <a:spLocks noGrp="1"/>
          </p:cNvSpPr>
          <p:nvPr>
            <p:ph type="body" idx="2"/>
          </p:nvPr>
        </p:nvSpPr>
        <p:spPr>
          <a:xfrm>
            <a:off x="457200" y="4386258"/>
            <a:ext cx="8229600" cy="710127"/>
          </a:xfrm>
        </p:spPr>
        <p:txBody>
          <a:bodyPr wrap="square" lIns="91425" tIns="91425" rIns="91425" bIns="91425">
            <a:spAutoFit/>
          </a:bodyPr>
          <a:lstStyle/>
          <a:p>
            <a:pPr fontAlgn="base">
              <a:spcAft>
                <a:spcPct val="0"/>
              </a:spcAft>
            </a:pPr>
            <a:r>
              <a:rPr lang="en-US" altLang="en-US" sz="2000" dirty="0">
                <a:solidFill>
                  <a:srgbClr val="000000"/>
                </a:solidFill>
                <a:latin typeface="Arial (Body)"/>
              </a:rPr>
              <a:t>If a syntax error exists and you attempt to compile and execute, you will see the following window</a:t>
            </a:r>
          </a:p>
        </p:txBody>
      </p:sp>
      <p:pic>
        <p:nvPicPr>
          <p:cNvPr id="11" name="Picture 1" descr="A Microsoft Visual Studio reads as follows. There were build errors. Would you like to continue and run the last successful build? Buttons read, yes, and, no. A check box option reads, do not show this dialog agai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203375"/>
            <a:ext cx="3238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657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2.1 Getting Started with Forms and Controls</a:t>
            </a:r>
            <a:endParaRPr lang="en-US" altLang="en-US" dirty="0">
              <a:latin typeface="Times New Roman" panose="02020603050405020304" pitchFamily="18" charset="0"/>
              <a:ea typeface="+mj-ea"/>
              <a:cs typeface="Arial"/>
            </a:endParaRPr>
          </a:p>
        </p:txBody>
      </p:sp>
      <p:sp>
        <p:nvSpPr>
          <p:cNvPr id="7" name="Content Placeholder 6"/>
          <p:cNvSpPr>
            <a:spLocks noGrp="1"/>
          </p:cNvSpPr>
          <p:nvPr>
            <p:ph idx="1"/>
          </p:nvPr>
        </p:nvSpPr>
        <p:spPr>
          <a:xfrm>
            <a:off x="457200" y="1600200"/>
            <a:ext cx="1512277" cy="482574"/>
          </a:xfrm>
        </p:spPr>
        <p:txBody>
          <a:bodyPr/>
          <a:lstStyle/>
          <a:p>
            <a:pPr lvl="0" indent="-255600"/>
            <a:r>
              <a:rPr lang="en-US" altLang="en-US" sz="2200" dirty="0">
                <a:solidFill>
                  <a:srgbClr val="000000"/>
                </a:solidFill>
                <a:latin typeface="Arial (Body)"/>
              </a:rPr>
              <a:t>A Visual</a:t>
            </a:r>
          </a:p>
        </p:txBody>
      </p:sp>
      <p:graphicFrame>
        <p:nvGraphicFramePr>
          <p:cNvPr id="6" name="Object 5" descr="c sharp"/>
          <p:cNvGraphicFramePr>
            <a:graphicFrameLocks noChangeAspect="1"/>
          </p:cNvGraphicFramePr>
          <p:nvPr>
            <p:extLst>
              <p:ext uri="{D42A27DB-BD31-4B8C-83A1-F6EECF244321}">
                <p14:modId xmlns:p14="http://schemas.microsoft.com/office/powerpoint/2010/main" val="3721226934"/>
              </p:ext>
            </p:extLst>
          </p:nvPr>
        </p:nvGraphicFramePr>
        <p:xfrm>
          <a:off x="1852454" y="1713684"/>
          <a:ext cx="427478" cy="314984"/>
        </p:xfrm>
        <a:graphic>
          <a:graphicData uri="http://schemas.openxmlformats.org/presentationml/2006/ole">
            <mc:AlternateContent xmlns:mc="http://schemas.openxmlformats.org/markup-compatibility/2006">
              <mc:Choice xmlns:v="urn:schemas-microsoft-com:vml" Requires="v">
                <p:oleObj spid="_x0000_s3231"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1852454" y="1713684"/>
                        <a:ext cx="427478" cy="314984"/>
                      </a:xfrm>
                      <a:prstGeom prst="rect">
                        <a:avLst/>
                      </a:prstGeom>
                    </p:spPr>
                  </p:pic>
                </p:oleObj>
              </mc:Fallback>
            </mc:AlternateContent>
          </a:graphicData>
        </a:graphic>
      </p:graphicFrame>
      <p:sp>
        <p:nvSpPr>
          <p:cNvPr id="10" name="Content Placeholder 9"/>
          <p:cNvSpPr>
            <a:spLocks noGrp="1"/>
          </p:cNvSpPr>
          <p:nvPr>
            <p:ph idx="13"/>
          </p:nvPr>
        </p:nvSpPr>
        <p:spPr>
          <a:xfrm>
            <a:off x="2212095" y="1572552"/>
            <a:ext cx="6509873" cy="555454"/>
          </a:xfrm>
        </p:spPr>
        <p:txBody>
          <a:bodyPr/>
          <a:lstStyle/>
          <a:p>
            <a:pPr marL="0" indent="-486918" fontAlgn="base">
              <a:spcBef>
                <a:spcPts val="0"/>
              </a:spcBef>
              <a:spcAft>
                <a:spcPct val="0"/>
              </a:spcAft>
              <a:buNone/>
            </a:pPr>
            <a:r>
              <a:rPr lang="en-US" altLang="en-US" sz="2200" dirty="0">
                <a:solidFill>
                  <a:srgbClr val="000000"/>
                </a:solidFill>
                <a:latin typeface="Arial (Body)"/>
              </a:rPr>
              <a:t>application project starts with creating its G</a:t>
            </a:r>
            <a:r>
              <a:rPr lang="en-US" altLang="en-US" sz="100" dirty="0">
                <a:solidFill>
                  <a:srgbClr val="000000"/>
                </a:solidFill>
                <a:latin typeface="Arial (Body)"/>
              </a:rPr>
              <a:t> </a:t>
            </a:r>
            <a:r>
              <a:rPr lang="en-US" altLang="en-US" sz="2200" dirty="0">
                <a:solidFill>
                  <a:srgbClr val="000000"/>
                </a:solidFill>
                <a:latin typeface="Arial (Body)"/>
              </a:rPr>
              <a:t>U</a:t>
            </a:r>
            <a:r>
              <a:rPr lang="en-US" altLang="en-US" sz="100" dirty="0">
                <a:solidFill>
                  <a:srgbClr val="000000"/>
                </a:solidFill>
                <a:latin typeface="Arial (Body)"/>
              </a:rPr>
              <a:t> </a:t>
            </a:r>
            <a:r>
              <a:rPr lang="en-US" altLang="en-US" sz="2200" dirty="0">
                <a:solidFill>
                  <a:srgbClr val="000000"/>
                </a:solidFill>
                <a:latin typeface="Arial (Body)"/>
              </a:rPr>
              <a:t>I with</a:t>
            </a:r>
          </a:p>
        </p:txBody>
      </p:sp>
      <p:sp>
        <p:nvSpPr>
          <p:cNvPr id="11" name="Content Placeholder 10"/>
          <p:cNvSpPr>
            <a:spLocks noGrp="1"/>
          </p:cNvSpPr>
          <p:nvPr>
            <p:ph idx="14"/>
          </p:nvPr>
        </p:nvSpPr>
        <p:spPr>
          <a:xfrm>
            <a:off x="457200" y="2025553"/>
            <a:ext cx="4018085" cy="2133209"/>
          </a:xfrm>
        </p:spPr>
        <p:txBody>
          <a:bodyPr/>
          <a:lstStyle/>
          <a:p>
            <a:pPr marL="741553" lvl="1" indent="-284353" fontAlgn="base">
              <a:spcAft>
                <a:spcPct val="0"/>
              </a:spcAft>
              <a:buFont typeface="Arial" panose="020B0604020202020204" pitchFamily="34" charset="0"/>
              <a:buChar char="–"/>
            </a:pPr>
            <a:r>
              <a:rPr lang="en-US" altLang="en-US" sz="2200" i="1" dirty="0">
                <a:solidFill>
                  <a:srgbClr val="000000"/>
                </a:solidFill>
                <a:latin typeface="Arial (Body)"/>
              </a:rPr>
              <a:t>Designer</a:t>
            </a:r>
          </a:p>
          <a:p>
            <a:pPr marL="741553" lvl="1" indent="-284353" fontAlgn="base">
              <a:spcAft>
                <a:spcPct val="0"/>
              </a:spcAft>
              <a:buFont typeface="Arial" panose="020B0604020202020204" pitchFamily="34" charset="0"/>
              <a:buChar char="–"/>
            </a:pPr>
            <a:r>
              <a:rPr lang="en-US" altLang="en-US" sz="2200" i="1" dirty="0">
                <a:solidFill>
                  <a:srgbClr val="000000"/>
                </a:solidFill>
                <a:latin typeface="Arial (Body)"/>
              </a:rPr>
              <a:t>Toolbox</a:t>
            </a:r>
          </a:p>
          <a:p>
            <a:pPr marL="741553" lvl="1" indent="-284353" fontAlgn="base">
              <a:spcAft>
                <a:spcPct val="0"/>
              </a:spcAft>
              <a:buFont typeface="Arial" panose="020B0604020202020204" pitchFamily="34" charset="0"/>
              <a:buChar char="–"/>
            </a:pPr>
            <a:r>
              <a:rPr lang="en-US" altLang="en-US" sz="2200" i="1" dirty="0">
                <a:solidFill>
                  <a:srgbClr val="000000"/>
                </a:solidFill>
                <a:latin typeface="Arial (Body)"/>
              </a:rPr>
              <a:t>Properties</a:t>
            </a:r>
            <a:r>
              <a:rPr lang="en-US" altLang="en-US" sz="2200" dirty="0">
                <a:solidFill>
                  <a:srgbClr val="000000"/>
                </a:solidFill>
                <a:latin typeface="Arial (Body)"/>
              </a:rPr>
              <a:t> window</a:t>
            </a:r>
          </a:p>
          <a:p>
            <a:pPr marL="255651" lvl="0" indent="-255651" fontAlgn="base">
              <a:spcAft>
                <a:spcPct val="0"/>
              </a:spcAft>
              <a:buFont typeface="Arial" panose="020B0604020202020204" pitchFamily="34" charset="0"/>
              <a:buChar char="•"/>
            </a:pPr>
            <a:r>
              <a:rPr lang="en-US" altLang="en-US" sz="2200" dirty="0">
                <a:solidFill>
                  <a:srgbClr val="000000"/>
                </a:solidFill>
                <a:latin typeface="Arial (Body)"/>
              </a:rPr>
              <a:t>In the </a:t>
            </a:r>
            <a:r>
              <a:rPr lang="en-US" altLang="en-US" sz="2200" i="1" dirty="0">
                <a:solidFill>
                  <a:srgbClr val="000000"/>
                </a:solidFill>
                <a:latin typeface="Arial (Body)"/>
              </a:rPr>
              <a:t>Designer</a:t>
            </a:r>
            <a:r>
              <a:rPr lang="en-US" altLang="en-US" sz="2200" dirty="0">
                <a:solidFill>
                  <a:srgbClr val="000000"/>
                </a:solidFill>
                <a:latin typeface="Arial (Body)"/>
              </a:rPr>
              <a:t>, an empty form is automatically created</a:t>
            </a:r>
          </a:p>
        </p:txBody>
      </p:sp>
      <p:sp>
        <p:nvSpPr>
          <p:cNvPr id="5" name="Content Placeholder 4"/>
          <p:cNvSpPr>
            <a:spLocks noGrp="1"/>
          </p:cNvSpPr>
          <p:nvPr>
            <p:ph idx="15"/>
          </p:nvPr>
        </p:nvSpPr>
        <p:spPr>
          <a:xfrm>
            <a:off x="457200" y="4392321"/>
            <a:ext cx="8229600" cy="1627244"/>
          </a:xfrm>
        </p:spPr>
        <p:txBody>
          <a:bodyPr/>
          <a:lstStyle/>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An application’s G</a:t>
            </a:r>
            <a:r>
              <a:rPr lang="en-US" altLang="en-US" sz="100" dirty="0">
                <a:solidFill>
                  <a:srgbClr val="000000"/>
                </a:solidFill>
                <a:latin typeface="Arial (Body)"/>
              </a:rPr>
              <a:t> </a:t>
            </a:r>
            <a:r>
              <a:rPr lang="en-US" altLang="en-US" sz="2200" dirty="0">
                <a:solidFill>
                  <a:srgbClr val="000000"/>
                </a:solidFill>
                <a:latin typeface="Arial (Body)"/>
              </a:rPr>
              <a:t>U</a:t>
            </a:r>
            <a:r>
              <a:rPr lang="en-US" altLang="en-US" sz="100" dirty="0">
                <a:solidFill>
                  <a:srgbClr val="000000"/>
                </a:solidFill>
                <a:latin typeface="Arial (Body)"/>
              </a:rPr>
              <a:t> </a:t>
            </a:r>
            <a:r>
              <a:rPr lang="en-US" altLang="en-US" sz="2200" dirty="0">
                <a:solidFill>
                  <a:srgbClr val="000000"/>
                </a:solidFill>
                <a:latin typeface="Arial (Body)"/>
              </a:rPr>
              <a:t>I is made of forms and controls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Each form and control in the application’s G</a:t>
            </a:r>
            <a:r>
              <a:rPr lang="en-US" altLang="en-US" sz="100" dirty="0">
                <a:solidFill>
                  <a:srgbClr val="000000"/>
                </a:solidFill>
                <a:latin typeface="Arial (Body)"/>
              </a:rPr>
              <a:t> </a:t>
            </a:r>
            <a:r>
              <a:rPr lang="en-US" altLang="en-US" sz="2200" dirty="0">
                <a:solidFill>
                  <a:srgbClr val="000000"/>
                </a:solidFill>
                <a:latin typeface="Arial (Body)"/>
              </a:rPr>
              <a:t>U</a:t>
            </a:r>
            <a:r>
              <a:rPr lang="en-US" altLang="en-US" sz="100" dirty="0">
                <a:solidFill>
                  <a:srgbClr val="000000"/>
                </a:solidFill>
                <a:latin typeface="Arial (Body)"/>
              </a:rPr>
              <a:t> </a:t>
            </a:r>
            <a:r>
              <a:rPr lang="en-US" altLang="en-US" sz="2200" dirty="0">
                <a:solidFill>
                  <a:srgbClr val="000000"/>
                </a:solidFill>
                <a:latin typeface="Arial (Body)"/>
              </a:rPr>
              <a:t>I must have a name as I</a:t>
            </a:r>
            <a:r>
              <a:rPr lang="en-US" altLang="en-US" sz="100" dirty="0">
                <a:solidFill>
                  <a:srgbClr val="000000"/>
                </a:solidFill>
                <a:latin typeface="Arial (Body)"/>
              </a:rPr>
              <a:t> </a:t>
            </a:r>
            <a:r>
              <a:rPr lang="en-US" altLang="en-US" sz="2200" dirty="0">
                <a:solidFill>
                  <a:srgbClr val="000000"/>
                </a:solidFill>
                <a:latin typeface="Arial (Body)"/>
              </a:rPr>
              <a:t>D. The default blank form is named “Form1” automatically.</a:t>
            </a:r>
            <a:endParaRPr lang="en-IN" dirty="0"/>
          </a:p>
        </p:txBody>
      </p:sp>
      <p:pic>
        <p:nvPicPr>
          <p:cNvPr id="3" name="Picture 2" descr="In a Microsoft Visual Studio window, the empty form 1 design is highlighted in the designer pane. This is the project’s for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903" y="2128006"/>
            <a:ext cx="3043174" cy="2167378"/>
          </a:xfrm>
          <a:prstGeom prst="rect">
            <a:avLst/>
          </a:prstGeom>
        </p:spPr>
      </p:pic>
    </p:spTree>
    <p:extLst>
      <p:ext uri="{BB962C8B-B14F-4D97-AF65-F5344CB8AC3E}">
        <p14:creationId xmlns:p14="http://schemas.microsoft.com/office/powerpoint/2010/main" val="261359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403996" cy="677078"/>
          </a:xfrm>
        </p:spPr>
        <p:txBody>
          <a:bodyPr wrap="square" tIns="91425">
            <a:spAutoFit/>
          </a:bodyPr>
          <a:lstStyle/>
          <a:p>
            <a:pPr lvl="0" fontAlgn="base">
              <a:spcBef>
                <a:spcPct val="0"/>
              </a:spcBef>
              <a:spcAft>
                <a:spcPct val="0"/>
              </a:spcAft>
              <a:buClrTx/>
            </a:pPr>
            <a:r>
              <a:rPr lang="en-IN" altLang="en-US" sz="3200" dirty="0">
                <a:latin typeface="Times New Roman" panose="02020603050405020304" pitchFamily="18" charset="0"/>
                <a:ea typeface="+mj-ea"/>
                <a:cs typeface="Arial"/>
              </a:rPr>
              <a:t>The Form’s Bounding Box and Sizing Handles</a:t>
            </a:r>
            <a:endParaRPr lang="en-US" altLang="en-US" sz="320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8229600" cy="2416016"/>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The default empty form has a dimension (size) of 300 pixels wide by 300 pixels high</a:t>
            </a:r>
          </a:p>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A form in </a:t>
            </a:r>
            <a:r>
              <a:rPr lang="en-US" altLang="en-US" sz="2000" i="1" dirty="0">
                <a:solidFill>
                  <a:srgbClr val="000000"/>
                </a:solidFill>
                <a:latin typeface="Arial (Body)"/>
                <a:ea typeface="+mn-ea"/>
              </a:rPr>
              <a:t>Designer</a:t>
            </a:r>
            <a:r>
              <a:rPr lang="en-US" altLang="en-US" sz="2000" dirty="0">
                <a:solidFill>
                  <a:srgbClr val="000000"/>
                </a:solidFill>
                <a:latin typeface="Arial (Body)"/>
                <a:ea typeface="+mn-ea"/>
              </a:rPr>
              <a:t> is enclosed with thin dotted lines called the bounding box</a:t>
            </a:r>
          </a:p>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The bounding box has small sizing handles; you can use them to resize the form</a:t>
            </a:r>
          </a:p>
        </p:txBody>
      </p:sp>
      <p:pic>
        <p:nvPicPr>
          <p:cNvPr id="6" name="Picture 5" descr="In the form 1 dialog box design, there is a thin dotted line that surrounds the dialog box. On the form’s midpoints and corners are sizing handl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023" y="4083783"/>
            <a:ext cx="3885955" cy="2295785"/>
          </a:xfrm>
          <a:prstGeom prst="rect">
            <a:avLst/>
          </a:prstGeom>
        </p:spPr>
      </p:pic>
    </p:spTree>
    <p:extLst>
      <p:ext uri="{BB962C8B-B14F-4D97-AF65-F5344CB8AC3E}">
        <p14:creationId xmlns:p14="http://schemas.microsoft.com/office/powerpoint/2010/main" val="356255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The </a:t>
            </a:r>
            <a:r>
              <a:rPr lang="en-US" altLang="en-US" i="1" dirty="0">
                <a:latin typeface="Times New Roman" panose="02020603050405020304" pitchFamily="18" charset="0"/>
                <a:ea typeface="+mj-ea"/>
                <a:cs typeface="Arial"/>
              </a:rPr>
              <a:t>Properties</a:t>
            </a:r>
            <a:r>
              <a:rPr lang="en-US" altLang="en-US" dirty="0">
                <a:latin typeface="Times New Roman" panose="02020603050405020304" pitchFamily="18" charset="0"/>
                <a:ea typeface="+mj-ea"/>
                <a:cs typeface="Arial"/>
              </a:rPr>
              <a:t> Window</a:t>
            </a:r>
            <a:endParaRPr lang="en-US" altLang="en-US" dirty="0">
              <a:solidFill>
                <a:srgbClr val="FF0000"/>
              </a:solidFill>
              <a:latin typeface="Times New Roman" panose="02020603050405020304" pitchFamily="18" charset="0"/>
              <a:ea typeface="+mj-ea"/>
              <a:cs typeface="Arial"/>
            </a:endParaRPr>
          </a:p>
        </p:txBody>
      </p:sp>
      <p:sp>
        <p:nvSpPr>
          <p:cNvPr id="5" name="Content Placeholder 4"/>
          <p:cNvSpPr>
            <a:spLocks noGrp="1"/>
          </p:cNvSpPr>
          <p:nvPr>
            <p:ph idx="1"/>
          </p:nvPr>
        </p:nvSpPr>
        <p:spPr>
          <a:xfrm>
            <a:off x="457200" y="1600200"/>
            <a:ext cx="8229600" cy="1352006"/>
          </a:xfrm>
        </p:spPr>
        <p:txBody>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rPr>
              <a:t>The appearance and other characteristics of a G</a:t>
            </a:r>
            <a:r>
              <a:rPr lang="en-US" altLang="en-US" sz="100" dirty="0">
                <a:solidFill>
                  <a:srgbClr val="000000"/>
                </a:solidFill>
                <a:latin typeface="Arial (Body)"/>
              </a:rPr>
              <a:t> </a:t>
            </a:r>
            <a:r>
              <a:rPr lang="en-US" altLang="en-US" sz="2400" dirty="0">
                <a:solidFill>
                  <a:srgbClr val="000000"/>
                </a:solidFill>
                <a:latin typeface="Arial (Body)"/>
              </a:rPr>
              <a:t>U</a:t>
            </a:r>
            <a:r>
              <a:rPr lang="en-US" altLang="en-US" sz="100" dirty="0">
                <a:solidFill>
                  <a:srgbClr val="000000"/>
                </a:solidFill>
                <a:latin typeface="Arial (Body)"/>
              </a:rPr>
              <a:t> </a:t>
            </a:r>
            <a:r>
              <a:rPr lang="en-US" altLang="en-US" sz="2400" dirty="0">
                <a:solidFill>
                  <a:srgbClr val="000000"/>
                </a:solidFill>
                <a:latin typeface="Arial (Body)"/>
              </a:rPr>
              <a:t>I object are determined by the object's properties</a:t>
            </a:r>
          </a:p>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rPr>
              <a:t>The </a:t>
            </a:r>
            <a:r>
              <a:rPr lang="en-US" altLang="en-US" sz="2400" i="1" dirty="0">
                <a:solidFill>
                  <a:srgbClr val="000000"/>
                </a:solidFill>
                <a:latin typeface="Arial (Body)"/>
              </a:rPr>
              <a:t>Properties</a:t>
            </a:r>
            <a:r>
              <a:rPr lang="en-US" altLang="en-US" sz="2400" dirty="0">
                <a:solidFill>
                  <a:srgbClr val="000000"/>
                </a:solidFill>
                <a:latin typeface="Arial (Body)"/>
              </a:rPr>
              <a:t> window lists all properties</a:t>
            </a:r>
          </a:p>
        </p:txBody>
      </p:sp>
      <p:sp>
        <p:nvSpPr>
          <p:cNvPr id="7" name="Content Placeholder 6"/>
          <p:cNvSpPr>
            <a:spLocks noGrp="1"/>
          </p:cNvSpPr>
          <p:nvPr>
            <p:ph idx="13"/>
          </p:nvPr>
        </p:nvSpPr>
        <p:spPr>
          <a:xfrm>
            <a:off x="473720" y="3014126"/>
            <a:ext cx="8229600" cy="462551"/>
          </a:xfrm>
        </p:spPr>
        <p:txBody>
          <a:bodyPr/>
          <a:lstStyle/>
          <a:p>
            <a:pPr marL="741600" lvl="1" indent="-284400">
              <a:buFontTx/>
              <a:buChar char="‒"/>
            </a:pPr>
            <a:r>
              <a:rPr lang="en-US" altLang="en-US" sz="2400" dirty="0">
                <a:solidFill>
                  <a:srgbClr val="000000"/>
                </a:solidFill>
                <a:latin typeface="Arial (Body)"/>
              </a:rPr>
              <a:t>When selecting an object, its properties are displayed</a:t>
            </a:r>
          </a:p>
        </p:txBody>
      </p:sp>
      <p:sp>
        <p:nvSpPr>
          <p:cNvPr id="8" name="Content Placeholder 7"/>
          <p:cNvSpPr>
            <a:spLocks noGrp="1"/>
          </p:cNvSpPr>
          <p:nvPr>
            <p:ph idx="14"/>
          </p:nvPr>
        </p:nvSpPr>
        <p:spPr>
          <a:xfrm>
            <a:off x="473720" y="3523439"/>
            <a:ext cx="4960429" cy="1866246"/>
          </a:xfrm>
        </p:spPr>
        <p:txBody>
          <a:bodyPr/>
          <a:lstStyle/>
          <a:p>
            <a:pPr marL="741600" lvl="1" indent="0" fontAlgn="base">
              <a:spcAft>
                <a:spcPct val="0"/>
              </a:spcAft>
              <a:buNone/>
            </a:pPr>
            <a:r>
              <a:rPr lang="en-US" altLang="en-US" sz="2400" dirty="0">
                <a:solidFill>
                  <a:srgbClr val="000000"/>
                </a:solidFill>
                <a:latin typeface="Arial (Body)"/>
              </a:rPr>
              <a:t>in </a:t>
            </a:r>
            <a:r>
              <a:rPr lang="en-US" altLang="en-US" sz="2400" i="1" dirty="0">
                <a:solidFill>
                  <a:srgbClr val="000000"/>
                </a:solidFill>
                <a:latin typeface="Arial (Body)"/>
              </a:rPr>
              <a:t>Properties</a:t>
            </a:r>
            <a:r>
              <a:rPr lang="en-US" altLang="en-US" sz="2400" dirty="0">
                <a:solidFill>
                  <a:srgbClr val="000000"/>
                </a:solidFill>
                <a:latin typeface="Arial (Body)"/>
              </a:rPr>
              <a:t> windows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Each property has 2 columns:</a:t>
            </a:r>
          </a:p>
          <a:p>
            <a:pPr marL="1144800" lvl="2" indent="-230400" fontAlgn="base">
              <a:spcAft>
                <a:spcPct val="0"/>
              </a:spcAft>
            </a:pPr>
            <a:r>
              <a:rPr lang="en-US" altLang="en-US" sz="2400" dirty="0">
                <a:solidFill>
                  <a:srgbClr val="000000"/>
                </a:solidFill>
                <a:latin typeface="Arial (Body)"/>
              </a:rPr>
              <a:t>Left: property’s name</a:t>
            </a:r>
          </a:p>
          <a:p>
            <a:pPr marL="1144800" lvl="2" indent="-230400" fontAlgn="base">
              <a:spcAft>
                <a:spcPct val="0"/>
              </a:spcAft>
            </a:pPr>
            <a:r>
              <a:rPr lang="en-US" altLang="en-US" sz="2400" dirty="0">
                <a:solidFill>
                  <a:srgbClr val="000000"/>
                </a:solidFill>
                <a:latin typeface="Arial (Body)"/>
              </a:rPr>
              <a:t>Right: property’s value</a:t>
            </a:r>
          </a:p>
        </p:txBody>
      </p:sp>
      <p:pic>
        <p:nvPicPr>
          <p:cNvPr id="9" name="Picture 2" descr="The properties window for form 1 is in two columns. The left column lists the properties and the right column lists corresponding values. For example, for the property, show icon, the value is, true. For the property, size, the value is, 300 300. For the property, text, the value is, for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637776"/>
            <a:ext cx="22383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91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Changing a Property’s Value</a:t>
            </a:r>
          </a:p>
        </p:txBody>
      </p:sp>
      <p:sp>
        <p:nvSpPr>
          <p:cNvPr id="5" name="Text Placeholder 4"/>
          <p:cNvSpPr>
            <a:spLocks noGrp="1"/>
          </p:cNvSpPr>
          <p:nvPr>
            <p:ph type="body" idx="1"/>
          </p:nvPr>
        </p:nvSpPr>
        <p:spPr>
          <a:xfrm>
            <a:off x="457200" y="1610515"/>
            <a:ext cx="8229600" cy="2062896"/>
          </a:xfrm>
        </p:spPr>
        <p:txBody>
          <a:bodyPr/>
          <a:lstStyle/>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rPr>
              <a:t>Select an object, such as the Form, by clicking it once</a:t>
            </a:r>
          </a:p>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rPr>
              <a:t>Click View and select Properties if the Properties window is not available</a:t>
            </a:r>
          </a:p>
          <a:p>
            <a:pPr marL="255651" lvl="0" indent="-255651" fontAlgn="base">
              <a:spcAft>
                <a:spcPct val="0"/>
              </a:spcAft>
              <a:buFont typeface="Arial" panose="020B0604020202020204" pitchFamily="34" charset="0"/>
              <a:buChar char="•"/>
            </a:pPr>
            <a:r>
              <a:rPr lang="en-US" altLang="en-US" sz="2000" dirty="0">
                <a:solidFill>
                  <a:srgbClr val="000000"/>
                </a:solidFill>
                <a:latin typeface="Arial (Body)"/>
              </a:rPr>
              <a:t>Find the property’s name in the list and change its value</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The Text property determines the text to be displayed</a:t>
            </a:r>
            <a:endParaRPr lang="en-IN" sz="2000" dirty="0"/>
          </a:p>
        </p:txBody>
      </p:sp>
      <p:sp>
        <p:nvSpPr>
          <p:cNvPr id="6" name="Text Placeholder 5"/>
          <p:cNvSpPr>
            <a:spLocks noGrp="1"/>
          </p:cNvSpPr>
          <p:nvPr>
            <p:ph type="body" idx="2"/>
          </p:nvPr>
        </p:nvSpPr>
        <p:spPr>
          <a:xfrm>
            <a:off x="457200" y="3705338"/>
            <a:ext cx="3370217" cy="1920232"/>
          </a:xfrm>
        </p:spPr>
        <p:txBody>
          <a:bodyPr/>
          <a:lstStyle/>
          <a:p>
            <a:pPr marL="741600" lvl="1" indent="0" fontAlgn="base">
              <a:spcBef>
                <a:spcPts val="0"/>
              </a:spcBef>
              <a:spcAft>
                <a:spcPct val="0"/>
              </a:spcAft>
              <a:buNone/>
            </a:pPr>
            <a:r>
              <a:rPr lang="en-US" altLang="en-US" sz="2000" dirty="0">
                <a:solidFill>
                  <a:srgbClr val="000000"/>
                </a:solidFill>
                <a:latin typeface="Arial (Body)"/>
              </a:rPr>
              <a:t>in the form’s title bar</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Example: Change the</a:t>
            </a:r>
          </a:p>
          <a:p>
            <a:pPr marL="741600" lvl="1" indent="0" fontAlgn="base">
              <a:spcAft>
                <a:spcPct val="0"/>
              </a:spcAft>
              <a:buNone/>
            </a:pPr>
            <a:r>
              <a:rPr lang="en-US" altLang="en-US" sz="2000" dirty="0">
                <a:solidFill>
                  <a:srgbClr val="000000"/>
                </a:solidFill>
                <a:latin typeface="Arial (Body)"/>
              </a:rPr>
              <a:t>value from “Form1”</a:t>
            </a:r>
          </a:p>
          <a:p>
            <a:pPr marL="741600" lvl="1" indent="0" fontAlgn="base">
              <a:spcAft>
                <a:spcPct val="0"/>
              </a:spcAft>
              <a:buNone/>
            </a:pPr>
            <a:r>
              <a:rPr lang="en-US" altLang="en-US" sz="2000" dirty="0">
                <a:solidFill>
                  <a:srgbClr val="000000"/>
                </a:solidFill>
                <a:latin typeface="Arial (Body)"/>
              </a:rPr>
              <a:t>to</a:t>
            </a:r>
          </a:p>
          <a:p>
            <a:pPr marL="741600" lvl="1" indent="0" fontAlgn="base">
              <a:spcAft>
                <a:spcPct val="0"/>
              </a:spcAft>
              <a:buNone/>
            </a:pPr>
            <a:r>
              <a:rPr lang="en-US" altLang="en-US" sz="2000" dirty="0">
                <a:solidFill>
                  <a:srgbClr val="000000"/>
                </a:solidFill>
                <a:latin typeface="Arial (Body)"/>
              </a:rPr>
              <a:t>“My First Program”</a:t>
            </a:r>
          </a:p>
        </p:txBody>
      </p:sp>
      <p:pic>
        <p:nvPicPr>
          <p:cNvPr id="9" name="Picture 2" descr="In the properties window for form 1, the value for the text property is, for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741" y="3775167"/>
            <a:ext cx="22383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In the properties window for form 1, the value for the text property is, my first progra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238" y="3773217"/>
            <a:ext cx="2228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445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Adding Controls to a Form</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In the </a:t>
            </a:r>
            <a:r>
              <a:rPr lang="en-US" altLang="en-US" sz="2400" i="1" dirty="0">
                <a:solidFill>
                  <a:srgbClr val="000000"/>
                </a:solidFill>
                <a:latin typeface="Arial (Body)"/>
                <a:ea typeface="+mn-ea"/>
              </a:rPr>
              <a:t>Toolbox</a:t>
            </a:r>
            <a:r>
              <a:rPr lang="en-US" altLang="en-US" sz="2400" dirty="0">
                <a:solidFill>
                  <a:srgbClr val="000000"/>
                </a:solidFill>
                <a:latin typeface="Arial (Body)"/>
                <a:ea typeface="+mn-ea"/>
              </a:rPr>
              <a:t>, select the Control (e.g. a Button), then you can either:</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double click the Button control</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click and drag the Button control to the form</a:t>
            </a:r>
          </a:p>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On the form, you can</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resize the control using its bounding box and sizing handles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move the control’s position by dragging it</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change its properties in the </a:t>
            </a:r>
            <a:r>
              <a:rPr lang="en-US" altLang="en-US" sz="2400" i="1" dirty="0">
                <a:solidFill>
                  <a:srgbClr val="000000"/>
                </a:solidFill>
                <a:latin typeface="Arial (Body)"/>
              </a:rPr>
              <a:t>Properties</a:t>
            </a:r>
            <a:r>
              <a:rPr lang="en-US" altLang="en-US" sz="2400" dirty="0">
                <a:solidFill>
                  <a:srgbClr val="000000"/>
                </a:solidFill>
                <a:latin typeface="Arial (Body)"/>
              </a:rPr>
              <a:t> window</a:t>
            </a:r>
          </a:p>
        </p:txBody>
      </p:sp>
    </p:spTree>
    <p:extLst>
      <p:ext uri="{BB962C8B-B14F-4D97-AF65-F5344CB8AC3E}">
        <p14:creationId xmlns:p14="http://schemas.microsoft.com/office/powerpoint/2010/main" val="382119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Rules for Naming Controls</a:t>
            </a:r>
          </a:p>
        </p:txBody>
      </p:sp>
      <p:sp>
        <p:nvSpPr>
          <p:cNvPr id="3" name="Text Placeholder 2"/>
          <p:cNvSpPr>
            <a:spLocks noGrp="1"/>
          </p:cNvSpPr>
          <p:nvPr>
            <p:ph type="body" idx="1"/>
          </p:nvPr>
        </p:nvSpPr>
        <p:spPr>
          <a:xfrm>
            <a:off x="457200" y="1600200"/>
            <a:ext cx="8229600" cy="4678173"/>
          </a:xfrm>
        </p:spPr>
        <p:txBody>
          <a:bodyPr wrap="square" lIns="91425" tIns="91425" rIns="91425" bIns="91425">
            <a:spAutoFit/>
          </a:bodyPr>
          <a:lstStyle/>
          <a:p>
            <a:pPr marL="255651" lvl="0" indent="-255651" fontAlgn="base">
              <a:spcAft>
                <a:spcPct val="0"/>
              </a:spcAft>
              <a:buFont typeface="Arial" panose="020B0604020202020204" pitchFamily="34" charset="0"/>
              <a:buChar char="•"/>
              <a:defRPr/>
            </a:pPr>
            <a:r>
              <a:rPr lang="en-US" altLang="en-US" sz="2200" dirty="0">
                <a:solidFill>
                  <a:srgbClr val="000000"/>
                </a:solidFill>
                <a:latin typeface="+mn-lt"/>
                <a:ea typeface="+mn-ea"/>
              </a:rPr>
              <a:t>Controls’ names are identifiers of the controls</a:t>
            </a:r>
          </a:p>
          <a:p>
            <a:pPr marL="255651" lvl="0" indent="-255651" fontAlgn="base">
              <a:spcAft>
                <a:spcPct val="0"/>
              </a:spcAft>
              <a:buFont typeface="Arial" panose="020B0604020202020204" pitchFamily="34" charset="0"/>
              <a:buChar char="•"/>
              <a:defRPr/>
            </a:pPr>
            <a:r>
              <a:rPr lang="en-US" altLang="en-US" sz="2200" dirty="0">
                <a:solidFill>
                  <a:srgbClr val="000000"/>
                </a:solidFill>
                <a:latin typeface="+mn-lt"/>
                <a:ea typeface="+mn-ea"/>
              </a:rPr>
              <a:t>The naming conventions are:</a:t>
            </a:r>
          </a:p>
          <a:p>
            <a:pPr marL="741553" lvl="1" indent="-284353" fontAlgn="base">
              <a:spcAft>
                <a:spcPct val="0"/>
              </a:spcAft>
              <a:buFont typeface="Arial" panose="020B0604020202020204" pitchFamily="34" charset="0"/>
              <a:buChar char="–"/>
              <a:defRPr/>
            </a:pPr>
            <a:r>
              <a:rPr lang="en-US" altLang="en-US" sz="2200" dirty="0">
                <a:solidFill>
                  <a:srgbClr val="000000"/>
                </a:solidFill>
                <a:latin typeface="+mn-lt"/>
              </a:rPr>
              <a:t>The first character must be a letter (lower or uppercase, does not matter) or an underscore (_)</a:t>
            </a:r>
          </a:p>
          <a:p>
            <a:pPr marL="741553" lvl="1" indent="-284353" fontAlgn="base">
              <a:spcAft>
                <a:spcPct val="0"/>
              </a:spcAft>
              <a:buFont typeface="Arial" panose="020B0604020202020204" pitchFamily="34" charset="0"/>
              <a:buChar char="–"/>
              <a:defRPr/>
            </a:pPr>
            <a:r>
              <a:rPr lang="en-US" altLang="en-US" sz="2200" dirty="0">
                <a:solidFill>
                  <a:srgbClr val="000000"/>
                </a:solidFill>
                <a:latin typeface="+mn-lt"/>
              </a:rPr>
              <a:t>All other characters can be alphanumerical characters or underscores</a:t>
            </a:r>
          </a:p>
          <a:p>
            <a:pPr marL="741553" lvl="1" indent="-284353" fontAlgn="base">
              <a:spcAft>
                <a:spcPct val="0"/>
              </a:spcAft>
              <a:buFont typeface="Arial" panose="020B0604020202020204" pitchFamily="34" charset="0"/>
              <a:buChar char="–"/>
              <a:defRPr/>
            </a:pPr>
            <a:r>
              <a:rPr lang="en-US" altLang="en-US" sz="2200" dirty="0">
                <a:solidFill>
                  <a:srgbClr val="000000"/>
                </a:solidFill>
                <a:latin typeface="+mn-lt"/>
              </a:rPr>
              <a:t>The name cannot contain spaces</a:t>
            </a:r>
          </a:p>
          <a:p>
            <a:pPr marL="255651" lvl="0" indent="-255651" fontAlgn="base">
              <a:spcAft>
                <a:spcPct val="0"/>
              </a:spcAft>
              <a:buFont typeface="Arial" panose="020B0604020202020204" pitchFamily="34" charset="0"/>
              <a:buChar char="•"/>
              <a:defRPr/>
            </a:pPr>
            <a:r>
              <a:rPr lang="en-US" altLang="en-US" sz="2200" dirty="0">
                <a:solidFill>
                  <a:srgbClr val="000000"/>
                </a:solidFill>
                <a:latin typeface="+mn-lt"/>
                <a:ea typeface="+mn-ea"/>
              </a:rPr>
              <a:t>Examples of good names are:</a:t>
            </a:r>
          </a:p>
          <a:p>
            <a:pPr marL="457200" lvl="1" indent="0" fontAlgn="base">
              <a:spcBef>
                <a:spcPts val="400"/>
              </a:spcBef>
              <a:spcAft>
                <a:spcPct val="0"/>
              </a:spcAft>
              <a:buNone/>
              <a:defRPr/>
            </a:pPr>
            <a:r>
              <a:rPr lang="en-US" altLang="en-US" sz="2200" dirty="0">
                <a:solidFill>
                  <a:srgbClr val="000000"/>
                </a:solidFill>
                <a:latin typeface="Consolas" panose="020B0609020204030204" pitchFamily="49" charset="0"/>
                <a:cs typeface="Consolas" panose="020B0609020204030204" pitchFamily="49" charset="0"/>
              </a:rPr>
              <a:t>showDayButton</a:t>
            </a:r>
          </a:p>
          <a:p>
            <a:pPr marL="457200" lvl="1" indent="0" fontAlgn="base">
              <a:spcBef>
                <a:spcPts val="400"/>
              </a:spcBef>
              <a:spcAft>
                <a:spcPct val="0"/>
              </a:spcAft>
              <a:buNone/>
              <a:defRPr/>
            </a:pPr>
            <a:r>
              <a:rPr lang="en-US" altLang="en-US" sz="2200" dirty="0">
                <a:solidFill>
                  <a:srgbClr val="000000"/>
                </a:solidFill>
                <a:latin typeface="Consolas" panose="020B0609020204030204" pitchFamily="49" charset="0"/>
                <a:cs typeface="Consolas" panose="020B0609020204030204" pitchFamily="49" charset="0"/>
              </a:rPr>
              <a:t>DisplayTotal</a:t>
            </a:r>
          </a:p>
          <a:p>
            <a:pPr marL="457200" lvl="1" indent="0" fontAlgn="base">
              <a:spcBef>
                <a:spcPts val="400"/>
              </a:spcBef>
              <a:spcAft>
                <a:spcPct val="0"/>
              </a:spcAft>
              <a:buNone/>
              <a:defRPr/>
            </a:pPr>
            <a:r>
              <a:rPr lang="en-US" altLang="en-US" sz="2200" dirty="0">
                <a:solidFill>
                  <a:srgbClr val="000000"/>
                </a:solidFill>
                <a:latin typeface="Consolas" panose="020B0609020204030204" pitchFamily="49" charset="0"/>
                <a:cs typeface="Consolas" panose="020B0609020204030204" pitchFamily="49" charset="0"/>
              </a:rPr>
              <a:t>_ScoreLabel</a:t>
            </a:r>
          </a:p>
        </p:txBody>
      </p:sp>
    </p:spTree>
    <p:extLst>
      <p:ext uri="{BB962C8B-B14F-4D97-AF65-F5344CB8AC3E}">
        <p14:creationId xmlns:p14="http://schemas.microsoft.com/office/powerpoint/2010/main" val="67726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IN" altLang="en-US" dirty="0">
                <a:solidFill>
                  <a:schemeClr val="tx2"/>
                </a:solidFill>
                <a:latin typeface="Times New Roman" panose="02020603050405020304" pitchFamily="18" charset="0"/>
                <a:ea typeface="+mj-ea"/>
                <a:cs typeface="Arial"/>
              </a:rPr>
              <a:t>2.2 Creating the G</a:t>
            </a:r>
            <a:r>
              <a:rPr lang="en-IN" altLang="en-US" sz="100" dirty="0">
                <a:solidFill>
                  <a:schemeClr val="tx2"/>
                </a:solidFill>
                <a:latin typeface="Times New Roman" panose="02020603050405020304" pitchFamily="18" charset="0"/>
                <a:ea typeface="+mj-ea"/>
                <a:cs typeface="Arial"/>
              </a:rPr>
              <a:t> </a:t>
            </a:r>
            <a:r>
              <a:rPr lang="en-IN" altLang="en-US" dirty="0">
                <a:solidFill>
                  <a:schemeClr val="tx2"/>
                </a:solidFill>
                <a:latin typeface="Times New Roman" panose="02020603050405020304" pitchFamily="18" charset="0"/>
                <a:ea typeface="+mj-ea"/>
                <a:cs typeface="Arial"/>
              </a:rPr>
              <a:t>U</a:t>
            </a:r>
            <a:r>
              <a:rPr lang="en-IN" altLang="en-US" sz="100" dirty="0">
                <a:solidFill>
                  <a:schemeClr val="tx2"/>
                </a:solidFill>
                <a:latin typeface="Times New Roman" panose="02020603050405020304" pitchFamily="18" charset="0"/>
                <a:ea typeface="+mj-ea"/>
                <a:cs typeface="Arial"/>
              </a:rPr>
              <a:t> </a:t>
            </a:r>
            <a:r>
              <a:rPr lang="en-IN" altLang="en-US" dirty="0">
                <a:solidFill>
                  <a:schemeClr val="tx2"/>
                </a:solidFill>
                <a:latin typeface="Times New Roman" panose="02020603050405020304" pitchFamily="18" charset="0"/>
                <a:ea typeface="+mj-ea"/>
                <a:cs typeface="Arial"/>
              </a:rPr>
              <a:t>I for Your First Visual </a:t>
            </a:r>
            <a:r>
              <a:rPr lang="en-IN" altLang="en-US" sz="1200" dirty="0">
                <a:solidFill>
                  <a:schemeClr val="bg1"/>
                </a:solidFill>
                <a:latin typeface="Times New Roman" panose="02020603050405020304" pitchFamily="18" charset="0"/>
                <a:ea typeface="+mj-ea"/>
                <a:cs typeface="Arial"/>
              </a:rPr>
              <a:t>c sharp </a:t>
            </a:r>
            <a:r>
              <a:rPr lang="en-IN" altLang="en-US" dirty="0">
                <a:solidFill>
                  <a:schemeClr val="tx2"/>
                </a:solidFill>
                <a:latin typeface="Times New Roman" panose="02020603050405020304" pitchFamily="18" charset="0"/>
                <a:ea typeface="+mj-ea"/>
                <a:cs typeface="Arial"/>
              </a:rPr>
              <a:t>Application</a:t>
            </a:r>
            <a:endParaRPr lang="en-US" altLang="en-US" dirty="0">
              <a:solidFill>
                <a:schemeClr val="tx2"/>
              </a:solidFill>
              <a:latin typeface="Times New Roman" panose="02020603050405020304" pitchFamily="18" charset="0"/>
              <a:ea typeface="+mj-ea"/>
              <a:cs typeface="Aria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560740641"/>
              </p:ext>
            </p:extLst>
          </p:nvPr>
        </p:nvGraphicFramePr>
        <p:xfrm>
          <a:off x="480276" y="764675"/>
          <a:ext cx="592931" cy="461167"/>
        </p:xfrm>
        <a:graphic>
          <a:graphicData uri="http://schemas.openxmlformats.org/presentationml/2006/ole">
            <mc:AlternateContent xmlns:mc="http://schemas.openxmlformats.org/markup-compatibility/2006">
              <mc:Choice xmlns:v="urn:schemas-microsoft-com:vml" Requires="v">
                <p:oleObj spid="_x0000_s4224" name="Equation" r:id="rId3" imgW="228600" imgH="177480" progId="Equation.DSMT4">
                  <p:embed/>
                </p:oleObj>
              </mc:Choice>
              <mc:Fallback>
                <p:oleObj name="Equation" r:id="rId3" imgW="228600" imgH="177480" progId="Equation.DSMT4">
                  <p:embed/>
                  <p:pic>
                    <p:nvPicPr>
                      <p:cNvPr id="0" name=""/>
                      <p:cNvPicPr/>
                      <p:nvPr/>
                    </p:nvPicPr>
                    <p:blipFill>
                      <a:blip r:embed="rId4"/>
                      <a:stretch>
                        <a:fillRect/>
                      </a:stretch>
                    </p:blipFill>
                    <p:spPr>
                      <a:xfrm>
                        <a:off x="480276" y="764675"/>
                        <a:ext cx="592931" cy="461167"/>
                      </a:xfrm>
                      <a:prstGeom prst="rect">
                        <a:avLst/>
                      </a:prstGeom>
                    </p:spPr>
                  </p:pic>
                </p:oleObj>
              </mc:Fallback>
            </mc:AlternateContent>
          </a:graphicData>
        </a:graphic>
      </p:graphicFrame>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Components: a Form and a Button control</a:t>
            </a:r>
          </a:p>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Purpose: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Create the application’s G</a:t>
            </a:r>
            <a:r>
              <a:rPr lang="en-US" altLang="en-US" sz="100" dirty="0">
                <a:solidFill>
                  <a:srgbClr val="000000"/>
                </a:solidFill>
                <a:latin typeface="Arial (Body)"/>
              </a:rPr>
              <a:t> </a:t>
            </a:r>
            <a:r>
              <a:rPr lang="en-US" altLang="en-US" sz="2400" dirty="0">
                <a:solidFill>
                  <a:srgbClr val="000000"/>
                </a:solidFill>
                <a:latin typeface="Arial (Body)"/>
              </a:rPr>
              <a:t>U</a:t>
            </a:r>
            <a:r>
              <a:rPr lang="en-US" altLang="en-US" sz="100" dirty="0">
                <a:solidFill>
                  <a:srgbClr val="000000"/>
                </a:solidFill>
                <a:latin typeface="Arial (Body)"/>
              </a:rPr>
              <a:t> </a:t>
            </a:r>
            <a:r>
              <a:rPr lang="en-US" altLang="en-US" sz="2400" dirty="0">
                <a:solidFill>
                  <a:srgbClr val="000000"/>
                </a:solidFill>
                <a:latin typeface="Arial (Body)"/>
              </a:rPr>
              <a:t>I</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rPr>
              <a:t>Write the code that causes “Hello World” to appear when the user clicks the button (details are available in section 2.3)</a:t>
            </a:r>
          </a:p>
        </p:txBody>
      </p:sp>
    </p:spTree>
    <p:extLst>
      <p:ext uri="{BB962C8B-B14F-4D97-AF65-F5344CB8AC3E}">
        <p14:creationId xmlns:p14="http://schemas.microsoft.com/office/powerpoint/2010/main" val="418307508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8577</TotalTime>
  <Words>1497</Words>
  <Application>Microsoft Office PowerPoint</Application>
  <PresentationFormat>On-screen Show (4:3)</PresentationFormat>
  <Paragraphs>175</Paragraphs>
  <Slides>27</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7" baseType="lpstr">
      <vt:lpstr>Arial</vt:lpstr>
      <vt:lpstr>Arial (Body)</vt:lpstr>
      <vt:lpstr>Consolas</vt:lpstr>
      <vt:lpstr>Courier New</vt:lpstr>
      <vt:lpstr>Noto Sans Symbols</vt:lpstr>
      <vt:lpstr>Times New Roman</vt:lpstr>
      <vt:lpstr>Verdana</vt:lpstr>
      <vt:lpstr>508 Lecture</vt:lpstr>
      <vt:lpstr>1_508 Lecture</vt:lpstr>
      <vt:lpstr>Equation</vt:lpstr>
      <vt:lpstr>Starting out with Visual</vt:lpstr>
      <vt:lpstr>Topics</vt:lpstr>
      <vt:lpstr>2.1 Getting Started with Forms and Controls</vt:lpstr>
      <vt:lpstr>The Form’s Bounding Box and Sizing Handles</vt:lpstr>
      <vt:lpstr>The Properties Window</vt:lpstr>
      <vt:lpstr>Changing a Property’s Value</vt:lpstr>
      <vt:lpstr>Adding Controls to a Form</vt:lpstr>
      <vt:lpstr>Rules for Naming Controls</vt:lpstr>
      <vt:lpstr>2.2 Creating the G U I for Your First Visual c sharp Application</vt:lpstr>
      <vt:lpstr>2.3 Introduction to  c sharp    Code</vt:lpstr>
      <vt:lpstr>Source Codes in the Solution Explorer</vt:lpstr>
      <vt:lpstr>Organization of the Form1.cs</vt:lpstr>
      <vt:lpstr>Adding Your Code</vt:lpstr>
      <vt:lpstr>Message Boxes</vt:lpstr>
      <vt:lpstr>2.4 Writing Code for the Hello World Application</vt:lpstr>
      <vt:lpstr>2.5 Label Controls</vt:lpstr>
      <vt:lpstr>Handling Text Alignments</vt:lpstr>
      <vt:lpstr>Using Code to Display Output in a Label Control</vt:lpstr>
      <vt:lpstr>2.6 Making Sense of IntelliSense</vt:lpstr>
      <vt:lpstr>2.7 PictureBox Controls</vt:lpstr>
      <vt:lpstr>Creating Clickable Images</vt:lpstr>
      <vt:lpstr>Sequential Execution of Statements</vt:lpstr>
      <vt:lpstr>2.8 Comments, Blank Links, and Indentation</vt:lpstr>
      <vt:lpstr>Using Blank Lines and Indentation</vt:lpstr>
      <vt:lpstr>2.9 Writing the Code to Close an Application’s Form</vt:lpstr>
      <vt:lpstr>2.10 Dealing with Syntax Errors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C#®, 4e</dc:title>
  <dc:subject>Computer Science</dc:subject>
  <dc:creator>Gaddis</dc:creator>
  <cp:keywords>Starting Out With Visual C#</cp:keywords>
  <cp:lastModifiedBy>Jacoby, Meghan</cp:lastModifiedBy>
  <cp:revision>974</cp:revision>
  <dcterms:modified xsi:type="dcterms:W3CDTF">2019-05-28T16:02:55Z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