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8" r:id="rId7"/>
    <p:sldId id="299" r:id="rId8"/>
    <p:sldId id="261" r:id="rId9"/>
    <p:sldId id="262" r:id="rId10"/>
    <p:sldId id="263" r:id="rId11"/>
    <p:sldId id="302" r:id="rId12"/>
    <p:sldId id="264" r:id="rId13"/>
    <p:sldId id="300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265" r:id="rId22"/>
    <p:sldId id="309" r:id="rId23"/>
    <p:sldId id="310" r:id="rId24"/>
    <p:sldId id="311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2" r:id="rId40"/>
    <p:sldId id="283" r:id="rId41"/>
    <p:sldId id="289" r:id="rId42"/>
    <p:sldId id="284" r:id="rId43"/>
    <p:sldId id="285" r:id="rId44"/>
    <p:sldId id="286" r:id="rId45"/>
    <p:sldId id="287" r:id="rId46"/>
    <p:sldId id="288" r:id="rId47"/>
    <p:sldId id="290" r:id="rId48"/>
    <p:sldId id="291" r:id="rId49"/>
    <p:sldId id="292" r:id="rId50"/>
    <p:sldId id="293" r:id="rId51"/>
    <p:sldId id="294" r:id="rId52"/>
    <p:sldId id="295" r:id="rId53"/>
    <p:sldId id="313" r:id="rId54"/>
    <p:sldId id="296" r:id="rId55"/>
    <p:sldId id="29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</p:spTree>
    <p:extLst>
      <p:ext uri="{BB962C8B-B14F-4D97-AF65-F5344CB8AC3E}">
        <p14:creationId xmlns:p14="http://schemas.microsoft.com/office/powerpoint/2010/main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b="1" dirty="0"/>
              <a:t>pandas</a:t>
            </a:r>
          </a:p>
          <a:p>
            <a:r>
              <a:rPr lang="en-US" dirty="0"/>
              <a:t>&gt;&gt;&gt; </a:t>
            </a:r>
            <a:r>
              <a:rPr lang="en-US" sz="2800" b="1" dirty="0" err="1"/>
              <a:t>pandas.DataFrame</a:t>
            </a:r>
            <a:r>
              <a:rPr lang="en-US" sz="2800" b="1" dirty="0"/>
              <a:t>(data)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   items  count</a:t>
            </a:r>
          </a:p>
          <a:p>
            <a:pPr marL="400050" lvl="1" indent="0">
              <a:buNone/>
            </a:pPr>
            <a:r>
              <a:rPr lang="en-US" dirty="0"/>
              <a:t>0    101    150</a:t>
            </a:r>
          </a:p>
          <a:p>
            <a:pPr marL="400050" lvl="1" indent="0">
              <a:buNone/>
            </a:pPr>
            <a:r>
              <a:rPr lang="en-US" dirty="0"/>
              <a:t>1    102    250</a:t>
            </a:r>
          </a:p>
          <a:p>
            <a:pPr marL="400050" lvl="1" indent="0">
              <a:buNone/>
            </a:pPr>
            <a:r>
              <a:rPr lang="en-US" dirty="0"/>
              <a:t>2    103    300</a:t>
            </a:r>
          </a:p>
          <a:p>
            <a:pPr marL="400050" lvl="1" indent="0">
              <a:buNone/>
            </a:pPr>
            <a:r>
              <a:rPr lang="en-US" dirty="0"/>
              <a:t>3    104   1000</a:t>
            </a:r>
          </a:p>
          <a:p>
            <a:pPr marL="400050" lvl="1" indent="0">
              <a:buNone/>
            </a:pPr>
            <a:r>
              <a:rPr lang="en-US" dirty="0"/>
              <a:t>4    105    400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7128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8A90-F459-5184-D34E-EA259421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 of the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DataFrame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AAB8-630E-37F6-8F06-75AE0BF8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pandas.</a:t>
            </a:r>
            <a:r>
              <a:rPr lang="it-IT" b="1" dirty="0"/>
              <a:t>DataFrame</a:t>
            </a:r>
            <a:r>
              <a:rPr lang="it-IT" sz="2800" dirty="0"/>
              <a:t>(data=None, index=None, columns=None, dtype=None, copy=None)</a:t>
            </a:r>
          </a:p>
          <a:p>
            <a:r>
              <a:rPr lang="en-US" dirty="0"/>
              <a:t>data: The data contains </a:t>
            </a:r>
            <a:r>
              <a:rPr lang="en-US" dirty="0" err="1"/>
              <a:t>ndarray</a:t>
            </a:r>
            <a:r>
              <a:rPr lang="en-US" dirty="0"/>
              <a:t>, list, constants.</a:t>
            </a:r>
          </a:p>
          <a:p>
            <a:r>
              <a:rPr lang="en-US" dirty="0"/>
              <a:t>Index: The index must be unique and </a:t>
            </a:r>
            <a:r>
              <a:rPr lang="en-US" dirty="0" err="1"/>
              <a:t>hashable</a:t>
            </a:r>
            <a:r>
              <a:rPr lang="en-US" dirty="0"/>
              <a:t>. </a:t>
            </a:r>
            <a:r>
              <a:rPr lang="en-US" dirty="0" err="1"/>
              <a:t>np.arrange</a:t>
            </a:r>
            <a:r>
              <a:rPr lang="en-US" dirty="0"/>
              <a:t>(n) if no index is passed.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err="1"/>
              <a:t>dtype</a:t>
            </a:r>
            <a:r>
              <a:rPr lang="en-US" dirty="0"/>
              <a:t> is also a data type.</a:t>
            </a:r>
          </a:p>
          <a:p>
            <a:r>
              <a:rPr lang="en-US" dirty="0"/>
              <a:t>copy: It is used to copy the data. The data contains </a:t>
            </a:r>
            <a:r>
              <a:rPr lang="en-US" dirty="0" err="1"/>
              <a:t>ndarray</a:t>
            </a:r>
            <a:r>
              <a:rPr lang="en-US" dirty="0"/>
              <a:t>, list, constants.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31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-&gt; DataFrame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data corresponds to a </a:t>
            </a:r>
            <a:r>
              <a:rPr lang="en-US" i="1" dirty="0"/>
              <a:t>column</a:t>
            </a:r>
            <a:r>
              <a:rPr lang="en-US" dirty="0"/>
              <a:t> in the resulting DataFrame.</a:t>
            </a:r>
          </a:p>
          <a:p>
            <a:r>
              <a:rPr lang="en-US" dirty="0"/>
              <a:t>&gt;&gt;&gt; </a:t>
            </a:r>
            <a:r>
              <a:rPr lang="en-US" sz="2300" dirty="0"/>
              <a:t>p=</a:t>
            </a:r>
            <a:r>
              <a:rPr lang="en-US" sz="2300" dirty="0" err="1"/>
              <a:t>pandas.DataFrame</a:t>
            </a:r>
            <a:r>
              <a:rPr lang="en-US" sz="2300" dirty="0"/>
              <a:t>(</a:t>
            </a:r>
            <a:r>
              <a:rPr lang="en-US" sz="2300" dirty="0" err="1"/>
              <a:t>data,index</a:t>
            </a:r>
            <a:r>
              <a:rPr lang="en-US" sz="2300" dirty="0"/>
              <a:t>=["</a:t>
            </a:r>
            <a:r>
              <a:rPr lang="en-US" sz="2300" dirty="0" err="1"/>
              <a:t>userA</a:t>
            </a:r>
            <a:r>
              <a:rPr lang="en-US" sz="2300" dirty="0"/>
              <a:t>","</a:t>
            </a:r>
            <a:r>
              <a:rPr lang="en-US" sz="2300" dirty="0" err="1"/>
              <a:t>userB</a:t>
            </a:r>
            <a:r>
              <a:rPr lang="en-US" sz="2300" dirty="0"/>
              <a:t>","</a:t>
            </a:r>
            <a:r>
              <a:rPr lang="en-US" sz="2300" dirty="0" err="1"/>
              <a:t>userC</a:t>
            </a:r>
            <a:r>
              <a:rPr lang="en-US" sz="2300" dirty="0"/>
              <a:t>","</a:t>
            </a:r>
            <a:r>
              <a:rPr lang="en-US" sz="2300" dirty="0" err="1"/>
              <a:t>userD</a:t>
            </a:r>
            <a:r>
              <a:rPr lang="en-US" sz="2300" dirty="0"/>
              <a:t>","</a:t>
            </a:r>
            <a:r>
              <a:rPr lang="en-US" sz="2300" dirty="0" err="1"/>
              <a:t>userE</a:t>
            </a:r>
            <a:r>
              <a:rPr lang="en-US" sz="2300" dirty="0"/>
              <a:t>"])</a:t>
            </a:r>
          </a:p>
          <a:p>
            <a:r>
              <a:rPr lang="en-US" dirty="0"/>
              <a:t>&gt;&gt;&gt; p</a:t>
            </a:r>
          </a:p>
          <a:p>
            <a:pPr marL="0" indent="0">
              <a:buNone/>
            </a:pPr>
            <a:r>
              <a:rPr lang="en-US" b="1" dirty="0"/>
              <a:t>          items  count</a:t>
            </a:r>
          </a:p>
          <a:p>
            <a:pPr marL="0" indent="0">
              <a:buNone/>
            </a:pPr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pPr marL="0" indent="0">
              <a:buNone/>
            </a:pPr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pPr marL="0" indent="0">
              <a:buNone/>
            </a:pPr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pPr marL="0" indent="0">
              <a:buNone/>
            </a:pPr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pPr marL="0" indent="0">
              <a:buNone/>
            </a:pPr>
            <a:r>
              <a:rPr lang="en-US" b="1" dirty="0" err="1"/>
              <a:t>userE</a:t>
            </a:r>
            <a:r>
              <a:rPr lang="en-US" b="1" dirty="0"/>
              <a:t>    105    400</a:t>
            </a:r>
          </a:p>
        </p:txBody>
      </p:sp>
    </p:spTree>
    <p:extLst>
      <p:ext uri="{BB962C8B-B14F-4D97-AF65-F5344CB8AC3E}">
        <p14:creationId xmlns:p14="http://schemas.microsoft.com/office/powerpoint/2010/main" val="35205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CAC7-E5A6-25DF-0DF0-99DD2FD1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sobj</a:t>
            </a:r>
            <a:r>
              <a:rPr lang="fr-FR" dirty="0"/>
              <a:t> = </a:t>
            </a:r>
            <a:r>
              <a:rPr lang="fr-FR" dirty="0" err="1"/>
              <a:t>pd.Series</a:t>
            </a:r>
            <a:r>
              <a:rPr lang="fr-FR" dirty="0"/>
              <a:t>([10,20,30,40,50])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sobj</a:t>
            </a:r>
            <a:r>
              <a:rPr lang="fr-FR" dirty="0"/>
              <a:t>)</a:t>
            </a:r>
          </a:p>
          <a:p>
            <a:pPr marL="400050" lvl="1" indent="0">
              <a:buNone/>
            </a:pPr>
            <a:r>
              <a:rPr lang="en-IN" sz="2000" dirty="0"/>
              <a:t>0    10</a:t>
            </a:r>
          </a:p>
          <a:p>
            <a:pPr marL="400050" lvl="1" indent="0">
              <a:buNone/>
            </a:pPr>
            <a:r>
              <a:rPr lang="en-IN" sz="2000" dirty="0"/>
              <a:t>1    20</a:t>
            </a:r>
          </a:p>
          <a:p>
            <a:pPr marL="400050" lvl="1" indent="0">
              <a:buNone/>
            </a:pPr>
            <a:r>
              <a:rPr lang="en-IN" sz="2000" dirty="0"/>
              <a:t>2    30</a:t>
            </a:r>
          </a:p>
          <a:p>
            <a:pPr marL="400050" lvl="1" indent="0">
              <a:buNone/>
            </a:pPr>
            <a:r>
              <a:rPr lang="en-IN" sz="2000" dirty="0"/>
              <a:t>3    40</a:t>
            </a:r>
          </a:p>
          <a:p>
            <a:pPr marL="857250" lvl="1" indent="-457200">
              <a:buAutoNum type="arabicPlain" startAt="4"/>
            </a:pPr>
            <a:r>
              <a:rPr lang="en-IN" sz="2000" dirty="0"/>
              <a:t>50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dtype</a:t>
            </a:r>
            <a:r>
              <a:rPr lang="en-IN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21558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F0DB-587F-99F3-6996-75DE9F70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sobj</a:t>
            </a:r>
            <a:r>
              <a:rPr lang="fr-FR" dirty="0"/>
              <a:t> = </a:t>
            </a:r>
            <a:r>
              <a:rPr lang="fr-FR" dirty="0" err="1"/>
              <a:t>pd.Series</a:t>
            </a:r>
            <a:r>
              <a:rPr lang="fr-FR" dirty="0"/>
              <a:t>([10,20,30,40,50])</a:t>
            </a:r>
            <a:endParaRPr lang="en-US" dirty="0"/>
          </a:p>
          <a:p>
            <a:r>
              <a:rPr lang="en-US" dirty="0" err="1"/>
              <a:t>sobj.</a:t>
            </a:r>
            <a:r>
              <a:rPr lang="en-US" b="1" dirty="0" err="1"/>
              <a:t>index</a:t>
            </a:r>
            <a:endParaRPr lang="en-US" b="1" dirty="0"/>
          </a:p>
          <a:p>
            <a:r>
              <a:rPr lang="en-US" dirty="0" err="1"/>
              <a:t>RangeIndex</a:t>
            </a:r>
            <a:r>
              <a:rPr lang="en-US" dirty="0"/>
              <a:t>(start=0, stop=5, step=1)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51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7F3F-989E-F8C5-464A-117B50AC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pd.DataFrame</a:t>
            </a:r>
            <a:r>
              <a:rPr lang="en-US" sz="2400" dirty="0"/>
              <a:t>([10,20,30,40,50],</a:t>
            </a:r>
            <a:r>
              <a:rPr lang="en-US" sz="2400" b="1" dirty="0"/>
              <a:t>columns</a:t>
            </a:r>
            <a:r>
              <a:rPr lang="en-US" sz="2400" dirty="0"/>
              <a:t>=[</a:t>
            </a:r>
            <a:r>
              <a:rPr lang="en-US" sz="2000" b="1" dirty="0"/>
              <a:t>'</a:t>
            </a:r>
            <a:r>
              <a:rPr lang="en-US" sz="2000" b="1" dirty="0" err="1"/>
              <a:t>pIDs</a:t>
            </a:r>
            <a:r>
              <a:rPr lang="en-US" sz="2000" b="1" dirty="0"/>
              <a:t>'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/>
              <a:t>pIDs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0	10</a:t>
            </a:r>
          </a:p>
          <a:p>
            <a:pPr marL="0" indent="0">
              <a:buNone/>
            </a:pPr>
            <a:r>
              <a:rPr lang="en-US" sz="2800" dirty="0"/>
              <a:t>1	20</a:t>
            </a:r>
          </a:p>
          <a:p>
            <a:pPr marL="0" indent="0">
              <a:buNone/>
            </a:pPr>
            <a:r>
              <a:rPr lang="en-US" sz="2800" dirty="0"/>
              <a:t>2	30</a:t>
            </a:r>
          </a:p>
          <a:p>
            <a:pPr marL="0" indent="0">
              <a:buNone/>
            </a:pPr>
            <a:r>
              <a:rPr lang="en-US" sz="2800" dirty="0"/>
              <a:t>3	40</a:t>
            </a:r>
          </a:p>
          <a:p>
            <a:pPr marL="0" indent="0">
              <a:buNone/>
            </a:pPr>
            <a:r>
              <a:rPr lang="en-US" sz="2800" dirty="0"/>
              <a:t>4	50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9FE26-6610-760A-716F-6F56C869BEF5}"/>
              </a:ext>
            </a:extLst>
          </p:cNvPr>
          <p:cNvSpPr txBox="1">
            <a:spLocks/>
          </p:cNvSpPr>
          <p:nvPr/>
        </p:nvSpPr>
        <p:spPr>
          <a:xfrm>
            <a:off x="26670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002060"/>
                </a:solidFill>
              </a:rPr>
              <a:t>pd.DataFrame</a:t>
            </a:r>
            <a:r>
              <a:rPr lang="en-US" sz="2000" dirty="0">
                <a:solidFill>
                  <a:srgbClr val="002060"/>
                </a:solidFill>
              </a:rPr>
              <a:t>([10,20,30,40,50])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	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0	10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1	20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2	30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3	40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4	50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DF490-F5A4-B74C-70FC-EED8813523ED}"/>
              </a:ext>
            </a:extLst>
          </p:cNvPr>
          <p:cNvSpPr txBox="1"/>
          <p:nvPr/>
        </p:nvSpPr>
        <p:spPr>
          <a:xfrm>
            <a:off x="4572000" y="3616404"/>
            <a:ext cx="545123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800" dirty="0" err="1">
                <a:solidFill>
                  <a:srgbClr val="002060"/>
                </a:solidFill>
              </a:rPr>
              <a:t>pd.DataFrame</a:t>
            </a:r>
            <a:r>
              <a:rPr lang="en-US" sz="1800" dirty="0">
                <a:solidFill>
                  <a:srgbClr val="002060"/>
                </a:solidFill>
              </a:rPr>
              <a:t>([10,20,30],</a:t>
            </a:r>
            <a:r>
              <a:rPr lang="en-US" sz="1800" dirty="0">
                <a:solidFill>
                  <a:srgbClr val="FF0000"/>
                </a:solidFill>
              </a:rPr>
              <a:t>index=[100,101,102]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2060"/>
                </a:solidFill>
              </a:rPr>
              <a:t>	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100</a:t>
            </a:r>
            <a:r>
              <a:rPr lang="en-US" sz="2000" dirty="0">
                <a:solidFill>
                  <a:srgbClr val="002060"/>
                </a:solidFill>
              </a:rPr>
              <a:t>	10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101</a:t>
            </a:r>
            <a:r>
              <a:rPr lang="en-US" sz="2000" dirty="0">
                <a:solidFill>
                  <a:srgbClr val="002060"/>
                </a:solidFill>
              </a:rPr>
              <a:t>	20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102</a:t>
            </a:r>
            <a:r>
              <a:rPr lang="en-US" sz="2000" dirty="0">
                <a:solidFill>
                  <a:srgbClr val="002060"/>
                </a:solidFill>
              </a:rPr>
              <a:t>	30</a:t>
            </a:r>
          </a:p>
        </p:txBody>
      </p:sp>
    </p:spTree>
    <p:extLst>
      <p:ext uri="{BB962C8B-B14F-4D97-AF65-F5344CB8AC3E}">
        <p14:creationId xmlns:p14="http://schemas.microsoft.com/office/powerpoint/2010/main" val="305660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FA9-FE0E-73CF-E6D1-FFCFE0C9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products={ </a:t>
            </a:r>
          </a:p>
          <a:p>
            <a:pPr marL="0" indent="0">
              <a:buNone/>
            </a:pPr>
            <a:r>
              <a:rPr lang="en-IN" sz="2400" b="1" dirty="0"/>
              <a:t>'</a:t>
            </a:r>
            <a:r>
              <a:rPr lang="en-IN" sz="2400" b="1" dirty="0" err="1"/>
              <a:t>pID</a:t>
            </a:r>
            <a:r>
              <a:rPr lang="en-IN" sz="2400" dirty="0"/>
              <a:t>’: [101,102,103,104,105],</a:t>
            </a:r>
          </a:p>
          <a:p>
            <a:pPr marL="0" indent="0">
              <a:buNone/>
            </a:pPr>
            <a:r>
              <a:rPr lang="en-IN" sz="2400" b="1" dirty="0"/>
              <a:t>'</a:t>
            </a:r>
            <a:r>
              <a:rPr lang="en-IN" sz="2400" b="1" dirty="0" err="1"/>
              <a:t>pName</a:t>
            </a:r>
            <a:r>
              <a:rPr lang="en-IN" sz="2400" dirty="0"/>
              <a:t>’:['</a:t>
            </a:r>
            <a:r>
              <a:rPr lang="en-IN" sz="2400" dirty="0" err="1"/>
              <a:t>pA</a:t>
            </a:r>
            <a:r>
              <a:rPr lang="en-IN" sz="2400" dirty="0"/>
              <a:t>','</a:t>
            </a:r>
            <a:r>
              <a:rPr lang="en-IN" sz="2400" dirty="0" err="1"/>
              <a:t>pB</a:t>
            </a:r>
            <a:r>
              <a:rPr lang="en-IN" sz="2400" dirty="0"/>
              <a:t>','</a:t>
            </a:r>
            <a:r>
              <a:rPr lang="en-IN" sz="2400" dirty="0" err="1"/>
              <a:t>pC</a:t>
            </a:r>
            <a:r>
              <a:rPr lang="en-IN" sz="2400" dirty="0"/>
              <a:t>','</a:t>
            </a:r>
            <a:r>
              <a:rPr lang="en-IN" sz="2400" dirty="0" err="1"/>
              <a:t>pD</a:t>
            </a:r>
            <a:r>
              <a:rPr lang="en-IN" sz="2400" dirty="0"/>
              <a:t>','</a:t>
            </a:r>
            <a:r>
              <a:rPr lang="en-IN" sz="2400" dirty="0" err="1"/>
              <a:t>pE</a:t>
            </a:r>
            <a:r>
              <a:rPr lang="en-IN" sz="2400" dirty="0"/>
              <a:t>’],</a:t>
            </a:r>
          </a:p>
          <a:p>
            <a:pPr marL="0" indent="0">
              <a:buNone/>
            </a:pPr>
            <a:r>
              <a:rPr lang="en-IN" sz="2400" b="1" dirty="0"/>
              <a:t>'</a:t>
            </a:r>
            <a:r>
              <a:rPr lang="en-IN" sz="2400" b="1" dirty="0" err="1"/>
              <a:t>pCost</a:t>
            </a:r>
            <a:r>
              <a:rPr lang="en-IN" sz="2400" dirty="0"/>
              <a:t>':[100,200,300,400,500]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pd.DataFrame(products)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60E1F-A008-2A19-539B-8FB39BC46D31}"/>
              </a:ext>
            </a:extLst>
          </p:cNvPr>
          <p:cNvSpPr txBox="1"/>
          <p:nvPr/>
        </p:nvSpPr>
        <p:spPr>
          <a:xfrm>
            <a:off x="609600" y="3048000"/>
            <a:ext cx="472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/>
              <a:t>                 </a:t>
            </a:r>
            <a:r>
              <a:rPr lang="en-IN" b="1" dirty="0" err="1"/>
              <a:t>pID</a:t>
            </a:r>
            <a:r>
              <a:rPr lang="en-IN" b="1" dirty="0"/>
              <a:t>	</a:t>
            </a:r>
            <a:r>
              <a:rPr lang="en-IN" b="1" dirty="0" err="1"/>
              <a:t>pName</a:t>
            </a:r>
            <a:r>
              <a:rPr lang="en-IN" b="1" dirty="0"/>
              <a:t>	</a:t>
            </a:r>
            <a:r>
              <a:rPr lang="en-IN" b="1" dirty="0" err="1"/>
              <a:t>pCost</a:t>
            </a:r>
            <a:endParaRPr lang="en-IN" b="1" dirty="0"/>
          </a:p>
          <a:p>
            <a:r>
              <a:rPr lang="en-IN" dirty="0"/>
              <a:t>0	101	</a:t>
            </a:r>
            <a:r>
              <a:rPr lang="en-IN" dirty="0" err="1"/>
              <a:t>pA</a:t>
            </a:r>
            <a:r>
              <a:rPr lang="en-IN" dirty="0"/>
              <a:t>	100</a:t>
            </a:r>
          </a:p>
          <a:p>
            <a:r>
              <a:rPr lang="en-IN" dirty="0"/>
              <a:t>1	102	</a:t>
            </a:r>
            <a:r>
              <a:rPr lang="en-IN" dirty="0" err="1"/>
              <a:t>pB</a:t>
            </a:r>
            <a:r>
              <a:rPr lang="en-IN" dirty="0"/>
              <a:t>	200</a:t>
            </a:r>
          </a:p>
          <a:p>
            <a:r>
              <a:rPr lang="en-IN" dirty="0"/>
              <a:t>2	103	</a:t>
            </a:r>
            <a:r>
              <a:rPr lang="en-IN" dirty="0" err="1"/>
              <a:t>pC</a:t>
            </a:r>
            <a:r>
              <a:rPr lang="en-IN" dirty="0"/>
              <a:t>	300</a:t>
            </a:r>
          </a:p>
          <a:p>
            <a:r>
              <a:rPr lang="en-IN" dirty="0"/>
              <a:t>3	104	</a:t>
            </a:r>
            <a:r>
              <a:rPr lang="en-IN" dirty="0" err="1"/>
              <a:t>pD</a:t>
            </a:r>
            <a:r>
              <a:rPr lang="en-IN" dirty="0"/>
              <a:t>	400</a:t>
            </a:r>
          </a:p>
          <a:p>
            <a:r>
              <a:rPr lang="en-IN" dirty="0"/>
              <a:t>4	105	</a:t>
            </a:r>
            <a:r>
              <a:rPr lang="en-IN" dirty="0" err="1"/>
              <a:t>pE</a:t>
            </a:r>
            <a:r>
              <a:rPr lang="en-IN" dirty="0"/>
              <a:t>	500</a:t>
            </a:r>
          </a:p>
        </p:txBody>
      </p:sp>
    </p:spTree>
    <p:extLst>
      <p:ext uri="{BB962C8B-B14F-4D97-AF65-F5344CB8AC3E}">
        <p14:creationId xmlns:p14="http://schemas.microsoft.com/office/powerpoint/2010/main" val="320669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847A-948E-5972-03E2-3C836F8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CC69-85A0-D1EB-9407-48C3C7E7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df1 = pd.DataFrame(products)</a:t>
            </a:r>
          </a:p>
          <a:p>
            <a:r>
              <a:rPr lang="en-IN" dirty="0">
                <a:solidFill>
                  <a:schemeClr val="tx2"/>
                </a:solidFill>
              </a:rPr>
              <a:t>df1.index</a:t>
            </a:r>
          </a:p>
          <a:p>
            <a:r>
              <a:rPr lang="en-IN" dirty="0" err="1">
                <a:solidFill>
                  <a:schemeClr val="tx2"/>
                </a:solidFill>
              </a:rPr>
              <a:t>RangeIndex</a:t>
            </a:r>
            <a:r>
              <a:rPr lang="en-IN" dirty="0">
                <a:solidFill>
                  <a:schemeClr val="tx2"/>
                </a:solidFill>
              </a:rPr>
              <a:t>(start=0, stop=5, step=1)</a:t>
            </a:r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</a:rPr>
              <a:t>df1.columns</a:t>
            </a:r>
          </a:p>
          <a:p>
            <a:r>
              <a:rPr lang="en-IN" dirty="0">
                <a:solidFill>
                  <a:srgbClr val="7030A0"/>
                </a:solidFill>
              </a:rPr>
              <a:t>Index(['</a:t>
            </a:r>
            <a:r>
              <a:rPr lang="en-IN" dirty="0" err="1">
                <a:solidFill>
                  <a:srgbClr val="7030A0"/>
                </a:solidFill>
              </a:rPr>
              <a:t>pID</a:t>
            </a:r>
            <a:r>
              <a:rPr lang="en-IN" dirty="0">
                <a:solidFill>
                  <a:srgbClr val="7030A0"/>
                </a:solidFill>
              </a:rPr>
              <a:t>', '</a:t>
            </a:r>
            <a:r>
              <a:rPr lang="en-IN" dirty="0" err="1">
                <a:solidFill>
                  <a:srgbClr val="7030A0"/>
                </a:solidFill>
              </a:rPr>
              <a:t>pName</a:t>
            </a:r>
            <a:r>
              <a:rPr lang="en-IN" dirty="0">
                <a:solidFill>
                  <a:srgbClr val="7030A0"/>
                </a:solidFill>
              </a:rPr>
              <a:t>', '</a:t>
            </a:r>
            <a:r>
              <a:rPr lang="en-IN" dirty="0" err="1">
                <a:solidFill>
                  <a:srgbClr val="7030A0"/>
                </a:solidFill>
              </a:rPr>
              <a:t>pCost</a:t>
            </a:r>
            <a:r>
              <a:rPr lang="en-IN" dirty="0">
                <a:solidFill>
                  <a:srgbClr val="7030A0"/>
                </a:solidFill>
              </a:rPr>
              <a:t>'], </a:t>
            </a:r>
            <a:r>
              <a:rPr lang="en-IN" dirty="0" err="1">
                <a:solidFill>
                  <a:srgbClr val="7030A0"/>
                </a:solidFill>
              </a:rPr>
              <a:t>dtype</a:t>
            </a:r>
            <a:r>
              <a:rPr lang="en-IN" dirty="0">
                <a:solidFill>
                  <a:srgbClr val="7030A0"/>
                </a:solidFill>
              </a:rPr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4643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000B-59DA-0C94-6FCE-0763F8C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8BE1-168E-2167-CAD9-05F27962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df1['</a:t>
            </a:r>
            <a:r>
              <a:rPr lang="en-IN" dirty="0" err="1"/>
              <a:t>pID</a:t>
            </a:r>
            <a:r>
              <a:rPr lang="en-IN" dirty="0"/>
              <a:t>’] </a:t>
            </a:r>
          </a:p>
          <a:p>
            <a:r>
              <a:rPr lang="en-IN" dirty="0"/>
              <a:t>df1['</a:t>
            </a:r>
            <a:r>
              <a:rPr lang="en-IN" dirty="0" err="1"/>
              <a:t>pCost</a:t>
            </a:r>
            <a:r>
              <a:rPr lang="en-IN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66383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EFAA-78DD-FA50-30A4-249F3A4D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DFC8-F3E6-37D1-01FF-9D3766A2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df1[</a:t>
            </a:r>
            <a:r>
              <a:rPr lang="en-IN" dirty="0">
                <a:solidFill>
                  <a:srgbClr val="FF0000"/>
                </a:solidFill>
              </a:rPr>
              <a:t>[</a:t>
            </a:r>
            <a:r>
              <a:rPr lang="en-IN" dirty="0">
                <a:solidFill>
                  <a:srgbClr val="7030A0"/>
                </a:solidFill>
              </a:rPr>
              <a:t>'</a:t>
            </a:r>
            <a:r>
              <a:rPr lang="en-IN" dirty="0" err="1">
                <a:solidFill>
                  <a:srgbClr val="7030A0"/>
                </a:solidFill>
              </a:rPr>
              <a:t>pID</a:t>
            </a:r>
            <a:r>
              <a:rPr lang="en-IN" dirty="0">
                <a:solidFill>
                  <a:srgbClr val="7030A0"/>
                </a:solidFill>
              </a:rPr>
              <a:t>','</a:t>
            </a:r>
            <a:r>
              <a:rPr lang="en-IN" dirty="0" err="1">
                <a:solidFill>
                  <a:srgbClr val="7030A0"/>
                </a:solidFill>
              </a:rPr>
              <a:t>pCost</a:t>
            </a:r>
            <a:r>
              <a:rPr lang="en-IN" dirty="0">
                <a:solidFill>
                  <a:srgbClr val="7030A0"/>
                </a:solidFill>
              </a:rPr>
              <a:t>'</a:t>
            </a:r>
            <a:r>
              <a:rPr lang="en-IN" dirty="0">
                <a:solidFill>
                  <a:srgbClr val="FF0000"/>
                </a:solidFill>
              </a:rPr>
              <a:t>]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5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</a:p>
          <a:p>
            <a:r>
              <a:rPr lang="en-US" dirty="0"/>
              <a:t>It is built on the Numpy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4686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075F-3AC4-27CD-188A-BFB3130D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1552-0CA6-2D56-780D-1CBB4C60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df1.loc[0]</a:t>
            </a:r>
          </a:p>
          <a:p>
            <a:r>
              <a:rPr lang="en-US" dirty="0"/>
              <a:t>df1.loc[1:3] # fetch 1st row to 3rd row</a:t>
            </a:r>
            <a:endParaRPr lang="en-IN" dirty="0"/>
          </a:p>
          <a:p>
            <a:r>
              <a:rPr lang="en-IN" dirty="0"/>
              <a:t>df1.loc[1:]   # fetch from 1</a:t>
            </a:r>
            <a:r>
              <a:rPr lang="en-IN" baseline="30000" dirty="0"/>
              <a:t>st</a:t>
            </a:r>
            <a:r>
              <a:rPr lang="en-IN" dirty="0"/>
              <a:t> row to list of all</a:t>
            </a:r>
          </a:p>
          <a:p>
            <a:r>
              <a:rPr lang="en-IN" dirty="0"/>
              <a:t>df1.loc[:1]   # </a:t>
            </a:r>
            <a:r>
              <a:rPr lang="en-IN" dirty="0" err="1"/>
              <a:t>upto</a:t>
            </a:r>
            <a:r>
              <a:rPr lang="en-IN" dirty="0"/>
              <a:t> 1</a:t>
            </a:r>
            <a:r>
              <a:rPr lang="en-IN" baseline="30000" dirty="0"/>
              <a:t>st</a:t>
            </a:r>
            <a:r>
              <a:rPr lang="en-IN" dirty="0"/>
              <a:t> row </a:t>
            </a:r>
          </a:p>
        </p:txBody>
      </p:sp>
    </p:spTree>
    <p:extLst>
      <p:ext uri="{BB962C8B-B14F-4D97-AF65-F5344CB8AC3E}">
        <p14:creationId xmlns:p14="http://schemas.microsoft.com/office/powerpoint/2010/main" val="107939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&lt;pandas.core.indexing._</a:t>
            </a:r>
            <a:r>
              <a:rPr lang="en-US" sz="2400" dirty="0" err="1"/>
              <a:t>LocIndexer</a:t>
            </a:r>
            <a:r>
              <a:rPr lang="en-US" sz="2400" dirty="0"/>
              <a:t> object at 0x0691FFC0&gt;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userC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103</a:t>
            </a:r>
          </a:p>
          <a:p>
            <a:pPr marL="0" indent="0">
              <a:buNone/>
            </a:pPr>
            <a:r>
              <a:rPr lang="en-US" sz="2400" dirty="0"/>
              <a:t>count    300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userC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userA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101</a:t>
            </a:r>
          </a:p>
          <a:p>
            <a:pPr marL="0" indent="0">
              <a:buNone/>
            </a:pPr>
            <a:r>
              <a:rPr lang="en-US" sz="2400" dirty="0"/>
              <a:t>count    150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userA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</a:rPr>
              <a:t>p.loc</a:t>
            </a:r>
            <a:r>
              <a:rPr lang="en-US" sz="2400" dirty="0">
                <a:solidFill>
                  <a:srgbClr val="FF0000"/>
                </a:solidFill>
              </a:rPr>
              <a:t>['</a:t>
            </a:r>
            <a:r>
              <a:rPr lang="en-US" sz="2400" dirty="0" err="1">
                <a:solidFill>
                  <a:srgbClr val="FF0000"/>
                </a:solidFill>
              </a:rPr>
              <a:t>userF</a:t>
            </a:r>
            <a:r>
              <a:rPr lang="en-US" sz="2400" dirty="0">
                <a:solidFill>
                  <a:srgbClr val="FF0000"/>
                </a:solidFill>
              </a:rPr>
              <a:t>'] – Exception occurred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            items  count</a:t>
            </a:r>
          </a:p>
          <a:p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r>
              <a:rPr lang="en-US" b="1" dirty="0" err="1"/>
              <a:t>userE</a:t>
            </a:r>
            <a:r>
              <a:rPr lang="en-US" b="1" dirty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418A-7748-AA50-0029-F163FBFC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Row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3B80-28C0-13A2-3191-FB00D356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df1.loc[3][['</a:t>
            </a:r>
            <a:r>
              <a:rPr lang="en-IN" dirty="0" err="1"/>
              <a:t>pName</a:t>
            </a:r>
            <a:r>
              <a:rPr lang="en-IN" dirty="0"/>
              <a:t>','</a:t>
            </a:r>
            <a:r>
              <a:rPr lang="en-IN" dirty="0" err="1"/>
              <a:t>pCost</a:t>
            </a:r>
            <a:r>
              <a:rPr lang="en-IN" dirty="0"/>
              <a:t>’]]</a:t>
            </a:r>
          </a:p>
          <a:p>
            <a:r>
              <a:rPr lang="en-IN" dirty="0"/>
              <a:t>df1.loc[:3][['</a:t>
            </a:r>
            <a:r>
              <a:rPr lang="en-IN" dirty="0" err="1"/>
              <a:t>pName</a:t>
            </a:r>
            <a:r>
              <a:rPr lang="en-IN" dirty="0"/>
              <a:t>','</a:t>
            </a:r>
            <a:r>
              <a:rPr lang="en-IN" dirty="0" err="1"/>
              <a:t>pCost</a:t>
            </a:r>
            <a:r>
              <a:rPr lang="en-IN" dirty="0"/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418093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726B-71C8-6339-CF69-30684369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df1['</a:t>
            </a:r>
            <a:r>
              <a:rPr lang="en-IN" dirty="0" err="1"/>
              <a:t>pCost</a:t>
            </a:r>
            <a:r>
              <a:rPr lang="en-IN" dirty="0"/>
              <a:t>'] &gt;300</a:t>
            </a:r>
          </a:p>
          <a:p>
            <a:r>
              <a:rPr lang="en-IN" dirty="0"/>
              <a:t>df1[df1['</a:t>
            </a:r>
            <a:r>
              <a:rPr lang="en-IN" dirty="0" err="1"/>
              <a:t>pCost</a:t>
            </a:r>
            <a:r>
              <a:rPr lang="en-IN" dirty="0"/>
              <a:t>'] &gt;300]</a:t>
            </a:r>
          </a:p>
          <a:p>
            <a:r>
              <a:rPr lang="en-IN" dirty="0"/>
              <a:t>df1['</a:t>
            </a:r>
            <a:r>
              <a:rPr lang="en-IN" dirty="0" err="1"/>
              <a:t>pCost</a:t>
            </a:r>
            <a:r>
              <a:rPr lang="en-IN" dirty="0"/>
              <a:t>']*0.12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df1.index &gt;2  </a:t>
            </a:r>
            <a:r>
              <a:rPr lang="en-IN" b="1" dirty="0"/>
              <a:t>=&gt;</a:t>
            </a:r>
            <a:r>
              <a:rPr lang="en-IN" dirty="0"/>
              <a:t> </a:t>
            </a:r>
            <a:r>
              <a:rPr lang="da-DK" sz="2400" dirty="0">
                <a:solidFill>
                  <a:srgbClr val="002060"/>
                </a:solidFill>
              </a:rPr>
              <a:t>array([False, False, False,  True,  True])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/>
              <a:t>df1[df1.index &gt;2]</a:t>
            </a:r>
          </a:p>
          <a:p>
            <a:endParaRPr lang="en-IN" dirty="0"/>
          </a:p>
          <a:p>
            <a:r>
              <a:rPr lang="en-IN" sz="3400" b="1" dirty="0">
                <a:solidFill>
                  <a:schemeClr val="accent2"/>
                </a:solidFill>
              </a:rPr>
              <a:t>df1[df1.index &gt;2][df1['</a:t>
            </a:r>
            <a:r>
              <a:rPr lang="en-IN" sz="3400" b="1" dirty="0" err="1">
                <a:solidFill>
                  <a:schemeClr val="accent2"/>
                </a:solidFill>
              </a:rPr>
              <a:t>pCost</a:t>
            </a:r>
            <a:r>
              <a:rPr lang="en-IN" sz="3400" b="1" dirty="0">
                <a:solidFill>
                  <a:schemeClr val="accent2"/>
                </a:solidFill>
              </a:rPr>
              <a:t>'] &gt;300]</a:t>
            </a:r>
          </a:p>
          <a:p>
            <a:endParaRPr lang="en-IN" sz="3400" b="1" dirty="0">
              <a:solidFill>
                <a:schemeClr val="accent2"/>
              </a:solidFill>
            </a:endParaRPr>
          </a:p>
          <a:p>
            <a:r>
              <a:rPr lang="en-IN" sz="3400" b="1" dirty="0">
                <a:solidFill>
                  <a:schemeClr val="accent2"/>
                </a:solidFill>
              </a:rPr>
              <a:t>df1.loc[df1.index &gt;2][df1['</a:t>
            </a:r>
            <a:r>
              <a:rPr lang="en-IN" sz="3400" b="1" dirty="0" err="1">
                <a:solidFill>
                  <a:schemeClr val="accent2"/>
                </a:solidFill>
              </a:rPr>
              <a:t>pCost</a:t>
            </a:r>
            <a:r>
              <a:rPr lang="en-IN" sz="3400" b="1" dirty="0">
                <a:solidFill>
                  <a:schemeClr val="accent2"/>
                </a:solidFill>
              </a:rPr>
              <a:t>'] &gt;300]</a:t>
            </a:r>
          </a:p>
          <a:p>
            <a:endParaRPr lang="en-IN" sz="3400" b="1" dirty="0">
              <a:solidFill>
                <a:schemeClr val="accent2"/>
              </a:solidFill>
            </a:endParaRPr>
          </a:p>
          <a:p>
            <a:r>
              <a:rPr lang="en-IN" sz="3400" b="1" dirty="0">
                <a:solidFill>
                  <a:schemeClr val="accent2"/>
                </a:solidFill>
              </a:rPr>
              <a:t>df1.iloc[df1.index &gt;2][df1['</a:t>
            </a:r>
            <a:r>
              <a:rPr lang="en-IN" sz="3400" b="1" dirty="0" err="1">
                <a:solidFill>
                  <a:schemeClr val="accent2"/>
                </a:solidFill>
              </a:rPr>
              <a:t>pCost</a:t>
            </a:r>
            <a:r>
              <a:rPr lang="en-IN" sz="3400" b="1" dirty="0">
                <a:solidFill>
                  <a:schemeClr val="accent2"/>
                </a:solidFill>
              </a:rPr>
              <a:t>'] &gt;300]</a:t>
            </a:r>
          </a:p>
        </p:txBody>
      </p:sp>
    </p:spTree>
    <p:extLst>
      <p:ext uri="{BB962C8B-B14F-4D97-AF65-F5344CB8AC3E}">
        <p14:creationId xmlns:p14="http://schemas.microsoft.com/office/powerpoint/2010/main" val="107709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CD9B-ADCB-6608-9525-95F7542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df2 = pd.DataFrame({"K1":[10,20,30]},index=['A','B','C'])</a:t>
            </a:r>
          </a:p>
          <a:p>
            <a:r>
              <a:rPr lang="en-IN" dirty="0"/>
              <a:t>df2.loc['A']</a:t>
            </a:r>
          </a:p>
          <a:p>
            <a:r>
              <a:rPr lang="en-IN" dirty="0"/>
              <a:t>df2.loc['B':]</a:t>
            </a:r>
          </a:p>
          <a:p>
            <a:r>
              <a:rPr lang="en-IN" dirty="0"/>
              <a:t>df2.loc[['A','C’]]   </a:t>
            </a:r>
            <a:r>
              <a:rPr lang="en-IN" sz="2400" dirty="0"/>
              <a:t># separate values</a:t>
            </a:r>
            <a:endParaRPr lang="en-IN" dirty="0"/>
          </a:p>
          <a:p>
            <a:r>
              <a:rPr lang="en-IN" dirty="0"/>
              <a:t>df2.loc['A':'C’]      </a:t>
            </a:r>
            <a:r>
              <a:rPr lang="en-IN" sz="2400" dirty="0"/>
              <a:t># range - like slicing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4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load data from various file formats into a DataFrame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pandas.read_csv</a:t>
            </a:r>
            <a:r>
              <a:rPr lang="en-US" b="1" dirty="0"/>
              <a:t>('emp.csv')</a:t>
            </a:r>
          </a:p>
          <a:p>
            <a:pPr marL="400050" lvl="1" indent="0">
              <a:buNone/>
            </a:pPr>
            <a:r>
              <a:rPr lang="en-US" dirty="0"/>
              <a:t>   101   </a:t>
            </a:r>
            <a:r>
              <a:rPr lang="en-US" dirty="0" err="1"/>
              <a:t>arun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 1000</a:t>
            </a:r>
          </a:p>
          <a:p>
            <a:pPr marL="400050" lvl="1" indent="0">
              <a:buNone/>
            </a:pPr>
            <a:r>
              <a:rPr lang="en-US" dirty="0"/>
              <a:t>0  234  </a:t>
            </a:r>
            <a:r>
              <a:rPr lang="en-US" dirty="0" err="1"/>
              <a:t>vijay</a:t>
            </a:r>
            <a:r>
              <a:rPr lang="en-US" dirty="0"/>
              <a:t>   prod     </a:t>
            </a:r>
            <a:r>
              <a:rPr lang="en-US" dirty="0" err="1"/>
              <a:t>bglore</a:t>
            </a:r>
            <a:r>
              <a:rPr lang="en-US" dirty="0"/>
              <a:t>   2345</a:t>
            </a:r>
          </a:p>
          <a:p>
            <a:pPr marL="400050" lvl="1" indent="0">
              <a:buNone/>
            </a:pPr>
            <a:r>
              <a:rPr lang="en-US" dirty="0"/>
              <a:t>1  444  </a:t>
            </a:r>
            <a:r>
              <a:rPr lang="en-US" dirty="0" err="1"/>
              <a:t>xerox</a:t>
            </a:r>
            <a:r>
              <a:rPr lang="en-US" dirty="0"/>
              <a:t>  sales     </a:t>
            </a:r>
            <a:r>
              <a:rPr lang="en-US" dirty="0" err="1"/>
              <a:t>mumbai</a:t>
            </a:r>
            <a:r>
              <a:rPr lang="en-US" dirty="0"/>
              <a:t>   2433</a:t>
            </a:r>
          </a:p>
          <a:p>
            <a:pPr marL="400050" lvl="1" indent="0">
              <a:buNone/>
            </a:pPr>
            <a:r>
              <a:rPr lang="en-US" dirty="0"/>
              <a:t>2  844    </a:t>
            </a:r>
            <a:r>
              <a:rPr lang="en-US" dirty="0" err="1"/>
              <a:t>anu</a:t>
            </a:r>
            <a:r>
              <a:rPr lang="en-US" dirty="0"/>
              <a:t>     HR  </a:t>
            </a:r>
            <a:r>
              <a:rPr lang="en-US" dirty="0" err="1"/>
              <a:t>hyderabad</a:t>
            </a:r>
            <a:r>
              <a:rPr lang="en-US" dirty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/>
              <a:t>723  </a:t>
            </a:r>
            <a:r>
              <a:rPr lang="en-US" dirty="0" err="1"/>
              <a:t>theeb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23455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&gt;&gt;&gt;</a:t>
            </a:r>
            <a:r>
              <a:rPr lang="en-US" dirty="0"/>
              <a:t> </a:t>
            </a:r>
            <a:r>
              <a:rPr lang="en-US" b="1" dirty="0" err="1"/>
              <a:t>pandas.read_csv</a:t>
            </a:r>
            <a:r>
              <a:rPr lang="en-US" b="1" dirty="0"/>
              <a:t>('network_conf.txt')  </a:t>
            </a:r>
            <a:r>
              <a:rPr lang="en-US" dirty="0"/>
              <a:t>## this is not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  <a:p>
            <a:pPr marL="400050" lvl="1" indent="0">
              <a:buNone/>
            </a:pPr>
            <a:r>
              <a:rPr lang="en-US" dirty="0"/>
              <a:t>           interface=eth0</a:t>
            </a:r>
          </a:p>
          <a:p>
            <a:pPr marL="400050" lvl="1" indent="0">
              <a:buNone/>
            </a:pPr>
            <a:r>
              <a:rPr lang="en-US" dirty="0"/>
              <a:t>0             </a:t>
            </a:r>
            <a:r>
              <a:rPr lang="en-US" dirty="0" err="1"/>
              <a:t>onboot</a:t>
            </a:r>
            <a:r>
              <a:rPr lang="en-US" dirty="0"/>
              <a:t>=None</a:t>
            </a:r>
          </a:p>
          <a:p>
            <a:pPr marL="400050" lvl="1" indent="0">
              <a:buNone/>
            </a:pPr>
            <a:r>
              <a:rPr lang="en-US" dirty="0"/>
              <a:t>1      IPADDR=10.20.30.40</a:t>
            </a:r>
          </a:p>
          <a:p>
            <a:pPr marL="400050" lvl="1" indent="0">
              <a:buNone/>
            </a:pPr>
            <a:r>
              <a:rPr lang="en-US" dirty="0"/>
              <a:t>2               PREFIX=24</a:t>
            </a:r>
          </a:p>
          <a:p>
            <a:pPr marL="400050" lvl="1" indent="0">
              <a:buNone/>
            </a:pPr>
            <a:r>
              <a:rPr lang="en-US" dirty="0"/>
              <a:t>3          </a:t>
            </a:r>
            <a:r>
              <a:rPr lang="en-US" dirty="0" err="1"/>
              <a:t>bootproto</a:t>
            </a:r>
            <a:r>
              <a:rPr lang="en-US" dirty="0"/>
              <a:t>=</a:t>
            </a:r>
            <a:r>
              <a:rPr lang="en-US" dirty="0" err="1"/>
              <a:t>dhcp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4      domain=example.com</a:t>
            </a:r>
          </a:p>
          <a:p>
            <a:pPr marL="400050" lvl="1" indent="0">
              <a:buNone/>
            </a:pPr>
            <a:r>
              <a:rPr lang="en-US" dirty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dirty="0" err="1"/>
              <a:t>index_col</a:t>
            </a:r>
            <a:r>
              <a:rPr lang="en-US" dirty="0"/>
              <a:t> when reading:</a:t>
            </a:r>
          </a:p>
          <a:p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r>
              <a:rPr lang="en-US" b="1" dirty="0" err="1"/>
              <a:t>pd.read_csv</a:t>
            </a:r>
            <a:r>
              <a:rPr lang="en-US" b="1" dirty="0"/>
              <a:t>(‘input_file.</a:t>
            </a:r>
            <a:r>
              <a:rPr lang="en-US" b="1" dirty="0" err="1"/>
              <a:t>csv</a:t>
            </a:r>
            <a:r>
              <a:rPr lang="en-US" b="1" dirty="0"/>
              <a:t>’,</a:t>
            </a:r>
            <a:r>
              <a:rPr lang="en-US" b="1" dirty="0" err="1"/>
              <a:t>index_col</a:t>
            </a:r>
            <a:r>
              <a:rPr lang="en-US" b="1" dirty="0"/>
              <a:t>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&gt;&gt;&gt; </a:t>
            </a:r>
            <a:r>
              <a:rPr lang="en-US" sz="4900" b="1" dirty="0" err="1"/>
              <a:t>pd.read_csv</a:t>
            </a:r>
            <a:r>
              <a:rPr lang="en-US" sz="4900" b="1" dirty="0"/>
              <a:t>("e1.csv")</a:t>
            </a:r>
          </a:p>
          <a:p>
            <a:pPr marL="0" indent="0">
              <a:buNone/>
            </a:pPr>
            <a:r>
              <a:rPr lang="en-US" sz="4900" dirty="0"/>
              <a:t>    ID   NAME   DEPT  COST</a:t>
            </a:r>
          </a:p>
          <a:p>
            <a:pPr marL="0" indent="0">
              <a:buNone/>
            </a:pPr>
            <a:r>
              <a:rPr lang="en-US" sz="4900" dirty="0"/>
              <a:t>0  101   </a:t>
            </a:r>
            <a:r>
              <a:rPr lang="en-US" sz="4900" dirty="0" err="1"/>
              <a:t>arun</a:t>
            </a:r>
            <a:r>
              <a:rPr lang="en-US" sz="4900" dirty="0"/>
              <a:t>  sales  1000</a:t>
            </a:r>
          </a:p>
          <a:p>
            <a:pPr marL="0" indent="0">
              <a:buNone/>
            </a:pPr>
            <a:r>
              <a:rPr lang="en-US" sz="4900" dirty="0"/>
              <a:t>1  102  </a:t>
            </a:r>
            <a:r>
              <a:rPr lang="en-US" sz="4900" dirty="0" err="1"/>
              <a:t>vijay</a:t>
            </a:r>
            <a:r>
              <a:rPr lang="en-US" sz="4900" dirty="0"/>
              <a:t>   prod  2000</a:t>
            </a:r>
          </a:p>
          <a:p>
            <a:pPr marL="0" indent="0">
              <a:buNone/>
            </a:pPr>
            <a:r>
              <a:rPr lang="en-US" sz="4900" dirty="0"/>
              <a:t>2  103    </a:t>
            </a:r>
            <a:r>
              <a:rPr lang="en-US" sz="4900" dirty="0" err="1"/>
              <a:t>anu</a:t>
            </a:r>
            <a:r>
              <a:rPr lang="en-US" sz="4900" dirty="0"/>
              <a:t>     HR  3000</a:t>
            </a:r>
          </a:p>
          <a:p>
            <a:pPr marL="0" indent="0">
              <a:buNone/>
            </a:pPr>
            <a:r>
              <a:rPr lang="en-US" sz="4900" dirty="0"/>
              <a:t>3  104   </a:t>
            </a:r>
            <a:r>
              <a:rPr lang="en-US" sz="4900" dirty="0" err="1"/>
              <a:t>paul</a:t>
            </a:r>
            <a:r>
              <a:rPr lang="en-US" sz="4900" dirty="0"/>
              <a:t>  sales  4000</a:t>
            </a:r>
          </a:p>
          <a:p>
            <a:pPr marL="0" indent="0">
              <a:buNone/>
            </a:pPr>
            <a:r>
              <a:rPr lang="en-US" sz="4900" dirty="0"/>
              <a:t>4  105  </a:t>
            </a:r>
            <a:r>
              <a:rPr lang="en-US" sz="4900" dirty="0" err="1"/>
              <a:t>theeb</a:t>
            </a:r>
            <a:r>
              <a:rPr lang="en-US" sz="4900" dirty="0"/>
              <a:t>   prod  5000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7200" dirty="0"/>
              <a:t>&gt;&gt;&gt; </a:t>
            </a:r>
            <a:r>
              <a:rPr lang="en-US" sz="7200" b="1" dirty="0" err="1"/>
              <a:t>pd.read_csv</a:t>
            </a:r>
            <a:r>
              <a:rPr lang="en-US" sz="7200" b="1" dirty="0"/>
              <a:t>("e1.csv",index_col=0)</a:t>
            </a:r>
          </a:p>
          <a:p>
            <a:pPr marL="0" indent="0">
              <a:buNone/>
            </a:pPr>
            <a:r>
              <a:rPr lang="en-US" sz="7200" dirty="0"/>
              <a:t>      NAME   DEPT  COST</a:t>
            </a:r>
          </a:p>
          <a:p>
            <a:pPr marL="0" indent="0">
              <a:buNone/>
            </a:pPr>
            <a:r>
              <a:rPr lang="en-US" sz="7200" dirty="0"/>
              <a:t>ID</a:t>
            </a:r>
          </a:p>
          <a:p>
            <a:pPr marL="0" indent="0">
              <a:buNone/>
            </a:pPr>
            <a:r>
              <a:rPr lang="en-US" sz="7200" dirty="0"/>
              <a:t>101   </a:t>
            </a:r>
            <a:r>
              <a:rPr lang="en-US" sz="7200" dirty="0" err="1"/>
              <a:t>arun</a:t>
            </a:r>
            <a:r>
              <a:rPr lang="en-US" sz="7200" dirty="0"/>
              <a:t>  sales  1000</a:t>
            </a:r>
          </a:p>
          <a:p>
            <a:pPr marL="0" indent="0">
              <a:buNone/>
            </a:pPr>
            <a:r>
              <a:rPr lang="en-US" sz="7200" dirty="0"/>
              <a:t>102  </a:t>
            </a:r>
            <a:r>
              <a:rPr lang="en-US" sz="7200" dirty="0" err="1"/>
              <a:t>vijay</a:t>
            </a:r>
            <a:r>
              <a:rPr lang="en-US" sz="7200" dirty="0"/>
              <a:t>   prod  2000</a:t>
            </a:r>
          </a:p>
          <a:p>
            <a:pPr marL="0" indent="0">
              <a:buNone/>
            </a:pPr>
            <a:r>
              <a:rPr lang="en-US" sz="7200" dirty="0"/>
              <a:t>103    </a:t>
            </a:r>
            <a:r>
              <a:rPr lang="en-US" sz="7200" dirty="0" err="1"/>
              <a:t>anu</a:t>
            </a:r>
            <a:r>
              <a:rPr lang="en-US" sz="7200" dirty="0"/>
              <a:t>     HR  3000</a:t>
            </a:r>
          </a:p>
          <a:p>
            <a:pPr marL="0" indent="0">
              <a:buNone/>
            </a:pPr>
            <a:r>
              <a:rPr lang="en-US" sz="7200" dirty="0"/>
              <a:t>104   </a:t>
            </a:r>
            <a:r>
              <a:rPr lang="en-US" sz="7200" dirty="0" err="1"/>
              <a:t>paul</a:t>
            </a:r>
            <a:r>
              <a:rPr lang="en-US" sz="7200" dirty="0"/>
              <a:t>  sales  4000</a:t>
            </a:r>
          </a:p>
          <a:p>
            <a:pPr marL="0" indent="0">
              <a:buNone/>
            </a:pPr>
            <a:r>
              <a:rPr lang="en-US" sz="7200" dirty="0"/>
              <a:t>105  </a:t>
            </a:r>
            <a:r>
              <a:rPr lang="en-US" sz="7200" dirty="0" err="1"/>
              <a:t>theeb</a:t>
            </a:r>
            <a:r>
              <a:rPr lang="en-US" sz="7200" dirty="0"/>
              <a:t>   prod  5000</a:t>
            </a:r>
          </a:p>
          <a:p>
            <a:pPr marL="0" indent="0">
              <a:buNone/>
            </a:pPr>
            <a:r>
              <a:rPr lang="en-US" sz="7200" dirty="0"/>
              <a:t>&gt;&gt;&gt;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("e1.csv",index_col=1)</a:t>
            </a:r>
          </a:p>
          <a:p>
            <a:r>
              <a:rPr lang="en-US" sz="2000" dirty="0"/>
              <a:t>         ID   DEPT  COST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 err="1"/>
              <a:t>arun</a:t>
            </a:r>
            <a:r>
              <a:rPr lang="en-US" sz="2000" dirty="0"/>
              <a:t>   101  sales  1000</a:t>
            </a:r>
          </a:p>
          <a:p>
            <a:r>
              <a:rPr lang="en-US" sz="2000" dirty="0" err="1"/>
              <a:t>vijay</a:t>
            </a:r>
            <a:r>
              <a:rPr lang="en-US" sz="2000" dirty="0"/>
              <a:t>  102   prod  2000</a:t>
            </a:r>
          </a:p>
          <a:p>
            <a:r>
              <a:rPr lang="en-US" sz="2000" dirty="0" err="1"/>
              <a:t>anu</a:t>
            </a:r>
            <a:r>
              <a:rPr lang="en-US" sz="2000" dirty="0"/>
              <a:t>    103     HR  3000</a:t>
            </a:r>
          </a:p>
          <a:p>
            <a:r>
              <a:rPr lang="en-US" sz="2000" dirty="0" err="1"/>
              <a:t>paul</a:t>
            </a:r>
            <a:r>
              <a:rPr lang="en-US" sz="2000" dirty="0"/>
              <a:t>   104  sales  4000</a:t>
            </a:r>
          </a:p>
          <a:p>
            <a:r>
              <a:rPr lang="en-US" sz="2000" dirty="0" err="1"/>
              <a:t>theeb</a:t>
            </a:r>
            <a:r>
              <a:rPr lang="en-US" sz="2000" dirty="0"/>
              <a:t>  105   prod  5000</a:t>
            </a:r>
          </a:p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("e1.csv",index_col=2)</a:t>
            </a:r>
          </a:p>
          <a:p>
            <a:r>
              <a:rPr lang="en-US" sz="2000" dirty="0"/>
              <a:t>        ID   NAME  COST</a:t>
            </a:r>
          </a:p>
          <a:p>
            <a:r>
              <a:rPr lang="en-US" sz="2000" dirty="0"/>
              <a:t>DEPT</a:t>
            </a:r>
          </a:p>
          <a:p>
            <a:r>
              <a:rPr lang="en-US" sz="2000" dirty="0"/>
              <a:t>sales  101   </a:t>
            </a:r>
            <a:r>
              <a:rPr lang="en-US" sz="2000" dirty="0" err="1"/>
              <a:t>arun</a:t>
            </a:r>
            <a:r>
              <a:rPr lang="en-US" sz="2000" dirty="0"/>
              <a:t>  1000</a:t>
            </a:r>
          </a:p>
          <a:p>
            <a:r>
              <a:rPr lang="en-US" sz="2000" dirty="0"/>
              <a:t>prod   102  </a:t>
            </a:r>
            <a:r>
              <a:rPr lang="en-US" sz="2000" dirty="0" err="1"/>
              <a:t>vijay</a:t>
            </a:r>
            <a:r>
              <a:rPr lang="en-US" sz="2000" dirty="0"/>
              <a:t>  2000</a:t>
            </a:r>
          </a:p>
          <a:p>
            <a:r>
              <a:rPr lang="en-US" sz="2000" dirty="0"/>
              <a:t>HR     103    </a:t>
            </a:r>
            <a:r>
              <a:rPr lang="en-US" sz="2000" dirty="0" err="1"/>
              <a:t>anu</a:t>
            </a:r>
            <a:r>
              <a:rPr lang="en-US" sz="2000" dirty="0"/>
              <a:t>  3000</a:t>
            </a:r>
          </a:p>
          <a:p>
            <a:r>
              <a:rPr lang="en-US" sz="2000" dirty="0"/>
              <a:t>sales  104   </a:t>
            </a:r>
            <a:r>
              <a:rPr lang="en-US" sz="2000" dirty="0" err="1"/>
              <a:t>paul</a:t>
            </a:r>
            <a:r>
              <a:rPr lang="en-US" sz="2000" dirty="0"/>
              <a:t>  4000</a:t>
            </a:r>
          </a:p>
          <a:p>
            <a:r>
              <a:rPr lang="en-US" sz="2000" dirty="0"/>
              <a:t>prod   105  </a:t>
            </a:r>
            <a:r>
              <a:rPr lang="en-US" sz="2000" dirty="0" err="1"/>
              <a:t>theeb</a:t>
            </a:r>
            <a:r>
              <a:rPr lang="en-US" sz="2000" dirty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val="306794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Reading external source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/>
              <a:t>Reading data from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pd.read_json</a:t>
            </a:r>
            <a:r>
              <a:rPr lang="en-US" b="1" dirty="0"/>
              <a:t>(‘D:\\test1.json')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Reading data from a SQL database</a:t>
            </a:r>
          </a:p>
          <a:p>
            <a:pPr marL="0" indent="0">
              <a:buNone/>
            </a:pPr>
            <a:r>
              <a:rPr lang="it-IT" dirty="0"/>
              <a:t>import sqlite3 </a:t>
            </a:r>
          </a:p>
          <a:p>
            <a:pPr marL="0" indent="0">
              <a:buNone/>
            </a:pPr>
            <a:r>
              <a:rPr lang="it-IT" b="1" dirty="0"/>
              <a:t>con = sqlite3.connect("emp.db")</a:t>
            </a:r>
          </a:p>
          <a:p>
            <a:pPr marL="0" indent="0">
              <a:buNone/>
            </a:pPr>
            <a:r>
              <a:rPr lang="en-US" dirty="0"/>
              <a:t>By passing a SELECT query and our </a:t>
            </a:r>
            <a:r>
              <a:rPr lang="en-US" b="1" dirty="0"/>
              <a:t>con</a:t>
            </a:r>
            <a:r>
              <a:rPr lang="en-US" dirty="0"/>
              <a:t>, we can read from the employee table: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employee", con)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br>
              <a:rPr lang="en-US" b="1" dirty="0"/>
            </a:br>
            <a:r>
              <a:rPr lang="en-US" b="1" dirty="0"/>
              <a:t>or 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('new_emp.csv') </a:t>
            </a:r>
          </a:p>
          <a:p>
            <a:r>
              <a:rPr lang="en-US" dirty="0" err="1"/>
              <a:t>df.to_json</a:t>
            </a:r>
            <a:r>
              <a:rPr lang="en-US" dirty="0"/>
              <a:t>('new_test1.json') </a:t>
            </a:r>
          </a:p>
          <a:p>
            <a:r>
              <a:rPr lang="en-US" dirty="0" err="1"/>
              <a:t>df.to_sql</a:t>
            </a:r>
            <a:r>
              <a:rPr lang="en-US" dirty="0"/>
              <a:t>('</a:t>
            </a:r>
            <a:r>
              <a:rPr lang="en-US" dirty="0" err="1"/>
              <a:t>new_employee</a:t>
            </a:r>
            <a:r>
              <a:rPr lang="en-US" dirty="0"/>
              <a:t>', con)</a:t>
            </a:r>
          </a:p>
        </p:txBody>
      </p:sp>
    </p:spTree>
    <p:extLst>
      <p:ext uri="{BB962C8B-B14F-4D97-AF65-F5344CB8AC3E}">
        <p14:creationId xmlns:p14="http://schemas.microsoft.com/office/powerpoint/2010/main" val="88147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/>
              <a:t>    pip install 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important DataFrame 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/>
              <a:t>'e1.csv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ID   NAME   DEPT  COST</a:t>
            </a:r>
          </a:p>
          <a:p>
            <a:pPr marL="0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0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0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0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0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index_col='NAME'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index_col=1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head() – 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ID       NAME   DEPT   COST</a:t>
            </a:r>
          </a:p>
          <a:p>
            <a:pPr marL="0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0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0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0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0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0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0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0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0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0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0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0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0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0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0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0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0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0" indent="0">
              <a:buNone/>
            </a:pPr>
            <a:r>
              <a:rPr lang="en-US" dirty="0"/>
              <a:t>17  118        Tom   prod  18000</a:t>
            </a:r>
          </a:p>
          <a:p>
            <a:pPr marL="0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()</a:t>
            </a:r>
            <a:r>
              <a:rPr lang="en-US" dirty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default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(3)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/>
              <a:t>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(7)</a:t>
            </a:r>
          </a:p>
          <a:p>
            <a:r>
              <a:rPr lang="en-US" dirty="0"/>
              <a:t>    ID    NAME   DEPT  COST</a:t>
            </a:r>
          </a:p>
          <a:p>
            <a:r>
              <a:rPr lang="en-US" dirty="0"/>
              <a:t>0  101 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5  106  </a:t>
            </a:r>
            <a:r>
              <a:rPr lang="en-US" dirty="0" err="1"/>
              <a:t>geroge</a:t>
            </a:r>
            <a:r>
              <a:rPr lang="en-US" dirty="0"/>
              <a:t>  admin  6000</a:t>
            </a:r>
          </a:p>
          <a:p>
            <a:r>
              <a:rPr lang="en-US" dirty="0"/>
              <a:t>6  107   </a:t>
            </a:r>
            <a:r>
              <a:rPr lang="en-US" dirty="0" err="1"/>
              <a:t>xerox</a:t>
            </a:r>
            <a:r>
              <a:rPr lang="en-US" dirty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ID       NAME   DEPT   COST</a:t>
            </a:r>
          </a:p>
          <a:p>
            <a:pPr marL="400050" lvl="1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400050" lvl="1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400050" lvl="1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400050" lvl="1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400050" lvl="1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400050" lvl="1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400050" lvl="1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400050" lvl="1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400050" lvl="1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400050" lvl="1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400050" lvl="1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400050" lvl="1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400050" lvl="1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400050" lvl="1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400050" lvl="1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400050" lvl="1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400050" lvl="1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400050" lvl="1" indent="0">
              <a:buNone/>
            </a:pPr>
            <a:r>
              <a:rPr lang="en-US" dirty="0"/>
              <a:t>17  118        Tom   prod  18000</a:t>
            </a:r>
          </a:p>
          <a:p>
            <a:pPr marL="400050" lvl="1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    ID   NAME   DEPT  COST</a:t>
            </a:r>
          </a:p>
          <a:p>
            <a:pPr marL="400050" lvl="1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400050" lvl="1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400050" lvl="1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400050" lvl="1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400050" lvl="1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df.tail</a:t>
            </a:r>
            <a:r>
              <a:rPr lang="en-US" b="1" dirty="0"/>
              <a:t>()</a:t>
            </a:r>
          </a:p>
          <a:p>
            <a:r>
              <a:rPr lang="en-US" dirty="0"/>
              <a:t>     ID     NAME   DEPT   COST</a:t>
            </a:r>
          </a:p>
          <a:p>
            <a:r>
              <a:rPr lang="en-US" dirty="0"/>
              <a:t>14  115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r>
              <a:rPr lang="en-US" dirty="0"/>
              <a:t>15  116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r>
              <a:rPr lang="en-US" dirty="0"/>
              <a:t>16  117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r>
              <a:rPr lang="en-US" dirty="0"/>
              <a:t>17  118      Tom   prod  18000</a:t>
            </a:r>
          </a:p>
          <a:p>
            <a:r>
              <a:rPr lang="en-US" dirty="0"/>
              <a:t>18  119    Peter     QA  19000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df.tail</a:t>
            </a:r>
            <a:r>
              <a:rPr lang="en-US" dirty="0"/>
              <a:t>(2)    </a:t>
            </a:r>
            <a:r>
              <a:rPr lang="en-US" sz="1600" b="1" dirty="0"/>
              <a:t># last two lines </a:t>
            </a:r>
            <a:endParaRPr lang="en-US" b="1" dirty="0"/>
          </a:p>
          <a:p>
            <a:r>
              <a:rPr lang="en-US" dirty="0"/>
              <a:t>     ID   NAME  DEPT   COST</a:t>
            </a:r>
          </a:p>
          <a:p>
            <a:r>
              <a:rPr lang="en-US" dirty="0"/>
              <a:t>17  118    Tom  prod  18000</a:t>
            </a:r>
          </a:p>
          <a:p>
            <a:r>
              <a:rPr lang="en-US" dirty="0"/>
              <a:t>18  119  Peter    QA  19000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1483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info()</a:t>
            </a:r>
            <a:r>
              <a:rPr lang="en-US" dirty="0"/>
              <a:t> should be one of the very first commands you run after loading your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&lt;class '</a:t>
            </a:r>
            <a:r>
              <a:rPr lang="en-US" dirty="0" err="1">
                <a:effectLst/>
              </a:rPr>
              <a:t>pandas.core.frame.DataFrame</a:t>
            </a:r>
            <a:r>
              <a:rPr lang="en-US" dirty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dtypes</a:t>
            </a:r>
            <a:r>
              <a:rPr lang="en-US" dirty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memory usage: 496.0+ bytes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0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with open("t1.csv","w") as </a:t>
            </a:r>
            <a:r>
              <a:rPr lang="en-US" dirty="0" err="1"/>
              <a:t>wh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("101,ram,sales,1000\n")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("102,kumar</a:t>
            </a:r>
            <a:r>
              <a:rPr lang="en-US" dirty="0">
                <a:solidFill>
                  <a:srgbClr val="FF0000"/>
                </a:solidFill>
              </a:rPr>
              <a:t>,,</a:t>
            </a:r>
            <a:r>
              <a:rPr lang="en-US" dirty="0"/>
              <a:t>2000\n")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&gt;&gt;&gt; 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df.info()</a:t>
            </a:r>
          </a:p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 entries, 0 to 0</a:t>
            </a:r>
          </a:p>
          <a:p>
            <a:r>
              <a:rPr lang="en-US" dirty="0"/>
              <a:t>Data columns (total 4 columns):</a:t>
            </a:r>
          </a:p>
          <a:p>
            <a:r>
              <a:rPr lang="en-US" dirty="0"/>
              <a:t>101      1 non-null int64</a:t>
            </a:r>
          </a:p>
          <a:p>
            <a:r>
              <a:rPr lang="en-US" dirty="0"/>
              <a:t>ram      1 non-null object</a:t>
            </a:r>
          </a:p>
          <a:p>
            <a:r>
              <a:rPr lang="en-US" dirty="0"/>
              <a:t>sales    0 non-null float64</a:t>
            </a:r>
          </a:p>
          <a:p>
            <a:r>
              <a:rPr lang="en-US" dirty="0"/>
              <a:t>1000     1 non-null int64</a:t>
            </a:r>
          </a:p>
          <a:p>
            <a:r>
              <a:rPr lang="en-US" dirty="0" err="1"/>
              <a:t>dtypes</a:t>
            </a:r>
            <a:r>
              <a:rPr lang="en-US" dirty="0"/>
              <a:t>: float64(1), int64(2), object(1)</a:t>
            </a:r>
          </a:p>
          <a:p>
            <a:r>
              <a:rPr lang="en-US" sz="1600" b="1" dirty="0"/>
              <a:t>memory usage: 68.0+ bytes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72503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 </a:t>
            </a:r>
            <a:r>
              <a:rPr lang="en-US" b="1" dirty="0"/>
              <a:t>shape</a:t>
            </a:r>
            <a:r>
              <a:rPr lang="en-US" dirty="0"/>
              <a:t>, which outputs just a tuple of (rows, columns)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("t1.csv")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/>
              <a:t>NaN</a:t>
            </a:r>
            <a:r>
              <a:rPr lang="en-US" dirty="0"/>
              <a:t>  2000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(1, 4)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</p:txBody>
      </p:sp>
    </p:spTree>
    <p:extLst>
      <p:ext uri="{BB962C8B-B14F-4D97-AF65-F5344CB8AC3E}">
        <p14:creationId xmlns:p14="http://schemas.microsoft.com/office/powerpoint/2010/main" val="456422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Handling duplicates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  <a:p>
            <a:r>
              <a:rPr lang="en-US" dirty="0"/>
              <a:t>&gt;&gt;&gt; r=</a:t>
            </a:r>
            <a:r>
              <a:rPr lang="en-US" dirty="0" err="1"/>
              <a:t>df.append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r.shape</a:t>
            </a:r>
            <a:endParaRPr lang="en-US" dirty="0"/>
          </a:p>
          <a:p>
            <a:r>
              <a:rPr lang="en-US" dirty="0"/>
              <a:t>(38, 4)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r=</a:t>
            </a:r>
            <a:r>
              <a:rPr lang="en-US" dirty="0" err="1">
                <a:solidFill>
                  <a:srgbClr val="FF0000"/>
                </a:solidFill>
              </a:rPr>
              <a:t>r.drop_duplicates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r.shape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/>
              <a:t>append()</a:t>
            </a:r>
            <a:r>
              <a:rPr lang="en-US" dirty="0"/>
              <a:t>, the </a:t>
            </a:r>
            <a:r>
              <a:rPr lang="en-US" b="1" dirty="0" err="1"/>
              <a:t>drop_duplicates</a:t>
            </a:r>
            <a:r>
              <a:rPr lang="en-US" b="1" dirty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/>
              <a:t>inplace</a:t>
            </a:r>
            <a:r>
              <a:rPr lang="en-US" dirty="0"/>
              <a:t> keyword argument </a:t>
            </a:r>
          </a:p>
          <a:p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 will modify the DataFrame object.</a:t>
            </a:r>
          </a:p>
          <a:p>
            <a:r>
              <a:rPr lang="en-US" dirty="0" err="1"/>
              <a:t>df.drop_duplicates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Another important argument for </a:t>
            </a:r>
            <a:r>
              <a:rPr lang="en-US" dirty="0" err="1"/>
              <a:t>drop_duplicates</a:t>
            </a:r>
            <a:r>
              <a:rPr lang="en-US" dirty="0"/>
              <a:t>() is </a:t>
            </a:r>
            <a:r>
              <a:rPr lang="en-US" b="1" dirty="0"/>
              <a:t>keep</a:t>
            </a:r>
          </a:p>
          <a:p>
            <a:r>
              <a:rPr lang="en-US" dirty="0"/>
              <a:t>which 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duplicates.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we didn't define the </a:t>
            </a:r>
            <a:r>
              <a:rPr lang="en-US" b="1" dirty="0"/>
              <a:t>keep</a:t>
            </a:r>
            <a:r>
              <a:rPr lang="en-US" dirty="0"/>
              <a:t> argument in the previous example it was defaulted to 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last has the opposite effect: the first row is dropped.</a:t>
            </a:r>
          </a:p>
          <a:p>
            <a:pPr marL="514350" indent="-457200"/>
            <a:r>
              <a:rPr lang="en-US" dirty="0"/>
              <a:t>keep,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</a:p>
          <a:p>
            <a:pPr marL="514350" indent="-457200"/>
            <a:r>
              <a:rPr lang="en-US" dirty="0"/>
              <a:t>If two rows are the same then both will be dropped.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8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to work with missing values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/>
              <a:t>imputation.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   101    ram  sales  1000</a:t>
            </a:r>
          </a:p>
          <a:p>
            <a:pPr marL="5715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57150" indent="0">
              <a:buNone/>
            </a:pPr>
            <a:r>
              <a:rPr lang="en-US" dirty="0"/>
              <a:t>&gt;&gt;&gt;</a:t>
            </a:r>
          </a:p>
          <a:p>
            <a:pPr marL="57150" indent="0">
              <a:buNone/>
            </a:pPr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</a:t>
            </a:r>
          </a:p>
          <a:p>
            <a:pPr marL="57150" indent="0">
              <a:buNone/>
            </a:pPr>
            <a:r>
              <a:rPr lang="en-US" dirty="0"/>
              <a:t>     101    ram  sales   1000</a:t>
            </a:r>
          </a:p>
          <a:p>
            <a:pPr marL="57150" indent="0">
              <a:buNone/>
            </a:pPr>
            <a:r>
              <a:rPr lang="en-US" dirty="0"/>
              <a:t> 0  False  </a:t>
            </a:r>
            <a:r>
              <a:rPr lang="en-US" dirty="0" err="1"/>
              <a:t>False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 False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Series is a </a:t>
            </a:r>
            <a:r>
              <a:rPr lang="en-US" b="1" dirty="0"/>
              <a:t>one-dimensional</a:t>
            </a:r>
            <a:r>
              <a:rPr lang="en-US" dirty="0"/>
              <a:t> labeled array that holds any data type.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9643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1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summing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400" dirty="0"/>
              <a:t>&gt;&gt;&gt; f=</a:t>
            </a:r>
            <a:r>
              <a:rPr lang="en-US" sz="2400" dirty="0" err="1"/>
              <a:t>pd.read_csv</a:t>
            </a:r>
            <a:r>
              <a:rPr lang="en-US" sz="2400" dirty="0"/>
              <a:t>("t1.csv")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101    ram  sales   1000</a:t>
            </a:r>
          </a:p>
          <a:p>
            <a:pPr marL="0" indent="0">
              <a:buNone/>
            </a:pPr>
            <a:r>
              <a:rPr lang="en-US" sz="2400" dirty="0"/>
              <a:t>0  False  </a:t>
            </a:r>
            <a:r>
              <a:rPr lang="en-US" sz="2400" dirty="0" err="1"/>
              <a:t>False</a:t>
            </a:r>
            <a:r>
              <a:rPr lang="en-US" sz="2400" dirty="0"/>
              <a:t>   True  False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().sum()</a:t>
            </a:r>
          </a:p>
          <a:p>
            <a:pPr marL="0" indent="0">
              <a:buNone/>
            </a:pPr>
            <a:r>
              <a:rPr lang="en-US" sz="2400" dirty="0"/>
              <a:t>101      0</a:t>
            </a:r>
          </a:p>
          <a:p>
            <a:pPr marL="0" indent="0">
              <a:buNone/>
            </a:pPr>
            <a:r>
              <a:rPr lang="en-US" sz="2400" dirty="0"/>
              <a:t>ram      0</a:t>
            </a:r>
          </a:p>
          <a:p>
            <a:pPr marL="0" indent="0">
              <a:buNone/>
            </a:pPr>
            <a:r>
              <a:rPr lang="en-US" sz="2400" dirty="0"/>
              <a:t>sales    1</a:t>
            </a:r>
          </a:p>
          <a:p>
            <a:pPr marL="0" indent="0">
              <a:buNone/>
            </a:pPr>
            <a:r>
              <a:rPr lang="en-US" sz="2400" dirty="0"/>
              <a:t>1000     0</a:t>
            </a:r>
          </a:p>
          <a:p>
            <a:pPr marL="0" indent="0">
              <a:buNone/>
            </a:pP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().sum()</a:t>
            </a:r>
          </a:p>
          <a:p>
            <a:r>
              <a:rPr lang="en-US" dirty="0"/>
              <a:t>ID      0</a:t>
            </a:r>
          </a:p>
          <a:p>
            <a:r>
              <a:rPr lang="en-US" dirty="0"/>
              <a:t>NAME    0</a:t>
            </a:r>
          </a:p>
          <a:p>
            <a:r>
              <a:rPr lang="en-US" dirty="0"/>
              <a:t>DEPT    0</a:t>
            </a:r>
          </a:p>
          <a:p>
            <a:r>
              <a:rPr lang="en-US" dirty="0"/>
              <a:t>COST    0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6806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ED3E-C671-5C74-5B15-EC58DD62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replace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4EC0-1CA0-87F2-ED1C-08258C1E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df.fillna</a:t>
            </a:r>
            <a:r>
              <a:rPr lang="en-IN" dirty="0"/>
              <a:t>(value=&lt;</a:t>
            </a:r>
            <a:r>
              <a:rPr lang="en-IN" dirty="0" err="1"/>
              <a:t>inputValue</a:t>
            </a:r>
            <a:r>
              <a:rPr lang="en-IN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346821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fh</a:t>
            </a:r>
            <a:r>
              <a:rPr lang="en-US" dirty="0"/>
              <a:t>=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fh.mean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r=</a:t>
            </a:r>
            <a:r>
              <a:rPr lang="en-US" dirty="0" err="1"/>
              <a:t>fh.mean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r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79825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describe() on an entire DataFrame we can get a summary of the distribution of continuous variables.</a:t>
            </a:r>
          </a:p>
          <a:p>
            <a:r>
              <a:rPr lang="en-US" dirty="0"/>
              <a:t>&gt;&gt;&gt; </a:t>
            </a:r>
            <a:r>
              <a:rPr lang="en-US" b="1" dirty="0" err="1"/>
              <a:t>fh.describe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               ID        COST</a:t>
            </a:r>
          </a:p>
          <a:p>
            <a:pPr marL="0" indent="0">
              <a:buNone/>
            </a:pPr>
            <a:r>
              <a:rPr lang="en-US" dirty="0"/>
              <a:t>count    5.000000     5.00000</a:t>
            </a:r>
          </a:p>
          <a:p>
            <a:pPr marL="0" indent="0">
              <a:buNone/>
            </a:pPr>
            <a:r>
              <a:rPr lang="en-US" dirty="0"/>
              <a:t>mean   103.000000  3000.00000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      1.581139  1581.13883</a:t>
            </a:r>
          </a:p>
          <a:p>
            <a:pPr marL="0" indent="0">
              <a:buNone/>
            </a:pPr>
            <a:r>
              <a:rPr lang="en-US" dirty="0"/>
              <a:t>min    101.000000  1000.00000</a:t>
            </a:r>
          </a:p>
          <a:p>
            <a:pPr marL="0" indent="0">
              <a:buNone/>
            </a:pPr>
            <a:r>
              <a:rPr lang="en-US" dirty="0"/>
              <a:t>25%    102.000000  2000.00000</a:t>
            </a:r>
          </a:p>
          <a:p>
            <a:pPr marL="0" indent="0">
              <a:buNone/>
            </a:pPr>
            <a:r>
              <a:rPr lang="en-US" dirty="0"/>
              <a:t>50%    103.000000  3000.00000</a:t>
            </a:r>
          </a:p>
          <a:p>
            <a:pPr marL="0" indent="0">
              <a:buNone/>
            </a:pPr>
            <a:r>
              <a:rPr lang="en-US" dirty="0"/>
              <a:t>75%    104.000000  4000.00000</a:t>
            </a:r>
          </a:p>
          <a:p>
            <a:pPr marL="0" indent="0">
              <a:buNone/>
            </a:pPr>
            <a:r>
              <a:rPr lang="en-US" dirty="0"/>
              <a:t>max    105.000000  5000.00000</a:t>
            </a:r>
          </a:p>
        </p:txBody>
      </p:sp>
    </p:spTree>
    <p:extLst>
      <p:ext uri="{BB962C8B-B14F-4D97-AF65-F5344CB8AC3E}">
        <p14:creationId xmlns:p14="http://schemas.microsoft.com/office/powerpoint/2010/main" val="3134434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&gt;&gt;&gt; </a:t>
            </a:r>
            <a:r>
              <a:rPr lang="en-US" sz="1050" dirty="0" err="1"/>
              <a:t>df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Newid</a:t>
            </a:r>
            <a:r>
              <a:rPr lang="en-US" sz="1050" dirty="0"/>
              <a:t>       Name </a:t>
            </a:r>
            <a:r>
              <a:rPr lang="en-US" sz="1050" dirty="0" err="1"/>
              <a:t>Newdept</a:t>
            </a:r>
            <a:r>
              <a:rPr lang="en-US" sz="1050" dirty="0"/>
              <a:t>   Cost</a:t>
            </a:r>
          </a:p>
          <a:p>
            <a:pPr marL="0" indent="0">
              <a:buNone/>
            </a:pPr>
            <a:r>
              <a:rPr lang="en-US" sz="1050" dirty="0"/>
              <a:t>0     101       </a:t>
            </a:r>
            <a:r>
              <a:rPr lang="en-US" sz="1050" dirty="0" err="1"/>
              <a:t>arun</a:t>
            </a:r>
            <a:r>
              <a:rPr lang="en-US" sz="1050" dirty="0"/>
              <a:t>   sales   1000</a:t>
            </a:r>
          </a:p>
          <a:p>
            <a:pPr marL="0" indent="0">
              <a:buNone/>
            </a:pPr>
            <a:r>
              <a:rPr lang="en-US" sz="1050" dirty="0"/>
              <a:t>1     102      </a:t>
            </a:r>
            <a:r>
              <a:rPr lang="en-US" sz="1050" dirty="0" err="1"/>
              <a:t>vijay</a:t>
            </a:r>
            <a:r>
              <a:rPr lang="en-US" sz="1050" dirty="0"/>
              <a:t>    prod   2000</a:t>
            </a:r>
          </a:p>
          <a:p>
            <a:pPr marL="0" indent="0">
              <a:buNone/>
            </a:pPr>
            <a:r>
              <a:rPr lang="en-US" sz="1050" dirty="0"/>
              <a:t>2     103        </a:t>
            </a:r>
            <a:r>
              <a:rPr lang="en-US" sz="1050" dirty="0" err="1"/>
              <a:t>anu</a:t>
            </a:r>
            <a:r>
              <a:rPr lang="en-US" sz="1050" dirty="0"/>
              <a:t>      HR   3000</a:t>
            </a:r>
          </a:p>
          <a:p>
            <a:pPr marL="0" indent="0">
              <a:buNone/>
            </a:pPr>
            <a:r>
              <a:rPr lang="en-US" sz="1050" dirty="0"/>
              <a:t>3     104       </a:t>
            </a:r>
            <a:r>
              <a:rPr lang="en-US" sz="1050" dirty="0" err="1"/>
              <a:t>paul</a:t>
            </a:r>
            <a:r>
              <a:rPr lang="en-US" sz="1050" dirty="0"/>
              <a:t>   sales   4000</a:t>
            </a:r>
          </a:p>
          <a:p>
            <a:pPr marL="0" indent="0">
              <a:buNone/>
            </a:pPr>
            <a:r>
              <a:rPr lang="en-US" sz="1050" dirty="0"/>
              <a:t>4     105      </a:t>
            </a:r>
            <a:r>
              <a:rPr lang="en-US" sz="1050" dirty="0" err="1"/>
              <a:t>theeb</a:t>
            </a:r>
            <a:r>
              <a:rPr lang="en-US" sz="1050" dirty="0"/>
              <a:t>    prod   5000</a:t>
            </a:r>
          </a:p>
          <a:p>
            <a:pPr marL="0" indent="0">
              <a:buNone/>
            </a:pPr>
            <a:r>
              <a:rPr lang="en-US" sz="1050" dirty="0"/>
              <a:t>5     106     </a:t>
            </a:r>
            <a:r>
              <a:rPr lang="en-US" sz="1050" dirty="0" err="1"/>
              <a:t>geroge</a:t>
            </a:r>
            <a:r>
              <a:rPr lang="en-US" sz="1050" dirty="0"/>
              <a:t>   admin   6000</a:t>
            </a:r>
          </a:p>
          <a:p>
            <a:pPr marL="0" indent="0">
              <a:buNone/>
            </a:pPr>
            <a:r>
              <a:rPr lang="en-US" sz="1050" dirty="0"/>
              <a:t>6     107      </a:t>
            </a:r>
            <a:r>
              <a:rPr lang="en-US" sz="1050" dirty="0" err="1"/>
              <a:t>xerox</a:t>
            </a:r>
            <a:r>
              <a:rPr lang="en-US" sz="1050" dirty="0"/>
              <a:t>      QA   7000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</a:t>
            </a:r>
          </a:p>
          <a:p>
            <a:pPr marL="0" indent="0">
              <a:buNone/>
            </a:pPr>
            <a:r>
              <a:rPr lang="en-US" sz="1050" dirty="0"/>
              <a:t>0     101</a:t>
            </a:r>
          </a:p>
          <a:p>
            <a:pPr marL="0" indent="0">
              <a:buNone/>
            </a:pPr>
            <a:r>
              <a:rPr lang="en-US" sz="1050" dirty="0"/>
              <a:t>1     102</a:t>
            </a:r>
          </a:p>
          <a:p>
            <a:pPr marL="0" indent="0">
              <a:buNone/>
            </a:pPr>
            <a:r>
              <a:rPr lang="en-US" sz="1050" dirty="0"/>
              <a:t>2     103</a:t>
            </a:r>
          </a:p>
          <a:p>
            <a:pPr marL="0" indent="0">
              <a:buNone/>
            </a:pPr>
            <a:r>
              <a:rPr lang="en-US" sz="1050" dirty="0"/>
              <a:t>3     104</a:t>
            </a:r>
          </a:p>
          <a:p>
            <a:pPr marL="0" indent="0">
              <a:buNone/>
            </a:pPr>
            <a:r>
              <a:rPr lang="en-US" sz="1050" dirty="0"/>
              <a:t>4     105</a:t>
            </a:r>
          </a:p>
          <a:p>
            <a:pPr marL="0" indent="0">
              <a:buNone/>
            </a:pPr>
            <a:r>
              <a:rPr lang="en-US" sz="1050" dirty="0"/>
              <a:t>5     106</a:t>
            </a:r>
          </a:p>
          <a:p>
            <a:pPr marL="0" indent="0">
              <a:buNone/>
            </a:pPr>
            <a:r>
              <a:rPr lang="en-US" sz="1050" dirty="0"/>
              <a:t>6     107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int64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'].describe()</a:t>
            </a:r>
          </a:p>
          <a:p>
            <a:pPr marL="0" indent="0">
              <a:buNone/>
            </a:pPr>
            <a:r>
              <a:rPr lang="en-US" sz="1050" dirty="0"/>
              <a:t>count     19.000000</a:t>
            </a:r>
          </a:p>
          <a:p>
            <a:pPr marL="0" indent="0">
              <a:buNone/>
            </a:pPr>
            <a:r>
              <a:rPr lang="en-US" sz="1050" dirty="0"/>
              <a:t>mean     110.000000</a:t>
            </a:r>
          </a:p>
          <a:p>
            <a:pPr marL="0" indent="0">
              <a:buNone/>
            </a:pPr>
            <a:r>
              <a:rPr lang="en-US" sz="1050" dirty="0" err="1"/>
              <a:t>std</a:t>
            </a:r>
            <a:r>
              <a:rPr lang="en-US" sz="1050" dirty="0"/>
              <a:t>        5.627314</a:t>
            </a:r>
          </a:p>
          <a:p>
            <a:pPr marL="0" indent="0">
              <a:buNone/>
            </a:pPr>
            <a:r>
              <a:rPr lang="en-US" sz="1050" dirty="0"/>
              <a:t>min      101.000000</a:t>
            </a:r>
          </a:p>
          <a:p>
            <a:pPr marL="0" indent="0">
              <a:buNone/>
            </a:pPr>
            <a:r>
              <a:rPr lang="en-US" sz="1050" dirty="0"/>
              <a:t>25%      105.500000</a:t>
            </a:r>
          </a:p>
          <a:p>
            <a:pPr marL="0" indent="0">
              <a:buNone/>
            </a:pPr>
            <a:r>
              <a:rPr lang="en-US" sz="1050" dirty="0"/>
              <a:t>50%      110.000000</a:t>
            </a:r>
          </a:p>
          <a:p>
            <a:pPr marL="0" indent="0">
              <a:buNone/>
            </a:pPr>
            <a:r>
              <a:rPr lang="en-US" sz="1050" dirty="0"/>
              <a:t>75%      114.500000</a:t>
            </a:r>
          </a:p>
          <a:p>
            <a:pPr marL="0" indent="0">
              <a:buNone/>
            </a:pPr>
            <a:r>
              <a:rPr lang="en-US" sz="1050" dirty="0"/>
              <a:t>max      119.000000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float64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586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value_counts</a:t>
            </a:r>
            <a:r>
              <a:rPr lang="en-US" b="1" dirty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prod     5</a:t>
            </a:r>
          </a:p>
          <a:p>
            <a:pPr marL="0" indent="0">
              <a:buNone/>
            </a:pPr>
            <a:r>
              <a:rPr lang="en-US" dirty="0"/>
              <a:t>sales    4</a:t>
            </a:r>
          </a:p>
          <a:p>
            <a:pPr marL="0" indent="0">
              <a:buNone/>
            </a:pPr>
            <a:r>
              <a:rPr lang="en-US" dirty="0"/>
              <a:t>QA       3</a:t>
            </a:r>
          </a:p>
          <a:p>
            <a:pPr marL="0" indent="0">
              <a:buNone/>
            </a:pPr>
            <a:r>
              <a:rPr lang="en-US" dirty="0"/>
              <a:t>admin    3</a:t>
            </a:r>
          </a:p>
          <a:p>
            <a:pPr marL="0" indent="0">
              <a:buNone/>
            </a:pPr>
            <a:r>
              <a:rPr lang="en-US" dirty="0"/>
              <a:t>DBA      2</a:t>
            </a:r>
          </a:p>
          <a:p>
            <a:pPr marL="0" indent="0">
              <a:buNone/>
            </a:pPr>
            <a:r>
              <a:rPr lang="en-US" dirty="0"/>
              <a:t>HR       2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err="1"/>
              <a:t>Newdept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4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Cost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  1.0   1.0</a:t>
            </a:r>
          </a:p>
          <a:p>
            <a:pPr marL="0" indent="0">
              <a:buNone/>
            </a:pPr>
            <a:r>
              <a:rPr lang="en-US" dirty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8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A39-B5BB-B92A-EC69-1DA5C19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Pandas Aggregate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4A5-B9E9-6DCA-6D03-A1E4D0AD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 err="1"/>
              <a:t>df.aggregate</a:t>
            </a:r>
            <a:r>
              <a:rPr lang="en-IN" sz="1600" dirty="0"/>
              <a:t>(</a:t>
            </a:r>
            <a:r>
              <a:rPr lang="en-IN" sz="1600" dirty="0" err="1"/>
              <a:t>func</a:t>
            </a:r>
            <a:r>
              <a:rPr lang="en-IN" sz="1600" dirty="0"/>
              <a:t>, axis=0, *</a:t>
            </a:r>
            <a:r>
              <a:rPr lang="en-IN" sz="1600" dirty="0" err="1"/>
              <a:t>args</a:t>
            </a:r>
            <a:r>
              <a:rPr lang="en-IN" sz="1600" dirty="0"/>
              <a:t>, **</a:t>
            </a:r>
            <a:r>
              <a:rPr lang="en-IN" sz="1600" dirty="0" err="1"/>
              <a:t>kwargs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data = {</a:t>
            </a:r>
          </a:p>
          <a:p>
            <a:pPr marL="0" indent="0">
              <a:buNone/>
            </a:pPr>
            <a:r>
              <a:rPr lang="en-IN" sz="1600" dirty="0"/>
              <a:t>    'Category': ['A', 'A', 'B', 'B', 'A', 'B'],</a:t>
            </a:r>
          </a:p>
          <a:p>
            <a:pPr marL="0" indent="0">
              <a:buNone/>
            </a:pPr>
            <a:r>
              <a:rPr lang="en-IN" sz="1600" dirty="0"/>
              <a:t>    'Value': [10, 15, 20, 25, 30, 35]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df</a:t>
            </a:r>
            <a:r>
              <a:rPr lang="en-IN" sz="1600" dirty="0"/>
              <a:t> = </a:t>
            </a:r>
            <a:r>
              <a:rPr lang="en-IN" sz="1600" dirty="0" err="1"/>
              <a:t>pd.DataFrame</a:t>
            </a:r>
            <a:r>
              <a:rPr lang="en-IN" sz="1600" dirty="0"/>
              <a:t>(data)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total sum of the Value column</a:t>
            </a:r>
          </a:p>
          <a:p>
            <a:pPr marL="0" indent="0">
              <a:buNone/>
            </a:pPr>
            <a:r>
              <a:rPr lang="en-IN" sz="1600" dirty="0" err="1"/>
              <a:t>total_sum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['Value'].aggregate('sum')</a:t>
            </a:r>
          </a:p>
          <a:p>
            <a:pPr marL="0" indent="0">
              <a:buNone/>
            </a:pPr>
            <a:r>
              <a:rPr lang="en-IN" sz="1600" dirty="0"/>
              <a:t>print("Total Sum:", </a:t>
            </a:r>
            <a:r>
              <a:rPr lang="en-IN" sz="1600" dirty="0" err="1"/>
              <a:t>total_sum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the mean of the Value column</a:t>
            </a:r>
          </a:p>
          <a:p>
            <a:pPr marL="0" indent="0">
              <a:buNone/>
            </a:pPr>
            <a:r>
              <a:rPr lang="en-IN" sz="1600" dirty="0" err="1"/>
              <a:t>average_value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['Value'].aggregate('mean')</a:t>
            </a:r>
          </a:p>
          <a:p>
            <a:pPr marL="0" indent="0">
              <a:buNone/>
            </a:pPr>
            <a:r>
              <a:rPr lang="en-IN" sz="1600" dirty="0"/>
              <a:t>print("Average Value:", </a:t>
            </a:r>
            <a:r>
              <a:rPr lang="en-IN" sz="1600" dirty="0" err="1"/>
              <a:t>average_value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the maximum value in the Value column</a:t>
            </a:r>
          </a:p>
          <a:p>
            <a:pPr marL="0" indent="0">
              <a:buNone/>
            </a:pPr>
            <a:r>
              <a:rPr lang="en-IN" sz="1600" dirty="0" err="1"/>
              <a:t>max_value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['Value'].aggregate('max')</a:t>
            </a:r>
          </a:p>
          <a:p>
            <a:pPr marL="0" indent="0">
              <a:buNone/>
            </a:pPr>
            <a:r>
              <a:rPr lang="en-IN" sz="1600" dirty="0"/>
              <a:t>print("Maximum Value:", </a:t>
            </a:r>
            <a:r>
              <a:rPr lang="en-IN" sz="1600" dirty="0" err="1"/>
              <a:t>max_value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229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C75-5F0D-DD2F-6B28-AD30B414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B352-B0C2-37C6-FBCE-83B5667B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 applying multiple aggregation functions to a single column</a:t>
            </a:r>
          </a:p>
          <a:p>
            <a:r>
              <a:rPr lang="en-US" sz="2800" dirty="0"/>
              <a:t>result = </a:t>
            </a:r>
            <a:r>
              <a:rPr lang="en-US" sz="2800" dirty="0" err="1"/>
              <a:t>df.groupby</a:t>
            </a:r>
            <a:r>
              <a:rPr lang="en-US" sz="2800" dirty="0"/>
              <a:t>('Category')['Value'].</a:t>
            </a:r>
            <a:r>
              <a:rPr lang="en-US" sz="2800" dirty="0" err="1"/>
              <a:t>agg</a:t>
            </a:r>
            <a:r>
              <a:rPr lang="en-US" sz="2800" dirty="0"/>
              <a:t>(['sum', 'mean', 'max', 'min'])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876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E9A-BEA8-8D4F-70D4-48268684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56C6-5A7E-17E0-BA51-77CADB0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= {</a:t>
            </a:r>
          </a:p>
          <a:p>
            <a:pPr marL="0" indent="0">
              <a:buNone/>
            </a:pPr>
            <a:r>
              <a:rPr lang="en-IN" dirty="0"/>
              <a:t>    'Category': ['A', 'A', 'B', 'B', 'A', 'B'],</a:t>
            </a:r>
          </a:p>
          <a:p>
            <a:pPr marL="0" indent="0">
              <a:buNone/>
            </a:pPr>
            <a:r>
              <a:rPr lang="en-IN" dirty="0"/>
              <a:t>    'Value1': [10, 15, 20, 25, 30, 35],</a:t>
            </a:r>
          </a:p>
          <a:p>
            <a:pPr marL="0" indent="0">
              <a:buNone/>
            </a:pPr>
            <a:r>
              <a:rPr lang="en-IN" dirty="0"/>
              <a:t>    'Value2': [5, 8, 12, 15, 18, 21]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agg_funcs</a:t>
            </a:r>
            <a:r>
              <a:rPr lang="en-IN" dirty="0"/>
              <a:t> =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# applying 'sum' to Value1 column</a:t>
            </a:r>
          </a:p>
          <a:p>
            <a:pPr marL="0" indent="0">
              <a:buNone/>
            </a:pPr>
            <a:r>
              <a:rPr lang="en-IN" dirty="0"/>
              <a:t>    'Value1': 'sum',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# applying 'mean' and 'max' to Value2 column </a:t>
            </a:r>
          </a:p>
          <a:p>
            <a:pPr marL="0" indent="0">
              <a:buNone/>
            </a:pPr>
            <a:r>
              <a:rPr lang="en-IN" dirty="0"/>
              <a:t>    'Value2': ['mean', 'max']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result = </a:t>
            </a:r>
            <a:r>
              <a:rPr lang="en-IN" dirty="0" err="1"/>
              <a:t>df.groupby</a:t>
            </a:r>
            <a:r>
              <a:rPr lang="en-IN" dirty="0"/>
              <a:t>('Category').aggregate(</a:t>
            </a:r>
            <a:r>
              <a:rPr lang="en-IN" dirty="0" err="1"/>
              <a:t>agg_funcs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print(result)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05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45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8745-8547-8947-85F1-42FD555B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euclid_circular_a"/>
              </a:rPr>
            </a:br>
            <a:br>
              <a:rPr lang="en-US" i="0" dirty="0">
                <a:effectLst/>
                <a:latin typeface="euclid_circular_a"/>
              </a:rPr>
            </a:br>
            <a:r>
              <a:rPr lang="en-US" i="0" dirty="0">
                <a:effectLst/>
                <a:latin typeface="euclid_circular_a"/>
              </a:rPr>
              <a:t>Group by a Single Column in Pandas</a:t>
            </a:r>
            <a:br>
              <a:rPr lang="en-US" i="0" dirty="0"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CFE6-A28C-E358-4058-372B6706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 dictionary containing the data</a:t>
            </a:r>
          </a:p>
          <a:p>
            <a:pPr marL="0" indent="0">
              <a:buNone/>
            </a:pPr>
            <a:r>
              <a:rPr lang="en-IN" dirty="0"/>
              <a:t>data = {'Category': ['Electronics', 'Clothing', 'Electronics', 'Clothing'],</a:t>
            </a:r>
          </a:p>
          <a:p>
            <a:pPr marL="0" indent="0">
              <a:buNone/>
            </a:pPr>
            <a:r>
              <a:rPr lang="en-IN" dirty="0"/>
              <a:t>        'Sales': [1000, 500, 800, 300]}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 </a:t>
            </a:r>
            <a:r>
              <a:rPr lang="en-IN" dirty="0" err="1"/>
              <a:t>DataFrame</a:t>
            </a:r>
            <a:r>
              <a:rPr lang="en-IN" dirty="0"/>
              <a:t> using the data dictionary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group the </a:t>
            </a:r>
            <a:r>
              <a:rPr lang="en-IN" dirty="0" err="1"/>
              <a:t>DataFrame</a:t>
            </a:r>
            <a:r>
              <a:rPr lang="en-IN" dirty="0"/>
              <a:t> by the Category column and</a:t>
            </a:r>
          </a:p>
          <a:p>
            <a:pPr marL="0" indent="0">
              <a:buNone/>
            </a:pPr>
            <a:r>
              <a:rPr lang="en-IN" dirty="0"/>
              <a:t># calculate the sum of Sales for each category</a:t>
            </a:r>
          </a:p>
          <a:p>
            <a:pPr marL="0" indent="0">
              <a:buNone/>
            </a:pPr>
            <a:r>
              <a:rPr lang="en-IN" dirty="0"/>
              <a:t>grouped = </a:t>
            </a:r>
            <a:r>
              <a:rPr lang="en-IN" dirty="0" err="1"/>
              <a:t>df.groupby</a:t>
            </a:r>
            <a:r>
              <a:rPr lang="en-IN" dirty="0"/>
              <a:t>('Category')['Sales'].sum()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print the grouped data</a:t>
            </a:r>
          </a:p>
          <a:p>
            <a:pPr marL="0" indent="0">
              <a:buNone/>
            </a:pPr>
            <a:r>
              <a:rPr lang="en-IN" dirty="0"/>
              <a:t>print(grouped)</a:t>
            </a:r>
          </a:p>
        </p:txBody>
      </p:sp>
    </p:spTree>
    <p:extLst>
      <p:ext uri="{BB962C8B-B14F-4D97-AF65-F5344CB8AC3E}">
        <p14:creationId xmlns:p14="http://schemas.microsoft.com/office/powerpoint/2010/main" val="1494293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DA22-C073-A23E-4D3A-7068061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 Filter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6795-3C0A-BE88-D865-C142314C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Filtering data is a common operation in data analysis. </a:t>
            </a:r>
          </a:p>
          <a:p>
            <a:r>
              <a:rPr lang="en-US" dirty="0"/>
              <a:t>Pandas allows us to filter data based on different conditions.</a:t>
            </a:r>
          </a:p>
          <a:p>
            <a:endParaRPr lang="en-US" dirty="0"/>
          </a:p>
          <a:p>
            <a:r>
              <a:rPr lang="en-US" dirty="0"/>
              <a:t>We can filter the data in Pandas in two main ways:</a:t>
            </a:r>
          </a:p>
          <a:p>
            <a:r>
              <a:rPr lang="en-US" dirty="0"/>
              <a:t>By column names (Labels)</a:t>
            </a:r>
          </a:p>
          <a:p>
            <a:r>
              <a:rPr lang="en-US" dirty="0"/>
              <a:t>By the actual data inside (Values)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18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7825-2BE9-0B0A-37F4-A57F48C4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 create a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= {'Name': ['Alice', 'Bob', 'Charlie', 'David'],</a:t>
            </a:r>
          </a:p>
          <a:p>
            <a:pPr marL="0" indent="0">
              <a:buNone/>
            </a:pPr>
            <a:r>
              <a:rPr lang="en-IN" dirty="0"/>
              <a:t>        'Department': ['HR', 'Marketing', 'Marketing', 'IT'],</a:t>
            </a:r>
          </a:p>
          <a:p>
            <a:pPr marL="0" indent="0">
              <a:buNone/>
            </a:pPr>
            <a:r>
              <a:rPr lang="en-IN" dirty="0"/>
              <a:t>        'Salary': [50000, 60000, 55000, 70000]}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original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print("Original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use the filter() method to select columns based on a condition</a:t>
            </a:r>
          </a:p>
          <a:p>
            <a:pPr marL="0" indent="0">
              <a:buNone/>
            </a:pPr>
            <a:r>
              <a:rPr lang="en-IN" dirty="0" err="1"/>
              <a:t>filtered_df</a:t>
            </a:r>
            <a:r>
              <a:rPr lang="en-IN" dirty="0"/>
              <a:t> = </a:t>
            </a:r>
            <a:r>
              <a:rPr lang="en-IN" dirty="0" err="1"/>
              <a:t>df.filter</a:t>
            </a:r>
            <a:r>
              <a:rPr lang="en-IN" dirty="0"/>
              <a:t>(items=['Name', 'Salary'])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filtered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print("Filtered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882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C1E-50A3-E635-5E5F-1455E4BA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query() </a:t>
            </a:r>
            <a:r>
              <a:rPr lang="en-IN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4E5B-12F0-A9B6-1AF7-C00C49AC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Pandas.DataFrame.query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() function filters rows from a DataFrame based on a specified condition.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Pandas.DataFrame.query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() offers a powerful and concise syntax for filtering DataFrame rows, resembling SQL queries, enhancing code readability and maintainability.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 method supports a wide range of logical and comparison operators, including 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==, !=, &gt;, &lt;, &gt;=, &lt;=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and logical operators like 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and, or,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95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D29F-CEC8-4CB1-8850-F4F3F3C6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query() Method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13A4-1B0E-B881-8109-05A44B3D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flexible method for filtering a </a:t>
            </a:r>
            <a:r>
              <a:rPr lang="en-US" dirty="0" err="1"/>
              <a:t>dataframe</a:t>
            </a:r>
            <a:r>
              <a:rPr lang="en-US" dirty="0"/>
              <a:t> based on column values.</a:t>
            </a:r>
          </a:p>
          <a:p>
            <a:r>
              <a:rPr lang="en-US" dirty="0"/>
              <a:t>A query containing the filtering conditions can be passed as a string to the query()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29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D10A-5F1B-A92F-3A68-C82E1F6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 create a sample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= {'Name': ['Alice', 'Bob', 'Charlie', 'David'],</a:t>
            </a:r>
          </a:p>
          <a:p>
            <a:pPr marL="0" indent="0">
              <a:buNone/>
            </a:pPr>
            <a:r>
              <a:rPr lang="en-IN" dirty="0"/>
              <a:t>        'Department': ['HR', 'Marketing', 'Marketing', 'IT'],</a:t>
            </a:r>
          </a:p>
          <a:p>
            <a:pPr marL="0" indent="0">
              <a:buNone/>
            </a:pPr>
            <a:r>
              <a:rPr lang="en-IN" dirty="0"/>
              <a:t>        'Salary': [50000, 60000, 55000, 70000]}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original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print("Original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print("\n")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use query method</a:t>
            </a:r>
          </a:p>
          <a:p>
            <a:pPr marL="0" indent="0">
              <a:buNone/>
            </a:pPr>
            <a:r>
              <a:rPr lang="en-IN" dirty="0" err="1"/>
              <a:t>filtered_df</a:t>
            </a:r>
            <a:r>
              <a:rPr lang="en-IN" dirty="0"/>
              <a:t> = </a:t>
            </a:r>
            <a:r>
              <a:rPr lang="en-IN" b="1" dirty="0" err="1"/>
              <a:t>df.query</a:t>
            </a:r>
            <a:r>
              <a:rPr lang="en-IN" b="1" dirty="0"/>
              <a:t>('Salary &gt; 55000 and Department == "Marketing"')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filtered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print("Filtered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87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F968-3B8A-377C-F161-F6CDC05D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89AD-203A-3711-92CD-3508C9D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data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b="1" dirty="0"/>
              <a:t>[</a:t>
            </a:r>
            <a:r>
              <a:rPr lang="en-IN" dirty="0"/>
              <a:t>'python','</a:t>
            </a:r>
            <a:r>
              <a:rPr lang="en-IN" dirty="0" err="1"/>
              <a:t>php</a:t>
            </a:r>
            <a:r>
              <a:rPr lang="en-IN" dirty="0"/>
              <a:t>','java'</a:t>
            </a:r>
            <a:r>
              <a:rPr lang="en-IN" b="1" dirty="0"/>
              <a:t>]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series = </a:t>
            </a:r>
            <a:r>
              <a:rPr lang="en-IN" dirty="0" err="1"/>
              <a:t>pd.Series</a:t>
            </a:r>
            <a:r>
              <a:rPr lang="en-IN" dirty="0"/>
              <a:t>(data)</a:t>
            </a:r>
          </a:p>
          <a:p>
            <a:pPr marL="0" indent="0">
              <a:buNone/>
            </a:pPr>
            <a:r>
              <a:rPr lang="en-IN" dirty="0"/>
              <a:t>print (series)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000" b="1" dirty="0"/>
              <a:t>0</a:t>
            </a:r>
            <a:r>
              <a:rPr lang="fr-FR" sz="2000" dirty="0"/>
              <a:t>    python</a:t>
            </a:r>
          </a:p>
          <a:p>
            <a:pPr marL="0" indent="0">
              <a:buNone/>
            </a:pPr>
            <a:r>
              <a:rPr lang="fr-FR" sz="2000" b="1" dirty="0"/>
              <a:t>1</a:t>
            </a:r>
            <a:r>
              <a:rPr lang="fr-FR" sz="2000" dirty="0"/>
              <a:t>       </a:t>
            </a:r>
            <a:r>
              <a:rPr lang="fr-FR" sz="2000" dirty="0" err="1"/>
              <a:t>php</a:t>
            </a: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2</a:t>
            </a:r>
            <a:r>
              <a:rPr lang="fr-FR" sz="2000" dirty="0"/>
              <a:t>      java</a:t>
            </a:r>
          </a:p>
          <a:p>
            <a:pPr marL="0" indent="0">
              <a:buNone/>
            </a:pPr>
            <a:r>
              <a:rPr lang="fr-FR" sz="2000" dirty="0" err="1"/>
              <a:t>dtype</a:t>
            </a:r>
            <a:r>
              <a:rPr lang="fr-FR" sz="2000" dirty="0"/>
              <a:t>: </a:t>
            </a:r>
            <a:r>
              <a:rPr lang="fr-FR" sz="2000" dirty="0" err="1"/>
              <a:t>object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5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FC3B-2762-B96D-4488-33FCD2E5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098-465D-F45B-BAF8-711D432C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data = pd.Series</a:t>
            </a:r>
            <a:r>
              <a:rPr lang="en-IN" sz="2800" b="1" dirty="0"/>
              <a:t>(</a:t>
            </a:r>
            <a:r>
              <a:rPr lang="en-IN" sz="2800" dirty="0"/>
              <a:t>{'K1':'python','K2':'php','K3':'java'}</a:t>
            </a:r>
            <a:r>
              <a:rPr lang="en-IN" sz="2800" b="1" dirty="0"/>
              <a:t>)</a:t>
            </a:r>
          </a:p>
          <a:p>
            <a:pPr marL="0" indent="0">
              <a:buNone/>
            </a:pPr>
            <a:r>
              <a:rPr lang="en-IN" sz="2800" dirty="0"/>
              <a:t>print(data)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000" dirty="0"/>
              <a:t>K1    python</a:t>
            </a:r>
          </a:p>
          <a:p>
            <a:pPr marL="0" indent="0">
              <a:buNone/>
            </a:pPr>
            <a:r>
              <a:rPr lang="en-IN" sz="2000" dirty="0"/>
              <a:t>K2       </a:t>
            </a:r>
            <a:r>
              <a:rPr lang="en-IN" sz="2000" dirty="0" err="1"/>
              <a:t>php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K3      java</a:t>
            </a:r>
          </a:p>
          <a:p>
            <a:pPr marL="0" indent="0">
              <a:buNone/>
            </a:pPr>
            <a:r>
              <a:rPr lang="en-IN" sz="2000" dirty="0" err="1"/>
              <a:t>dtype</a:t>
            </a:r>
            <a:r>
              <a:rPr lang="en-IN" sz="2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76255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7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data={"items":[101,102,103,104,105],</a:t>
            </a:r>
          </a:p>
          <a:p>
            <a:r>
              <a:rPr lang="en-US" dirty="0"/>
              <a:t>... "count": [150,250,300,1000,400]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print(data)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'items': [101, 102, 103, 104, 105], </a:t>
            </a:r>
          </a:p>
          <a:p>
            <a:r>
              <a:rPr lang="en-US" dirty="0"/>
              <a:t> 'count': [150, 250, 300, 1000, 400]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DataFrame , Here we use  </a:t>
            </a:r>
            <a:r>
              <a:rPr lang="en-US" b="1" dirty="0" err="1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9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3884</Words>
  <Application>Microsoft Office PowerPoint</Application>
  <PresentationFormat>On-screen Show (4:3)</PresentationFormat>
  <Paragraphs>705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euclid_circular_a</vt:lpstr>
      <vt:lpstr>inherit</vt:lpstr>
      <vt:lpstr>Times New Roman</vt:lpstr>
      <vt:lpstr>Office Theme</vt:lpstr>
      <vt:lpstr>Pandas </vt:lpstr>
      <vt:lpstr>Pandas  </vt:lpstr>
      <vt:lpstr>Pandas First Steps </vt:lpstr>
      <vt:lpstr>series</vt:lpstr>
      <vt:lpstr>series</vt:lpstr>
      <vt:lpstr>Example</vt:lpstr>
      <vt:lpstr>Example</vt:lpstr>
      <vt:lpstr>DataFrame</vt:lpstr>
      <vt:lpstr>PowerPoint Presentation</vt:lpstr>
      <vt:lpstr>To organize this as a dictionary for pandas </vt:lpstr>
      <vt:lpstr>syntax of the DataFrame constructor</vt:lpstr>
      <vt:lpstr>dict -&gt; DataFrame column</vt:lpstr>
      <vt:lpstr>PowerPoint Presentation</vt:lpstr>
      <vt:lpstr>PowerPoint Presentation</vt:lpstr>
      <vt:lpstr>PowerPoint Presentation</vt:lpstr>
      <vt:lpstr>PowerPoint Presentation</vt:lpstr>
      <vt:lpstr>index and columns</vt:lpstr>
      <vt:lpstr>Fetch Single Column</vt:lpstr>
      <vt:lpstr>Fetch multiple columns</vt:lpstr>
      <vt:lpstr>loc</vt:lpstr>
      <vt:lpstr>loc </vt:lpstr>
      <vt:lpstr>Row and Columns</vt:lpstr>
      <vt:lpstr>PowerPoint Presentation</vt:lpstr>
      <vt:lpstr>PowerPoint Presentation</vt:lpstr>
      <vt:lpstr> How to read in data </vt:lpstr>
      <vt:lpstr>index_col</vt:lpstr>
      <vt:lpstr>PowerPoint Presentation</vt:lpstr>
      <vt:lpstr>  Reading external source  </vt:lpstr>
      <vt:lpstr>Converting back to a CSV, JSON,  or SQL </vt:lpstr>
      <vt:lpstr> important DataFrame operations </vt:lpstr>
      <vt:lpstr>head() – Viewing data</vt:lpstr>
      <vt:lpstr>PowerPoint Presentation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How to work with missing values  </vt:lpstr>
      <vt:lpstr>sum()</vt:lpstr>
      <vt:lpstr>replace missing value</vt:lpstr>
      <vt:lpstr>mean()</vt:lpstr>
      <vt:lpstr>describe()</vt:lpstr>
      <vt:lpstr>PowerPoint Presentation</vt:lpstr>
      <vt:lpstr>value_counts() can tell us the frequency of all values in a column</vt:lpstr>
      <vt:lpstr>Relationships between continuous variables </vt:lpstr>
      <vt:lpstr>Pandas Aggregate Function </vt:lpstr>
      <vt:lpstr>Pandas Aggregate Function</vt:lpstr>
      <vt:lpstr>Pandas Aggregate Functions</vt:lpstr>
      <vt:lpstr>  Group by a Single Column in Pandas  </vt:lpstr>
      <vt:lpstr>Pandas Filter  </vt:lpstr>
      <vt:lpstr>PowerPoint Presentation</vt:lpstr>
      <vt:lpstr>The query() method</vt:lpstr>
      <vt:lpstr>The query() Method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31</cp:revision>
  <dcterms:created xsi:type="dcterms:W3CDTF">2020-07-05T04:37:31Z</dcterms:created>
  <dcterms:modified xsi:type="dcterms:W3CDTF">2024-11-27T12:23:00Z</dcterms:modified>
</cp:coreProperties>
</file>