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11" r:id="rId4"/>
    <p:sldId id="308" r:id="rId5"/>
    <p:sldId id="309" r:id="rId6"/>
    <p:sldId id="31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312" r:id="rId15"/>
    <p:sldId id="313" r:id="rId16"/>
    <p:sldId id="264" r:id="rId17"/>
    <p:sldId id="266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6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EBF-B50E-40FF-8616-2A369AAE674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62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/>
              <a:t>Terraform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100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Palani Karthikeyan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Provisioning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Deploy immutable infrastructure resources  Servers, </a:t>
            </a:r>
            <a:r>
              <a:rPr lang="en-US" dirty="0" err="1" smtClean="0"/>
              <a:t>DataBases</a:t>
            </a:r>
            <a:r>
              <a:rPr lang="en-US" dirty="0" smtClean="0"/>
              <a:t>, Network components etc.,</a:t>
            </a:r>
          </a:p>
          <a:p>
            <a:r>
              <a:rPr lang="en-US" b="1" dirty="0" smtClean="0"/>
              <a:t> Terraform</a:t>
            </a:r>
          </a:p>
          <a:p>
            <a:r>
              <a:rPr lang="en-US" b="1" dirty="0" smtClean="0"/>
              <a:t> Cloudformation </a:t>
            </a:r>
          </a:p>
        </p:txBody>
      </p:sp>
    </p:spTree>
    <p:extLst>
      <p:ext uri="{BB962C8B-B14F-4D97-AF65-F5344CB8AC3E}">
        <p14:creationId xmlns:p14="http://schemas.microsoft.com/office/powerpoint/2010/main" val="33803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Terraform allows you to write infrastructure as code, that is, whatever tasks you do using a console graphically, you can do using code.</a:t>
            </a:r>
          </a:p>
          <a:p>
            <a:r>
              <a:rPr lang="en-US" dirty="0" smtClean="0"/>
              <a:t>It’s automation of the infrastructure. </a:t>
            </a:r>
          </a:p>
          <a:p>
            <a:r>
              <a:rPr lang="en-US" dirty="0" smtClean="0"/>
              <a:t>Terraform can manage existing and popular service providers as well as custom in-house solutions.</a:t>
            </a:r>
          </a:p>
          <a:p>
            <a:r>
              <a:rPr lang="en-US" dirty="0" smtClean="0"/>
              <a:t>You can keep your infrastructure in a certain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Terraform enables you to make your infrastructure auditable.</a:t>
            </a:r>
          </a:p>
          <a:p>
            <a:r>
              <a:rPr lang="en-US" dirty="0" smtClean="0"/>
              <a:t>That is, you can upload your source files to version control systems, such as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Go</a:t>
            </a:r>
          </a:p>
          <a:p>
            <a:r>
              <a:rPr lang="en-US" dirty="0" smtClean="0"/>
              <a:t>Fast development - releases monthly+</a:t>
            </a:r>
          </a:p>
          <a:p>
            <a:r>
              <a:rPr lang="en-US" dirty="0" smtClean="0"/>
              <a:t>HCL – Hashi Configuration Language and simple markup format JSON interoperable.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Terraform-Architecture</a:t>
            </a:r>
            <a:endParaRPr lang="en-US" sz="3200" b="1" dirty="0"/>
          </a:p>
        </p:txBody>
      </p:sp>
      <p:sp>
        <p:nvSpPr>
          <p:cNvPr id="5" name="AutoShape 2" descr="Terraform Architecture Introduction - Structure and Work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54365" y="1724167"/>
            <a:ext cx="7553325" cy="3962401"/>
            <a:chOff x="854365" y="1724167"/>
            <a:chExt cx="7553325" cy="3962401"/>
          </a:xfrm>
        </p:grpSpPr>
        <p:pic>
          <p:nvPicPr>
            <p:cNvPr id="1029" name="Picture 5" descr="https://www.devopsschool.com/blog/wp-content/uploads/2021/07/terraform-architecture-components-workflow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65" y="1724167"/>
              <a:ext cx="7553325" cy="396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54365" y="1724167"/>
              <a:ext cx="1279235" cy="561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21893"/>
            <a:ext cx="7005266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Terraform-Architecture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9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</a:t>
            </a:r>
            <a:r>
              <a:rPr lang="en-US" b="1" dirty="0" err="1" smtClean="0"/>
              <a:t>Vs</a:t>
            </a:r>
            <a:r>
              <a:rPr lang="en-US" b="1" dirty="0" smtClean="0"/>
              <a:t> Ansible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63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8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Mutable and Immutable Infrastructure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Mutable</a:t>
            </a:r>
            <a:r>
              <a:rPr lang="en-US" sz="2000" dirty="0" smtClean="0"/>
              <a:t> – If you use Ansible to install a new version of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, it’ll run the software update on your existing servers and the changes will happen in-place.</a:t>
            </a:r>
          </a:p>
          <a:p>
            <a:r>
              <a:rPr lang="en-US" sz="2000" dirty="0" smtClean="0"/>
              <a:t>– Chef, Puppet, Ansible, and </a:t>
            </a:r>
            <a:r>
              <a:rPr lang="en-US" sz="2000" dirty="0" err="1" smtClean="0"/>
              <a:t>SaltStack</a:t>
            </a:r>
            <a:r>
              <a:rPr lang="en-US" sz="2000" dirty="0" smtClean="0"/>
              <a:t> are mutable infrastructure.</a:t>
            </a:r>
          </a:p>
          <a:p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Immutable</a:t>
            </a:r>
            <a:r>
              <a:rPr lang="en-US" sz="2000" dirty="0" smtClean="0"/>
              <a:t> – If you’re using a provisioning tool, such as Terraform, to deploy machine images created by Docker or Packer, then every “change” is actually a deployment of a new server (just like every “change” to a variable in functional programming actually returns a new variable).</a:t>
            </a:r>
          </a:p>
          <a:p>
            <a:r>
              <a:rPr lang="en-US" sz="2000" dirty="0" smtClean="0"/>
              <a:t>– Terraform and CloudFormation are immutable infrastructure.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7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Terraform Workflow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The core Terraform workflow has three steps: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1. </a:t>
            </a:r>
            <a:r>
              <a:rPr lang="en-US" sz="2800" b="1" dirty="0" smtClean="0"/>
              <a:t>Write</a:t>
            </a:r>
            <a:r>
              <a:rPr lang="en-US" sz="2800" dirty="0" smtClean="0"/>
              <a:t> – Author infrastructure as code.</a:t>
            </a:r>
          </a:p>
          <a:p>
            <a:pPr marL="0" indent="0">
              <a:buNone/>
            </a:pPr>
            <a:r>
              <a:rPr lang="en-US" sz="2800" dirty="0" smtClean="0"/>
              <a:t>    2. </a:t>
            </a:r>
            <a:r>
              <a:rPr lang="en-US" sz="2800" b="1" dirty="0" smtClean="0"/>
              <a:t>Plan</a:t>
            </a:r>
            <a:r>
              <a:rPr lang="en-US" sz="2800" dirty="0" smtClean="0"/>
              <a:t> – Preview changes before applying.</a:t>
            </a:r>
          </a:p>
          <a:p>
            <a:pPr marL="0" indent="0">
              <a:buNone/>
            </a:pPr>
            <a:r>
              <a:rPr lang="en-US" sz="2800" dirty="0" smtClean="0"/>
              <a:t>    3. </a:t>
            </a:r>
            <a:r>
              <a:rPr lang="en-US" sz="2800" b="1" dirty="0" smtClean="0"/>
              <a:t>Apply</a:t>
            </a:r>
            <a:r>
              <a:rPr lang="en-US" sz="2800" dirty="0" smtClean="0"/>
              <a:t> – Provision reproducible infrastructure.</a:t>
            </a:r>
          </a:p>
          <a:p>
            <a:r>
              <a:rPr lang="en-US" dirty="0" smtClean="0"/>
              <a:t>Terraform has a "</a:t>
            </a:r>
            <a:r>
              <a:rPr lang="en-US" b="1" dirty="0" smtClean="0"/>
              <a:t>planning</a:t>
            </a:r>
            <a:r>
              <a:rPr lang="en-US" dirty="0" smtClean="0"/>
              <a:t>" step where it generates an execution plan. </a:t>
            </a:r>
          </a:p>
          <a:p>
            <a:r>
              <a:rPr lang="en-US" dirty="0" smtClean="0"/>
              <a:t>The execution plan shows what Terraform will do when you call </a:t>
            </a:r>
            <a:r>
              <a:rPr lang="en-US" b="1" dirty="0" smtClean="0"/>
              <a:t>apply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29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Terraform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 smtClean="0"/>
              <a:t>Apply</a:t>
            </a:r>
            <a:r>
              <a:rPr lang="en-US" sz="2000" dirty="0" smtClean="0"/>
              <a:t>: The </a:t>
            </a:r>
            <a:r>
              <a:rPr lang="en-US" sz="2000" dirty="0" err="1" smtClean="0"/>
              <a:t>terraform</a:t>
            </a:r>
            <a:r>
              <a:rPr lang="en-US" sz="2000" dirty="0" smtClean="0"/>
              <a:t> apply command is used to apply the changes required to reach the desired state of the configuration, or the predetermined set of actions generated by a </a:t>
            </a:r>
            <a:r>
              <a:rPr lang="en-US" sz="2000" dirty="0" err="1" smtClean="0"/>
              <a:t>terraform</a:t>
            </a:r>
            <a:r>
              <a:rPr lang="en-US" sz="2000" dirty="0" smtClean="0"/>
              <a:t> execution plan.</a:t>
            </a:r>
          </a:p>
          <a:p>
            <a:pPr>
              <a:lnSpc>
                <a:spcPct val="170000"/>
              </a:lnSpc>
            </a:pPr>
            <a:r>
              <a:rPr lang="en-US" sz="2000" b="1" dirty="0" smtClean="0"/>
              <a:t>Destroy</a:t>
            </a:r>
            <a:r>
              <a:rPr lang="en-US" sz="2000" dirty="0" smtClean="0"/>
              <a:t>: To destroy the infrastructure, use this command.</a:t>
            </a:r>
          </a:p>
          <a:p>
            <a:pPr>
              <a:lnSpc>
                <a:spcPct val="170000"/>
              </a:lnSpc>
            </a:pPr>
            <a:r>
              <a:rPr lang="en-US" sz="2000" b="1" dirty="0" err="1"/>
              <a:t>i</a:t>
            </a:r>
            <a:r>
              <a:rPr lang="en-US" sz="2000" b="1" dirty="0" err="1" smtClean="0"/>
              <a:t>nit</a:t>
            </a:r>
            <a:r>
              <a:rPr lang="en-US" sz="2000" dirty="0" smtClean="0"/>
              <a:t>: The </a:t>
            </a:r>
            <a:r>
              <a:rPr lang="en-US" sz="2000" dirty="0" err="1" smtClean="0"/>
              <a:t>terraform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r>
              <a:rPr lang="en-US" sz="2000" dirty="0" smtClean="0"/>
              <a:t> command is used to initialize a working directory containing Terraform configuration files. This is the first command that should be run after writing a new Terraform configuration or cloning an existing one from version control. It is safe to run this command multiple times.</a:t>
            </a:r>
          </a:p>
          <a:p>
            <a:pPr>
              <a:lnSpc>
                <a:spcPct val="170000"/>
              </a:lnSpc>
            </a:pPr>
            <a:r>
              <a:rPr lang="en-US" sz="2000" b="1" dirty="0" smtClean="0"/>
              <a:t>Validate</a:t>
            </a:r>
            <a:r>
              <a:rPr lang="en-US" sz="2000" dirty="0" smtClean="0"/>
              <a:t>: To validate the syntax of Terraform files, use this command.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0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</a:t>
            </a:r>
            <a:r>
              <a:rPr lang="en-US" dirty="0" err="1" smtClean="0"/>
              <a:t>IaC</a:t>
            </a:r>
            <a:endParaRPr lang="en-US" dirty="0" smtClean="0"/>
          </a:p>
          <a:p>
            <a:r>
              <a:rPr lang="en-US" dirty="0"/>
              <a:t>Types of </a:t>
            </a:r>
            <a:r>
              <a:rPr lang="en-US" dirty="0" err="1"/>
              <a:t>IaC</a:t>
            </a:r>
            <a:r>
              <a:rPr lang="en-US" dirty="0"/>
              <a:t>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Terraform Architecture </a:t>
            </a:r>
          </a:p>
          <a:p>
            <a:r>
              <a:rPr lang="en-US" dirty="0"/>
              <a:t>Install </a:t>
            </a:r>
            <a:r>
              <a:rPr lang="en-US" dirty="0" smtClean="0"/>
              <a:t>Terraform</a:t>
            </a:r>
          </a:p>
          <a:p>
            <a:r>
              <a:rPr lang="en-US" dirty="0" smtClean="0"/>
              <a:t>Hashi Corp </a:t>
            </a:r>
            <a:r>
              <a:rPr lang="en-US" dirty="0"/>
              <a:t>Configuration Language(HCL</a:t>
            </a:r>
            <a:r>
              <a:rPr lang="en-US" dirty="0" smtClean="0"/>
              <a:t>)</a:t>
            </a:r>
          </a:p>
          <a:p>
            <a:r>
              <a:rPr lang="en-US" dirty="0"/>
              <a:t>Terraform </a:t>
            </a:r>
            <a:r>
              <a:rPr lang="en-US" dirty="0" smtClean="0"/>
              <a:t>providers &amp; Resource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/>
              <a:t>Life Cycle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Data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Summary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lesson, you should have learned to describe: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Infrastructure </a:t>
            </a:r>
            <a:r>
              <a:rPr lang="en-US" dirty="0"/>
              <a:t>as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Core </a:t>
            </a:r>
            <a:r>
              <a:rPr lang="en-US" dirty="0"/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16342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Terraform 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Terraform is similar to all OS but with a slight difference.</a:t>
            </a:r>
          </a:p>
          <a:p>
            <a:r>
              <a:rPr lang="en-US" dirty="0" smtClean="0"/>
              <a:t>You can download the Terraform software (depending on the OS version) from this link:</a:t>
            </a:r>
          </a:p>
          <a:p>
            <a:r>
              <a:rPr lang="en-US" b="1" dirty="0" smtClean="0">
                <a:hlinkClick r:id="rId2"/>
              </a:rPr>
              <a:t>https://www.terraform.io/downloads.html</a:t>
            </a:r>
            <a:endParaRPr lang="en-US" b="1" dirty="0" smtClean="0"/>
          </a:p>
          <a:p>
            <a:r>
              <a:rPr lang="en-US" dirty="0" smtClean="0"/>
              <a:t>We’re going to install it on Linux and Windows.</a:t>
            </a:r>
          </a:p>
          <a:p>
            <a:r>
              <a:rPr lang="en-US" dirty="0" smtClean="0"/>
              <a:t>Download and unzip the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Verifying Terraform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5262" y="939484"/>
            <a:ext cx="7077075" cy="5600558"/>
            <a:chOff x="195262" y="939484"/>
            <a:chExt cx="7077075" cy="56005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2" y="939484"/>
              <a:ext cx="7077075" cy="1595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743200"/>
              <a:ext cx="6248400" cy="3796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34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Terraform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Describe your Oracle Cloud Infrastructure using the </a:t>
            </a:r>
            <a:r>
              <a:rPr lang="en-US" sz="2800" dirty="0" err="1" smtClean="0"/>
              <a:t>HashiCorp</a:t>
            </a:r>
            <a:r>
              <a:rPr lang="en-US" sz="2800" dirty="0" smtClean="0"/>
              <a:t> Configuration Language format (HCL) in Terraform configuration files.</a:t>
            </a:r>
          </a:p>
          <a:p>
            <a:r>
              <a:rPr lang="en-US" sz="2800" dirty="0" smtClean="0"/>
              <a:t>Configuration files that use the HCL format end with the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tf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 Terraform configurations to define your Oracle Cloud Infrastructure resources, variable definitions, data sources, and a great deal more.</a:t>
            </a:r>
          </a:p>
          <a:p>
            <a:r>
              <a:rPr lang="en-US" sz="2800" dirty="0" smtClean="0"/>
              <a:t>Terraform then converts your Oracle Cloud Infrastructure configurations into a set of API calls.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17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Terraform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Configuration can be in a single file or split across multiple files.</a:t>
            </a:r>
          </a:p>
          <a:p>
            <a:r>
              <a:rPr lang="en-US" dirty="0" smtClean="0"/>
              <a:t>Terraform will merge all files in the current working directory, which ends in </a:t>
            </a:r>
            <a:r>
              <a:rPr lang="en-US" b="1" dirty="0" smtClean="0"/>
              <a:t>.</a:t>
            </a:r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.</a:t>
            </a:r>
            <a:r>
              <a:rPr lang="en-US" b="1" dirty="0" err="1" smtClean="0"/>
              <a:t>tf.json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Subfolders are not included (</a:t>
            </a:r>
            <a:r>
              <a:rPr lang="en-US" dirty="0" err="1" smtClean="0"/>
              <a:t>nonrecursive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Files are merged in alphabetical order.</a:t>
            </a:r>
          </a:p>
          <a:p>
            <a:r>
              <a:rPr lang="en-US" dirty="0" smtClean="0"/>
              <a:t>Any files with a different extension are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Terraform Configuration Files: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Providers connect Terraform to the infrastructure you want to manage.</a:t>
            </a:r>
          </a:p>
          <a:p>
            <a:r>
              <a:rPr lang="en-US" dirty="0" smtClean="0"/>
              <a:t>They provide configuration like connection details and authentication credentials.</a:t>
            </a:r>
          </a:p>
          <a:p>
            <a:r>
              <a:rPr lang="en-US" dirty="0" smtClean="0"/>
              <a:t>You can think about them as a wrapper around the services whose infrastructure you want to manage.</a:t>
            </a:r>
          </a:p>
          <a:p>
            <a:r>
              <a:rPr lang="en-US" dirty="0" smtClean="0"/>
              <a:t>To download the providers you’re using in your environment, you need to run the </a:t>
            </a:r>
            <a:r>
              <a:rPr lang="en-US" sz="3000" b="1" i="1" dirty="0" err="1" smtClean="0"/>
              <a:t>terraform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init</a:t>
            </a:r>
            <a:r>
              <a:rPr lang="en-US" sz="3000" b="1" i="1" dirty="0" smtClean="0"/>
              <a:t> </a:t>
            </a:r>
            <a:r>
              <a:rPr lang="en-US" dirty="0" smtClean="0"/>
              <a:t>command to install any required providers.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Terraform Configuration Files: OCI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First, set up a provider</a:t>
            </a:r>
            <a:r>
              <a:rPr lang="en-US" dirty="0" smtClean="0"/>
              <a:t>.</a:t>
            </a:r>
          </a:p>
          <a:p>
            <a:r>
              <a:rPr lang="en-US" dirty="0"/>
              <a:t>Providers abstract the APIs from any given third party to create infrastructure. Here </a:t>
            </a:r>
            <a:r>
              <a:rPr lang="en-US" dirty="0" smtClean="0"/>
              <a:t>is the </a:t>
            </a:r>
            <a:r>
              <a:rPr lang="en-US" dirty="0"/>
              <a:t>OCI example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b="1" dirty="0"/>
              <a:t>provider "</a:t>
            </a:r>
            <a:r>
              <a:rPr lang="en-US" b="1" dirty="0" err="1"/>
              <a:t>oci</a:t>
            </a:r>
            <a:r>
              <a:rPr lang="en-US" b="1" dirty="0"/>
              <a:t>" {</a:t>
            </a:r>
          </a:p>
          <a:p>
            <a:pPr marL="400050" lvl="1" indent="0">
              <a:buNone/>
            </a:pPr>
            <a:r>
              <a:rPr lang="en-US" b="1" dirty="0" err="1"/>
              <a:t>tenancy_ocid</a:t>
            </a:r>
            <a:r>
              <a:rPr lang="en-US" b="1" dirty="0"/>
              <a:t> = "${</a:t>
            </a:r>
            <a:r>
              <a:rPr lang="en-US" b="1" dirty="0" err="1"/>
              <a:t>var.tenancy_ocid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 err="1"/>
              <a:t>user_ocid</a:t>
            </a:r>
            <a:r>
              <a:rPr lang="en-US" b="1" dirty="0"/>
              <a:t> = "${</a:t>
            </a:r>
            <a:r>
              <a:rPr lang="en-US" b="1" dirty="0" err="1"/>
              <a:t>var.user_ocid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/>
              <a:t>fingerprint = "${</a:t>
            </a:r>
            <a:r>
              <a:rPr lang="en-US" b="1" dirty="0" err="1"/>
              <a:t>var.fingerprint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 err="1"/>
              <a:t>private_key_path</a:t>
            </a:r>
            <a:r>
              <a:rPr lang="en-US" b="1" dirty="0"/>
              <a:t> = "${</a:t>
            </a:r>
            <a:r>
              <a:rPr lang="en-US" b="1" dirty="0" err="1"/>
              <a:t>var.private_key_path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/>
              <a:t>region = "${</a:t>
            </a:r>
            <a:r>
              <a:rPr lang="en-US" b="1" dirty="0" err="1"/>
              <a:t>var.region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 smtClean="0"/>
              <a:t>}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Terraform Configuration Files: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7" y="1295400"/>
            <a:ext cx="8229600" cy="4166903"/>
          </a:xfrm>
        </p:spPr>
        <p:txBody>
          <a:bodyPr>
            <a:normAutofit/>
          </a:bodyPr>
          <a:lstStyle/>
          <a:p>
            <a:r>
              <a:rPr lang="en-US" sz="2800" dirty="0"/>
              <a:t>After a provider is configured, you can start using that provider’s resources.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the OCI provider, you can start creating instances, block and object </a:t>
            </a:r>
            <a:r>
              <a:rPr lang="en-US" sz="2800" dirty="0" smtClean="0"/>
              <a:t>storage, networks</a:t>
            </a:r>
            <a:r>
              <a:rPr lang="en-US" sz="2800" dirty="0"/>
              <a:t>, and so on.</a:t>
            </a:r>
          </a:p>
          <a:p>
            <a:r>
              <a:rPr lang="en-US" sz="2800" dirty="0"/>
              <a:t>The following example starts an instance: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399"/>
            <a:ext cx="71913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5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plan shows you what will happen.</a:t>
            </a:r>
          </a:p>
          <a:p>
            <a:r>
              <a:rPr lang="en-US" sz="2800" dirty="0" smtClean="0"/>
              <a:t>You </a:t>
            </a:r>
            <a:r>
              <a:rPr lang="en-US" sz="2800" dirty="0"/>
              <a:t>can save plans to guarantee what will happen.</a:t>
            </a:r>
          </a:p>
          <a:p>
            <a:r>
              <a:rPr lang="en-US" sz="2800" dirty="0" smtClean="0"/>
              <a:t>Plans </a:t>
            </a:r>
            <a:r>
              <a:rPr lang="en-US" sz="2800" dirty="0"/>
              <a:t>show reasons for certain actions </a:t>
            </a:r>
            <a:r>
              <a:rPr lang="en-US" sz="2000" dirty="0"/>
              <a:t>(such as re-create).</a:t>
            </a:r>
          </a:p>
          <a:p>
            <a:r>
              <a:rPr lang="en-US" sz="2800" dirty="0" smtClean="0"/>
              <a:t>Prior </a:t>
            </a:r>
            <a:r>
              <a:rPr lang="en-US" sz="2800" dirty="0"/>
              <a:t>to Terraform, users had to guess change ordering, parallelization, and </a:t>
            </a:r>
            <a:r>
              <a:rPr lang="en-US" sz="2800" dirty="0" smtClean="0"/>
              <a:t>rollout effect.</a:t>
            </a:r>
          </a:p>
          <a:p>
            <a:r>
              <a:rPr lang="en-US" sz="2800" b="1" dirty="0" err="1"/>
              <a:t>terraform</a:t>
            </a:r>
            <a:r>
              <a:rPr lang="en-US" sz="2800" b="1" dirty="0"/>
              <a:t>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85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Terraform Plan: Indicators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807542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Terraform state file </a:t>
            </a:r>
          </a:p>
          <a:p>
            <a:r>
              <a:rPr lang="en-US" dirty="0" smtClean="0"/>
              <a:t>Terraform Commands </a:t>
            </a:r>
          </a:p>
          <a:p>
            <a:r>
              <a:rPr lang="en-US" dirty="0" smtClean="0"/>
              <a:t>Meta Arguments</a:t>
            </a:r>
          </a:p>
          <a:p>
            <a:r>
              <a:rPr lang="en-US" dirty="0" smtClean="0"/>
              <a:t>Version Constraints </a:t>
            </a:r>
          </a:p>
          <a:p>
            <a:r>
              <a:rPr lang="en-US" dirty="0" smtClean="0"/>
              <a:t>Remote State</a:t>
            </a:r>
          </a:p>
          <a:p>
            <a:r>
              <a:rPr lang="en-US" dirty="0" smtClean="0"/>
              <a:t>Import  &amp; Modules</a:t>
            </a:r>
          </a:p>
          <a:p>
            <a:r>
              <a:rPr lang="en-US" dirty="0" smtClean="0"/>
              <a:t>Terraform Functions &amp; Conditional Expression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836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terraform</a:t>
            </a:r>
            <a:r>
              <a:rPr lang="en-US" b="1" dirty="0"/>
              <a:t>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Executes </a:t>
            </a:r>
            <a:r>
              <a:rPr lang="en-US" dirty="0"/>
              <a:t>changes in order based on the resource graph</a:t>
            </a:r>
          </a:p>
          <a:p>
            <a:r>
              <a:rPr lang="en-US" dirty="0" smtClean="0"/>
              <a:t>Parallelizes </a:t>
            </a:r>
            <a:r>
              <a:rPr lang="en-US" dirty="0"/>
              <a:t>changes when possible</a:t>
            </a:r>
          </a:p>
          <a:p>
            <a:r>
              <a:rPr lang="en-US" dirty="0" smtClean="0"/>
              <a:t>Handles </a:t>
            </a:r>
            <a:r>
              <a:rPr lang="en-US" dirty="0"/>
              <a:t>and recovers transient errors</a:t>
            </a:r>
          </a:p>
          <a:p>
            <a:r>
              <a:rPr lang="en-US" dirty="0" smtClean="0"/>
              <a:t>Updates </a:t>
            </a:r>
            <a:r>
              <a:rPr lang="en-US" dirty="0"/>
              <a:t>existing resources when updates are </a:t>
            </a:r>
            <a:r>
              <a:rPr lang="en-US" dirty="0" smtClean="0"/>
              <a:t>allowed</a:t>
            </a:r>
          </a:p>
          <a:p>
            <a:r>
              <a:rPr lang="en-US" dirty="0" smtClean="0"/>
              <a:t>Re-creates </a:t>
            </a:r>
            <a:r>
              <a:rPr lang="en-US" dirty="0"/>
              <a:t>existing resources when updates are not </a:t>
            </a:r>
            <a:r>
              <a:rPr lang="en-US" dirty="0" smtClean="0"/>
              <a:t>allowed</a:t>
            </a:r>
          </a:p>
          <a:p>
            <a:r>
              <a:rPr lang="en-US" b="1" dirty="0" err="1"/>
              <a:t>terraform</a:t>
            </a:r>
            <a:r>
              <a:rPr lang="en-US" b="1" dirty="0"/>
              <a:t>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State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Terraform </a:t>
            </a:r>
            <a:r>
              <a:rPr lang="en-US" dirty="0"/>
              <a:t>stores the state of your managed infrastructure from the last time </a:t>
            </a:r>
            <a:r>
              <a:rPr lang="en-US" dirty="0" smtClean="0"/>
              <a:t>Terraform was </a:t>
            </a:r>
            <a:r>
              <a:rPr lang="en-US" dirty="0"/>
              <a:t>run.</a:t>
            </a:r>
          </a:p>
          <a:p>
            <a:r>
              <a:rPr lang="en-US" dirty="0" smtClean="0"/>
              <a:t>Terraform </a:t>
            </a:r>
            <a:r>
              <a:rPr lang="en-US" dirty="0"/>
              <a:t>uses this state to create plans and make changes to your infrastructure.</a:t>
            </a:r>
          </a:p>
          <a:p>
            <a:r>
              <a:rPr lang="en-US" dirty="0" smtClean="0"/>
              <a:t>It </a:t>
            </a:r>
            <a:r>
              <a:rPr lang="en-US" dirty="0"/>
              <a:t>is critical that this state is </a:t>
            </a:r>
            <a:r>
              <a:rPr lang="en-US" dirty="0" smtClean="0"/>
              <a:t>maintained appropriately </a:t>
            </a:r>
            <a:r>
              <a:rPr lang="en-US" dirty="0"/>
              <a:t>so future runs operate as expected.</a:t>
            </a:r>
          </a:p>
        </p:txBody>
      </p:sp>
    </p:spTree>
    <p:extLst>
      <p:ext uri="{BB962C8B-B14F-4D97-AF65-F5344CB8AC3E}">
        <p14:creationId xmlns:p14="http://schemas.microsoft.com/office/powerpoint/2010/main" val="1247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Local State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is stored locally on a local machine in JSON format.</a:t>
            </a:r>
          </a:p>
          <a:p>
            <a:r>
              <a:rPr lang="en-US" dirty="0" smtClean="0"/>
              <a:t>Because </a:t>
            </a:r>
            <a:r>
              <a:rPr lang="en-US" dirty="0"/>
              <a:t>it must exist, it is a frequent source of merge </a:t>
            </a:r>
            <a:r>
              <a:rPr lang="en-US" dirty="0" smtClean="0"/>
              <a:t>conflicts. It </a:t>
            </a:r>
            <a:r>
              <a:rPr lang="en-US" dirty="0"/>
              <a:t>is generally acceptable for individuals and small teams.</a:t>
            </a:r>
          </a:p>
          <a:p>
            <a:pPr lvl="2"/>
            <a:r>
              <a:rPr lang="en-US" dirty="0" smtClean="0"/>
              <a:t> Tends </a:t>
            </a:r>
            <a:r>
              <a:rPr lang="en-US" dirty="0"/>
              <a:t>not to scale for large teams</a:t>
            </a:r>
          </a:p>
          <a:p>
            <a:pPr lvl="2"/>
            <a:r>
              <a:rPr lang="en-US" dirty="0" smtClean="0"/>
              <a:t> Requires </a:t>
            </a:r>
            <a:r>
              <a:rPr lang="en-US" dirty="0"/>
              <a:t>a more "mono repo" pattern</a:t>
            </a:r>
          </a:p>
        </p:txBody>
      </p:sp>
    </p:spTree>
    <p:extLst>
      <p:ext uri="{BB962C8B-B14F-4D97-AF65-F5344CB8AC3E}">
        <p14:creationId xmlns:p14="http://schemas.microsoft.com/office/powerpoint/2010/main" val="19554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Second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resource "</a:t>
            </a:r>
            <a:r>
              <a:rPr lang="en-US" dirty="0" err="1"/>
              <a:t>oci_identity_user</a:t>
            </a:r>
            <a:r>
              <a:rPr lang="en-US" dirty="0"/>
              <a:t>" "user01" {</a:t>
            </a:r>
          </a:p>
          <a:p>
            <a:pPr marL="400050" lvl="1" indent="0">
              <a:buNone/>
            </a:pPr>
            <a:r>
              <a:rPr lang="en-US" dirty="0"/>
              <a:t>name = "user01-TF"</a:t>
            </a:r>
          </a:p>
          <a:p>
            <a:pPr marL="400050" lvl="1" indent="0">
              <a:buNone/>
            </a:pPr>
            <a:r>
              <a:rPr lang="en-US" dirty="0"/>
              <a:t>description = "A user managed with Terraform"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resource "</a:t>
            </a:r>
            <a:r>
              <a:rPr lang="en-US" dirty="0" err="1"/>
              <a:t>oci_identity_ui_password</a:t>
            </a:r>
            <a:r>
              <a:rPr lang="en-US" dirty="0"/>
              <a:t>" ”user01_password" {</a:t>
            </a:r>
          </a:p>
          <a:p>
            <a:pPr marL="400050" lvl="1" indent="0">
              <a:buNone/>
            </a:pPr>
            <a:r>
              <a:rPr lang="en-US" dirty="0" err="1"/>
              <a:t>user_id</a:t>
            </a:r>
            <a:r>
              <a:rPr lang="en-US" dirty="0"/>
              <a:t> = "${oci_identity_user.user01.id}"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Terraform: Outputting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Terraform: Outputting Plans</a:t>
            </a:r>
          </a:p>
          <a:p>
            <a:r>
              <a:rPr lang="en-US" dirty="0" smtClean="0"/>
              <a:t>Terraform </a:t>
            </a:r>
            <a:r>
              <a:rPr lang="en-US" dirty="0"/>
              <a:t>has an approach for trying to limit the risk of large-scale destructive </a:t>
            </a:r>
            <a:r>
              <a:rPr lang="en-US" dirty="0" smtClean="0"/>
              <a:t>changes to </a:t>
            </a:r>
            <a:r>
              <a:rPr lang="en-US" dirty="0"/>
              <a:t>the environment.</a:t>
            </a:r>
          </a:p>
          <a:p>
            <a:r>
              <a:rPr lang="en-US" dirty="0" smtClean="0"/>
              <a:t>The </a:t>
            </a:r>
            <a:r>
              <a:rPr lang="en-US" dirty="0"/>
              <a:t>plan output enables incremental changes.</a:t>
            </a:r>
          </a:p>
        </p:txBody>
      </p:sp>
    </p:spTree>
    <p:extLst>
      <p:ext uri="{BB962C8B-B14F-4D97-AF65-F5344CB8AC3E}">
        <p14:creationId xmlns:p14="http://schemas.microsoft.com/office/powerpoint/2010/main" val="7291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</a:t>
            </a:r>
            <a:r>
              <a:rPr lang="en-US" dirty="0"/>
              <a:t>show:</a:t>
            </a:r>
          </a:p>
          <a:p>
            <a:r>
              <a:rPr lang="en-US" dirty="0" smtClean="0"/>
              <a:t>Displays </a:t>
            </a:r>
            <a:r>
              <a:rPr lang="en-US" dirty="0"/>
              <a:t>human-friendly state</a:t>
            </a:r>
          </a:p>
          <a:p>
            <a:r>
              <a:rPr lang="en-US" dirty="0" smtClean="0"/>
              <a:t>Can </a:t>
            </a:r>
            <a:r>
              <a:rPr lang="en-US" dirty="0"/>
              <a:t>be used to get on-the-fly information</a:t>
            </a:r>
          </a:p>
          <a:p>
            <a:r>
              <a:rPr lang="en-US" dirty="0" smtClean="0"/>
              <a:t>Run </a:t>
            </a:r>
            <a:r>
              <a:rPr lang="en-US" dirty="0" err="1"/>
              <a:t>terraform</a:t>
            </a:r>
            <a:r>
              <a:rPr lang="en-US" dirty="0"/>
              <a:t> show and get the </a:t>
            </a:r>
            <a:r>
              <a:rPr lang="en-US" dirty="0" smtClean="0"/>
              <a:t>user information </a:t>
            </a:r>
            <a:r>
              <a:rPr lang="en-US" dirty="0"/>
              <a:t>you just created.</a:t>
            </a:r>
          </a:p>
        </p:txBody>
      </p:sp>
    </p:spTree>
    <p:extLst>
      <p:ext uri="{BB962C8B-B14F-4D97-AF65-F5344CB8AC3E}">
        <p14:creationId xmlns:p14="http://schemas.microsoft.com/office/powerpoint/2010/main" val="31402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Destroy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/>
              <a:t>terraform</a:t>
            </a:r>
            <a:r>
              <a:rPr lang="en-US" sz="2200" b="1" dirty="0"/>
              <a:t> </a:t>
            </a:r>
            <a:r>
              <a:rPr lang="en-US" sz="2200" b="1" dirty="0" smtClean="0"/>
              <a:t>destroy</a:t>
            </a:r>
          </a:p>
          <a:p>
            <a:r>
              <a:rPr lang="en-US" sz="2200" dirty="0" smtClean="0"/>
              <a:t>Destroys </a:t>
            </a:r>
            <a:r>
              <a:rPr lang="en-US" sz="2200" dirty="0"/>
              <a:t>the running </a:t>
            </a:r>
            <a:r>
              <a:rPr lang="en-US" sz="2200" dirty="0" smtClean="0"/>
              <a:t>infrastructure</a:t>
            </a:r>
          </a:p>
          <a:p>
            <a:r>
              <a:rPr lang="en-US" sz="2200" dirty="0" smtClean="0"/>
              <a:t>Does </a:t>
            </a:r>
            <a:r>
              <a:rPr lang="en-US" sz="2200" dirty="0"/>
              <a:t>not touch infrastructure that is not managed by </a:t>
            </a:r>
            <a:r>
              <a:rPr lang="en-US" sz="2200" dirty="0" smtClean="0"/>
              <a:t>Terraform</a:t>
            </a:r>
          </a:p>
          <a:p>
            <a:pPr lvl="1"/>
            <a:r>
              <a:rPr lang="en-US" sz="2200" dirty="0" smtClean="0"/>
              <a:t>Will </a:t>
            </a:r>
            <a:r>
              <a:rPr lang="en-US" sz="2200" dirty="0"/>
              <a:t>ask for permission, requiring an explicit yes as </a:t>
            </a:r>
            <a:r>
              <a:rPr lang="en-US" sz="2200" dirty="0" smtClean="0"/>
              <a:t>input</a:t>
            </a:r>
          </a:p>
          <a:p>
            <a:pPr lvl="1"/>
            <a:r>
              <a:rPr lang="en-US" sz="2200" dirty="0" smtClean="0"/>
              <a:t>Without </a:t>
            </a:r>
            <a:r>
              <a:rPr lang="en-US" sz="2200" dirty="0"/>
              <a:t>any options, destroys </a:t>
            </a:r>
            <a:r>
              <a:rPr lang="en-US" sz="2200" dirty="0" smtClean="0"/>
              <a:t>everything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29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the parameterization of Terraform configurations</a:t>
            </a:r>
          </a:p>
          <a:p>
            <a:r>
              <a:rPr lang="en-US" dirty="0" smtClean="0"/>
              <a:t>Can </a:t>
            </a:r>
            <a:r>
              <a:rPr lang="en-US" dirty="0"/>
              <a:t>have defaults, be provided with a variables file, be asked for at execution, </a:t>
            </a:r>
            <a:r>
              <a:rPr lang="en-US" dirty="0" smtClean="0"/>
              <a:t>or overridden </a:t>
            </a:r>
            <a:r>
              <a:rPr lang="en-US" dirty="0"/>
              <a:t>via the CLI</a:t>
            </a:r>
          </a:p>
        </p:txBody>
      </p:sp>
    </p:spTree>
    <p:extLst>
      <p:ext uri="{BB962C8B-B14F-4D97-AF65-F5344CB8AC3E}">
        <p14:creationId xmlns:p14="http://schemas.microsoft.com/office/powerpoint/2010/main" val="28122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Variables can be defined anywhere, but best practices suggest creating a variables.tf </a:t>
            </a:r>
            <a:r>
              <a:rPr lang="en-US" dirty="0" smtClean="0"/>
              <a:t>file.</a:t>
            </a:r>
          </a:p>
          <a:p>
            <a:r>
              <a:rPr lang="en-US" b="1" dirty="0"/>
              <a:t># Choose an Availability Domain</a:t>
            </a:r>
          </a:p>
          <a:p>
            <a:pPr marL="400050" lvl="1" indent="0">
              <a:buNone/>
            </a:pPr>
            <a:r>
              <a:rPr lang="en-US" b="1" dirty="0"/>
              <a:t>variable "AD" {</a:t>
            </a:r>
          </a:p>
          <a:p>
            <a:pPr marL="400050" lvl="1" indent="0">
              <a:buNone/>
            </a:pPr>
            <a:r>
              <a:rPr lang="en-US" b="1" dirty="0"/>
              <a:t>default = "1"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</a:p>
          <a:p>
            <a:pPr marL="400050" lvl="1" indent="0">
              <a:buNone/>
            </a:pPr>
            <a:r>
              <a:rPr lang="en-US" b="1" dirty="0"/>
              <a:t>variable "</a:t>
            </a:r>
            <a:r>
              <a:rPr lang="en-US" b="1" dirty="0" err="1"/>
              <a:t>InstanceShape</a:t>
            </a:r>
            <a:r>
              <a:rPr lang="en-US" b="1" dirty="0"/>
              <a:t>" {</a:t>
            </a:r>
          </a:p>
          <a:p>
            <a:pPr marL="400050" lvl="1" indent="0">
              <a:buNone/>
            </a:pPr>
            <a:r>
              <a:rPr lang="en-US" b="1" dirty="0"/>
              <a:t>default = "VM.Standard1.2"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</a:p>
          <a:p>
            <a:pPr marL="400050" lvl="1" indent="0">
              <a:buNone/>
            </a:pPr>
            <a:r>
              <a:rPr lang="en-US" b="1" dirty="0"/>
              <a:t>variable "</a:t>
            </a:r>
            <a:r>
              <a:rPr lang="en-US" b="1" dirty="0" err="1"/>
              <a:t>InstanceImageDisplayName</a:t>
            </a:r>
            <a:r>
              <a:rPr lang="en-US" b="1" dirty="0"/>
              <a:t>" {</a:t>
            </a:r>
          </a:p>
          <a:p>
            <a:pPr marL="400050" lvl="1" indent="0">
              <a:buNone/>
            </a:pPr>
            <a:r>
              <a:rPr lang="en-US" b="1" dirty="0"/>
              <a:t>default = "Oracle-Linux-7.4-2017.10.25-0"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variable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400" b="1" dirty="0" smtClean="0"/>
              <a:t>variables.tf</a:t>
            </a:r>
          </a:p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r>
              <a:rPr lang="en-US" sz="4400" b="1" dirty="0" smtClean="0"/>
              <a:t>variable "filename" {</a:t>
            </a:r>
          </a:p>
          <a:p>
            <a:pPr marL="0" indent="0">
              <a:buNone/>
            </a:pPr>
            <a:r>
              <a:rPr lang="en-US" sz="4400" b="1" dirty="0" smtClean="0"/>
              <a:t> default = "/root/pets.txt"</a:t>
            </a:r>
          </a:p>
          <a:p>
            <a:pPr marL="0" indent="0">
              <a:buNone/>
            </a:pPr>
            <a:r>
              <a:rPr lang="en-US" sz="4400" b="1" dirty="0" smtClean="0"/>
              <a:t> type = string</a:t>
            </a:r>
          </a:p>
          <a:p>
            <a:pPr marL="0" indent="0">
              <a:buNone/>
            </a:pPr>
            <a:r>
              <a:rPr lang="en-US" sz="4400" b="1" dirty="0" smtClean="0"/>
              <a:t> description = "the path of local file"</a:t>
            </a:r>
          </a:p>
          <a:p>
            <a:pPr marL="0" indent="0">
              <a:buNone/>
            </a:pPr>
            <a:r>
              <a:rPr lang="en-US" sz="4400" b="1" dirty="0" smtClean="0"/>
              <a:t>}</a:t>
            </a:r>
          </a:p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r>
              <a:rPr lang="en-US" sz="4400" b="1" dirty="0" smtClean="0"/>
              <a:t>variable "content" {</a:t>
            </a:r>
          </a:p>
          <a:p>
            <a:pPr marL="0" indent="0">
              <a:buNone/>
            </a:pPr>
            <a:r>
              <a:rPr lang="en-US" sz="4400" b="1" dirty="0" smtClean="0"/>
              <a:t>	default = "Test"</a:t>
            </a:r>
          </a:p>
          <a:p>
            <a:pPr marL="0" indent="0">
              <a:buNone/>
            </a:pPr>
            <a:r>
              <a:rPr lang="en-US" sz="4400" b="1" dirty="0" smtClean="0"/>
              <a:t>	type = string</a:t>
            </a:r>
          </a:p>
          <a:p>
            <a:pPr marL="0" indent="0">
              <a:buNone/>
            </a:pPr>
            <a:r>
              <a:rPr lang="en-US" sz="4400" b="1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Locl_resource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00B050"/>
                </a:solidFill>
              </a:rPr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Deploying </a:t>
            </a:r>
            <a:r>
              <a:rPr lang="en-US" dirty="0">
                <a:solidFill>
                  <a:srgbClr val="0070C0"/>
                </a:solidFill>
              </a:rPr>
              <a:t>to Oracle Cloud Infrastructure with </a:t>
            </a:r>
            <a:r>
              <a:rPr lang="en-US" dirty="0" smtClean="0">
                <a:solidFill>
                  <a:srgbClr val="0070C0"/>
                </a:solidFill>
              </a:rPr>
              <a:t>Terraform </a:t>
            </a:r>
          </a:p>
          <a:p>
            <a:r>
              <a:rPr lang="en-US" dirty="0">
                <a:solidFill>
                  <a:srgbClr val="0070C0"/>
                </a:solidFill>
              </a:rPr>
              <a:t>Identity and Access Management</a:t>
            </a:r>
          </a:p>
          <a:p>
            <a:r>
              <a:rPr lang="en-US" dirty="0">
                <a:solidFill>
                  <a:srgbClr val="0070C0"/>
                </a:solidFill>
              </a:rPr>
              <a:t>IAM Components</a:t>
            </a:r>
          </a:p>
          <a:p>
            <a:r>
              <a:rPr lang="en-US" dirty="0">
                <a:solidFill>
                  <a:srgbClr val="0070C0"/>
                </a:solidFill>
              </a:rPr>
              <a:t>Tenancy &amp; Policy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Virtual </a:t>
            </a:r>
            <a:r>
              <a:rPr lang="en-US" dirty="0" smtClean="0">
                <a:solidFill>
                  <a:srgbClr val="0070C0"/>
                </a:solidFill>
              </a:rPr>
              <a:t>Cloud Network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Subnet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Internet Gateway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Dynamic Routing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26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00050" lvl="1" indent="0">
              <a:buNone/>
            </a:pPr>
            <a:r>
              <a:rPr lang="en-US" sz="6400" dirty="0" smtClean="0"/>
              <a:t>|  Type | Example        </a:t>
            </a:r>
          </a:p>
          <a:p>
            <a:pPr marL="400050" lvl="1" indent="0">
              <a:buNone/>
            </a:pPr>
            <a:r>
              <a:rPr lang="en-US" sz="6400" dirty="0" smtClean="0"/>
              <a:t>| string| "/root/pets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      </a:t>
            </a:r>
          </a:p>
          <a:p>
            <a:pPr marL="400050" lvl="1" indent="0">
              <a:buNone/>
            </a:pPr>
            <a:r>
              <a:rPr lang="en-US" sz="6400" dirty="0" smtClean="0"/>
              <a:t>| number| 1             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  </a:t>
            </a:r>
          </a:p>
          <a:p>
            <a:pPr marL="400050" lvl="1" indent="0">
              <a:buNone/>
            </a:pPr>
            <a:r>
              <a:rPr lang="en-US" sz="6400" dirty="0" smtClean="0"/>
              <a:t>| </a:t>
            </a:r>
            <a:r>
              <a:rPr lang="en-US" sz="6400" dirty="0" err="1" smtClean="0"/>
              <a:t>bool</a:t>
            </a:r>
            <a:r>
              <a:rPr lang="en-US" sz="6400" dirty="0" smtClean="0"/>
              <a:t>  | true/false    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 any  | Default Value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list  | ["d1","d2"]   </a:t>
            </a:r>
          </a:p>
          <a:p>
            <a:pPr marL="400050" lvl="1" indent="0">
              <a:buNone/>
            </a:pPr>
            <a:r>
              <a:rPr lang="en-US" sz="6400" dirty="0" smtClean="0"/>
              <a:t>| map   | pet1 = cat </a:t>
            </a:r>
          </a:p>
          <a:p>
            <a:pPr marL="400050" lvl="1" indent="0">
              <a:buNone/>
            </a:pPr>
            <a:r>
              <a:rPr lang="en-US" sz="6400" dirty="0" smtClean="0"/>
              <a:t>|       | pet2 = dog	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object| complex Data  </a:t>
            </a:r>
          </a:p>
          <a:p>
            <a:pPr marL="400050" lvl="1" indent="0">
              <a:buNone/>
            </a:pPr>
            <a:r>
              <a:rPr lang="en-US" sz="6400" dirty="0" smtClean="0"/>
              <a:t>|       | structure    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tuple | complex data  </a:t>
            </a:r>
          </a:p>
          <a:p>
            <a:pPr marL="400050" lvl="1" indent="0">
              <a:buNone/>
            </a:pPr>
            <a:r>
              <a:rPr lang="en-US" sz="6400" dirty="0" smtClean="0"/>
              <a:t>|       | structure     </a:t>
            </a:r>
          </a:p>
          <a:p>
            <a:pPr marL="400050" lvl="1" indent="0">
              <a:buNone/>
            </a:pPr>
            <a:r>
              <a:rPr lang="en-US" sz="6400" dirty="0" smtClean="0"/>
              <a:t>+--------------------------------------------</a:t>
            </a:r>
            <a:r>
              <a:rPr lang="en-US" sz="4000" dirty="0" smtClean="0"/>
              <a:t>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Determine the given type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variable "</a:t>
            </a:r>
            <a:r>
              <a:rPr lang="en-US" b="1" dirty="0"/>
              <a:t>environment</a:t>
            </a:r>
            <a:r>
              <a:rPr lang="en-US" dirty="0"/>
              <a:t>" { default = "</a:t>
            </a:r>
            <a:r>
              <a:rPr lang="en-US" dirty="0" err="1"/>
              <a:t>dev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 smtClean="0"/>
              <a:t>  variable </a:t>
            </a:r>
            <a:r>
              <a:rPr lang="en-US" dirty="0"/>
              <a:t>"shape" {</a:t>
            </a:r>
          </a:p>
          <a:p>
            <a:pPr marL="0" indent="0">
              <a:buNone/>
            </a:pPr>
            <a:r>
              <a:rPr lang="en-US" dirty="0" smtClean="0"/>
              <a:t>  type </a:t>
            </a:r>
            <a:r>
              <a:rPr lang="en-US" dirty="0"/>
              <a:t>= "map"</a:t>
            </a:r>
          </a:p>
          <a:p>
            <a:pPr marL="0" indent="0">
              <a:buNone/>
            </a:pPr>
            <a:r>
              <a:rPr lang="en-US" dirty="0" smtClean="0"/>
              <a:t>  default </a:t>
            </a:r>
            <a:r>
              <a:rPr lang="en-US" dirty="0"/>
              <a:t>=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/>
              <a:t>= "VM.Standard1.2"</a:t>
            </a:r>
          </a:p>
          <a:p>
            <a:pPr marL="0" indent="0">
              <a:buNone/>
            </a:pPr>
            <a:r>
              <a:rPr lang="en-US" dirty="0" smtClean="0"/>
              <a:t>  test </a:t>
            </a:r>
            <a:r>
              <a:rPr lang="en-US" dirty="0"/>
              <a:t>= "VM.Standard1.4"</a:t>
            </a:r>
          </a:p>
          <a:p>
            <a:pPr marL="0" indent="0">
              <a:buNone/>
            </a:pPr>
            <a:r>
              <a:rPr lang="en-US" dirty="0" smtClean="0"/>
              <a:t> prod </a:t>
            </a:r>
            <a:r>
              <a:rPr lang="en-US" dirty="0"/>
              <a:t>= "BM.Standard1.36"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 "</a:t>
            </a:r>
            <a:r>
              <a:rPr lang="en-US" dirty="0" err="1"/>
              <a:t>oci_core_instance</a:t>
            </a:r>
            <a:r>
              <a:rPr lang="en-US" dirty="0"/>
              <a:t>" "app-server" {</a:t>
            </a:r>
          </a:p>
          <a:p>
            <a:pPr marL="0" indent="0">
              <a:buNone/>
            </a:pPr>
            <a:r>
              <a:rPr lang="en-US" dirty="0"/>
              <a:t>image = "${</a:t>
            </a:r>
            <a:r>
              <a:rPr lang="en-US" dirty="0" err="1"/>
              <a:t>var.image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shape = "${lookup(</a:t>
            </a:r>
            <a:r>
              <a:rPr lang="en-US" dirty="0" err="1"/>
              <a:t>var.instance_type</a:t>
            </a:r>
            <a:r>
              <a:rPr lang="en-US" dirty="0"/>
              <a:t>, </a:t>
            </a:r>
            <a:r>
              <a:rPr lang="en-US" dirty="0" err="1"/>
              <a:t>var.</a:t>
            </a:r>
            <a:r>
              <a:rPr lang="en-US" b="1" dirty="0" err="1"/>
              <a:t>environment</a:t>
            </a:r>
            <a:r>
              <a:rPr lang="en-US" dirty="0"/>
              <a:t>)}"</a:t>
            </a:r>
          </a:p>
          <a:p>
            <a:pPr marL="0" indent="0">
              <a:buNone/>
            </a:pPr>
            <a:r>
              <a:rPr lang="en-US" dirty="0" err="1"/>
              <a:t>subnet_id</a:t>
            </a:r>
            <a:r>
              <a:rPr lang="en-US" dirty="0"/>
              <a:t> = "${</a:t>
            </a:r>
            <a:r>
              <a:rPr lang="en-US" dirty="0" err="1"/>
              <a:t>var.subnet_id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can be directed to display the variables that are generated dynamically as </a:t>
            </a:r>
            <a:r>
              <a:rPr lang="en-US" dirty="0" smtClean="0"/>
              <a:t>part of </a:t>
            </a:r>
            <a:r>
              <a:rPr lang="en-US" dirty="0"/>
              <a:t>the process of creating the infrastructure.</a:t>
            </a:r>
          </a:p>
          <a:p>
            <a:r>
              <a:rPr lang="en-US" dirty="0" smtClean="0"/>
              <a:t>For </a:t>
            </a:r>
            <a:r>
              <a:rPr lang="en-US" dirty="0"/>
              <a:t>example, after a run, you might want to see the public IP of the host:</a:t>
            </a:r>
          </a:p>
        </p:txBody>
      </p:sp>
    </p:spTree>
    <p:extLst>
      <p:ext uri="{BB962C8B-B14F-4D97-AF65-F5344CB8AC3E}">
        <p14:creationId xmlns:p14="http://schemas.microsoft.com/office/powerpoint/2010/main" val="1722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Outputs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cat </a:t>
            </a:r>
            <a:r>
              <a:rPr lang="en-US" b="1" dirty="0"/>
              <a:t>outputs.tf</a:t>
            </a:r>
          </a:p>
          <a:p>
            <a:pPr marL="0" indent="0">
              <a:buNone/>
            </a:pPr>
            <a:r>
              <a:rPr lang="en-US" b="1" dirty="0"/>
              <a:t>output "</a:t>
            </a:r>
            <a:r>
              <a:rPr lang="en-US" b="1" dirty="0" err="1"/>
              <a:t>InstancePrivateIP</a:t>
            </a:r>
            <a:r>
              <a:rPr lang="en-US" b="1" dirty="0"/>
              <a:t>"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</a:t>
            </a:r>
            <a:r>
              <a:rPr lang="en-US" b="1" dirty="0"/>
              <a:t>value </a:t>
            </a:r>
            <a:r>
              <a:rPr lang="en-US" b="1" dirty="0" smtClean="0"/>
              <a:t>= ["${</a:t>
            </a:r>
            <a:r>
              <a:rPr lang="en-US" b="1" dirty="0" err="1"/>
              <a:t>data.oci_core_vnic.InstanceVnic.private_ip_address</a:t>
            </a:r>
            <a:r>
              <a:rPr lang="en-US" b="1" dirty="0"/>
              <a:t>}"]}</a:t>
            </a:r>
          </a:p>
          <a:p>
            <a:pPr marL="0" indent="0">
              <a:buNone/>
            </a:pPr>
            <a:r>
              <a:rPr lang="en-US" b="1" dirty="0"/>
              <a:t>output "</a:t>
            </a:r>
            <a:r>
              <a:rPr lang="en-US" b="1" dirty="0" err="1"/>
              <a:t>InstancePublicIP</a:t>
            </a:r>
            <a:r>
              <a:rPr lang="en-US" b="1" dirty="0"/>
              <a:t>" {value =</a:t>
            </a:r>
          </a:p>
          <a:p>
            <a:pPr marL="0" indent="0">
              <a:buNone/>
            </a:pPr>
            <a:r>
              <a:rPr lang="en-US" b="1" dirty="0"/>
              <a:t>["${</a:t>
            </a:r>
            <a:r>
              <a:rPr lang="en-US" b="1" dirty="0" err="1"/>
              <a:t>data.oci_core_vnic.InstanceVnic.public_ip_address</a:t>
            </a:r>
            <a:r>
              <a:rPr lang="en-US" b="1" dirty="0"/>
              <a:t>}"]}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After </a:t>
            </a:r>
            <a:r>
              <a:rPr lang="en-US" i="1" dirty="0"/>
              <a:t>a </a:t>
            </a:r>
            <a:r>
              <a:rPr lang="en-US" i="1" dirty="0" err="1"/>
              <a:t>terraform</a:t>
            </a:r>
            <a:r>
              <a:rPr lang="en-US" i="1" dirty="0"/>
              <a:t> apply:</a:t>
            </a:r>
          </a:p>
          <a:p>
            <a:pPr marL="0" indent="0">
              <a:buNone/>
            </a:pPr>
            <a:r>
              <a:rPr lang="en-US" b="1" dirty="0"/>
              <a:t>Apply complete! Resources: 4 added, 0 changed, 0 destroyed.</a:t>
            </a:r>
          </a:p>
          <a:p>
            <a:pPr marL="0" indent="0">
              <a:buNone/>
            </a:pPr>
            <a:r>
              <a:rPr lang="en-US" b="1" dirty="0"/>
              <a:t>State path:</a:t>
            </a:r>
          </a:p>
          <a:p>
            <a:pPr marL="0" indent="0">
              <a:buNone/>
            </a:pPr>
            <a:r>
              <a:rPr lang="en-US" b="1" dirty="0"/>
              <a:t>Outputs:</a:t>
            </a:r>
          </a:p>
          <a:p>
            <a:pPr marL="0" indent="0">
              <a:buNone/>
            </a:pPr>
            <a:r>
              <a:rPr lang="en-US" b="1" dirty="0" err="1"/>
              <a:t>InstancePrivateIP</a:t>
            </a:r>
            <a:r>
              <a:rPr lang="en-US" b="1" dirty="0"/>
              <a:t> = [ 10.0.0.10 ]</a:t>
            </a:r>
          </a:p>
          <a:p>
            <a:pPr marL="0" indent="0">
              <a:buNone/>
            </a:pPr>
            <a:r>
              <a:rPr lang="en-US" b="1" dirty="0" err="1"/>
              <a:t>InstancePublicIP</a:t>
            </a:r>
            <a:r>
              <a:rPr lang="en-US" b="1" dirty="0"/>
              <a:t> = [ 129.146.3.173]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Terraform Modules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Modules:</a:t>
            </a:r>
          </a:p>
          <a:p>
            <a:r>
              <a:rPr lang="en-US" dirty="0" smtClean="0"/>
              <a:t>Are portable Terraform configurations (packages)</a:t>
            </a:r>
          </a:p>
          <a:p>
            <a:r>
              <a:rPr lang="en-US" dirty="0" smtClean="0"/>
              <a:t>Allow </a:t>
            </a:r>
            <a:r>
              <a:rPr lang="en-US" dirty="0"/>
              <a:t>separation of concerns and responsibilities among teams</a:t>
            </a:r>
          </a:p>
          <a:p>
            <a:r>
              <a:rPr lang="en-US" dirty="0" smtClean="0"/>
              <a:t>Are </a:t>
            </a:r>
            <a:r>
              <a:rPr lang="en-US" dirty="0"/>
              <a:t>just Terraform configurations inside a folder. There's nothing special about them.</a:t>
            </a:r>
          </a:p>
          <a:p>
            <a:r>
              <a:rPr lang="en-US" b="1" dirty="0"/>
              <a:t>module "users" {</a:t>
            </a:r>
          </a:p>
          <a:p>
            <a:r>
              <a:rPr lang="en-US" b="1" dirty="0"/>
              <a:t>source = "modules/users"</a:t>
            </a:r>
          </a:p>
          <a:p>
            <a:r>
              <a:rPr lang="en-US" b="1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Terraform state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terraform.tfstate</a:t>
            </a:r>
            <a:r>
              <a:rPr lang="en-US" dirty="0" smtClean="0"/>
              <a:t> - which contains real word resource configuration file.</a:t>
            </a:r>
          </a:p>
          <a:p>
            <a:r>
              <a:rPr lang="en-US" dirty="0" smtClean="0"/>
              <a:t>complete record of the infrastructure created by TF.</a:t>
            </a:r>
          </a:p>
          <a:p>
            <a:endParaRPr lang="en-US" dirty="0" smtClean="0"/>
          </a:p>
          <a:p>
            <a:r>
              <a:rPr lang="en-US" dirty="0" smtClean="0"/>
              <a:t>Real World Infra     </a:t>
            </a:r>
            <a:r>
              <a:rPr lang="en-US" dirty="0" err="1" smtClean="0"/>
              <a:t>terraform.tfstate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cpu</a:t>
            </a:r>
            <a:r>
              <a:rPr lang="en-US" dirty="0" smtClean="0"/>
              <a:t>] [dog] [File]</a:t>
            </a:r>
          </a:p>
          <a:p>
            <a:r>
              <a:rPr lang="en-US" dirty="0" smtClean="0"/>
              <a:t> |      |     |</a:t>
            </a:r>
          </a:p>
          <a:p>
            <a:r>
              <a:rPr lang="en-US" dirty="0" smtClean="0"/>
              <a:t> |	 |     |________________[File] id=&lt;</a:t>
            </a:r>
            <a:r>
              <a:rPr lang="en-US" dirty="0" err="1" smtClean="0"/>
              <a:t>uniqid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|      |______________________[dog]  id=&lt;</a:t>
            </a:r>
            <a:r>
              <a:rPr lang="en-US" dirty="0" err="1" smtClean="0"/>
              <a:t>uniqid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|_________________________[</a:t>
            </a:r>
            <a:r>
              <a:rPr lang="en-US" dirty="0" err="1" smtClean="0"/>
              <a:t>cpu</a:t>
            </a:r>
            <a:r>
              <a:rPr lang="en-US" dirty="0" smtClean="0"/>
              <a:t>]      id=&lt;</a:t>
            </a:r>
            <a:r>
              <a:rPr lang="en-US" dirty="0" err="1" smtClean="0"/>
              <a:t>uniqid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TF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validate 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</a:t>
            </a:r>
            <a:r>
              <a:rPr lang="en-US" dirty="0" err="1" smtClean="0"/>
              <a:t>fmt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show 	 	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show -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providers 		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output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output pet-name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refresh 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plan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Data sources in Terraform are used to get information about resources external to Terraform, and use them to set up your Terraform resources</a:t>
            </a:r>
            <a:r>
              <a:rPr lang="en-US" dirty="0" smtClean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clone https://github.com/hashicorp/learn-terraform-data-sources-vpc.git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Meta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depends_on</a:t>
            </a:r>
            <a:endParaRPr lang="en-US" dirty="0" smtClean="0"/>
          </a:p>
          <a:p>
            <a:r>
              <a:rPr lang="en-US" dirty="0" smtClean="0"/>
              <a:t>count</a:t>
            </a:r>
          </a:p>
          <a:p>
            <a:r>
              <a:rPr lang="en-US" dirty="0" err="1" smtClean="0"/>
              <a:t>for_each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Debug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TF_LOG=TRACE</a:t>
            </a:r>
          </a:p>
          <a:p>
            <a:endParaRPr lang="en-US" dirty="0" smtClean="0"/>
          </a:p>
          <a:p>
            <a:r>
              <a:rPr lang="en-US" dirty="0" smtClean="0"/>
              <a:t>export TF_LOG_PATH=/</a:t>
            </a:r>
            <a:r>
              <a:rPr lang="en-US" dirty="0" err="1" smtClean="0"/>
              <a:t>tmp</a:t>
            </a:r>
            <a:r>
              <a:rPr lang="en-US" dirty="0" smtClean="0"/>
              <a:t>/terraform.log</a:t>
            </a:r>
          </a:p>
          <a:p>
            <a:endParaRPr lang="en-US" dirty="0" smtClean="0"/>
          </a:p>
          <a:p>
            <a:r>
              <a:rPr lang="en-US" dirty="0" smtClean="0"/>
              <a:t>To disable log separately</a:t>
            </a:r>
          </a:p>
          <a:p>
            <a:r>
              <a:rPr lang="en-US" dirty="0" smtClean="0"/>
              <a:t>unset TF_LOG_PATH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Object Storage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Object </a:t>
            </a:r>
            <a:r>
              <a:rPr lang="en-US" dirty="0">
                <a:solidFill>
                  <a:srgbClr val="0070C0"/>
                </a:solidFill>
              </a:rPr>
              <a:t>Storage Resources</a:t>
            </a:r>
          </a:p>
          <a:p>
            <a:r>
              <a:rPr lang="en-US" dirty="0">
                <a:solidFill>
                  <a:srgbClr val="0070C0"/>
                </a:solidFill>
              </a:rPr>
              <a:t>Compute Service</a:t>
            </a:r>
          </a:p>
          <a:p>
            <a:r>
              <a:rPr lang="en-US" dirty="0">
                <a:solidFill>
                  <a:srgbClr val="0070C0"/>
                </a:solidFill>
              </a:rPr>
              <a:t>Components for Launching Instances</a:t>
            </a:r>
          </a:p>
          <a:p>
            <a:r>
              <a:rPr lang="en-US" dirty="0">
                <a:solidFill>
                  <a:srgbClr val="0070C0"/>
                </a:solidFill>
              </a:rPr>
              <a:t>Block Volume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Load Balancing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File System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0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Terraform import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Terraform import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infrastructre</a:t>
            </a:r>
            <a:r>
              <a:rPr lang="fr-FR" dirty="0" smtClean="0"/>
              <a:t> </a:t>
            </a:r>
            <a:r>
              <a:rPr lang="fr-FR" dirty="0" err="1" smtClean="0"/>
              <a:t>resoure</a:t>
            </a:r>
            <a:r>
              <a:rPr lang="fr-FR" dirty="0" smtClean="0"/>
              <a:t> to current </a:t>
            </a:r>
            <a:r>
              <a:rPr lang="fr-FR" dirty="0" err="1" smtClean="0"/>
              <a:t>resource</a:t>
            </a:r>
            <a:r>
              <a:rPr lang="fr-FR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Syntax:-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import &lt;</a:t>
            </a:r>
            <a:r>
              <a:rPr lang="en-US" dirty="0" err="1" smtClean="0"/>
              <a:t>resource_type</a:t>
            </a:r>
            <a:r>
              <a:rPr lang="en-US" dirty="0" smtClean="0"/>
              <a:t>&gt;.&lt;</a:t>
            </a:r>
            <a:r>
              <a:rPr lang="en-US" dirty="0" err="1" smtClean="0"/>
              <a:t>resource_name</a:t>
            </a:r>
            <a:r>
              <a:rPr lang="en-US" dirty="0" smtClean="0"/>
              <a:t>&gt;&lt;attribute&gt;</a:t>
            </a:r>
          </a:p>
          <a:p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import aws_instance.webservers-2 i-026213be10d5367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resoruce</a:t>
            </a:r>
            <a:r>
              <a:rPr lang="en-US" dirty="0" smtClean="0"/>
              <a:t> "</a:t>
            </a:r>
            <a:r>
              <a:rPr lang="en-US" dirty="0" err="1" smtClean="0"/>
              <a:t>aws_instance</a:t>
            </a:r>
            <a:r>
              <a:rPr lang="en-US" dirty="0" smtClean="0"/>
              <a:t>" "webserver-2" {</a:t>
            </a:r>
          </a:p>
          <a:p>
            <a:pPr marL="400050" lvl="1" indent="0">
              <a:buNone/>
            </a:pPr>
            <a:r>
              <a:rPr lang="en-US" dirty="0" smtClean="0"/>
              <a:t>	..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file()       - read data from file</a:t>
            </a:r>
          </a:p>
          <a:p>
            <a:r>
              <a:rPr lang="en-US" dirty="0" smtClean="0"/>
              <a:t>length() - To determine the </a:t>
            </a:r>
            <a:r>
              <a:rPr lang="en-US" dirty="0" err="1" smtClean="0"/>
              <a:t>no.of</a:t>
            </a:r>
            <a:r>
              <a:rPr lang="en-US" dirty="0" smtClean="0"/>
              <a:t> elements </a:t>
            </a:r>
          </a:p>
          <a:p>
            <a:r>
              <a:rPr lang="en-US" dirty="0" err="1" smtClean="0"/>
              <a:t>toset</a:t>
            </a:r>
            <a:r>
              <a:rPr lang="en-US" dirty="0" smtClean="0"/>
              <a:t>()   - Convert list into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Configuration Management Tool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Ansible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Ansible Architecture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Inventory Files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Playbook Sections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Roles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</a:t>
            </a:r>
            <a:r>
              <a:rPr lang="en-US" dirty="0" smtClean="0"/>
              <a:t>nfrastructure </a:t>
            </a:r>
            <a:r>
              <a:rPr lang="en-US" b="1" dirty="0" smtClean="0"/>
              <a:t>a</a:t>
            </a:r>
            <a:r>
              <a:rPr lang="en-US" dirty="0" smtClean="0"/>
              <a:t>s </a:t>
            </a:r>
            <a:r>
              <a:rPr lang="en-US" b="1" dirty="0" smtClean="0"/>
              <a:t>c</a:t>
            </a:r>
            <a:r>
              <a:rPr lang="en-US" dirty="0" smtClean="0"/>
              <a:t>ode (IaC)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</a:t>
            </a:r>
            <a:r>
              <a:rPr lang="en-US" dirty="0" smtClean="0"/>
              <a:t>nfrastructure </a:t>
            </a:r>
            <a:r>
              <a:rPr lang="en-US" b="1" dirty="0" smtClean="0"/>
              <a:t>a</a:t>
            </a:r>
            <a:r>
              <a:rPr lang="en-US" dirty="0" smtClean="0"/>
              <a:t>s </a:t>
            </a:r>
            <a:r>
              <a:rPr lang="en-US" b="1" dirty="0" smtClean="0"/>
              <a:t>c</a:t>
            </a:r>
            <a:r>
              <a:rPr lang="en-US" dirty="0" smtClean="0"/>
              <a:t>ode (IaC)  is the process of managing and provisioning computer data centers through machine-readable  definition file, rather than physical hardware configuration or  interactive configuration tools.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603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Why IaC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Back in the good old days, when you needed to deploy the infrastructure, a group of powerful beings known as sysadmins used to deploy infrastructure manually.  </a:t>
            </a:r>
          </a:p>
          <a:p>
            <a:r>
              <a:rPr lang="en-US" sz="2400" dirty="0" smtClean="0"/>
              <a:t>Every server, routers, load balancers, and database configuration was created and managed manually.</a:t>
            </a:r>
          </a:p>
          <a:p>
            <a:r>
              <a:rPr lang="en-US" sz="2400" dirty="0" smtClean="0"/>
              <a:t>There always used to be the fear of accidental misconfiguration, fear of down time, and fear of slow and fragile deployments.</a:t>
            </a:r>
          </a:p>
          <a:p>
            <a:r>
              <a:rPr lang="en-US" sz="2400" dirty="0" smtClean="0"/>
              <a:t>To overcome these type of scenarios or issues,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has come into play where we </a:t>
            </a:r>
            <a:r>
              <a:rPr lang="en-US" sz="2400" b="1" dirty="0" smtClean="0"/>
              <a:t>write code to do things </a:t>
            </a:r>
            <a:r>
              <a:rPr lang="en-US" sz="2400" dirty="0" smtClean="0"/>
              <a:t>Infrastructure as Code.</a:t>
            </a:r>
          </a:p>
          <a:p>
            <a:r>
              <a:rPr lang="en-US" sz="2400" dirty="0" smtClean="0"/>
              <a:t>The idea behind IAC is to write code to define, provision, and manage your infrastructure.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2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IAC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Configuration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Ansible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puppet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SALTSTACK</a:t>
            </a:r>
          </a:p>
          <a:p>
            <a:endParaRPr lang="en-US" dirty="0" smtClean="0"/>
          </a:p>
          <a:p>
            <a:r>
              <a:rPr lang="en-US" dirty="0" smtClean="0"/>
              <a:t>Server Templating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/>
              <a:t>docker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/>
              <a:t>packer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/>
              <a:t>Vagrant</a:t>
            </a:r>
          </a:p>
          <a:p>
            <a:endParaRPr lang="en-US" dirty="0" smtClean="0"/>
          </a:p>
          <a:p>
            <a:r>
              <a:rPr lang="en-US" dirty="0" smtClean="0"/>
              <a:t>Provisioning tools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Terraform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1946</Words>
  <Application>Microsoft Office PowerPoint</Application>
  <PresentationFormat>On-screen Show (4:3)</PresentationFormat>
  <Paragraphs>335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Terraform</vt:lpstr>
      <vt:lpstr>Course Agenda</vt:lpstr>
      <vt:lpstr>Course Agenda</vt:lpstr>
      <vt:lpstr>Course Agenda</vt:lpstr>
      <vt:lpstr>Course Agenda</vt:lpstr>
      <vt:lpstr>Course Agenda</vt:lpstr>
      <vt:lpstr>Infrastructure as code (IaC)</vt:lpstr>
      <vt:lpstr>Why IaC ?</vt:lpstr>
      <vt:lpstr>Types of IAC Tools</vt:lpstr>
      <vt:lpstr> Provisioning tools</vt:lpstr>
      <vt:lpstr>Terraform</vt:lpstr>
      <vt:lpstr>Terraform</vt:lpstr>
      <vt:lpstr>Terraform</vt:lpstr>
      <vt:lpstr>Terraform-Architecture</vt:lpstr>
      <vt:lpstr>Terraform-Architecture</vt:lpstr>
      <vt:lpstr>Terraform Vs Ansible</vt:lpstr>
      <vt:lpstr>Mutable and Immutable Infrastructure</vt:lpstr>
      <vt:lpstr>Core Terraform Workflow</vt:lpstr>
      <vt:lpstr>Terraform Commands</vt:lpstr>
      <vt:lpstr> Summary </vt:lpstr>
      <vt:lpstr>Terraform Installation</vt:lpstr>
      <vt:lpstr>Verifying Terraform</vt:lpstr>
      <vt:lpstr>Writing Terraform Configurations</vt:lpstr>
      <vt:lpstr>Terraform Configuration Files</vt:lpstr>
      <vt:lpstr>Terraform Configuration Files: Providers</vt:lpstr>
      <vt:lpstr>Terraform Configuration Files: OCI Provider</vt:lpstr>
      <vt:lpstr>Terraform Configuration Files: Resources</vt:lpstr>
      <vt:lpstr>Terraform Plan</vt:lpstr>
      <vt:lpstr>Terraform Plan: Indicators</vt:lpstr>
      <vt:lpstr>terraform apply</vt:lpstr>
      <vt:lpstr>Terraform State File</vt:lpstr>
      <vt:lpstr>Terraform Local State File</vt:lpstr>
      <vt:lpstr>Adding a Second Resource</vt:lpstr>
      <vt:lpstr>Terraform: Outputting Plans</vt:lpstr>
      <vt:lpstr>Terraform Show</vt:lpstr>
      <vt:lpstr>Terraform Destroy</vt:lpstr>
      <vt:lpstr>Terraform Variables</vt:lpstr>
      <vt:lpstr>Terraform Variables</vt:lpstr>
      <vt:lpstr>Understanding variable block</vt:lpstr>
      <vt:lpstr>Variables</vt:lpstr>
      <vt:lpstr>Determine the given type ?</vt:lpstr>
      <vt:lpstr>Terraform Outputs</vt:lpstr>
      <vt:lpstr>Terraform Outputs</vt:lpstr>
      <vt:lpstr> Terraform Modules </vt:lpstr>
      <vt:lpstr>Introduction to Terraform state</vt:lpstr>
      <vt:lpstr>TF Commands</vt:lpstr>
      <vt:lpstr>Data Sources</vt:lpstr>
      <vt:lpstr>Meta Arguments</vt:lpstr>
      <vt:lpstr>Debug </vt:lpstr>
      <vt:lpstr>Terraform import</vt:lpstr>
      <vt:lpstr>Terraform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</dc:creator>
  <cp:lastModifiedBy>Karthikeyan</cp:lastModifiedBy>
  <cp:revision>37</cp:revision>
  <dcterms:created xsi:type="dcterms:W3CDTF">2023-05-14T08:43:34Z</dcterms:created>
  <dcterms:modified xsi:type="dcterms:W3CDTF">2023-07-19T12:22:27Z</dcterms:modified>
</cp:coreProperties>
</file>