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51"/>
    <a:srgbClr val="9BBB59"/>
    <a:srgbClr val="39B0D4"/>
    <a:srgbClr val="727272"/>
    <a:srgbClr val="01000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887EB-96EB-4538-8DB5-EDF1EA7B06A6}" v="72" dt="2024-09-07T04:38:07.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2"/>
  </p:normalViewPr>
  <p:slideViewPr>
    <p:cSldViewPr snapToGrid="0" snapToObjects="1">
      <p:cViewPr varScale="1">
        <p:scale>
          <a:sx n="114" d="100"/>
          <a:sy n="114" d="100"/>
        </p:scale>
        <p:origin x="136" y="18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9/9/24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9/9/24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9/9/24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9/9/24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9/9/24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9/9/24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9/9/24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9/9/24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9/9/24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9/9/24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9/9/24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9/9/24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9/9/24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3" Type="http://schemas.openxmlformats.org/officeDocument/2006/relationships/hyperlink" Target="https://github.com/satyam9090/Automatic-Indian-Sign-Language-Translator-ISL" TargetMode="External"/><Relationship Id="rId18" Type="http://schemas.openxmlformats.org/officeDocument/2006/relationships/hyperlink" Target="https://sci-hub.st/https:/ieeexplore.ieee.org/document/7449921" TargetMode="External"/><Relationship Id="rId26" Type="http://schemas.openxmlformats.org/officeDocument/2006/relationships/hyperlink" Target="https://divyangjan.depwd.gov.in/islrtc/" TargetMode="External"/><Relationship Id="rId3" Type="http://schemas.openxmlformats.org/officeDocument/2006/relationships/image" Target="../media/image2.png"/><Relationship Id="rId21" Type="http://schemas.openxmlformats.org/officeDocument/2006/relationships/hyperlink" Target="https://www.ijraset.com/research-paper/conversion-of-sign-language-to-text" TargetMode="External"/><Relationship Id="rId7" Type="http://schemas.openxmlformats.org/officeDocument/2006/relationships/hyperlink" Target="https://kaldi-asr.org/" TargetMode="External"/><Relationship Id="rId12" Type="http://schemas.openxmlformats.org/officeDocument/2006/relationships/hyperlink" Target="https://github.com/Sooryak12/Indian-Sign-Language-Recognition" TargetMode="External"/><Relationship Id="rId17" Type="http://schemas.openxmlformats.org/officeDocument/2006/relationships/hyperlink" Target="https://paperswithcode.com/paper/mini-omni-language-models-can-hear-talk-while" TargetMode="External"/><Relationship Id="rId25" Type="http://schemas.openxmlformats.org/officeDocument/2006/relationships/hyperlink" Target="islrtc.nic.in" TargetMode="External"/><Relationship Id="rId33" Type="http://schemas.openxmlformats.org/officeDocument/2006/relationships/hyperlink" Target="https://github.com/Kroszborg/MUJSIH017_Clueless-Coders" TargetMode="External"/><Relationship Id="rId2" Type="http://schemas.openxmlformats.org/officeDocument/2006/relationships/notesSlide" Target="../notesSlides/notesSlide5.xml"/><Relationship Id="rId16" Type="http://schemas.openxmlformats.org/officeDocument/2006/relationships/hyperlink" Target="https://github.com/shag527/Indian-Sign-Language-Recognition" TargetMode="External"/><Relationship Id="rId20" Type="http://schemas.openxmlformats.org/officeDocument/2006/relationships/hyperlink" Target="https://www.mdpi.com/2571-5577/6/2/35" TargetMode="External"/><Relationship Id="rId29"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alphacephei.com/vosk/" TargetMode="External"/><Relationship Id="rId11" Type="http://schemas.openxmlformats.org/officeDocument/2006/relationships/hyperlink" Target="iSign:%20A%20Benchmark%20for%20Indian%20Sign%20Language%20Processing%20(exploration-lab.github.io)" TargetMode="External"/><Relationship Id="rId24" Type="http://schemas.openxmlformats.org/officeDocument/2006/relationships/hyperlink" Target="https://huggingface.co/datasets/Exploration-Lab/iSign" TargetMode="External"/><Relationship Id="rId32" Type="http://schemas.openxmlformats.org/officeDocument/2006/relationships/hyperlink" Target="https://exploration-lab.github.io/iSign/" TargetMode="External"/><Relationship Id="rId5" Type="http://schemas.openxmlformats.org/officeDocument/2006/relationships/hyperlink" Target="https://github.com/Open-Speech-EkStep/vakyansh-models?tab=readme-ov-file" TargetMode="External"/><Relationship Id="rId15" Type="http://schemas.openxmlformats.org/officeDocument/2006/relationships/hyperlink" Target="indiansignlanguage.org" TargetMode="External"/><Relationship Id="rId23" Type="http://schemas.openxmlformats.org/officeDocument/2006/relationships/hyperlink" Target="https://indiansignlanguage.org/" TargetMode="External"/><Relationship Id="rId28" Type="http://schemas.openxmlformats.org/officeDocument/2006/relationships/image" Target="../media/image7.jpeg"/><Relationship Id="rId10" Type="http://schemas.openxmlformats.org/officeDocument/2006/relationships/hyperlink" Target="https://www.kaggle.com/datasets/soumyakushwaha/indian-sign-language-dataset?select=ISL_Dataset" TargetMode="External"/><Relationship Id="rId19" Type="http://schemas.openxmlformats.org/officeDocument/2006/relationships/hyperlink" Target="https://www.cse.scu.edu/~m1wang/projects/NLP_English2IndianSignLanuguage_18w.pdf" TargetMode="External"/><Relationship Id="rId31" Type="http://schemas.openxmlformats.org/officeDocument/2006/relationships/image" Target="../media/image10.png"/><Relationship Id="rId4" Type="http://schemas.openxmlformats.org/officeDocument/2006/relationships/hyperlink" Target="https://models.ai4bharat.org/" TargetMode="External"/><Relationship Id="rId9" Type="http://schemas.openxmlformats.org/officeDocument/2006/relationships/hyperlink" Target="https://huggingface.co/l3cube-pune/indic-sentence-similarity-sbert" TargetMode="External"/><Relationship Id="rId14" Type="http://schemas.openxmlformats.org/officeDocument/2006/relationships/hyperlink" Target="https://github.com/jigargajjar55/Audio-Speech-To-Sign-Language-Converter?tab=readme-ov-file" TargetMode="External"/><Relationship Id="rId22" Type="http://schemas.openxmlformats.org/officeDocument/2006/relationships/hyperlink" Target="https://thesai.org/Downloads/Volume15No4/Paper_114-Harnessing_AI_to_Generate_Indian_Sign_Language_from_Natural_Speech.pdf" TargetMode="External"/><Relationship Id="rId27" Type="http://schemas.openxmlformats.org/officeDocument/2006/relationships/hyperlink" Target="https://www.data.gov.in/catalog/indian-sign-language-dictionary" TargetMode="External"/><Relationship Id="rId30" Type="http://schemas.openxmlformats.org/officeDocument/2006/relationships/image" Target="../media/image9.png"/><Relationship Id="rId8" Type="http://schemas.openxmlformats.org/officeDocument/2006/relationships/hyperlink" Target="https://github.com/mozilla/DeepSpee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7501535" y="1692443"/>
            <a:ext cx="3203509" cy="3426237"/>
          </a:xfrm>
          <a:prstGeom prst="rect">
            <a:avLst/>
          </a:prstGeom>
        </p:spPr>
      </p:pic>
      <p:sp>
        <p:nvSpPr>
          <p:cNvPr id="4" name="Subtitle 3"/>
          <p:cNvSpPr>
            <a:spLocks noGrp="1"/>
          </p:cNvSpPr>
          <p:nvPr>
            <p:ph type="subTitle" idx="1"/>
          </p:nvPr>
        </p:nvSpPr>
        <p:spPr>
          <a:xfrm>
            <a:off x="1389580" y="247996"/>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Team Details and Problem Statement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475180" y="-465383"/>
            <a:ext cx="10363200" cy="2076450"/>
          </a:xfrm>
        </p:spPr>
        <p:txBody>
          <a:bodyPr/>
          <a:lstStyle/>
          <a:p>
            <a:r>
              <a:rPr lang="en-US" sz="4000" b="1" dirty="0">
                <a:solidFill>
                  <a:schemeClr val="tx2"/>
                </a:solidFill>
                <a:latin typeface="Garamond" panose="02020404030301010803" pitchFamily="18" charset="0"/>
                <a:cs typeface="Helvetica" panose="020B0604020202020204" pitchFamily="34" charset="0"/>
              </a:rPr>
              <a:t>SMART INDIA HACKATHON 2024</a:t>
            </a:r>
            <a:endParaRPr lang="en-IN" sz="4000" b="1" dirty="0">
              <a:solidFill>
                <a:schemeClr val="tx2"/>
              </a:solidFill>
              <a:latin typeface="Garamond" panose="02020404030301010803" pitchFamily="18" charset="0"/>
              <a:cs typeface="Helvetica" panose="020B0604020202020204" pitchFamily="34" charset="0"/>
            </a:endParaRPr>
          </a:p>
        </p:txBody>
      </p:sp>
      <p:sp>
        <p:nvSpPr>
          <p:cNvPr id="10" name="TextBox 9"/>
          <p:cNvSpPr txBox="1"/>
          <p:nvPr/>
        </p:nvSpPr>
        <p:spPr>
          <a:xfrm>
            <a:off x="188082" y="1034952"/>
            <a:ext cx="7183679" cy="5563831"/>
          </a:xfrm>
          <a:prstGeom prst="rect">
            <a:avLst/>
          </a:prstGeom>
          <a:noFill/>
        </p:spPr>
        <p:txBody>
          <a:bodyPr wrap="square" rtlCol="0">
            <a:spAutoFit/>
          </a:bodyPr>
          <a:lstStyle/>
          <a:p>
            <a:pPr>
              <a:lnSpc>
                <a:spcPct val="150000"/>
              </a:lnSpc>
            </a:pPr>
            <a:endParaRPr lang="en-US" sz="2400" dirty="0">
              <a:latin typeface="Arial" panose="020B0604020202020204" pitchFamily="34" charset="0"/>
              <a:ea typeface="Roboto" panose="02000000000000000000" pitchFamily="2"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Problem Statement ID </a:t>
            </a:r>
            <a:r>
              <a:rPr lang="en-US" sz="2400" b="1" dirty="0">
                <a:latin typeface="Arial" panose="020B0604020202020204" pitchFamily="34" charset="0"/>
                <a:ea typeface="Roboto" panose="02000000000000000000" pitchFamily="2" charset="0"/>
                <a:cs typeface="Arial" panose="020B0604020202020204" pitchFamily="34" charset="0"/>
              </a:rPr>
              <a:t>- 1715</a:t>
            </a:r>
            <a:endParaRPr lang="en-US" sz="2400" b="1"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Problem Statement Title</a:t>
            </a:r>
            <a:r>
              <a:rPr lang="en-US" sz="2400" b="1" dirty="0">
                <a:latin typeface="Arial" panose="020B0604020202020204" pitchFamily="34" charset="0"/>
                <a:ea typeface="Roboto" panose="02000000000000000000" pitchFamily="2" charset="0"/>
                <a:cs typeface="Arial" panose="020B0604020202020204" pitchFamily="34" charset="0"/>
              </a:rPr>
              <a:t> - AI tool/mobile app for Indian Sign Language(ISL) generator from audio-visual content in English/Hindi to ISL content and vise-versa.</a:t>
            </a: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Theme</a:t>
            </a:r>
            <a:r>
              <a:rPr lang="en-US" sz="2400" b="1" dirty="0">
                <a:latin typeface="Arial" panose="020B0604020202020204" pitchFamily="34" charset="0"/>
                <a:ea typeface="Roboto" panose="02000000000000000000" pitchFamily="2" charset="0"/>
                <a:cs typeface="Arial" panose="020B0604020202020204" pitchFamily="34" charset="0"/>
              </a:rPr>
              <a:t>- Miscellaneous</a:t>
            </a: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PS Category</a:t>
            </a:r>
            <a:r>
              <a:rPr lang="en-US" sz="2400" b="1" dirty="0">
                <a:latin typeface="Arial" panose="020B0604020202020204" pitchFamily="34" charset="0"/>
                <a:ea typeface="Roboto" panose="02000000000000000000" pitchFamily="2" charset="0"/>
                <a:cs typeface="Arial" panose="020B0604020202020204" pitchFamily="34" charset="0"/>
              </a:rPr>
              <a:t>- Software</a:t>
            </a: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Team ID</a:t>
            </a:r>
            <a:r>
              <a:rPr lang="en-US" sz="2400" b="1" dirty="0">
                <a:latin typeface="Arial" panose="020B0604020202020204" pitchFamily="34" charset="0"/>
                <a:ea typeface="Roboto" panose="02000000000000000000" pitchFamily="2" charset="0"/>
                <a:cs typeface="Arial" panose="020B0604020202020204" pitchFamily="34" charset="0"/>
              </a:rPr>
              <a:t>- MUJSIH017</a:t>
            </a: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Team Name </a:t>
            </a:r>
            <a:r>
              <a:rPr lang="en-US" sz="2400" b="1" dirty="0">
                <a:latin typeface="Arial" panose="020B0604020202020204" pitchFamily="34" charset="0"/>
                <a:ea typeface="Roboto" panose="02000000000000000000" pitchFamily="2" charset="0"/>
                <a:cs typeface="Arial" panose="020B0604020202020204" pitchFamily="34" charset="0"/>
              </a:rPr>
              <a:t>- Clueless Coders </a:t>
            </a:r>
            <a:endParaRPr lang="en-IN" sz="2400" b="1" dirty="0">
              <a:latin typeface="Arial" panose="020B0604020202020204" pitchFamily="34" charset="0"/>
              <a:ea typeface="Roboto" panose="02000000000000000000" pitchFamily="2"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8"/>
          <p:cNvSpPr txBox="1">
            <a:spLocks noChangeArrowheads="1"/>
          </p:cNvSpPr>
          <p:nvPr/>
        </p:nvSpPr>
        <p:spPr bwMode="auto">
          <a:xfrm>
            <a:off x="3633333" y="655913"/>
            <a:ext cx="12191999" cy="615553"/>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400" b="1" u="sng" dirty="0">
                <a:solidFill>
                  <a:schemeClr val="tx2"/>
                </a:solidFill>
                <a:latin typeface="Times New Roman" panose="02020603050405020304" pitchFamily="18" charset="0"/>
                <a:cs typeface="Times New Roman" panose="02020603050405020304" pitchFamily="18" charset="0"/>
              </a:rPr>
              <a:t>Idea/Approach Details </a:t>
            </a:r>
            <a:endParaRPr lang="en-US" sz="3400" u="sng" dirty="0">
              <a:solidFill>
                <a:schemeClr val="tx2"/>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78183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 </a:t>
            </a: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Rectangle 1">
            <a:extLst>
              <a:ext uri="{FF2B5EF4-FFF2-40B4-BE49-F238E27FC236}">
                <a16:creationId xmlns:a16="http://schemas.microsoft.com/office/drawing/2014/main" id="{2F1FFC55-96E3-3217-6BB7-67A0CE3312CC}"/>
              </a:ext>
            </a:extLst>
          </p:cNvPr>
          <p:cNvSpPr/>
          <p:nvPr/>
        </p:nvSpPr>
        <p:spPr>
          <a:xfrm>
            <a:off x="222158" y="1335531"/>
            <a:ext cx="7062643" cy="490363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E044DFD-EE69-1781-C512-49D9C0DF0D6A}"/>
              </a:ext>
            </a:extLst>
          </p:cNvPr>
          <p:cNvSpPr txBox="1"/>
          <p:nvPr/>
        </p:nvSpPr>
        <p:spPr>
          <a:xfrm>
            <a:off x="287717" y="1436101"/>
            <a:ext cx="7044003" cy="5107424"/>
          </a:xfrm>
          <a:prstGeom prst="rect">
            <a:avLst/>
          </a:prstGeom>
          <a:noFill/>
        </p:spPr>
        <p:txBody>
          <a:bodyPr wrap="square" rtlCol="0">
            <a:spAutoFit/>
          </a:bodyPr>
          <a:lstStyle/>
          <a:p>
            <a:pPr marL="228600" marR="0" indent="-228600">
              <a:lnSpc>
                <a:spcPct val="107000"/>
              </a:lnSpc>
              <a:spcBef>
                <a:spcPts val="0"/>
              </a:spcBef>
              <a:spcAft>
                <a:spcPts val="800"/>
              </a:spcAft>
              <a:buFont typeface="+mj-lt"/>
              <a:buAutoNum type="arabicPeriod"/>
            </a:pPr>
            <a:r>
              <a:rPr lang="en-US" sz="1300" kern="100" dirty="0">
                <a:effectLst/>
                <a:latin typeface="Arial" panose="020B0604020202020204" pitchFamily="34" charset="0"/>
                <a:ea typeface="Aptos" panose="020B0004020202020204" pitchFamily="34" charset="0"/>
                <a:cs typeface="Arial" panose="020B0604020202020204" pitchFamily="34" charset="0"/>
              </a:rPr>
              <a:t>Indian Sign Language (ISL) is a visual-gestural language used by deaf and hard-of-hearing individuals across India. </a:t>
            </a:r>
            <a:r>
              <a:rPr lang="en-IN" sz="1300" kern="100" dirty="0">
                <a:effectLst/>
                <a:latin typeface="Arial" panose="020B0604020202020204" pitchFamily="34" charset="0"/>
                <a:ea typeface="Aptos" panose="020B0004020202020204" pitchFamily="34" charset="0"/>
                <a:cs typeface="Arial" panose="020B0604020202020204" pitchFamily="34" charset="0"/>
              </a:rPr>
              <a:t>It encompasses a rich vocabulary of hand movements, facial expressions and body postures to convey messaging.</a:t>
            </a:r>
          </a:p>
          <a:p>
            <a:pPr marL="228600" marR="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Our solution is to Develop a user-friendly web/mobile app, which comprises models that translate from spoken language to Indian Sign Language (ISL) and vice-versa in real time. Tailored to help Deaf, Mute, Blind and Non-ISL individuals with effortless and swift interpersonal communication.</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The project distinguishes itself by integration of LLMs for advanced text comprehension and (</a:t>
            </a:r>
            <a:r>
              <a:rPr lang="en-US" sz="1300" dirty="0">
                <a:latin typeface="Arial" panose="020B0604020202020204" pitchFamily="34" charset="0"/>
                <a:cs typeface="Arial" panose="020B0604020202020204" pitchFamily="34" charset="0"/>
              </a:rPr>
              <a:t>YOLOv4-CSP/Open CV) </a:t>
            </a:r>
            <a:r>
              <a:rPr lang="en-US" sz="1300" b="0" i="0" u="none" strike="noStrike" dirty="0">
                <a:solidFill>
                  <a:srgbClr val="000000"/>
                </a:solidFill>
                <a:effectLst/>
                <a:latin typeface="Arial" panose="020B0604020202020204" pitchFamily="34" charset="0"/>
                <a:cs typeface="Arial" panose="020B0604020202020204" pitchFamily="34" charset="0"/>
              </a:rPr>
              <a:t>for precise gesture mapping, a novel application in this field. Leveraging these cutting-edge AI technologies ensures high accuracy and adaptability to diverse ISL nuances, including accurate gesture detection, clear speech extraction (using Nemo-Training, </a:t>
            </a:r>
            <a:r>
              <a:rPr lang="en-US" sz="1300" b="0" i="0" u="none" strike="noStrike" dirty="0" err="1">
                <a:solidFill>
                  <a:srgbClr val="000000"/>
                </a:solidFill>
                <a:effectLst/>
                <a:latin typeface="Arial" panose="020B0604020202020204" pitchFamily="34" charset="0"/>
                <a:cs typeface="Arial" panose="020B0604020202020204" pitchFamily="34" charset="0"/>
              </a:rPr>
              <a:t>sbert</a:t>
            </a:r>
            <a:r>
              <a:rPr lang="en-US" sz="1300" b="0" i="0" u="none" strike="noStrike" dirty="0">
                <a:solidFill>
                  <a:srgbClr val="000000"/>
                </a:solidFill>
                <a:effectLst/>
                <a:latin typeface="Arial" panose="020B0604020202020204" pitchFamily="34" charset="0"/>
                <a:cs typeface="Arial" panose="020B0604020202020204" pitchFamily="34" charset="0"/>
              </a:rPr>
              <a:t>, </a:t>
            </a:r>
            <a:r>
              <a:rPr lang="en-US" sz="1300" b="0" i="0" u="none" strike="noStrike" dirty="0" err="1">
                <a:solidFill>
                  <a:srgbClr val="000000"/>
                </a:solidFill>
                <a:effectLst/>
                <a:latin typeface="Arial" panose="020B0604020202020204" pitchFamily="34" charset="0"/>
                <a:cs typeface="Arial" panose="020B0604020202020204" pitchFamily="34" charset="0"/>
              </a:rPr>
              <a:t>DeepSpeech</a:t>
            </a:r>
            <a:r>
              <a:rPr lang="en-US" sz="1300" b="0" i="0" u="none" strike="noStrike" dirty="0">
                <a:solidFill>
                  <a:srgbClr val="000000"/>
                </a:solidFill>
                <a:effectLst/>
                <a:latin typeface="Arial" panose="020B0604020202020204" pitchFamily="34" charset="0"/>
                <a:cs typeface="Arial" panose="020B0604020202020204" pitchFamily="34" charset="0"/>
              </a:rPr>
              <a:t>) and precise conversation interconversion. </a:t>
            </a: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This solution bridges the communication gap between deaf and mute individuals who use ISL and those who communicate through spoken language. By providing a real-time, accurate conversion of speech to ISL, it facilitates effective communication in various settings such as education industry, public-transport, media (news and sports),etc. enhancing accessibility and inclusivity.</a:t>
            </a: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This integration provides real-time performance and a user-friendly interface, greatly enhancing communication between </a:t>
            </a:r>
            <a:r>
              <a:rPr lang="en-US" sz="1300" dirty="0">
                <a:latin typeface="Arial" panose="020B0604020202020204" pitchFamily="34" charset="0"/>
                <a:cs typeface="Arial" panose="020B0604020202020204" pitchFamily="34" charset="0"/>
              </a:rPr>
              <a:t>auditory-impaired, visually impaired, and auditory-abled communities</a:t>
            </a:r>
            <a:r>
              <a:rPr lang="en-US" sz="1300" b="0" i="0" u="none" strike="noStrike" dirty="0">
                <a:solidFill>
                  <a:srgbClr val="000000"/>
                </a:solidFill>
                <a:effectLst/>
                <a:latin typeface="Arial" panose="020B0604020202020204" pitchFamily="34" charset="0"/>
                <a:cs typeface="Arial" panose="020B0604020202020204" pitchFamily="34" charset="0"/>
              </a:rPr>
              <a:t>. </a:t>
            </a:r>
            <a:endParaRPr lang="en-IN" sz="1300" b="1"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IN" sz="1450" b="1"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02AFEE45-3B41-5864-34D0-3EC7C8D30B12}"/>
              </a:ext>
            </a:extLst>
          </p:cNvPr>
          <p:cNvSpPr/>
          <p:nvPr/>
        </p:nvSpPr>
        <p:spPr>
          <a:xfrm>
            <a:off x="7504256" y="1616962"/>
            <a:ext cx="4546230" cy="46222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930E093-38B0-2AC2-F6ED-D97F4D12823F}"/>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panose="020B0604020202020204" pitchFamily="34" charset="0"/>
                <a:ea typeface="Roboto" panose="02000000000000000000" pitchFamily="2" charset="0"/>
                <a:cs typeface="Arial" panose="020B0604020202020204" pitchFamily="34" charset="0"/>
              </a:rPr>
              <a:t>MUJSIH017 - </a:t>
            </a:r>
            <a:r>
              <a:rPr lang="en-US" sz="1200" dirty="0">
                <a:solidFill>
                  <a:prstClr val="white"/>
                </a:solidFill>
                <a:latin typeface="TradeGothic"/>
                <a:ea typeface="+mn-ea"/>
              </a:rPr>
              <a:t>Clueless Coders</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18" name="TextBox 17">
            <a:extLst>
              <a:ext uri="{FF2B5EF4-FFF2-40B4-BE49-F238E27FC236}">
                <a16:creationId xmlns:a16="http://schemas.microsoft.com/office/drawing/2014/main" id="{5421D23D-0537-5B74-1B76-F2B0C6E09FA0}"/>
              </a:ext>
            </a:extLst>
          </p:cNvPr>
          <p:cNvSpPr txBox="1"/>
          <p:nvPr/>
        </p:nvSpPr>
        <p:spPr>
          <a:xfrm>
            <a:off x="7504256" y="1657977"/>
            <a:ext cx="4400028" cy="4939942"/>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To deal with different scenarios, we plan to integrate different pre-built and tuned open-sourced </a:t>
            </a:r>
            <a:r>
              <a:rPr lang="en-US" sz="1200" b="1" kern="100" dirty="0">
                <a:effectLst/>
                <a:latin typeface="Arial" panose="020B0604020202020204" pitchFamily="34" charset="0"/>
                <a:ea typeface="Aptos" panose="020B0004020202020204" pitchFamily="34" charset="0"/>
                <a:cs typeface="Arial" panose="020B0604020202020204" pitchFamily="34" charset="0"/>
              </a:rPr>
              <a:t>DL models</a:t>
            </a:r>
            <a:r>
              <a:rPr lang="en-US" sz="1200" kern="100" dirty="0">
                <a:effectLst/>
                <a:latin typeface="Arial" panose="020B0604020202020204" pitchFamily="34" charset="0"/>
                <a:ea typeface="Aptos" panose="020B0004020202020204" pitchFamily="34" charset="0"/>
                <a:cs typeface="Arial" panose="020B0604020202020204" pitchFamily="34" charset="0"/>
              </a:rPr>
              <a:t> to work and convert different forms of communication-inputs.</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For Speech and Text conversion; </a:t>
            </a:r>
            <a:r>
              <a:rPr lang="en-US" sz="1200" b="1" kern="100" dirty="0" err="1">
                <a:effectLst/>
                <a:latin typeface="Arial" panose="020B0604020202020204" pitchFamily="34" charset="0"/>
                <a:ea typeface="Aptos" panose="020B0004020202020204" pitchFamily="34" charset="0"/>
                <a:cs typeface="Arial" panose="020B0604020202020204" pitchFamily="34" charset="0"/>
              </a:rPr>
              <a:t>Alphacephi</a:t>
            </a:r>
            <a:r>
              <a:rPr lang="en-US" sz="1200" b="1" kern="100" dirty="0">
                <a:effectLst/>
                <a:latin typeface="Arial" panose="020B0604020202020204" pitchFamily="34" charset="0"/>
                <a:ea typeface="Aptos" panose="020B0004020202020204" pitchFamily="34" charset="0"/>
                <a:cs typeface="Arial" panose="020B0604020202020204" pitchFamily="34" charset="0"/>
              </a:rPr>
              <a:t> </a:t>
            </a:r>
            <a:r>
              <a:rPr lang="en-US" sz="1200" kern="100" dirty="0">
                <a:effectLst/>
                <a:latin typeface="Arial" panose="020B0604020202020204" pitchFamily="34" charset="0"/>
                <a:ea typeface="Aptos" panose="020B0004020202020204" pitchFamily="34" charset="0"/>
                <a:cs typeface="Arial" panose="020B0604020202020204" pitchFamily="34" charset="0"/>
              </a:rPr>
              <a:t>is a low-resource model that can function perfectly well in very low resource equipment and is trained on multiple international and Indic languages. </a:t>
            </a: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The </a:t>
            </a:r>
            <a:r>
              <a:rPr lang="en-US" sz="1200" b="1" kern="100" dirty="0" err="1">
                <a:effectLst/>
                <a:latin typeface="Arial" panose="020B0604020202020204" pitchFamily="34" charset="0"/>
                <a:ea typeface="Aptos" panose="020B0004020202020204" pitchFamily="34" charset="0"/>
                <a:cs typeface="Arial" panose="020B0604020202020204" pitchFamily="34" charset="0"/>
              </a:rPr>
              <a:t>sbert</a:t>
            </a:r>
            <a:r>
              <a:rPr lang="en-US" sz="1200" kern="100" dirty="0">
                <a:effectLst/>
                <a:latin typeface="Arial" panose="020B0604020202020204" pitchFamily="34" charset="0"/>
                <a:ea typeface="Aptos" panose="020B0004020202020204" pitchFamily="34" charset="0"/>
                <a:cs typeface="Arial" panose="020B0604020202020204" pitchFamily="34" charset="0"/>
              </a:rPr>
              <a:t>(</a:t>
            </a:r>
            <a:r>
              <a:rPr lang="en-US" sz="1200" b="1" kern="100" dirty="0">
                <a:effectLst/>
                <a:latin typeface="Arial" panose="020B0604020202020204" pitchFamily="34" charset="0"/>
                <a:ea typeface="Aptos" panose="020B0004020202020204" pitchFamily="34" charset="0"/>
                <a:cs typeface="Arial" panose="020B0604020202020204" pitchFamily="34" charset="0"/>
              </a:rPr>
              <a:t>Indian Sentence Similarity) </a:t>
            </a:r>
            <a:r>
              <a:rPr lang="en-US" sz="1200" kern="100" dirty="0">
                <a:effectLst/>
                <a:latin typeface="Arial" panose="020B0604020202020204" pitchFamily="34" charset="0"/>
                <a:ea typeface="Aptos" panose="020B0004020202020204" pitchFamily="34" charset="0"/>
                <a:cs typeface="Arial" panose="020B0604020202020204" pitchFamily="34" charset="0"/>
              </a:rPr>
              <a:t>model is a very good STS model tuned for thousands of hours on major Indian languages and dialects. For models specific to certain accents and languages, </a:t>
            </a:r>
            <a:r>
              <a:rPr lang="en-US" sz="1200" b="1" kern="100" dirty="0">
                <a:effectLst/>
                <a:latin typeface="Arial" panose="020B0604020202020204" pitchFamily="34" charset="0"/>
                <a:ea typeface="Aptos" panose="020B0004020202020204" pitchFamily="34" charset="0"/>
                <a:cs typeface="Arial" panose="020B0604020202020204" pitchFamily="34" charset="0"/>
              </a:rPr>
              <a:t>AI4Bharat</a:t>
            </a:r>
            <a:r>
              <a:rPr lang="en-US" sz="1200" kern="100" dirty="0">
                <a:effectLst/>
                <a:latin typeface="Arial" panose="020B0604020202020204" pitchFamily="34" charset="0"/>
                <a:ea typeface="Aptos" panose="020B0004020202020204" pitchFamily="34" charset="0"/>
                <a:cs typeface="Arial" panose="020B0604020202020204" pitchFamily="34" charset="0"/>
              </a:rPr>
              <a:t> and </a:t>
            </a:r>
            <a:r>
              <a:rPr lang="en-US" sz="1200" b="1" kern="100" dirty="0" err="1">
                <a:effectLst/>
                <a:latin typeface="Arial" panose="020B0604020202020204" pitchFamily="34" charset="0"/>
                <a:ea typeface="Aptos" panose="020B0004020202020204" pitchFamily="34" charset="0"/>
                <a:cs typeface="Arial" panose="020B0604020202020204" pitchFamily="34" charset="0"/>
              </a:rPr>
              <a:t>Vakyansh</a:t>
            </a:r>
            <a:r>
              <a:rPr lang="en-US" sz="1200" b="1" kern="100" dirty="0">
                <a:effectLst/>
                <a:latin typeface="Arial" panose="020B0604020202020204" pitchFamily="34" charset="0"/>
                <a:ea typeface="Aptos" panose="020B0004020202020204" pitchFamily="34" charset="0"/>
                <a:cs typeface="Arial" panose="020B0604020202020204" pitchFamily="34" charset="0"/>
              </a:rPr>
              <a:t> </a:t>
            </a:r>
            <a:r>
              <a:rPr lang="en-US" sz="1200" kern="100" dirty="0">
                <a:effectLst/>
                <a:latin typeface="Arial" panose="020B0604020202020204" pitchFamily="34" charset="0"/>
                <a:ea typeface="Aptos" panose="020B0004020202020204" pitchFamily="34" charset="0"/>
                <a:cs typeface="Arial" panose="020B0604020202020204" pitchFamily="34" charset="0"/>
              </a:rPr>
              <a:t>provide very good tuned models.</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For</a:t>
            </a:r>
            <a:r>
              <a:rPr lang="en-US" sz="1200" kern="100" dirty="0">
                <a:latin typeface="Arial" panose="020B0604020202020204" pitchFamily="34" charset="0"/>
                <a:ea typeface="Aptos" panose="020B0004020202020204" pitchFamily="34" charset="0"/>
                <a:cs typeface="Arial" panose="020B0604020202020204" pitchFamily="34" charset="0"/>
              </a:rPr>
              <a:t> ISL </a:t>
            </a:r>
            <a:r>
              <a:rPr lang="en-US" sz="1200" kern="100" dirty="0">
                <a:effectLst/>
                <a:latin typeface="Arial" panose="020B0604020202020204" pitchFamily="34" charset="0"/>
                <a:ea typeface="Aptos" panose="020B0004020202020204" pitchFamily="34" charset="0"/>
                <a:cs typeface="Arial" panose="020B0604020202020204" pitchFamily="34" charset="0"/>
              </a:rPr>
              <a:t>Gestures conversion, </a:t>
            </a:r>
            <a:r>
              <a:rPr lang="en-US" sz="1200" b="1" kern="100" dirty="0">
                <a:effectLst/>
                <a:latin typeface="Arial" panose="020B0604020202020204" pitchFamily="34" charset="0"/>
                <a:ea typeface="Aptos" panose="020B0004020202020204" pitchFamily="34" charset="0"/>
                <a:cs typeface="Arial" panose="020B0604020202020204" pitchFamily="34" charset="0"/>
              </a:rPr>
              <a:t>YOLOv4-CSP </a:t>
            </a:r>
            <a:r>
              <a:rPr lang="en-US" sz="1200" kern="100" dirty="0">
                <a:effectLst/>
                <a:latin typeface="Arial" panose="020B0604020202020204" pitchFamily="34" charset="0"/>
                <a:ea typeface="Aptos" panose="020B0004020202020204" pitchFamily="34" charset="0"/>
                <a:cs typeface="Arial" panose="020B0604020202020204" pitchFamily="34" charset="0"/>
              </a:rPr>
              <a:t>model is preferred for its ease of access and parameterized. We will be fine tuning the model further according the ISL Alphabet databases to cater to different types of gestures. We are referring to established general ISL conversion models; at the word and speech level.</a:t>
            </a:r>
          </a:p>
          <a:p>
            <a:pPr marL="285750" marR="0" indent="-285750">
              <a:lnSpc>
                <a:spcPct val="107000"/>
              </a:lnSpc>
              <a:spcBef>
                <a:spcPts val="0"/>
              </a:spcBef>
              <a:spcAft>
                <a:spcPts val="800"/>
              </a:spcAft>
              <a:buFont typeface="Arial" panose="020B0604020202020204" pitchFamily="34" charset="0"/>
              <a:buChar char="•"/>
            </a:pPr>
            <a:r>
              <a:rPr lang="en-US" sz="1200" kern="100" dirty="0">
                <a:latin typeface="Arial" panose="020B0604020202020204" pitchFamily="34" charset="0"/>
                <a:ea typeface="Aptos" panose="020B0004020202020204" pitchFamily="34" charset="0"/>
                <a:cs typeface="Arial" panose="020B0604020202020204" pitchFamily="34" charset="0"/>
              </a:rPr>
              <a:t>Finally for text Processing we will be using open-source language models like </a:t>
            </a:r>
            <a:r>
              <a:rPr lang="en-US" sz="1200" b="1" kern="100" dirty="0">
                <a:latin typeface="Arial" panose="020B0604020202020204" pitchFamily="34" charset="0"/>
                <a:ea typeface="Aptos" panose="020B0004020202020204" pitchFamily="34" charset="0"/>
                <a:cs typeface="Arial" panose="020B0604020202020204" pitchFamily="34" charset="0"/>
              </a:rPr>
              <a:t>BERT, T5</a:t>
            </a:r>
            <a:r>
              <a:rPr lang="en-US" sz="1200" kern="100" dirty="0">
                <a:latin typeface="Arial" panose="020B0604020202020204" pitchFamily="34" charset="0"/>
                <a:ea typeface="Aptos" panose="020B0004020202020204" pitchFamily="34" charset="0"/>
                <a:cs typeface="Arial" panose="020B0604020202020204" pitchFamily="34" charset="0"/>
              </a:rPr>
              <a:t>, etc. LLMs which are good at </a:t>
            </a:r>
            <a:r>
              <a:rPr lang="en-US" sz="1200" dirty="0">
                <a:latin typeface="Arial" panose="020B0604020202020204" pitchFamily="34" charset="0"/>
                <a:cs typeface="Arial" panose="020B0604020202020204" pitchFamily="34" charset="0"/>
              </a:rPr>
              <a:t>Language Processing.</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8F18790-33C7-3ED6-A00D-D99D51ECA252}"/>
              </a:ext>
            </a:extLst>
          </p:cNvPr>
          <p:cNvSpPr txBox="1"/>
          <p:nvPr/>
        </p:nvSpPr>
        <p:spPr>
          <a:xfrm>
            <a:off x="7626505" y="6407292"/>
            <a:ext cx="791179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radeGothic"/>
                <a:ea typeface="+mn-ea"/>
                <a:cs typeface="+mn-cs"/>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9" name="Title 1"/>
          <p:cNvSpPr>
            <a:spLocks noGrp="1"/>
          </p:cNvSpPr>
          <p:nvPr>
            <p:ph type="title"/>
          </p:nvPr>
        </p:nvSpPr>
        <p:spPr>
          <a:xfrm>
            <a:off x="3524198" y="414089"/>
            <a:ext cx="5446977" cy="1402470"/>
          </a:xfrm>
        </p:spPr>
        <p:txBody>
          <a:bodyPr vert="horz" lIns="91440" tIns="45720" rIns="91440" bIns="45720" rtlCol="0" anchor="t">
            <a:normAutofit/>
          </a:bodyPr>
          <a:lstStyle/>
          <a:p>
            <a:pPr algn="l" defTabSz="914400" eaLnBrk="1" hangingPunct="1">
              <a:lnSpc>
                <a:spcPct val="90000"/>
              </a:lnSpc>
            </a:pPr>
            <a:r>
              <a:rPr lang="en-US" sz="3200" b="1" u="sng" dirty="0">
                <a:solidFill>
                  <a:schemeClr val="tx2"/>
                </a:solidFill>
                <a:latin typeface="Times New Roman" panose="02020603050405020304" pitchFamily="18" charset="0"/>
                <a:ea typeface="+mj-ea"/>
                <a:cs typeface="Times New Roman" panose="02020603050405020304" pitchFamily="18" charset="0"/>
              </a:rPr>
              <a:t>TECHNICAL  APPROACH</a:t>
            </a:r>
          </a:p>
        </p:txBody>
      </p:sp>
      <p:cxnSp>
        <p:nvCxnSpPr>
          <p:cNvPr id="17411" name="Straight Connector 174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a:xfrm>
            <a:off x="6054350" y="6356350"/>
            <a:ext cx="3254356" cy="365125"/>
          </a:xfrm>
        </p:spPr>
        <p:txBody>
          <a:bodyPr vert="horz" lIns="91440" tIns="45720" rIns="91440" bIns="45720" rtlCol="0" anchor="ctr">
            <a:normAutofit/>
          </a:bodyPr>
          <a:lstStyle/>
          <a:p>
            <a:pPr algn="l" defTabSz="914400">
              <a:spcAft>
                <a:spcPts val="600"/>
              </a:spcAft>
              <a:defRPr/>
            </a:pPr>
            <a:r>
              <a:rPr lang="en-US" kern="1200">
                <a:solidFill>
                  <a:srgbClr val="FFFFFF"/>
                </a:solidFill>
                <a:latin typeface="Calibri" panose="020F0502020204030204"/>
                <a:ea typeface="+mn-ea"/>
                <a:cs typeface="+mn-cs"/>
              </a:rPr>
              <a:t>@SIH Idea submission- Template</a:t>
            </a: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fontAlgn="auto">
              <a:spcBef>
                <a:spcPts val="0"/>
              </a:spcBef>
              <a:spcAft>
                <a:spcPts val="600"/>
              </a:spcAft>
              <a:defRPr/>
            </a:pPr>
            <a:fld id="{677C3CE7-23F7-4828-823C-E0205DF2CF97}" type="slidenum">
              <a:rPr lang="en-US">
                <a:solidFill>
                  <a:srgbClr val="FFFFFF"/>
                </a:solidFill>
                <a:latin typeface="Calibri" panose="020F0502020204030204"/>
                <a:ea typeface="+mn-ea"/>
              </a:rPr>
              <a:pPr defTabSz="914400" fontAlgn="auto">
                <a:spcBef>
                  <a:spcPts val="0"/>
                </a:spcBef>
                <a:spcAft>
                  <a:spcPts val="600"/>
                </a:spcAft>
                <a:defRPr/>
              </a:pPr>
              <a:t>3</a:t>
            </a:fld>
            <a:endParaRPr lang="en-US">
              <a:solidFill>
                <a:srgbClr val="FFFFFF"/>
              </a:solidFill>
              <a:latin typeface="Calibri" panose="020F0502020204030204"/>
              <a:ea typeface="+mn-ea"/>
            </a:endParaRPr>
          </a:p>
        </p:txBody>
      </p:sp>
      <p:pic>
        <p:nvPicPr>
          <p:cNvPr id="8" name="Google Shape;93;p2"/>
          <p:cNvPicPr preferRelativeResize="0"/>
          <p:nvPr/>
        </p:nvPicPr>
        <p:blipFill rotWithShape="1">
          <a:blip r:embed="rId3">
            <a:alphaModFix/>
          </a:blip>
          <a:srcRect/>
          <a:stretch/>
        </p:blipFill>
        <p:spPr>
          <a:xfrm>
            <a:off x="9803911" y="0"/>
            <a:ext cx="2246575" cy="1149075"/>
          </a:xfrm>
          <a:prstGeom prst="rect">
            <a:avLst/>
          </a:prstGeom>
          <a:noFill/>
          <a:ln>
            <a:noFill/>
          </a:ln>
        </p:spPr>
      </p:pic>
      <p:sp>
        <p:nvSpPr>
          <p:cNvPr id="10" name="Oval 9" descr="Your startup LOGO">
            <a:extLst>
              <a:ext uri="{FF2B5EF4-FFF2-40B4-BE49-F238E27FC236}">
                <a16:creationId xmlns:a16="http://schemas.microsoft.com/office/drawing/2014/main" id="{CACC4A7F-556F-69F1-B1FD-073DBBDF2363}"/>
              </a:ext>
              <a:ext uri="{C183D7F6-B498-43B3-948B-1728B52AA6E4}">
                <adec:decorative xmlns:adec="http://schemas.microsoft.com/office/drawing/2017/decorative" val="0"/>
              </a:ext>
            </a:extLst>
          </p:cNvPr>
          <p:cNvSpPr/>
          <p:nvPr/>
        </p:nvSpPr>
        <p:spPr>
          <a:xfrm>
            <a:off x="329773" y="252246"/>
            <a:ext cx="178183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 </a:t>
            </a:r>
          </a:p>
        </p:txBody>
      </p:sp>
      <p:sp>
        <p:nvSpPr>
          <p:cNvPr id="14" name="Rectangle 13">
            <a:extLst>
              <a:ext uri="{FF2B5EF4-FFF2-40B4-BE49-F238E27FC236}">
                <a16:creationId xmlns:a16="http://schemas.microsoft.com/office/drawing/2014/main" id="{F0EF28C2-CEB8-23D5-1A4D-2B8C5AF9769A}"/>
              </a:ext>
            </a:extLst>
          </p:cNvPr>
          <p:cNvSpPr/>
          <p:nvPr/>
        </p:nvSpPr>
        <p:spPr>
          <a:xfrm>
            <a:off x="273706" y="3730207"/>
            <a:ext cx="4303746" cy="308029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3" name="Picture 2" descr="A diagram of a person&#10;&#10;Description automatically generated">
            <a:extLst>
              <a:ext uri="{FF2B5EF4-FFF2-40B4-BE49-F238E27FC236}">
                <a16:creationId xmlns:a16="http://schemas.microsoft.com/office/drawing/2014/main" id="{066D31C3-8F27-B48B-C484-2E3F14BE5AD2}"/>
              </a:ext>
            </a:extLst>
          </p:cNvPr>
          <p:cNvPicPr>
            <a:picLocks noChangeAspect="1"/>
          </p:cNvPicPr>
          <p:nvPr/>
        </p:nvPicPr>
        <p:blipFill>
          <a:blip r:embed="rId4"/>
          <a:stretch>
            <a:fillRect/>
          </a:stretch>
        </p:blipFill>
        <p:spPr>
          <a:xfrm>
            <a:off x="5843917" y="1149075"/>
            <a:ext cx="6348083" cy="5708924"/>
          </a:xfrm>
          <a:prstGeom prst="rect">
            <a:avLst/>
          </a:prstGeom>
        </p:spPr>
      </p:pic>
      <p:sp>
        <p:nvSpPr>
          <p:cNvPr id="5" name="TextBox 4">
            <a:extLst>
              <a:ext uri="{FF2B5EF4-FFF2-40B4-BE49-F238E27FC236}">
                <a16:creationId xmlns:a16="http://schemas.microsoft.com/office/drawing/2014/main" id="{EB58C383-63B6-151E-CE65-51DFDB8C1484}"/>
              </a:ext>
            </a:extLst>
          </p:cNvPr>
          <p:cNvSpPr txBox="1"/>
          <p:nvPr/>
        </p:nvSpPr>
        <p:spPr>
          <a:xfrm>
            <a:off x="268861" y="3682707"/>
            <a:ext cx="4499311" cy="3175293"/>
          </a:xfrm>
          <a:prstGeom prst="rect">
            <a:avLst/>
          </a:prstGeom>
          <a:noFill/>
        </p:spPr>
        <p:txBody>
          <a:bodyPr wrap="square" rtlCol="0">
            <a:spAutoFit/>
          </a:bodyPr>
          <a:lstStyle/>
          <a:p>
            <a:r>
              <a:rPr lang="en-IN" sz="2100" b="1" dirty="0">
                <a:solidFill>
                  <a:srgbClr val="00B050"/>
                </a:solidFill>
                <a:latin typeface="Arial" panose="020B0604020202020204" pitchFamily="34" charset="0"/>
                <a:cs typeface="Arial" panose="020B0604020202020204" pitchFamily="34" charset="0"/>
              </a:rPr>
              <a:t>TECH STACK:</a:t>
            </a:r>
          </a:p>
          <a:p>
            <a:pPr marL="342900" marR="0" lvl="0" indent="-342900">
              <a:lnSpc>
                <a:spcPct val="107000"/>
              </a:lnSpc>
              <a:spcBef>
                <a:spcPts val="0"/>
              </a:spcBef>
              <a:spcAft>
                <a:spcPts val="0"/>
              </a:spcAft>
              <a:buFont typeface="+mj-lt"/>
              <a:buAutoNum type="arabi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Front-End: </a:t>
            </a:r>
            <a:r>
              <a:rPr lang="en-US" sz="1300" kern="100" dirty="0">
                <a:effectLst/>
                <a:latin typeface="Arial" panose="020B0604020202020204" pitchFamily="34" charset="0"/>
                <a:ea typeface="Aptos" panose="020B0004020202020204" pitchFamily="34" charset="0"/>
                <a:cs typeface="Arial" panose="020B0604020202020204" pitchFamily="34" charset="0"/>
              </a:rPr>
              <a:t>Flutter App-Development, React Native, JavaScript, ReactJS.</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Back-End: </a:t>
            </a:r>
            <a:r>
              <a:rPr lang="en-US" sz="1300" kern="100" dirty="0">
                <a:effectLst/>
                <a:latin typeface="Arial" panose="020B0604020202020204" pitchFamily="34" charset="0"/>
                <a:ea typeface="Aptos" panose="020B0004020202020204" pitchFamily="34" charset="0"/>
                <a:cs typeface="Arial" panose="020B0604020202020204" pitchFamily="34" charset="0"/>
              </a:rPr>
              <a:t>Python, Kotlin, Swift, JS and TS.</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Speech to Text- </a:t>
            </a:r>
            <a:r>
              <a:rPr lang="en-IN" sz="1300" kern="100" dirty="0">
                <a:effectLst/>
                <a:latin typeface="Arial" panose="020B0604020202020204" pitchFamily="34" charset="0"/>
                <a:ea typeface="Aptos" panose="020B0004020202020204" pitchFamily="34" charset="0"/>
                <a:cs typeface="Arial" panose="020B0604020202020204" pitchFamily="34" charset="0"/>
              </a:rPr>
              <a:t>Nemo-Training</a:t>
            </a:r>
            <a:r>
              <a:rPr lang="en-IN" sz="1300" kern="100" dirty="0">
                <a:latin typeface="Arial" panose="020B0604020202020204" pitchFamily="34" charset="0"/>
                <a:ea typeface="Aptos" panose="020B0004020202020204" pitchFamily="34" charset="0"/>
                <a:cs typeface="Arial" panose="020B0604020202020204" pitchFamily="34" charset="0"/>
              </a:rPr>
              <a:t>,</a:t>
            </a:r>
            <a:br>
              <a:rPr lang="en-IN" sz="1300" kern="100" dirty="0">
                <a:effectLst/>
                <a:latin typeface="Arial" panose="020B0604020202020204" pitchFamily="34" charset="0"/>
                <a:ea typeface="Aptos" panose="020B0004020202020204" pitchFamily="34" charset="0"/>
                <a:cs typeface="Arial" panose="020B0604020202020204" pitchFamily="34" charset="0"/>
              </a:rPr>
            </a:br>
            <a:r>
              <a:rPr lang="en-IN" sz="1300" kern="100" dirty="0" err="1">
                <a:effectLst/>
                <a:latin typeface="Arial" panose="020B0604020202020204" pitchFamily="34" charset="0"/>
                <a:ea typeface="Aptos" panose="020B0004020202020204" pitchFamily="34" charset="0"/>
                <a:cs typeface="Arial" panose="020B0604020202020204" pitchFamily="34" charset="0"/>
              </a:rPr>
              <a:t>Alphacephi</a:t>
            </a:r>
            <a:r>
              <a:rPr lang="en-IN" sz="1300" kern="100" dirty="0">
                <a:effectLst/>
                <a:latin typeface="Arial" panose="020B0604020202020204" pitchFamily="34" charset="0"/>
                <a:ea typeface="Aptos" panose="020B0004020202020204" pitchFamily="34" charset="0"/>
                <a:cs typeface="Arial" panose="020B0604020202020204" pitchFamily="34" charset="0"/>
              </a:rPr>
              <a:t>, Mozilla </a:t>
            </a:r>
            <a:r>
              <a:rPr lang="en-IN" sz="1300" kern="100" dirty="0" err="1">
                <a:effectLst/>
                <a:latin typeface="Arial" panose="020B0604020202020204" pitchFamily="34" charset="0"/>
                <a:ea typeface="Aptos" panose="020B0004020202020204" pitchFamily="34" charset="0"/>
                <a:cs typeface="Arial" panose="020B0604020202020204" pitchFamily="34" charset="0"/>
              </a:rPr>
              <a:t>DeepSpeech</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sbert</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Vakyansh</a:t>
            </a:r>
            <a:r>
              <a:rPr lang="en-IN" sz="1300" kern="100" dirty="0">
                <a:effectLst/>
                <a:latin typeface="Arial" panose="020B0604020202020204" pitchFamily="34" charset="0"/>
                <a:ea typeface="Aptos" panose="020B0004020202020204" pitchFamily="34" charset="0"/>
                <a:cs typeface="Arial" panose="020B0604020202020204" pitchFamily="34" charset="0"/>
              </a:rPr>
              <a:t>, wav2vec2, Talk-back-feature.</a:t>
            </a: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ISL to Text- </a:t>
            </a:r>
            <a:r>
              <a:rPr lang="en-IN" sz="1300" kern="100" dirty="0">
                <a:effectLst/>
                <a:latin typeface="Arial" panose="020B0604020202020204" pitchFamily="34" charset="0"/>
                <a:ea typeface="Aptos" panose="020B0004020202020204" pitchFamily="34" charset="0"/>
                <a:cs typeface="Arial" panose="020B0604020202020204" pitchFamily="34" charset="0"/>
              </a:rPr>
              <a:t>YOLOv4-CSP model</a:t>
            </a:r>
            <a:r>
              <a:rPr lang="en-IN" sz="1300" kern="100" dirty="0">
                <a:latin typeface="Arial" panose="020B0604020202020204" pitchFamily="34" charset="0"/>
                <a:ea typeface="Aptos" panose="020B0004020202020204" pitchFamily="34" charset="0"/>
                <a:cs typeface="Arial" panose="020B0604020202020204" pitchFamily="34" charset="0"/>
              </a:rPr>
              <a:t>,</a:t>
            </a:r>
            <a:r>
              <a:rPr lang="en-IN" sz="1300" kern="100" dirty="0">
                <a:effectLst/>
                <a:latin typeface="Arial" panose="020B0604020202020204" pitchFamily="34" charset="0"/>
                <a:ea typeface="Aptos" panose="020B0004020202020204" pitchFamily="34" charset="0"/>
                <a:cs typeface="Arial" panose="020B0604020202020204" pitchFamily="34" charset="0"/>
              </a:rPr>
              <a:t> OpenCV, TensorFlow, </a:t>
            </a:r>
            <a:r>
              <a:rPr lang="en-IN" sz="1300" kern="100" dirty="0" err="1">
                <a:effectLst/>
                <a:latin typeface="Arial" panose="020B0604020202020204" pitchFamily="34" charset="0"/>
                <a:ea typeface="Aptos" panose="020B0004020202020204" pitchFamily="34" charset="0"/>
                <a:cs typeface="Arial" panose="020B0604020202020204" pitchFamily="34" charset="0"/>
              </a:rPr>
              <a:t>PyTorch</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Keras</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SciKit</a:t>
            </a:r>
            <a:r>
              <a:rPr lang="en-IN" sz="1300" kern="100" dirty="0">
                <a:effectLst/>
                <a:latin typeface="Arial" panose="020B0604020202020204" pitchFamily="34" charset="0"/>
                <a:ea typeface="Aptos" panose="020B0004020202020204" pitchFamily="34" charset="0"/>
                <a:cs typeface="Arial" panose="020B0604020202020204" pitchFamily="34" charset="0"/>
              </a:rPr>
              <a:t>.</a:t>
            </a: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NLTK/Transformers- </a:t>
            </a:r>
            <a:r>
              <a:rPr lang="en-US" sz="1300" kern="100" dirty="0">
                <a:effectLst/>
                <a:latin typeface="Arial" panose="020B0604020202020204" pitchFamily="34" charset="0"/>
                <a:ea typeface="Aptos" panose="020B0004020202020204" pitchFamily="34" charset="0"/>
                <a:cs typeface="Arial" panose="020B0604020202020204" pitchFamily="34" charset="0"/>
              </a:rPr>
              <a:t>NLP Text Processing</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914400" marR="0">
              <a:lnSpc>
                <a:spcPct val="107000"/>
              </a:lnSpc>
              <a:spcBef>
                <a:spcPts val="0"/>
              </a:spcBef>
              <a:spcAft>
                <a:spcPts val="0"/>
              </a:spcAft>
            </a:pPr>
            <a:r>
              <a:rPr lang="en-IN" sz="1300" kern="100" dirty="0">
                <a:effectLst/>
                <a:latin typeface="Arial" panose="020B0604020202020204" pitchFamily="34" charset="0"/>
                <a:ea typeface="Aptos" panose="020B0004020202020204" pitchFamily="34" charset="0"/>
                <a:cs typeface="Arial" panose="020B0604020202020204" pitchFamily="34" charset="0"/>
              </a:rPr>
              <a:t>LLAMA 3.1,RoBERTa, </a:t>
            </a:r>
            <a:r>
              <a:rPr lang="en-IN" sz="1300" kern="100" dirty="0" err="1">
                <a:effectLst/>
                <a:latin typeface="Arial" panose="020B0604020202020204" pitchFamily="34" charset="0"/>
                <a:ea typeface="Aptos" panose="020B0004020202020204" pitchFamily="34" charset="0"/>
                <a:cs typeface="Arial" panose="020B0604020202020204" pitchFamily="34" charset="0"/>
              </a:rPr>
              <a:t>DistilBERT</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XLNet</a:t>
            </a:r>
            <a:r>
              <a:rPr lang="en-IN" sz="1300" kern="100" dirty="0">
                <a:effectLst/>
                <a:latin typeface="Arial" panose="020B0604020202020204" pitchFamily="34" charset="0"/>
                <a:ea typeface="Aptos" panose="020B0004020202020204" pitchFamily="34" charset="0"/>
                <a:cs typeface="Arial" panose="020B0604020202020204" pitchFamily="34" charset="0"/>
              </a:rPr>
              <a:t>, T5 models.</a:t>
            </a:r>
          </a:p>
          <a:p>
            <a:pPr marR="0" lvl="0">
              <a:lnSpc>
                <a:spcPct val="107000"/>
              </a:lnSpc>
              <a:spcBef>
                <a:spcPts val="0"/>
              </a:spcBef>
              <a:spcAft>
                <a:spcPts val="800"/>
              </a:spcAft>
            </a:pPr>
            <a:r>
              <a:rPr lang="en-US" sz="1300" b="1" kern="100" dirty="0">
                <a:effectLst/>
                <a:latin typeface="Arial" panose="020B0604020202020204" pitchFamily="34" charset="0"/>
                <a:ea typeface="Aptos" panose="020B0004020202020204" pitchFamily="34" charset="0"/>
                <a:cs typeface="Arial" panose="020B0604020202020204" pitchFamily="34" charset="0"/>
              </a:rPr>
              <a:t>3.	Data-Storage: </a:t>
            </a:r>
            <a:r>
              <a:rPr lang="en-US" sz="1300" kern="100" dirty="0">
                <a:effectLst/>
                <a:latin typeface="Arial" panose="020B0604020202020204" pitchFamily="34" charset="0"/>
                <a:ea typeface="Aptos" panose="020B0004020202020204" pitchFamily="34" charset="0"/>
                <a:cs typeface="Arial" panose="020B0604020202020204" pitchFamily="34" charset="0"/>
              </a:rPr>
              <a:t>MongoDB, AWS for permanent site </a:t>
            </a:r>
            <a:br>
              <a:rPr lang="en-US" sz="1300" kern="100" dirty="0">
                <a:effectLst/>
                <a:latin typeface="Arial" panose="020B0604020202020204" pitchFamily="34" charset="0"/>
                <a:ea typeface="Aptos" panose="020B0004020202020204" pitchFamily="34" charset="0"/>
                <a:cs typeface="Arial" panose="020B0604020202020204" pitchFamily="34" charset="0"/>
              </a:rPr>
            </a:br>
            <a:r>
              <a:rPr lang="en-US" sz="1300" kern="100" dirty="0">
                <a:effectLst/>
                <a:latin typeface="Arial" panose="020B0604020202020204" pitchFamily="34" charset="0"/>
                <a:ea typeface="Aptos" panose="020B0004020202020204" pitchFamily="34" charset="0"/>
                <a:cs typeface="Arial" panose="020B0604020202020204" pitchFamily="34" charset="0"/>
              </a:rPr>
              <a:t>               and data hosting.</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13" name="Picture 12" descr="A screenshot of a computer&#10;&#10;Description automatically generated">
            <a:extLst>
              <a:ext uri="{FF2B5EF4-FFF2-40B4-BE49-F238E27FC236}">
                <a16:creationId xmlns:a16="http://schemas.microsoft.com/office/drawing/2014/main" id="{3792F810-BF85-2CFB-CF97-4ABCEA451B6F}"/>
              </a:ext>
            </a:extLst>
          </p:cNvPr>
          <p:cNvPicPr>
            <a:picLocks noChangeAspect="1"/>
          </p:cNvPicPr>
          <p:nvPr/>
        </p:nvPicPr>
        <p:blipFill>
          <a:blip r:embed="rId5"/>
          <a:stretch>
            <a:fillRect/>
          </a:stretch>
        </p:blipFill>
        <p:spPr>
          <a:xfrm>
            <a:off x="455695" y="1281252"/>
            <a:ext cx="3939767" cy="22990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panose="020B0604020202020204" pitchFamily="34" charset="0"/>
                <a:ea typeface="Roboto" panose="02000000000000000000" pitchFamily="2" charset="0"/>
                <a:cs typeface="Arial" panose="020B0604020202020204" pitchFamily="34" charset="0"/>
              </a:rPr>
              <a:t>MUJSIH017 - </a:t>
            </a:r>
            <a:r>
              <a:rPr lang="en-US" sz="1200" dirty="0">
                <a:solidFill>
                  <a:prstClr val="white"/>
                </a:solidFill>
                <a:latin typeface="TradeGothic"/>
                <a:ea typeface="+mn-ea"/>
              </a:rPr>
              <a:t>Clueless Coders</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153179"/>
            <a:ext cx="157014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Clueless</a:t>
            </a:r>
            <a:br>
              <a:rPr lang="en-US" dirty="0"/>
            </a:br>
            <a:r>
              <a:rPr lang="en-US" dirty="0"/>
              <a:t>Coders</a:t>
            </a:r>
            <a:endParaRPr lang="en-IN" dirty="0"/>
          </a:p>
        </p:txBody>
      </p:sp>
      <p:sp>
        <p:nvSpPr>
          <p:cNvPr id="3" name="TextBox 2">
            <a:extLst>
              <a:ext uri="{FF2B5EF4-FFF2-40B4-BE49-F238E27FC236}">
                <a16:creationId xmlns:a16="http://schemas.microsoft.com/office/drawing/2014/main" id="{196030D2-64DE-8B21-BF7F-ECE956018AA4}"/>
              </a:ext>
            </a:extLst>
          </p:cNvPr>
          <p:cNvSpPr txBox="1"/>
          <p:nvPr/>
        </p:nvSpPr>
        <p:spPr>
          <a:xfrm>
            <a:off x="351515" y="960513"/>
            <a:ext cx="10473179" cy="5323893"/>
          </a:xfrm>
          <a:prstGeom prst="rect">
            <a:avLst/>
          </a:prstGeom>
          <a:noFill/>
        </p:spPr>
        <p:txBody>
          <a:bodyPr wrap="square">
            <a:spAutoFit/>
          </a:bodyPr>
          <a:lstStyle/>
          <a:p>
            <a:pPr marL="0" marR="0">
              <a:lnSpc>
                <a:spcPct val="107000"/>
              </a:lnSpc>
              <a:spcBef>
                <a:spcPts val="0"/>
              </a:spcBef>
              <a:spcAft>
                <a:spcPts val="800"/>
              </a:spcAft>
            </a:pPr>
            <a:r>
              <a:rPr lang="en-IN" sz="1700" b="1" kern="100" dirty="0">
                <a:solidFill>
                  <a:srgbClr val="FFA751"/>
                </a:solidFill>
                <a:effectLst/>
                <a:latin typeface="Arial" panose="020B0604020202020204" pitchFamily="34" charset="0"/>
                <a:ea typeface="Aptos" panose="020B0004020202020204" pitchFamily="34" charset="0"/>
                <a:cs typeface="Arial" panose="020B0604020202020204" pitchFamily="34" charset="0"/>
              </a:rPr>
              <a:t>Technical Feasibility:</a:t>
            </a:r>
            <a:endParaRPr lang="en-US" sz="1700" kern="100" dirty="0">
              <a:solidFill>
                <a:srgbClr val="FFA751"/>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Speech Recognition: Advanced but needs fine-tuning for diverse Indian accents.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ISL Gesture Generation: Requires deep understanding of ISL; real-time processing is challenging.</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NLP &amp; Computer Vision: Essential for accurate and real-time ISL conversion.</a:t>
            </a: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Using Talk-back feature for Clear speech inputs in crowded places. </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6">
                    <a:lumMod val="50000"/>
                  </a:schemeClr>
                </a:solidFill>
                <a:effectLst/>
                <a:latin typeface="Arial" panose="020B0604020202020204" pitchFamily="34" charset="0"/>
                <a:ea typeface="Aptos" panose="020B0004020202020204" pitchFamily="34" charset="0"/>
                <a:cs typeface="Arial" panose="020B0604020202020204" pitchFamily="34" charset="0"/>
              </a:rPr>
              <a:t>Challenges &amp; Risks:</a:t>
            </a:r>
            <a:endParaRPr lang="en-US" sz="1700" b="1" kern="100" dirty="0">
              <a:solidFill>
                <a:schemeClr val="accent6">
                  <a:lumMod val="50000"/>
                </a:schemeClr>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Accuracy: Regional dialects, noise, and ISL grammar complexity.</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Real-Time Processing: High computational demand on mobile devices.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User Adoption: Acceptance and ease of use among the deaf</a:t>
            </a:r>
            <a:r>
              <a:rPr lang="en-IN" sz="1500" kern="100" dirty="0">
                <a:latin typeface="Arial" panose="020B0604020202020204" pitchFamily="34" charset="0"/>
                <a:ea typeface="Aptos" panose="020B0004020202020204" pitchFamily="34" charset="0"/>
                <a:cs typeface="Arial" panose="020B0604020202020204" pitchFamily="34" charset="0"/>
              </a:rPr>
              <a:t> and </a:t>
            </a:r>
            <a:r>
              <a:rPr lang="en-IN" sz="1500" kern="100" dirty="0">
                <a:effectLst/>
                <a:latin typeface="Arial" panose="020B0604020202020204" pitchFamily="34" charset="0"/>
                <a:ea typeface="Aptos" panose="020B0004020202020204" pitchFamily="34" charset="0"/>
                <a:cs typeface="Arial" panose="020B0604020202020204" pitchFamily="34" charset="0"/>
              </a:rPr>
              <a:t>mute community.</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Privacy: Handling sensitive audio data.</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2">
                    <a:lumMod val="75000"/>
                  </a:schemeClr>
                </a:solidFill>
                <a:effectLst/>
                <a:latin typeface="Arial" panose="020B0604020202020204" pitchFamily="34" charset="0"/>
                <a:ea typeface="Aptos" panose="020B0004020202020204" pitchFamily="34" charset="0"/>
                <a:cs typeface="Arial" panose="020B0604020202020204" pitchFamily="34" charset="0"/>
              </a:rPr>
              <a:t>Strategies:</a:t>
            </a:r>
            <a:endParaRPr lang="en-US" sz="1700" kern="100" dirty="0">
              <a:solidFill>
                <a:schemeClr val="accent2">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Dataset Expansion: Train models on diverse regional accents.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Collaboration: Work with ISL experts for accurate gesture mapping.</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Optimization: Develop lightweight models for better performance.</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User-</a:t>
            </a:r>
            <a:r>
              <a:rPr lang="en-IN" sz="1500" kern="100" dirty="0" err="1">
                <a:effectLst/>
                <a:latin typeface="Arial" panose="020B0604020202020204" pitchFamily="34" charset="0"/>
                <a:ea typeface="Aptos" panose="020B0004020202020204" pitchFamily="34" charset="0"/>
                <a:cs typeface="Arial" panose="020B0604020202020204" pitchFamily="34" charset="0"/>
              </a:rPr>
              <a:t>Centered</a:t>
            </a:r>
            <a:r>
              <a:rPr lang="en-IN" sz="1500" kern="100" dirty="0">
                <a:effectLst/>
                <a:latin typeface="Arial" panose="020B0604020202020204" pitchFamily="34" charset="0"/>
                <a:ea typeface="Aptos" panose="020B0004020202020204" pitchFamily="34" charset="0"/>
                <a:cs typeface="Arial" panose="020B0604020202020204" pitchFamily="34" charset="0"/>
              </a:rPr>
              <a:t> Design: Engage with the community for feedback and adoption.</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9" name="Picture 8" descr="A screenshot of a phone&#10;&#10;Description automatically generated">
            <a:extLst>
              <a:ext uri="{FF2B5EF4-FFF2-40B4-BE49-F238E27FC236}">
                <a16:creationId xmlns:a16="http://schemas.microsoft.com/office/drawing/2014/main" id="{0E418E6C-D519-1730-ADAE-41DCB4C04BCF}"/>
              </a:ext>
            </a:extLst>
          </p:cNvPr>
          <p:cNvPicPr>
            <a:picLocks noChangeAspect="1"/>
          </p:cNvPicPr>
          <p:nvPr/>
        </p:nvPicPr>
        <p:blipFill>
          <a:blip r:embed="rId4"/>
          <a:stretch>
            <a:fillRect/>
          </a:stretch>
        </p:blipFill>
        <p:spPr>
          <a:xfrm>
            <a:off x="9353711" y="1315684"/>
            <a:ext cx="2418763" cy="4883488"/>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panose="020B0604020202020204" pitchFamily="34" charset="0"/>
                <a:ea typeface="Roboto" panose="02000000000000000000" pitchFamily="2" charset="0"/>
                <a:cs typeface="Arial" panose="020B0604020202020204" pitchFamily="34" charset="0"/>
              </a:rPr>
              <a:t>MUJSIH017 - </a:t>
            </a:r>
            <a:r>
              <a:rPr lang="en-US" sz="1200" dirty="0">
                <a:solidFill>
                  <a:prstClr val="white"/>
                </a:solidFill>
                <a:latin typeface="TradeGothic"/>
                <a:ea typeface="+mn-ea"/>
              </a:rPr>
              <a:t>Clueless Coders</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480173"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a:t>
            </a:r>
          </a:p>
        </p:txBody>
      </p:sp>
      <p:sp>
        <p:nvSpPr>
          <p:cNvPr id="2" name="Rectangle 1">
            <a:extLst>
              <a:ext uri="{FF2B5EF4-FFF2-40B4-BE49-F238E27FC236}">
                <a16:creationId xmlns:a16="http://schemas.microsoft.com/office/drawing/2014/main" id="{9475B532-CA33-2295-69B1-A5B4A706AC3A}"/>
              </a:ext>
            </a:extLst>
          </p:cNvPr>
          <p:cNvSpPr/>
          <p:nvPr/>
        </p:nvSpPr>
        <p:spPr>
          <a:xfrm>
            <a:off x="246613" y="1395246"/>
            <a:ext cx="5986024" cy="450072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D07CF78-D924-6F24-58F8-AB3BFAE0B2BD}"/>
              </a:ext>
            </a:extLst>
          </p:cNvPr>
          <p:cNvSpPr txBox="1"/>
          <p:nvPr/>
        </p:nvSpPr>
        <p:spPr>
          <a:xfrm>
            <a:off x="436722" y="1398625"/>
            <a:ext cx="5605806" cy="4400051"/>
          </a:xfrm>
          <a:prstGeom prst="rect">
            <a:avLst/>
          </a:prstGeom>
          <a:noFill/>
        </p:spPr>
        <p:txBody>
          <a:bodyPr wrap="square" rtlCol="0">
            <a:spAutoFit/>
          </a:bodyPr>
          <a:lstStyle/>
          <a:p>
            <a:pPr marL="0" marR="0">
              <a:lnSpc>
                <a:spcPct val="107000"/>
              </a:lnSpc>
              <a:spcBef>
                <a:spcPts val="0"/>
              </a:spcBef>
              <a:spcAft>
                <a:spcPts val="800"/>
              </a:spcAft>
            </a:pP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rPr>
              <a:t>Potential Impact</a:t>
            </a:r>
            <a:r>
              <a:rPr lang="en-IN" sz="1700" b="1" kern="100" dirty="0">
                <a:solidFill>
                  <a:schemeClr val="accent5">
                    <a:lumMod val="75000"/>
                  </a:schemeClr>
                </a:solidFill>
                <a:latin typeface="Arial" panose="020B0604020202020204" pitchFamily="34" charset="0"/>
                <a:ea typeface="Aptos" panose="020B0004020202020204" pitchFamily="34" charset="0"/>
                <a:cs typeface="Arial" panose="020B0604020202020204" pitchFamily="34" charset="0"/>
                <a:sym typeface="Wingdings" panose="05000000000000000000" pitchFamily="2" charset="2"/>
              </a:rPr>
              <a:t></a:t>
            </a:r>
            <a:endParaRPr lang="en-IN" sz="1700"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Enhanced Communication: </a:t>
            </a:r>
            <a:r>
              <a:rPr lang="en-IN" sz="1400" kern="100" dirty="0">
                <a:effectLst/>
                <a:latin typeface="Arial" panose="020B0604020202020204" pitchFamily="34" charset="0"/>
                <a:ea typeface="Aptos" panose="020B0004020202020204" pitchFamily="34" charset="0"/>
                <a:cs typeface="Arial" panose="020B0604020202020204" pitchFamily="34" charset="0"/>
              </a:rPr>
              <a:t>Breaks barriers between differently-abled (deaf, blind) individuals and those unfamiliar with ISL, fostering inclusivity.</a:t>
            </a:r>
          </a:p>
          <a:p>
            <a:r>
              <a:rPr lang="en-IN" sz="1400" b="1" dirty="0">
                <a:effectLst/>
                <a:latin typeface="Arial" panose="020B0604020202020204" pitchFamily="34" charset="0"/>
                <a:ea typeface="Aptos" panose="020B0004020202020204" pitchFamily="34" charset="0"/>
                <a:cs typeface="Arial" panose="020B0604020202020204" pitchFamily="34" charset="0"/>
              </a:rPr>
              <a:t>Increased Access</a:t>
            </a:r>
            <a:r>
              <a:rPr lang="en-IN" sz="1400" b="1" dirty="0">
                <a:latin typeface="Arial" panose="020B0604020202020204" pitchFamily="34" charset="0"/>
                <a:ea typeface="Aptos" panose="020B0004020202020204" pitchFamily="34" charset="0"/>
                <a:cs typeface="Arial" panose="020B0604020202020204" pitchFamily="34" charset="0"/>
              </a:rPr>
              <a:t>:</a:t>
            </a:r>
            <a:r>
              <a:rPr lang="en-IN" sz="1400" dirty="0">
                <a:effectLst/>
                <a:latin typeface="Arial" panose="020B0604020202020204" pitchFamily="34" charset="0"/>
                <a:ea typeface="Aptos" panose="020B0004020202020204" pitchFamily="34" charset="0"/>
                <a:cs typeface="Arial" panose="020B0604020202020204" pitchFamily="34" charset="0"/>
              </a:rPr>
              <a:t> Enables the differently-abled communities to participate fully in education, healthcare, and daily interactions.</a:t>
            </a:r>
          </a:p>
          <a:p>
            <a:endParaRPr lang="en-IN" sz="14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rPr>
              <a:t>Benefits</a:t>
            </a: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sym typeface="Wingdings" panose="05000000000000000000" pitchFamily="2" charset="2"/>
              </a:rPr>
              <a:t></a:t>
            </a:r>
            <a:endParaRPr lang="en-IN" sz="1700"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Social</a:t>
            </a:r>
            <a:r>
              <a:rPr lang="en-IN" sz="1400" kern="100" dirty="0">
                <a:effectLst/>
                <a:latin typeface="Arial" panose="020B0604020202020204" pitchFamily="34" charset="0"/>
                <a:ea typeface="Aptos" panose="020B0004020202020204" pitchFamily="34" charset="0"/>
                <a:cs typeface="Arial" panose="020B0604020202020204" pitchFamily="34" charset="0"/>
              </a:rPr>
              <a:t>: Promotes equal opportunities and social integration for the deaf community.</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Economic</a:t>
            </a:r>
            <a:r>
              <a:rPr lang="en-IN" sz="1400" kern="100" dirty="0">
                <a:effectLst/>
                <a:latin typeface="Arial" panose="020B0604020202020204" pitchFamily="34" charset="0"/>
                <a:ea typeface="Aptos" panose="020B0004020202020204" pitchFamily="34" charset="0"/>
                <a:cs typeface="Arial" panose="020B0604020202020204" pitchFamily="34" charset="0"/>
              </a:rPr>
              <a:t>: Improves job prospects and educational outcomes by facilitating better communication.</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Technological</a:t>
            </a:r>
            <a:r>
              <a:rPr lang="en-IN" sz="1400" kern="100" dirty="0">
                <a:effectLst/>
                <a:latin typeface="Arial" panose="020B0604020202020204" pitchFamily="34" charset="0"/>
                <a:ea typeface="Aptos" panose="020B0004020202020204" pitchFamily="34" charset="0"/>
                <a:cs typeface="Arial" panose="020B0604020202020204" pitchFamily="34" charset="0"/>
              </a:rPr>
              <a:t>: Advances AI and language processing technologies, contributing to broader applications.</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Environmental</a:t>
            </a:r>
            <a:r>
              <a:rPr lang="en-IN" sz="1400" kern="100" dirty="0">
                <a:effectLst/>
                <a:latin typeface="Arial" panose="020B0604020202020204" pitchFamily="34" charset="0"/>
                <a:ea typeface="Aptos" panose="020B0004020202020204" pitchFamily="34" charset="0"/>
                <a:cs typeface="Arial" panose="020B0604020202020204" pitchFamily="34" charset="0"/>
              </a:rPr>
              <a:t>: Reduces the need for printed materials and interpreters in various settings, lowering carbon footprint.</a:t>
            </a:r>
          </a:p>
        </p:txBody>
      </p:sp>
      <p:sp>
        <p:nvSpPr>
          <p:cNvPr id="5" name="Rectangle 4">
            <a:extLst>
              <a:ext uri="{FF2B5EF4-FFF2-40B4-BE49-F238E27FC236}">
                <a16:creationId xmlns:a16="http://schemas.microsoft.com/office/drawing/2014/main" id="{0AFD7A7B-F329-0669-7444-F99515F2D6E0}"/>
              </a:ext>
            </a:extLst>
          </p:cNvPr>
          <p:cNvSpPr/>
          <p:nvPr/>
        </p:nvSpPr>
        <p:spPr>
          <a:xfrm>
            <a:off x="6476217" y="3541395"/>
            <a:ext cx="5439266" cy="2604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8436A88-2293-E601-07A2-88DAE6C6F95A}"/>
              </a:ext>
            </a:extLst>
          </p:cNvPr>
          <p:cNvSpPr txBox="1"/>
          <p:nvPr/>
        </p:nvSpPr>
        <p:spPr>
          <a:xfrm>
            <a:off x="6611221" y="3541395"/>
            <a:ext cx="5439265" cy="2554545"/>
          </a:xfrm>
          <a:prstGeom prst="rect">
            <a:avLst/>
          </a:prstGeom>
          <a:noFill/>
        </p:spPr>
        <p:txBody>
          <a:bodyPr wrap="square" rtlCol="0">
            <a:spAutoFit/>
          </a:bodyPr>
          <a:lstStyle/>
          <a:p>
            <a:r>
              <a:rPr lang="en-IN" sz="2000" b="1" dirty="0">
                <a:solidFill>
                  <a:schemeClr val="accent5">
                    <a:lumMod val="75000"/>
                  </a:schemeClr>
                </a:solidFill>
                <a:latin typeface="Arial" panose="020B0604020202020204" pitchFamily="34" charset="0"/>
                <a:cs typeface="Arial" panose="020B0604020202020204" pitchFamily="34" charset="0"/>
              </a:rPr>
              <a:t>Example Applications</a:t>
            </a:r>
            <a:r>
              <a:rPr lang="en-IN" sz="2000" b="1" dirty="0">
                <a:solidFill>
                  <a:schemeClr val="accent5">
                    <a:lumMod val="75000"/>
                  </a:schemeClr>
                </a:solidFill>
                <a:latin typeface="Arial" panose="020B0604020202020204" pitchFamily="34" charset="0"/>
                <a:cs typeface="Arial" panose="020B0604020202020204" pitchFamily="34" charset="0"/>
                <a:sym typeface="Wingdings" panose="05000000000000000000" pitchFamily="2" charset="2"/>
              </a:rPr>
              <a:t></a:t>
            </a:r>
            <a:endParaRPr lang="en-IN" sz="2000" b="1" dirty="0">
              <a:solidFill>
                <a:schemeClr val="accent5">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IN" sz="1700" b="1" dirty="0">
                <a:solidFill>
                  <a:schemeClr val="accent3">
                    <a:lumMod val="75000"/>
                  </a:schemeClr>
                </a:solidFill>
                <a:latin typeface="Arial" panose="020B0604020202020204" pitchFamily="34" charset="0"/>
                <a:cs typeface="Arial" panose="020B0604020202020204" pitchFamily="34" charset="0"/>
              </a:rPr>
              <a:t>Railway Platform Display:</a:t>
            </a:r>
          </a:p>
          <a:p>
            <a:pPr marL="342900" indent="-342900">
              <a:buFont typeface="Arial" panose="020B0604020202020204" pitchFamily="34" charset="0"/>
              <a:buChar char="•"/>
            </a:pPr>
            <a:r>
              <a:rPr lang="en-IN" sz="1500" dirty="0">
                <a:latin typeface="Arial" panose="020B0604020202020204" pitchFamily="34" charset="0"/>
                <a:cs typeface="Arial" panose="020B0604020202020204" pitchFamily="34" charset="0"/>
              </a:rPr>
              <a:t>Develop an application that converts spoken announcements on railway platforms into ISL, allowing deaf individuals to understand them. </a:t>
            </a:r>
          </a:p>
          <a:p>
            <a:pPr marL="342900" indent="-342900">
              <a:buFont typeface="Arial" panose="020B0604020202020204" pitchFamily="34" charset="0"/>
              <a:buChar char="•"/>
            </a:pPr>
            <a:endParaRPr lang="en-IN" sz="1500" dirty="0">
              <a:latin typeface="Arial" panose="020B0604020202020204" pitchFamily="34" charset="0"/>
              <a:cs typeface="Arial" panose="020B0604020202020204" pitchFamily="34" charset="0"/>
            </a:endParaRPr>
          </a:p>
          <a:p>
            <a:r>
              <a:rPr lang="en-IN" sz="1700" b="1" dirty="0">
                <a:solidFill>
                  <a:schemeClr val="accent3">
                    <a:lumMod val="75000"/>
                  </a:schemeClr>
                </a:solidFill>
                <a:latin typeface="Arial" panose="020B0604020202020204" pitchFamily="34" charset="0"/>
                <a:cs typeface="Arial" panose="020B0604020202020204" pitchFamily="34" charset="0"/>
              </a:rPr>
              <a:t>2. Mobile App for ISL interpretation :</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Create a mobile app that uses a camera to help hearing individuals understand the sign language used by deaf individuals.</a:t>
            </a:r>
          </a:p>
        </p:txBody>
      </p:sp>
      <p:pic>
        <p:nvPicPr>
          <p:cNvPr id="11" name="Picture 10" descr="A computer screen shot&#10;&#10;Description automatically generated">
            <a:extLst>
              <a:ext uri="{FF2B5EF4-FFF2-40B4-BE49-F238E27FC236}">
                <a16:creationId xmlns:a16="http://schemas.microsoft.com/office/drawing/2014/main" id="{38AEA799-F47D-0309-D6C6-08C5AF14385D}"/>
              </a:ext>
            </a:extLst>
          </p:cNvPr>
          <p:cNvPicPr>
            <a:picLocks noChangeAspect="1"/>
          </p:cNvPicPr>
          <p:nvPr/>
        </p:nvPicPr>
        <p:blipFill>
          <a:blip r:embed="rId4"/>
          <a:stretch>
            <a:fillRect/>
          </a:stretch>
        </p:blipFill>
        <p:spPr>
          <a:xfrm>
            <a:off x="7192652" y="1284894"/>
            <a:ext cx="4213781" cy="2152258"/>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5"/>
            <a:ext cx="1490299" cy="89055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Clueless</a:t>
            </a:r>
            <a:br>
              <a:rPr lang="en-US" dirty="0"/>
            </a:br>
            <a:r>
              <a:rPr lang="en-US" dirty="0"/>
              <a:t>Coders</a:t>
            </a:r>
            <a:endParaRPr lang="en-IN" dirty="0"/>
          </a:p>
        </p:txBody>
      </p:sp>
      <p:sp>
        <p:nvSpPr>
          <p:cNvPr id="17" name="Rectangle: Rounded Corners 16">
            <a:extLst>
              <a:ext uri="{FF2B5EF4-FFF2-40B4-BE49-F238E27FC236}">
                <a16:creationId xmlns:a16="http://schemas.microsoft.com/office/drawing/2014/main" id="{F7F2927C-C418-0465-3422-8C3DB895777F}"/>
              </a:ext>
            </a:extLst>
          </p:cNvPr>
          <p:cNvSpPr/>
          <p:nvPr/>
        </p:nvSpPr>
        <p:spPr>
          <a:xfrm>
            <a:off x="1986585" y="965935"/>
            <a:ext cx="2944475" cy="167357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9C3F871B-28CA-A524-BB17-F198DE3F0E6C}"/>
              </a:ext>
            </a:extLst>
          </p:cNvPr>
          <p:cNvSpPr/>
          <p:nvPr/>
        </p:nvSpPr>
        <p:spPr>
          <a:xfrm>
            <a:off x="1932122" y="2772300"/>
            <a:ext cx="2998938" cy="214376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4161786D-41A2-26A2-3856-1DD7E0CE47AA}"/>
              </a:ext>
            </a:extLst>
          </p:cNvPr>
          <p:cNvSpPr/>
          <p:nvPr/>
        </p:nvSpPr>
        <p:spPr>
          <a:xfrm>
            <a:off x="6169829" y="960443"/>
            <a:ext cx="2944475" cy="1679062"/>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BF89313F-0AC8-E523-899B-7C6FAF6CFF56}"/>
              </a:ext>
            </a:extLst>
          </p:cNvPr>
          <p:cNvSpPr/>
          <p:nvPr/>
        </p:nvSpPr>
        <p:spPr>
          <a:xfrm>
            <a:off x="6073770" y="2766951"/>
            <a:ext cx="3040534" cy="214376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4" name="TextBox 23">
            <a:extLst>
              <a:ext uri="{FF2B5EF4-FFF2-40B4-BE49-F238E27FC236}">
                <a16:creationId xmlns:a16="http://schemas.microsoft.com/office/drawing/2014/main" id="{F8CC7BAC-0930-0491-8F14-0009A4F68153}"/>
              </a:ext>
            </a:extLst>
          </p:cNvPr>
          <p:cNvSpPr txBox="1"/>
          <p:nvPr/>
        </p:nvSpPr>
        <p:spPr>
          <a:xfrm>
            <a:off x="6211887" y="960443"/>
            <a:ext cx="2683197" cy="1600438"/>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Pre-Built Models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4"/>
              </a:rPr>
              <a:t>AI4Bharat Models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5"/>
              </a:rPr>
              <a:t>Vakyansh</a:t>
            </a:r>
            <a:r>
              <a:rPr lang="en-IN" sz="1400" b="0" i="0" dirty="0">
                <a:solidFill>
                  <a:srgbClr val="1F2937"/>
                </a:solidFill>
                <a:effectLst/>
                <a:latin typeface="Arial" panose="020B0604020202020204" pitchFamily="34" charset="0"/>
                <a:cs typeface="Arial" panose="020B0604020202020204" pitchFamily="34" charset="0"/>
                <a:hlinkClick r:id="rId5"/>
              </a:rPr>
              <a:t> Models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6"/>
              </a:rPr>
              <a:t>Alphacephi</a:t>
            </a:r>
            <a:r>
              <a:rPr lang="en-IN" sz="1400" b="0" i="0" dirty="0">
                <a:solidFill>
                  <a:srgbClr val="1F2937"/>
                </a:solidFill>
                <a:effectLst/>
                <a:latin typeface="Arial" panose="020B0604020202020204" pitchFamily="34" charset="0"/>
                <a:cs typeface="Arial" panose="020B0604020202020204" pitchFamily="34" charset="0"/>
                <a:hlinkClick r:id="rId6"/>
              </a:rPr>
              <a:t> VOSK</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7"/>
              </a:rPr>
              <a:t>Kaldi Speech Recognition</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8"/>
              </a:rPr>
              <a:t>Mozilla </a:t>
            </a:r>
            <a:r>
              <a:rPr lang="en-IN" sz="1400" b="0" i="0" dirty="0" err="1">
                <a:solidFill>
                  <a:srgbClr val="1F2937"/>
                </a:solidFill>
                <a:effectLst/>
                <a:latin typeface="Arial" panose="020B0604020202020204" pitchFamily="34" charset="0"/>
                <a:cs typeface="Arial" panose="020B0604020202020204" pitchFamily="34" charset="0"/>
                <a:hlinkClick r:id="rId8"/>
              </a:rPr>
              <a:t>DeepSpeech</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err="1">
                <a:solidFill>
                  <a:srgbClr val="1F2937"/>
                </a:solidFill>
                <a:latin typeface="Arial" panose="020B0604020202020204" pitchFamily="34" charset="0"/>
                <a:cs typeface="Arial" panose="020B0604020202020204" pitchFamily="34" charset="0"/>
                <a:hlinkClick r:id="rId9"/>
              </a:rPr>
              <a:t>Sbert</a:t>
            </a:r>
            <a:endParaRPr lang="en-IN" sz="14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806CB2B-B5C0-9E34-B0CA-45581F9BF3FD}"/>
              </a:ext>
            </a:extLst>
          </p:cNvPr>
          <p:cNvSpPr txBox="1"/>
          <p:nvPr/>
        </p:nvSpPr>
        <p:spPr>
          <a:xfrm>
            <a:off x="6126017" y="2832427"/>
            <a:ext cx="2683198" cy="2031325"/>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Gesture Conversion</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0"/>
              </a:rPr>
              <a:t>Kaggle ISL Dataset</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11"/>
              </a:rPr>
              <a:t>ISign</a:t>
            </a:r>
            <a:r>
              <a:rPr lang="en-IN" sz="1400" b="0" i="0" dirty="0">
                <a:solidFill>
                  <a:srgbClr val="1F2937"/>
                </a:solidFill>
                <a:effectLst/>
                <a:latin typeface="Arial" panose="020B0604020202020204" pitchFamily="34" charset="0"/>
                <a:cs typeface="Arial" panose="020B0604020202020204" pitchFamily="34" charset="0"/>
                <a:hlinkClick r:id="rId11"/>
              </a:rPr>
              <a:t> Dataset-Paper</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2"/>
              </a:rPr>
              <a:t>Word-Level ISL Detection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3"/>
              </a:rPr>
              <a:t>Speech to ISL Conversion </a:t>
            </a:r>
            <a:endParaRPr lang="en-IN" sz="1400" dirty="0">
              <a:solidFill>
                <a:srgbClr val="1F2937"/>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a:solidFill>
                  <a:srgbClr val="1F2937"/>
                </a:solidFill>
                <a:latin typeface="Arial" panose="020B0604020202020204" pitchFamily="34" charset="0"/>
                <a:cs typeface="Arial" panose="020B0604020202020204" pitchFamily="34" charset="0"/>
                <a:hlinkClick r:id="rId14"/>
              </a:rPr>
              <a:t>Speech to ISL web</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5"/>
              </a:rPr>
              <a:t>Text to ISL App</a:t>
            </a:r>
            <a:r>
              <a:rPr lang="en-IN" sz="1400" dirty="0">
                <a:solidFill>
                  <a:srgbClr val="1F2937"/>
                </a:solidFill>
                <a:latin typeface="Arial" panose="020B0604020202020204" pitchFamily="34" charset="0"/>
                <a:cs typeface="Arial" panose="020B0604020202020204" pitchFamily="34" charset="0"/>
              </a:rPr>
              <a:t>	</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6"/>
              </a:rPr>
              <a:t>ISL with CNNs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dirty="0">
                <a:solidFill>
                  <a:srgbClr val="212529"/>
                </a:solidFill>
                <a:effectLst/>
                <a:latin typeface="Arial" panose="020B0604020202020204" pitchFamily="34" charset="0"/>
                <a:cs typeface="Arial" panose="020B0604020202020204" pitchFamily="34" charset="0"/>
                <a:hlinkClick r:id="rId17"/>
              </a:rPr>
              <a:t>Any Model Can Talk</a:t>
            </a:r>
            <a:endParaRPr lang="en-IN" sz="1400" b="0" i="0" dirty="0">
              <a:solidFill>
                <a:srgbClr val="1F2937"/>
              </a:solidFill>
              <a:effectLst/>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14D03EC-0B3F-186A-8C91-FC30B08A52EB}"/>
              </a:ext>
            </a:extLst>
          </p:cNvPr>
          <p:cNvSpPr txBox="1"/>
          <p:nvPr/>
        </p:nvSpPr>
        <p:spPr>
          <a:xfrm>
            <a:off x="1977000" y="2858232"/>
            <a:ext cx="2954060" cy="2031325"/>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 Research Papers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8"/>
              </a:rPr>
              <a:t>Indian Sign Language Translator using Gesture Recognition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9"/>
              </a:rPr>
              <a:t>NLP English to ISL Converter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0"/>
              </a:rPr>
              <a:t>Gesture to Text using SURF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1"/>
              </a:rPr>
              <a:t>ISL to Text Conversion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a:effectLst/>
                <a:latin typeface="Arial" panose="020B0604020202020204" pitchFamily="34" charset="0"/>
                <a:ea typeface="Aptos" panose="020B0004020202020204" pitchFamily="34" charset="0"/>
                <a:cs typeface="Arial" panose="020B0604020202020204" pitchFamily="34" charset="0"/>
                <a:hlinkClick r:id="rId22"/>
              </a:rPr>
              <a:t>Harnessing AI to Generate Indian Sign Language from Natural Speech and Text</a:t>
            </a:r>
            <a:endParaRPr lang="en-IN" sz="1400" b="0" i="0" dirty="0">
              <a:solidFill>
                <a:srgbClr val="1F2937"/>
              </a:solidFill>
              <a:effectLst/>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F0304CC0-E839-359D-4EA5-E8447C3B20F1}"/>
              </a:ext>
            </a:extLst>
          </p:cNvPr>
          <p:cNvSpPr txBox="1"/>
          <p:nvPr/>
        </p:nvSpPr>
        <p:spPr>
          <a:xfrm>
            <a:off x="1977000" y="959499"/>
            <a:ext cx="2944475" cy="1815882"/>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Key Data Sources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3"/>
              </a:rPr>
              <a:t>Indian Sign Language Portal </a:t>
            </a:r>
            <a:r>
              <a:rPr lang="en-IN" sz="1400" b="0" i="0" dirty="0" err="1">
                <a:solidFill>
                  <a:srgbClr val="1F2937"/>
                </a:solidFill>
                <a:effectLst/>
                <a:latin typeface="Arial" panose="020B0604020202020204" pitchFamily="34" charset="0"/>
                <a:cs typeface="Arial" panose="020B0604020202020204" pitchFamily="34" charset="0"/>
                <a:hlinkClick r:id="rId24"/>
              </a:rPr>
              <a:t>iSign</a:t>
            </a:r>
            <a:r>
              <a:rPr lang="en-IN" sz="1400" b="0" i="0" dirty="0">
                <a:solidFill>
                  <a:srgbClr val="1F2937"/>
                </a:solidFill>
                <a:effectLst/>
                <a:latin typeface="Arial" panose="020B0604020202020204" pitchFamily="34" charset="0"/>
                <a:cs typeface="Arial" panose="020B0604020202020204" pitchFamily="34" charset="0"/>
                <a:hlinkClick r:id="rId24"/>
              </a:rPr>
              <a:t>  </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4"/>
              </a:rPr>
              <a:t>Dataset</a:t>
            </a:r>
            <a:endParaRPr lang="en-IN" sz="1400" dirty="0">
              <a:solidFill>
                <a:srgbClr val="1F2937"/>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5"/>
              </a:rPr>
              <a:t>ISL Research &amp; Training </a:t>
            </a:r>
            <a:r>
              <a:rPr lang="en-IN" sz="1400" b="0" i="0" dirty="0" err="1">
                <a:solidFill>
                  <a:srgbClr val="1F2937"/>
                </a:solidFill>
                <a:effectLst/>
                <a:latin typeface="Arial" panose="020B0604020202020204" pitchFamily="34" charset="0"/>
                <a:cs typeface="Arial" panose="020B0604020202020204" pitchFamily="34" charset="0"/>
                <a:hlinkClick r:id="rId25"/>
              </a:rPr>
              <a:t>Center</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u="sng" strike="noStrike" dirty="0" err="1">
                <a:solidFill>
                  <a:srgbClr val="1155CC"/>
                </a:solidFill>
                <a:effectLst/>
                <a:latin typeface="Arial" panose="020B0604020202020204" pitchFamily="34" charset="0"/>
                <a:cs typeface="Arial" panose="020B0604020202020204" pitchFamily="34" charset="0"/>
                <a:hlinkClick r:id="rId26"/>
              </a:rPr>
              <a:t>DePwd</a:t>
            </a:r>
            <a:endParaRPr lang="en-US" sz="1400" b="0" i="0" u="sng" strike="noStrike" dirty="0">
              <a:solidFill>
                <a:srgbClr val="1155CC"/>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u="sng" strike="noStrike" dirty="0">
                <a:solidFill>
                  <a:srgbClr val="1155CC"/>
                </a:solidFill>
                <a:effectLst/>
                <a:latin typeface="Arial" panose="020B0604020202020204" pitchFamily="34" charset="0"/>
                <a:cs typeface="Arial" panose="020B0604020202020204" pitchFamily="34" charset="0"/>
                <a:hlinkClick r:id="rId27"/>
              </a:rPr>
              <a:t>Catalog | Open Government </a:t>
            </a:r>
            <a:br>
              <a:rPr lang="en-US" sz="1400" b="0" i="0" u="sng" strike="noStrike" dirty="0">
                <a:solidFill>
                  <a:srgbClr val="1155CC"/>
                </a:solidFill>
                <a:effectLst/>
                <a:latin typeface="Arial" panose="020B0604020202020204" pitchFamily="34" charset="0"/>
                <a:cs typeface="Arial" panose="020B0604020202020204" pitchFamily="34" charset="0"/>
                <a:hlinkClick r:id="rId27"/>
              </a:rPr>
            </a:br>
            <a:r>
              <a:rPr lang="en-US" sz="1400" b="0" i="0" u="sng" strike="noStrike" dirty="0">
                <a:solidFill>
                  <a:srgbClr val="1155CC"/>
                </a:solidFill>
                <a:effectLst/>
                <a:latin typeface="Arial" panose="020B0604020202020204" pitchFamily="34" charset="0"/>
                <a:cs typeface="Arial" panose="020B0604020202020204" pitchFamily="34" charset="0"/>
                <a:hlinkClick r:id="rId27"/>
              </a:rPr>
              <a:t>  Data (OGD) Platform India</a:t>
            </a:r>
            <a:endParaRPr lang="en-IN" sz="1400" b="0" i="0" dirty="0">
              <a:solidFill>
                <a:schemeClr val="accent1">
                  <a:lumMod val="75000"/>
                </a:schemeClr>
              </a:solidFill>
              <a:effectLst/>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1026" name="Picture 2" descr="Database Icon Transparent at Vectorified.com | Collection of Database ...">
            <a:extLst>
              <a:ext uri="{FF2B5EF4-FFF2-40B4-BE49-F238E27FC236}">
                <a16:creationId xmlns:a16="http://schemas.microsoft.com/office/drawing/2014/main" id="{0C1F5ADD-2AED-C39E-698B-F70093585F6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rot="10800000" flipV="1">
            <a:off x="2391079" y="1015186"/>
            <a:ext cx="215265" cy="215265"/>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4" descr="Microphone Vector SVG Icon - SVG Repo">
            <a:extLst>
              <a:ext uri="{FF2B5EF4-FFF2-40B4-BE49-F238E27FC236}">
                <a16:creationId xmlns:a16="http://schemas.microsoft.com/office/drawing/2014/main" id="{32C19FF1-5731-0C7E-96CB-320378E9060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Mic - Free technology icons">
            <a:extLst>
              <a:ext uri="{FF2B5EF4-FFF2-40B4-BE49-F238E27FC236}">
                <a16:creationId xmlns:a16="http://schemas.microsoft.com/office/drawing/2014/main" id="{8BB9B9ED-32D6-2D29-7B0A-A210525BECF7}"/>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09396" y="993356"/>
            <a:ext cx="251460" cy="2514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863B5ED-7B3F-460F-C809-B9755BCFA84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54014" y="2858232"/>
            <a:ext cx="248473" cy="24847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 branch icon svg png free download - 2">
            <a:extLst>
              <a:ext uri="{FF2B5EF4-FFF2-40B4-BE49-F238E27FC236}">
                <a16:creationId xmlns:a16="http://schemas.microsoft.com/office/drawing/2014/main" id="{E5D2FBA7-07F3-1100-5B2B-54282F5F2039}"/>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9293" y="2813334"/>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F8E21D1F-2027-D20E-6602-9CCC2C0B0D7F}"/>
              </a:ext>
            </a:extLst>
          </p:cNvPr>
          <p:cNvSpPr/>
          <p:nvPr/>
        </p:nvSpPr>
        <p:spPr>
          <a:xfrm>
            <a:off x="3757380" y="5001992"/>
            <a:ext cx="3614380" cy="1041262"/>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l" rtl="0" fontAlgn="base">
              <a:spcBef>
                <a:spcPts val="0"/>
              </a:spcBef>
              <a:spcAft>
                <a:spcPts val="0"/>
              </a:spcAft>
            </a:pPr>
            <a:endParaRPr lang="en-US" b="1"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endParaRPr>
          </a:p>
          <a:p>
            <a:pPr algn="l" rtl="0" fontAlgn="base">
              <a:spcBef>
                <a:spcPts val="0"/>
              </a:spcBef>
              <a:spcAft>
                <a:spcPts val="0"/>
              </a:spcAft>
            </a:pPr>
            <a:r>
              <a:rPr lang="en-US" sz="1600" b="1"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rPr>
              <a:t>                   References</a:t>
            </a:r>
            <a:endParaRPr lang="en-US" sz="1600" dirty="0">
              <a:effectLst/>
              <a:latin typeface="Arial" panose="020B0604020202020204" pitchFamily="34" charset="0"/>
              <a:cs typeface="Arial" panose="020B0604020202020204" pitchFamily="34" charset="0"/>
            </a:endParaRPr>
          </a:p>
          <a:p>
            <a:pPr algn="l" rtl="0" fontAlgn="base">
              <a:spcBef>
                <a:spcPts val="0"/>
              </a:spcBef>
              <a:spcAft>
                <a:spcPts val="0"/>
              </a:spcAft>
              <a:buClrTx/>
              <a:buSzTx/>
              <a:buFont typeface="Arial" panose="020B0604020202020204" pitchFamily="34" charset="0"/>
              <a:buChar char="•"/>
            </a:pPr>
            <a:r>
              <a:rPr lang="en-US" sz="1600" b="0"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hlinkClick r:id="rId25" action="ppaction://hlinkfile"/>
              </a:rPr>
              <a:t>ISL Research and Training Center</a:t>
            </a:r>
            <a:endParaRPr lang="en-US" sz="1600" dirty="0">
              <a:effectLst/>
              <a:latin typeface="Arial" panose="020B0604020202020204" pitchFamily="34" charset="0"/>
              <a:cs typeface="Arial" panose="020B0604020202020204" pitchFamily="34" charset="0"/>
            </a:endParaRPr>
          </a:p>
          <a:p>
            <a:pPr algn="l" rtl="0" fontAlgn="base">
              <a:spcBef>
                <a:spcPts val="0"/>
              </a:spcBef>
              <a:spcAft>
                <a:spcPts val="0"/>
              </a:spcAft>
              <a:buClrTx/>
              <a:buSzTx/>
              <a:buFont typeface="Arial" panose="020B0604020202020204" pitchFamily="34" charset="0"/>
              <a:buChar char="•"/>
            </a:pPr>
            <a:r>
              <a:rPr lang="en-US" sz="1600" b="0"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hlinkClick r:id="rId32"/>
              </a:rPr>
              <a:t>Benchmark for ISL Processing</a:t>
            </a:r>
            <a:endParaRPr lang="en-US" sz="1600" dirty="0">
              <a:effectLst/>
              <a:latin typeface="Arial" panose="020B0604020202020204" pitchFamily="34" charset="0"/>
              <a:cs typeface="Arial" panose="020B0604020202020204" pitchFamily="34" charset="0"/>
            </a:endParaRPr>
          </a:p>
          <a:p>
            <a:pPr algn="ct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FA509EC-A21A-A8A3-C6F7-4DE543119DFD}"/>
              </a:ext>
            </a:extLst>
          </p:cNvPr>
          <p:cNvSpPr txBox="1"/>
          <p:nvPr/>
        </p:nvSpPr>
        <p:spPr>
          <a:xfrm>
            <a:off x="4921475" y="6014342"/>
            <a:ext cx="1730605"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hlinkClick r:id="rId33"/>
              </a:rPr>
              <a:t>GitHub link</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8851</TotalTime>
  <Words>1066</Words>
  <Application>Microsoft Macintosh PowerPoint</Application>
  <PresentationFormat>Widescreen</PresentationFormat>
  <Paragraphs>118</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PowerPoint Presentation</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[BTECH-036-2023-24] ADITYA ANJANA</cp:lastModifiedBy>
  <cp:revision>159</cp:revision>
  <dcterms:created xsi:type="dcterms:W3CDTF">2013-12-12T18:46:50Z</dcterms:created>
  <dcterms:modified xsi:type="dcterms:W3CDTF">2024-09-09T05:23:17Z</dcterms:modified>
  <cp:category/>
</cp:coreProperties>
</file>