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68" r:id="rId5"/>
    <p:sldId id="259" r:id="rId6"/>
    <p:sldId id="279" r:id="rId7"/>
    <p:sldId id="262" r:id="rId8"/>
    <p:sldId id="263" r:id="rId9"/>
    <p:sldId id="264" r:id="rId10"/>
    <p:sldId id="265" r:id="rId11"/>
    <p:sldId id="269" r:id="rId12"/>
    <p:sldId id="273" r:id="rId13"/>
    <p:sldId id="274" r:id="rId14"/>
    <p:sldId id="275" r:id="rId15"/>
    <p:sldId id="276" r:id="rId16"/>
    <p:sldId id="277" r:id="rId17"/>
    <p:sldId id="278" r:id="rId18"/>
    <p:sldId id="271" r:id="rId19"/>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p:cViewPr varScale="1">
        <p:scale>
          <a:sx n="65" d="100"/>
          <a:sy n="65" d="100"/>
        </p:scale>
        <p:origin x="132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D132A76-E44A-404D-9654-B459AD5BA79D}" type="datetimeFigureOut">
              <a:rPr lang="en-IN" smtClean="0"/>
              <a:t>20-04-2025</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5FAEE99C-3FE6-44F0-B61C-87D0D6169B18}" type="slidenum">
              <a:rPr lang="en-IN" smtClean="0"/>
              <a:t>‹#›</a:t>
            </a:fld>
            <a:endParaRPr lang="en-IN"/>
          </a:p>
        </p:txBody>
      </p:sp>
    </p:spTree>
    <p:extLst>
      <p:ext uri="{BB962C8B-B14F-4D97-AF65-F5344CB8AC3E}">
        <p14:creationId xmlns:p14="http://schemas.microsoft.com/office/powerpoint/2010/main" val="335454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AEE99C-3FE6-44F0-B61C-87D0D6169B18}" type="slidenum">
              <a:rPr lang="en-IN" smtClean="0"/>
              <a:t>1</a:t>
            </a:fld>
            <a:endParaRPr lang="en-IN"/>
          </a:p>
        </p:txBody>
      </p:sp>
    </p:spTree>
    <p:extLst>
      <p:ext uri="{BB962C8B-B14F-4D97-AF65-F5344CB8AC3E}">
        <p14:creationId xmlns:p14="http://schemas.microsoft.com/office/powerpoint/2010/main" val="3181788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AEE99C-3FE6-44F0-B61C-87D0D6169B18}" type="slidenum">
              <a:rPr lang="en-IN" smtClean="0"/>
              <a:t>4</a:t>
            </a:fld>
            <a:endParaRPr lang="en-IN"/>
          </a:p>
        </p:txBody>
      </p:sp>
    </p:spTree>
    <p:extLst>
      <p:ext uri="{BB962C8B-B14F-4D97-AF65-F5344CB8AC3E}">
        <p14:creationId xmlns:p14="http://schemas.microsoft.com/office/powerpoint/2010/main" val="3079521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5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6857998"/>
          </a:xfrm>
          <a:prstGeom prst="rect">
            <a:avLst/>
          </a:prstGeom>
        </p:spPr>
      </p:pic>
      <p:sp>
        <p:nvSpPr>
          <p:cNvPr id="2" name="Holder 2"/>
          <p:cNvSpPr>
            <a:spLocks noGrp="1"/>
          </p:cNvSpPr>
          <p:nvPr>
            <p:ph type="title"/>
          </p:nvPr>
        </p:nvSpPr>
        <p:spPr>
          <a:xfrm>
            <a:off x="3329178" y="461899"/>
            <a:ext cx="2487929" cy="696594"/>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535940" y="1613357"/>
            <a:ext cx="7647940" cy="3760470"/>
          </a:xfrm>
          <a:prstGeom prst="rect">
            <a:avLst/>
          </a:prstGeom>
        </p:spPr>
        <p:txBody>
          <a:bodyPr wrap="square" lIns="0" tIns="0" rIns="0" bIns="0">
            <a:spAutoFit/>
          </a:bodyPr>
          <a:lstStyle>
            <a:lvl1pPr>
              <a:defRPr sz="25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4/20/2025</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hallowshaw/Lung-Cancer-Prediction-using-CNN-and-Transfer-Learn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1295400"/>
            <a:ext cx="7391400" cy="1552348"/>
          </a:xfrm>
          <a:prstGeom prst="rect">
            <a:avLst/>
          </a:prstGeom>
        </p:spPr>
        <p:txBody>
          <a:bodyPr vert="horz" wrap="square" lIns="0" tIns="13335" rIns="0" bIns="0" rtlCol="0">
            <a:spAutoFit/>
          </a:bodyPr>
          <a:lstStyle/>
          <a:p>
            <a:pPr marL="269875" marR="5080" indent="-257810" algn="ctr">
              <a:lnSpc>
                <a:spcPct val="100000"/>
              </a:lnSpc>
              <a:spcBef>
                <a:spcPts val="105"/>
              </a:spcBef>
            </a:pPr>
            <a:r>
              <a:rPr lang="en-US" sz="1600" b="1" dirty="0">
                <a:solidFill>
                  <a:schemeClr val="accent6">
                    <a:lumMod val="75000"/>
                  </a:schemeClr>
                </a:solidFill>
                <a:effectLst/>
                <a:latin typeface="TimesNewRomanPS-BoldMT"/>
              </a:rPr>
              <a:t>Department </a:t>
            </a:r>
            <a:r>
              <a:rPr lang="en-US" sz="1600" b="1" dirty="0">
                <a:solidFill>
                  <a:schemeClr val="accent6">
                    <a:lumMod val="75000"/>
                  </a:schemeClr>
                </a:solidFill>
                <a:latin typeface="TimesNewRomanPS-BoldMT"/>
              </a:rPr>
              <a:t>of Artificial Intelligence and Machine Learning</a:t>
            </a:r>
            <a:br>
              <a:rPr lang="en-US" sz="2800" b="1" dirty="0">
                <a:solidFill>
                  <a:srgbClr val="000000"/>
                </a:solidFill>
                <a:latin typeface="TimesNewRomanPS-BoldMT"/>
              </a:rPr>
            </a:br>
            <a:br>
              <a:rPr lang="en-US" sz="2800" b="1" dirty="0">
                <a:solidFill>
                  <a:srgbClr val="000000"/>
                </a:solidFill>
                <a:latin typeface="TimesNewRomanPS-BoldMT"/>
              </a:rPr>
            </a:br>
            <a:r>
              <a:rPr lang="en-US" sz="2800" b="1" dirty="0"/>
              <a:t>Fraud Detection in Banking Data Using Machine Learning </a:t>
            </a:r>
            <a:endParaRPr sz="2800" b="1" u="sng" spc="-10" dirty="0">
              <a:uFill>
                <a:solidFill>
                  <a:srgbClr val="000000"/>
                </a:solidFill>
              </a:uFill>
              <a:latin typeface="+mn-lt"/>
              <a:hlinkClick r:id="rId3"/>
            </a:endParaRPr>
          </a:p>
        </p:txBody>
      </p:sp>
      <p:sp>
        <p:nvSpPr>
          <p:cNvPr id="18" name="object 18"/>
          <p:cNvSpPr txBox="1"/>
          <p:nvPr/>
        </p:nvSpPr>
        <p:spPr>
          <a:xfrm>
            <a:off x="838200" y="2514600"/>
            <a:ext cx="7620000" cy="3628237"/>
          </a:xfrm>
          <a:prstGeom prst="rect">
            <a:avLst/>
          </a:prstGeom>
        </p:spPr>
        <p:txBody>
          <a:bodyPr vert="horz" wrap="square" lIns="0" tIns="12700" rIns="0" bIns="0" rtlCol="0">
            <a:spAutoFit/>
          </a:bodyPr>
          <a:lstStyle/>
          <a:p>
            <a:pPr marL="2293620">
              <a:lnSpc>
                <a:spcPct val="100000"/>
              </a:lnSpc>
              <a:spcBef>
                <a:spcPts val="100"/>
              </a:spcBef>
            </a:pPr>
            <a:endParaRPr lang="en-IN" sz="2700" b="1" dirty="0">
              <a:latin typeface="Calibri"/>
              <a:cs typeface="Calibri"/>
            </a:endParaRPr>
          </a:p>
          <a:p>
            <a:pPr marL="2293620">
              <a:lnSpc>
                <a:spcPct val="100000"/>
              </a:lnSpc>
              <a:spcBef>
                <a:spcPts val="100"/>
              </a:spcBef>
            </a:pPr>
            <a:r>
              <a:rPr sz="2700" b="1" dirty="0">
                <a:latin typeface="Calibri"/>
                <a:cs typeface="Calibri"/>
              </a:rPr>
              <a:t>Project</a:t>
            </a:r>
            <a:r>
              <a:rPr sz="2700" b="1" spc="-55" dirty="0">
                <a:latin typeface="Calibri"/>
                <a:cs typeface="Calibri"/>
              </a:rPr>
              <a:t> </a:t>
            </a:r>
            <a:r>
              <a:rPr lang="en-US" sz="2700" b="1" dirty="0">
                <a:latin typeface="Calibri"/>
                <a:cs typeface="Calibri"/>
              </a:rPr>
              <a:t>batch</a:t>
            </a:r>
            <a:r>
              <a:rPr lang="en-US" sz="2700" b="1" spc="-60" dirty="0">
                <a:latin typeface="Calibri"/>
                <a:cs typeface="Calibri"/>
              </a:rPr>
              <a:t> </a:t>
            </a:r>
            <a:r>
              <a:rPr lang="en-US" sz="2700" b="1" dirty="0">
                <a:latin typeface="Calibri"/>
                <a:cs typeface="Calibri"/>
              </a:rPr>
              <a:t>No:</a:t>
            </a:r>
            <a:r>
              <a:rPr lang="en-US" sz="2700" b="1" spc="-50" dirty="0">
                <a:latin typeface="Calibri"/>
                <a:cs typeface="Calibri"/>
              </a:rPr>
              <a:t> </a:t>
            </a:r>
            <a:r>
              <a:rPr lang="en-US" sz="2700" b="1" spc="-20" dirty="0">
                <a:latin typeface="Calibri"/>
                <a:cs typeface="Calibri"/>
              </a:rPr>
              <a:t>A-</a:t>
            </a:r>
            <a:r>
              <a:rPr lang="en-US" sz="2700" b="1" spc="-50" dirty="0">
                <a:latin typeface="Calibri"/>
                <a:cs typeface="Calibri"/>
              </a:rPr>
              <a:t>6</a:t>
            </a:r>
            <a:endParaRPr lang="en-US" sz="2700" b="1" dirty="0">
              <a:latin typeface="Calibri"/>
              <a:cs typeface="Calibri"/>
            </a:endParaRPr>
          </a:p>
          <a:p>
            <a:pPr marL="12700">
              <a:lnSpc>
                <a:spcPct val="100000"/>
              </a:lnSpc>
              <a:spcBef>
                <a:spcPts val="2775"/>
              </a:spcBef>
              <a:tabLst>
                <a:tab pos="4441190" algn="l"/>
              </a:tabLst>
            </a:pPr>
            <a:r>
              <a:rPr lang="en-US" sz="2000" b="1" dirty="0">
                <a:latin typeface="Calibri"/>
                <a:cs typeface="Calibri"/>
              </a:rPr>
              <a:t>PROJECT</a:t>
            </a:r>
            <a:r>
              <a:rPr lang="en-US" sz="2000" b="1" spc="-95" dirty="0">
                <a:latin typeface="Calibri"/>
                <a:cs typeface="Calibri"/>
              </a:rPr>
              <a:t> </a:t>
            </a:r>
            <a:r>
              <a:rPr lang="en-US" sz="2000" b="1" spc="-25" dirty="0">
                <a:latin typeface="Calibri"/>
                <a:cs typeface="Calibri"/>
              </a:rPr>
              <a:t>BY:                                                                P</a:t>
            </a:r>
            <a:r>
              <a:rPr lang="en-US" sz="2000" b="1" dirty="0">
                <a:latin typeface="Calibri"/>
                <a:cs typeface="Calibri"/>
              </a:rPr>
              <a:t>ROJECT</a:t>
            </a:r>
            <a:r>
              <a:rPr lang="en-US" sz="2000" b="1" spc="-100" dirty="0">
                <a:latin typeface="Calibri"/>
                <a:cs typeface="Calibri"/>
              </a:rPr>
              <a:t> </a:t>
            </a:r>
            <a:r>
              <a:rPr lang="en-US" sz="2000" b="1" spc="-10" dirty="0">
                <a:latin typeface="Calibri"/>
                <a:cs typeface="Calibri"/>
              </a:rPr>
              <a:t>GUIDE:</a:t>
            </a:r>
            <a:endParaRPr lang="en-US" sz="2000" dirty="0">
              <a:latin typeface="Calibri"/>
              <a:cs typeface="Calibri"/>
            </a:endParaRPr>
          </a:p>
          <a:p>
            <a:pPr marL="12700" marR="5080">
              <a:lnSpc>
                <a:spcPct val="150000"/>
              </a:lnSpc>
              <a:spcBef>
                <a:spcPts val="560"/>
              </a:spcBef>
              <a:tabLst>
                <a:tab pos="4810760" algn="l"/>
              </a:tabLst>
            </a:pPr>
            <a:r>
              <a:rPr lang="en-IN" sz="2000" dirty="0"/>
              <a:t>TL: </a:t>
            </a:r>
            <a:r>
              <a:rPr lang="en-IN" sz="2000" dirty="0" err="1"/>
              <a:t>K.Sneha</a:t>
            </a:r>
            <a:r>
              <a:rPr lang="en-IN" sz="2000" dirty="0"/>
              <a:t>(21BQ1A6129) </a:t>
            </a:r>
            <a:r>
              <a:rPr sz="2000" dirty="0">
                <a:latin typeface="Calibri"/>
                <a:cs typeface="Calibri"/>
              </a:rPr>
              <a:t>	</a:t>
            </a:r>
            <a:r>
              <a:rPr sz="2000" spc="-30" dirty="0" err="1">
                <a:latin typeface="Calibri"/>
                <a:cs typeface="Calibri"/>
              </a:rPr>
              <a:t>Mr</a:t>
            </a:r>
            <a:r>
              <a:rPr lang="en-US" sz="2000" spc="-30" dirty="0">
                <a:latin typeface="Calibri"/>
                <a:cs typeface="Calibri"/>
              </a:rPr>
              <a:t> . SK. </a:t>
            </a:r>
            <a:r>
              <a:rPr lang="en-US" sz="2000" spc="-30" dirty="0" err="1">
                <a:latin typeface="Calibri"/>
                <a:cs typeface="Calibri"/>
              </a:rPr>
              <a:t>Beeban</a:t>
            </a:r>
            <a:r>
              <a:rPr lang="en-US" sz="2000" spc="-30" dirty="0">
                <a:latin typeface="Calibri"/>
                <a:cs typeface="Calibri"/>
              </a:rPr>
              <a:t> Basha</a:t>
            </a:r>
          </a:p>
          <a:p>
            <a:pPr marL="12700" marR="5080">
              <a:lnSpc>
                <a:spcPct val="150000"/>
              </a:lnSpc>
              <a:spcBef>
                <a:spcPts val="560"/>
              </a:spcBef>
              <a:tabLst>
                <a:tab pos="4810760" algn="l"/>
              </a:tabLst>
            </a:pPr>
            <a:r>
              <a:rPr lang="en-IN" sz="2000" dirty="0"/>
              <a:t>TM1: </a:t>
            </a:r>
            <a:r>
              <a:rPr lang="en-IN" sz="2000" dirty="0" err="1"/>
              <a:t>B.Vamsi</a:t>
            </a:r>
            <a:r>
              <a:rPr lang="en-IN" sz="2000" dirty="0"/>
              <a:t>( 21BQ1A6111)</a:t>
            </a:r>
          </a:p>
          <a:p>
            <a:pPr marL="12700" marR="5080">
              <a:lnSpc>
                <a:spcPct val="150000"/>
              </a:lnSpc>
              <a:spcBef>
                <a:spcPts val="560"/>
              </a:spcBef>
              <a:tabLst>
                <a:tab pos="4810760" algn="l"/>
              </a:tabLst>
            </a:pPr>
            <a:r>
              <a:rPr lang="en-IN" sz="2000" dirty="0"/>
              <a:t>TM2: </a:t>
            </a:r>
            <a:r>
              <a:rPr lang="en-IN" sz="2000" dirty="0" err="1"/>
              <a:t>Sk.Sharmila</a:t>
            </a:r>
            <a:r>
              <a:rPr lang="en-IN" sz="2000" dirty="0"/>
              <a:t>( 21BQ1A6152) </a:t>
            </a:r>
          </a:p>
          <a:p>
            <a:pPr marL="12700" marR="5080">
              <a:lnSpc>
                <a:spcPct val="150000"/>
              </a:lnSpc>
              <a:spcBef>
                <a:spcPts val="560"/>
              </a:spcBef>
              <a:tabLst>
                <a:tab pos="4810760" algn="l"/>
              </a:tabLst>
            </a:pPr>
            <a:r>
              <a:rPr lang="it-IT" sz="2000" spc="-10" dirty="0">
                <a:latin typeface="Calibri"/>
                <a:cs typeface="Calibri"/>
              </a:rPr>
              <a:t> </a:t>
            </a:r>
            <a:r>
              <a:rPr lang="en-IN" sz="2000" dirty="0"/>
              <a:t>TM3: </a:t>
            </a:r>
            <a:r>
              <a:rPr lang="en-IN" sz="2000" dirty="0" err="1"/>
              <a:t>S.Venkata</a:t>
            </a:r>
            <a:r>
              <a:rPr lang="en-IN" sz="2000" dirty="0"/>
              <a:t> </a:t>
            </a:r>
            <a:r>
              <a:rPr lang="en-IN" sz="2000" dirty="0" err="1"/>
              <a:t>SaiTeja</a:t>
            </a:r>
            <a:r>
              <a:rPr lang="en-IN" sz="2000" dirty="0"/>
              <a:t>(22BQ5A6107) </a:t>
            </a:r>
            <a:endParaRPr lang="it-IT" sz="2000" dirty="0">
              <a:latin typeface="Calibri"/>
              <a:cs typeface="Calibri"/>
            </a:endParaRPr>
          </a:p>
        </p:txBody>
      </p:sp>
      <p:pic>
        <p:nvPicPr>
          <p:cNvPr id="4" name="Picture 3">
            <a:extLst>
              <a:ext uri="{FF2B5EF4-FFF2-40B4-BE49-F238E27FC236}">
                <a16:creationId xmlns:a16="http://schemas.microsoft.com/office/drawing/2014/main" id="{762CECF6-8668-1B6D-72D3-978AB3F20B1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0" y="14990"/>
            <a:ext cx="8001000" cy="128041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4200" y="531197"/>
            <a:ext cx="2487929" cy="696594"/>
          </a:xfrm>
          <a:prstGeom prst="rect">
            <a:avLst/>
          </a:prstGeom>
        </p:spPr>
        <p:txBody>
          <a:bodyPr vert="horz" wrap="square" lIns="0" tIns="13335" rIns="0" bIns="0" rtlCol="0">
            <a:spAutoFit/>
          </a:bodyPr>
          <a:lstStyle/>
          <a:p>
            <a:pPr marL="165100">
              <a:lnSpc>
                <a:spcPct val="100000"/>
              </a:lnSpc>
              <a:spcBef>
                <a:spcPts val="105"/>
              </a:spcBef>
            </a:pPr>
            <a:r>
              <a:rPr spc="-10" dirty="0"/>
              <a:t>Objective</a:t>
            </a:r>
          </a:p>
        </p:txBody>
      </p:sp>
      <p:sp>
        <p:nvSpPr>
          <p:cNvPr id="3" name="object 3"/>
          <p:cNvSpPr txBox="1"/>
          <p:nvPr/>
        </p:nvSpPr>
        <p:spPr>
          <a:xfrm>
            <a:off x="609600" y="1371600"/>
            <a:ext cx="7924800" cy="4912179"/>
          </a:xfrm>
          <a:prstGeom prst="rect">
            <a:avLst/>
          </a:prstGeom>
        </p:spPr>
        <p:txBody>
          <a:bodyPr vert="horz" wrap="square" lIns="0" tIns="12065" rIns="0" bIns="0" rtlCol="0">
            <a:spAutoFit/>
          </a:bodyPr>
          <a:lstStyle/>
          <a:p>
            <a:pPr marL="342900" indent="-342900" algn="just">
              <a:lnSpc>
                <a:spcPct val="150000"/>
              </a:lnSpc>
              <a:buFont typeface="+mj-lt"/>
              <a:buAutoNum type="arabicPeriod"/>
            </a:pPr>
            <a:r>
              <a:rPr lang="en-US" sz="1400" dirty="0"/>
              <a:t>Develop a machine learning model to accurately identify fraudulent transactions from banking data based on transaction characteristics and patterns.</a:t>
            </a:r>
            <a:endParaRPr lang="en-US" sz="1400" dirty="0">
              <a:latin typeface="+mn-lt"/>
              <a:cs typeface="Calibri"/>
            </a:endParaRPr>
          </a:p>
          <a:p>
            <a:pPr marL="342900" indent="-342900" algn="just">
              <a:lnSpc>
                <a:spcPct val="150000"/>
              </a:lnSpc>
              <a:buFont typeface="+mj-lt"/>
              <a:buAutoNum type="arabicPeriod"/>
            </a:pPr>
            <a:r>
              <a:rPr lang="en-US" sz="1400" dirty="0"/>
              <a:t>Collect and prepare a labeled dataset of banking transactions, including both fraudulent and non-fraudulent transactions, with features such as transaction amount, time, location, and user behavior.</a:t>
            </a:r>
            <a:endParaRPr lang="en-US" sz="1400" dirty="0">
              <a:latin typeface="+mn-lt"/>
              <a:cs typeface="Calibri"/>
            </a:endParaRPr>
          </a:p>
          <a:p>
            <a:pPr marL="342900" indent="-342900" algn="just">
              <a:lnSpc>
                <a:spcPct val="150000"/>
              </a:lnSpc>
              <a:buFont typeface="+mj-lt"/>
              <a:buAutoNum type="arabicPeriod"/>
            </a:pPr>
            <a:r>
              <a:rPr lang="en-US" sz="1400" dirty="0"/>
              <a:t>Preprocess the transaction data, including normalization, encoding categorical variables, handling missing values, and applying techniques like SMOTE or oversampling to address data imbalance, followed by exploratory data analysis (EDA)</a:t>
            </a:r>
            <a:r>
              <a:rPr lang="en-US" sz="1400" dirty="0">
                <a:latin typeface="+mn-lt"/>
                <a:cs typeface="Calibri"/>
              </a:rPr>
              <a:t>.</a:t>
            </a:r>
          </a:p>
          <a:p>
            <a:pPr marL="342900" indent="-342900" algn="just">
              <a:lnSpc>
                <a:spcPct val="150000"/>
              </a:lnSpc>
              <a:buFont typeface="+mj-lt"/>
              <a:buAutoNum type="arabicPeriod"/>
            </a:pPr>
            <a:r>
              <a:rPr lang="en-US" sz="1400" dirty="0"/>
              <a:t>Evaluate the model’s performance using metrics such as accuracy, precision, recall, F1-score, and Area Under the Receiver Operating Characteristic Curve (AUC-ROC).</a:t>
            </a:r>
            <a:endParaRPr lang="en-US" sz="1400" dirty="0">
              <a:latin typeface="+mn-lt"/>
              <a:cs typeface="Calibri"/>
            </a:endParaRPr>
          </a:p>
          <a:p>
            <a:pPr marL="342900" indent="-342900" algn="just">
              <a:lnSpc>
                <a:spcPct val="150000"/>
              </a:lnSpc>
              <a:buFont typeface="+mj-lt"/>
              <a:buAutoNum type="arabicPeriod"/>
            </a:pPr>
            <a:r>
              <a:rPr lang="en-US" sz="1400" dirty="0"/>
              <a:t>Improve the model’s accuracy, speed, and robustness by tuning hyperparameters, using ensemble methods, and minimizing overfitting through techniques like regularization and cross-validation.</a:t>
            </a:r>
            <a:endParaRPr lang="en-US" sz="1400" dirty="0">
              <a:latin typeface="+mn-lt"/>
              <a:cs typeface="Calibri"/>
            </a:endParaRPr>
          </a:p>
          <a:p>
            <a:pPr marL="342900" indent="-342900" algn="just">
              <a:lnSpc>
                <a:spcPct val="150000"/>
              </a:lnSpc>
              <a:buFont typeface="+mj-lt"/>
              <a:buAutoNum type="arabicPeriod"/>
            </a:pPr>
            <a:r>
              <a:rPr lang="en-US" sz="1400" dirty="0"/>
              <a:t>Test the model on unseen transactional data and compare its performance with existing fraud detection methods to ensure practical applicability and reliability.</a:t>
            </a:r>
            <a:endParaRPr sz="1400" dirty="0">
              <a:latin typeface="+mn-lt"/>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32B57-B838-33F6-47E7-5EA9DA4C04D8}"/>
              </a:ext>
            </a:extLst>
          </p:cNvPr>
          <p:cNvSpPr>
            <a:spLocks noGrp="1"/>
          </p:cNvSpPr>
          <p:nvPr>
            <p:ph type="title"/>
          </p:nvPr>
        </p:nvSpPr>
        <p:spPr>
          <a:xfrm>
            <a:off x="3200400" y="457200"/>
            <a:ext cx="2133600" cy="430887"/>
          </a:xfrm>
        </p:spPr>
        <p:txBody>
          <a:bodyPr/>
          <a:lstStyle/>
          <a:p>
            <a:pPr algn="ctr"/>
            <a:r>
              <a:rPr lang="en-US" sz="2800" dirty="0"/>
              <a:t>APPLICATIONS</a:t>
            </a:r>
            <a:endParaRPr lang="en-IN" sz="2800" dirty="0"/>
          </a:p>
        </p:txBody>
      </p:sp>
      <p:sp>
        <p:nvSpPr>
          <p:cNvPr id="3" name="Text Placeholder 2">
            <a:extLst>
              <a:ext uri="{FF2B5EF4-FFF2-40B4-BE49-F238E27FC236}">
                <a16:creationId xmlns:a16="http://schemas.microsoft.com/office/drawing/2014/main" id="{479D7352-956A-F190-B139-26276925A55E}"/>
              </a:ext>
            </a:extLst>
          </p:cNvPr>
          <p:cNvSpPr>
            <a:spLocks noGrp="1"/>
          </p:cNvSpPr>
          <p:nvPr>
            <p:ph type="body" idx="1"/>
          </p:nvPr>
        </p:nvSpPr>
        <p:spPr>
          <a:xfrm>
            <a:off x="647700" y="1143000"/>
            <a:ext cx="7886700" cy="5137240"/>
          </a:xfrm>
        </p:spPr>
        <p:txBody>
          <a:bodyPr/>
          <a:lstStyle/>
          <a:p>
            <a:pPr marL="342900" indent="-342900" algn="just">
              <a:lnSpc>
                <a:spcPct val="150000"/>
              </a:lnSpc>
              <a:buFont typeface="+mj-lt"/>
              <a:buAutoNum type="arabicPeriod"/>
            </a:pPr>
            <a:r>
              <a:rPr lang="en-US" sz="1400" b="1" dirty="0"/>
              <a:t>Early Detection:</a:t>
            </a:r>
            <a:r>
              <a:rPr lang="en-US" sz="1400" dirty="0"/>
              <a:t> Enables the timely identification of fraudulent transactions, reducing financial losses and mitigating risks to both customers and institutions.</a:t>
            </a:r>
          </a:p>
          <a:p>
            <a:pPr marL="342900" indent="-342900" algn="just">
              <a:lnSpc>
                <a:spcPct val="150000"/>
              </a:lnSpc>
              <a:buFont typeface="+mj-lt"/>
              <a:buAutoNum type="arabicPeriod"/>
            </a:pPr>
            <a:r>
              <a:rPr lang="en-US" sz="1400" b="1" dirty="0"/>
              <a:t>Enhanced Security:</a:t>
            </a:r>
            <a:r>
              <a:rPr lang="en-US" sz="1400" dirty="0"/>
              <a:t> Assists banking and financial institutions in improving security by providing automated and reliable fraud detection and classification.</a:t>
            </a:r>
          </a:p>
          <a:p>
            <a:pPr marL="342900" indent="-342900" algn="just">
              <a:lnSpc>
                <a:spcPct val="150000"/>
              </a:lnSpc>
              <a:buFont typeface="+mj-lt"/>
              <a:buAutoNum type="arabicPeriod"/>
            </a:pPr>
            <a:r>
              <a:rPr lang="en-US" sz="1400" b="1" dirty="0"/>
              <a:t>Risk Management:</a:t>
            </a:r>
            <a:r>
              <a:rPr lang="en-US" sz="1400" dirty="0"/>
              <a:t> Helps in developing effective risk mitigation strategies by identifying fraudulent patterns and anomalies in real-time</a:t>
            </a:r>
          </a:p>
          <a:p>
            <a:pPr marL="342900" indent="-342900" algn="just">
              <a:lnSpc>
                <a:spcPct val="150000"/>
              </a:lnSpc>
              <a:buFont typeface="+mj-lt"/>
              <a:buAutoNum type="arabicPeriod"/>
            </a:pPr>
            <a:r>
              <a:rPr lang="en-US" sz="1400" b="1" dirty="0"/>
              <a:t>Transaction Monitoring:</a:t>
            </a:r>
            <a:r>
              <a:rPr lang="en-US" sz="1400" dirty="0"/>
              <a:t> Allows continuous monitoring of transactions over time, identifying suspicious activity and ensuring compliance with regulatory requirements.</a:t>
            </a:r>
          </a:p>
          <a:p>
            <a:pPr marL="342900" indent="-342900" algn="just">
              <a:lnSpc>
                <a:spcPct val="150000"/>
              </a:lnSpc>
              <a:buFont typeface="+mj-lt"/>
              <a:buAutoNum type="arabicPeriod"/>
            </a:pPr>
            <a:r>
              <a:rPr lang="en-US" sz="1400" b="1" dirty="0"/>
              <a:t>Customized Fraud Prevention:</a:t>
            </a:r>
            <a:r>
              <a:rPr lang="en-US" sz="1400" dirty="0"/>
              <a:t> Supports personalized fraud prevention strategies by analyzing user behavior and transaction characteristics to detect unusual activity.</a:t>
            </a:r>
          </a:p>
          <a:p>
            <a:pPr marL="342900" indent="-342900" algn="just">
              <a:lnSpc>
                <a:spcPct val="150000"/>
              </a:lnSpc>
              <a:buFont typeface="+mj-lt"/>
              <a:buAutoNum type="arabicPeriod"/>
            </a:pPr>
            <a:r>
              <a:rPr lang="en-US" sz="1400" b="1" dirty="0"/>
              <a:t>Customer Protection:</a:t>
            </a:r>
            <a:r>
              <a:rPr lang="en-US" sz="1400" dirty="0"/>
              <a:t> Minimizes the impact of fraud on customers by identifying and preventing fraudulent activities before they escalate.</a:t>
            </a:r>
          </a:p>
          <a:p>
            <a:pPr marL="342900" indent="-342900" algn="just">
              <a:lnSpc>
                <a:spcPct val="150000"/>
              </a:lnSpc>
              <a:buFont typeface="+mj-lt"/>
              <a:buAutoNum type="arabicPeriod"/>
            </a:pPr>
            <a:r>
              <a:rPr lang="en-US" sz="1400" b="1" dirty="0"/>
              <a:t>Financial Research:</a:t>
            </a:r>
            <a:r>
              <a:rPr lang="en-US" sz="1400" dirty="0"/>
              <a:t> Contributes to the development of advanced fraud detection methods by providing insights into transactional patterns and fraud characteristics.</a:t>
            </a:r>
          </a:p>
          <a:p>
            <a:pPr marL="342900" indent="-342900" algn="just">
              <a:lnSpc>
                <a:spcPct val="150000"/>
              </a:lnSpc>
              <a:buFont typeface="+mj-lt"/>
              <a:buAutoNum type="arabicPeriod"/>
            </a:pPr>
            <a:r>
              <a:rPr lang="en-US" sz="1400" b="1" dirty="0"/>
              <a:t>Automated Reporting:</a:t>
            </a:r>
            <a:r>
              <a:rPr lang="en-US" sz="1400" dirty="0"/>
              <a:t> Reduces the workload of analysts by automatically generating fraud detection reports, improving efficiency and minimizing human error</a:t>
            </a:r>
            <a:endParaRPr lang="en-IN" sz="1400" dirty="0"/>
          </a:p>
        </p:txBody>
      </p:sp>
    </p:spTree>
    <p:extLst>
      <p:ext uri="{BB962C8B-B14F-4D97-AF65-F5344CB8AC3E}">
        <p14:creationId xmlns:p14="http://schemas.microsoft.com/office/powerpoint/2010/main" val="3074303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45DF-1F61-6926-F5E2-F1D6EDDAAF0B}"/>
              </a:ext>
            </a:extLst>
          </p:cNvPr>
          <p:cNvSpPr>
            <a:spLocks noGrp="1"/>
          </p:cNvSpPr>
          <p:nvPr>
            <p:ph type="title"/>
          </p:nvPr>
        </p:nvSpPr>
        <p:spPr>
          <a:xfrm>
            <a:off x="3329178" y="461899"/>
            <a:ext cx="2843022" cy="833501"/>
          </a:xfrm>
        </p:spPr>
        <p:txBody>
          <a:bodyPr/>
          <a:lstStyle/>
          <a:p>
            <a:r>
              <a:rPr lang="en-IN" dirty="0"/>
              <a:t>EXECUTION</a:t>
            </a:r>
          </a:p>
        </p:txBody>
      </p:sp>
      <p:pic>
        <p:nvPicPr>
          <p:cNvPr id="4" name="Picture 3">
            <a:extLst>
              <a:ext uri="{FF2B5EF4-FFF2-40B4-BE49-F238E27FC236}">
                <a16:creationId xmlns:a16="http://schemas.microsoft.com/office/drawing/2014/main" id="{BA7E8CA1-5E72-CAE2-52AA-8EB2A50056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6267" y="1905000"/>
            <a:ext cx="3941535" cy="2466975"/>
          </a:xfrm>
          <a:prstGeom prst="rect">
            <a:avLst/>
          </a:prstGeom>
        </p:spPr>
      </p:pic>
      <p:pic>
        <p:nvPicPr>
          <p:cNvPr id="6" name="Picture 5">
            <a:extLst>
              <a:ext uri="{FF2B5EF4-FFF2-40B4-BE49-F238E27FC236}">
                <a16:creationId xmlns:a16="http://schemas.microsoft.com/office/drawing/2014/main" id="{A7309C03-865E-6F17-C9CD-B3C8C63C01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35129" y="1939413"/>
            <a:ext cx="4385733" cy="2466975"/>
          </a:xfrm>
          <a:prstGeom prst="rect">
            <a:avLst/>
          </a:prstGeom>
        </p:spPr>
      </p:pic>
    </p:spTree>
    <p:extLst>
      <p:ext uri="{BB962C8B-B14F-4D97-AF65-F5344CB8AC3E}">
        <p14:creationId xmlns:p14="http://schemas.microsoft.com/office/powerpoint/2010/main" val="1019443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2B640-8F6E-7BB1-F330-BF7637D65195}"/>
              </a:ext>
            </a:extLst>
          </p:cNvPr>
          <p:cNvSpPr>
            <a:spLocks noGrp="1"/>
          </p:cNvSpPr>
          <p:nvPr>
            <p:ph type="title"/>
          </p:nvPr>
        </p:nvSpPr>
        <p:spPr>
          <a:xfrm>
            <a:off x="3329178" y="461899"/>
            <a:ext cx="2487929" cy="246221"/>
          </a:xfrm>
        </p:spPr>
        <p:txBody>
          <a:bodyPr/>
          <a:lstStyle/>
          <a:p>
            <a:r>
              <a:rPr lang="en-IN" sz="1600" dirty="0"/>
              <a:t>FEATURES</a:t>
            </a:r>
          </a:p>
        </p:txBody>
      </p:sp>
      <p:pic>
        <p:nvPicPr>
          <p:cNvPr id="4" name="Picture 3">
            <a:extLst>
              <a:ext uri="{FF2B5EF4-FFF2-40B4-BE49-F238E27FC236}">
                <a16:creationId xmlns:a16="http://schemas.microsoft.com/office/drawing/2014/main" id="{322B284E-29B1-EA64-D297-03D5F273C9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204" y="914400"/>
            <a:ext cx="4677051" cy="2286000"/>
          </a:xfrm>
          <a:prstGeom prst="rect">
            <a:avLst/>
          </a:prstGeom>
        </p:spPr>
      </p:pic>
      <p:pic>
        <p:nvPicPr>
          <p:cNvPr id="6" name="Picture 5">
            <a:extLst>
              <a:ext uri="{FF2B5EF4-FFF2-40B4-BE49-F238E27FC236}">
                <a16:creationId xmlns:a16="http://schemas.microsoft.com/office/drawing/2014/main" id="{38FFEDE1-C5DE-FB23-38E8-C85B2107CF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6800" y="990600"/>
            <a:ext cx="3998230" cy="2286000"/>
          </a:xfrm>
          <a:prstGeom prst="rect">
            <a:avLst/>
          </a:prstGeom>
        </p:spPr>
      </p:pic>
      <p:pic>
        <p:nvPicPr>
          <p:cNvPr id="8" name="Picture 7">
            <a:extLst>
              <a:ext uri="{FF2B5EF4-FFF2-40B4-BE49-F238E27FC236}">
                <a16:creationId xmlns:a16="http://schemas.microsoft.com/office/drawing/2014/main" id="{85B9204A-56A7-FFBA-AA99-DC4850D9B4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3482880"/>
            <a:ext cx="7696204" cy="2913221"/>
          </a:xfrm>
          <a:prstGeom prst="rect">
            <a:avLst/>
          </a:prstGeom>
        </p:spPr>
      </p:pic>
    </p:spTree>
    <p:extLst>
      <p:ext uri="{BB962C8B-B14F-4D97-AF65-F5344CB8AC3E}">
        <p14:creationId xmlns:p14="http://schemas.microsoft.com/office/powerpoint/2010/main" val="2163947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E25B-485D-AFF5-40AD-0D19A8816BB8}"/>
              </a:ext>
            </a:extLst>
          </p:cNvPr>
          <p:cNvSpPr>
            <a:spLocks noGrp="1"/>
          </p:cNvSpPr>
          <p:nvPr>
            <p:ph type="title"/>
          </p:nvPr>
        </p:nvSpPr>
        <p:spPr/>
        <p:txBody>
          <a:bodyPr/>
          <a:lstStyle/>
          <a:p>
            <a:r>
              <a:rPr lang="en-IN" dirty="0"/>
              <a:t>  </a:t>
            </a:r>
          </a:p>
        </p:txBody>
      </p:sp>
      <p:pic>
        <p:nvPicPr>
          <p:cNvPr id="4" name="Picture 3">
            <a:extLst>
              <a:ext uri="{FF2B5EF4-FFF2-40B4-BE49-F238E27FC236}">
                <a16:creationId xmlns:a16="http://schemas.microsoft.com/office/drawing/2014/main" id="{BA8704B2-C445-A07E-CF00-C9979B2D7C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95558" y="810196"/>
            <a:ext cx="5505283" cy="2271712"/>
          </a:xfrm>
          <a:prstGeom prst="rect">
            <a:avLst/>
          </a:prstGeom>
        </p:spPr>
      </p:pic>
      <p:pic>
        <p:nvPicPr>
          <p:cNvPr id="6" name="Picture 5">
            <a:extLst>
              <a:ext uri="{FF2B5EF4-FFF2-40B4-BE49-F238E27FC236}">
                <a16:creationId xmlns:a16="http://schemas.microsoft.com/office/drawing/2014/main" id="{73387EBE-0295-417F-ACB7-98D41B7DFB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200" y="3581399"/>
            <a:ext cx="5334000" cy="2600009"/>
          </a:xfrm>
          <a:prstGeom prst="rect">
            <a:avLst/>
          </a:prstGeom>
        </p:spPr>
      </p:pic>
    </p:spTree>
    <p:extLst>
      <p:ext uri="{BB962C8B-B14F-4D97-AF65-F5344CB8AC3E}">
        <p14:creationId xmlns:p14="http://schemas.microsoft.com/office/powerpoint/2010/main" val="1216387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88239A-8A4E-ADF9-C7C0-F20B68C233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298" y="1066800"/>
            <a:ext cx="4757914" cy="2362200"/>
          </a:xfrm>
          <a:prstGeom prst="rect">
            <a:avLst/>
          </a:prstGeom>
        </p:spPr>
      </p:pic>
      <p:pic>
        <p:nvPicPr>
          <p:cNvPr id="5" name="Picture 4">
            <a:extLst>
              <a:ext uri="{FF2B5EF4-FFF2-40B4-BE49-F238E27FC236}">
                <a16:creationId xmlns:a16="http://schemas.microsoft.com/office/drawing/2014/main" id="{9AE1DF5F-DBF8-F78C-DCF8-5DC8EE5569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942975"/>
            <a:ext cx="4109702" cy="2486025"/>
          </a:xfrm>
          <a:prstGeom prst="rect">
            <a:avLst/>
          </a:prstGeom>
        </p:spPr>
      </p:pic>
      <p:pic>
        <p:nvPicPr>
          <p:cNvPr id="7" name="Picture 6">
            <a:extLst>
              <a:ext uri="{FF2B5EF4-FFF2-40B4-BE49-F238E27FC236}">
                <a16:creationId xmlns:a16="http://schemas.microsoft.com/office/drawing/2014/main" id="{1BDD58F8-0008-C007-0AAA-5DACD7DD7D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83034" y="3657599"/>
            <a:ext cx="5140632" cy="2891605"/>
          </a:xfrm>
          <a:prstGeom prst="rect">
            <a:avLst/>
          </a:prstGeom>
        </p:spPr>
      </p:pic>
    </p:spTree>
    <p:extLst>
      <p:ext uri="{BB962C8B-B14F-4D97-AF65-F5344CB8AC3E}">
        <p14:creationId xmlns:p14="http://schemas.microsoft.com/office/powerpoint/2010/main" val="3352079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6C3A79-3A92-F8F4-3179-90C7D66F81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609600"/>
            <a:ext cx="6324600" cy="2622074"/>
          </a:xfrm>
          <a:prstGeom prst="rect">
            <a:avLst/>
          </a:prstGeom>
        </p:spPr>
      </p:pic>
      <p:pic>
        <p:nvPicPr>
          <p:cNvPr id="5" name="Picture 4">
            <a:extLst>
              <a:ext uri="{FF2B5EF4-FFF2-40B4-BE49-F238E27FC236}">
                <a16:creationId xmlns:a16="http://schemas.microsoft.com/office/drawing/2014/main" id="{58DAAD97-2EF5-199A-2046-20BDDE8AE9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198" y="3594372"/>
            <a:ext cx="6556203" cy="2772728"/>
          </a:xfrm>
          <a:prstGeom prst="rect">
            <a:avLst/>
          </a:prstGeom>
        </p:spPr>
      </p:pic>
    </p:spTree>
    <p:extLst>
      <p:ext uri="{BB962C8B-B14F-4D97-AF65-F5344CB8AC3E}">
        <p14:creationId xmlns:p14="http://schemas.microsoft.com/office/powerpoint/2010/main" val="3159531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79DD8-FA8C-A895-CFF8-6063A1C9C9C9}"/>
              </a:ext>
            </a:extLst>
          </p:cNvPr>
          <p:cNvSpPr>
            <a:spLocks noGrp="1"/>
          </p:cNvSpPr>
          <p:nvPr>
            <p:ph type="title"/>
          </p:nvPr>
        </p:nvSpPr>
        <p:spPr>
          <a:xfrm>
            <a:off x="2819400" y="461899"/>
            <a:ext cx="3429000" cy="1354217"/>
          </a:xfrm>
        </p:spPr>
        <p:txBody>
          <a:bodyPr/>
          <a:lstStyle/>
          <a:p>
            <a:r>
              <a:rPr lang="en-IN" dirty="0"/>
              <a:t>CONCLUSION</a:t>
            </a:r>
          </a:p>
        </p:txBody>
      </p:sp>
      <p:sp>
        <p:nvSpPr>
          <p:cNvPr id="3" name="Text Placeholder 2">
            <a:extLst>
              <a:ext uri="{FF2B5EF4-FFF2-40B4-BE49-F238E27FC236}">
                <a16:creationId xmlns:a16="http://schemas.microsoft.com/office/drawing/2014/main" id="{766AE953-0379-70E4-5AA7-82657BEF6D09}"/>
              </a:ext>
            </a:extLst>
          </p:cNvPr>
          <p:cNvSpPr>
            <a:spLocks noGrp="1"/>
          </p:cNvSpPr>
          <p:nvPr>
            <p:ph type="body" idx="1"/>
          </p:nvPr>
        </p:nvSpPr>
        <p:spPr>
          <a:xfrm>
            <a:off x="535940" y="1613357"/>
            <a:ext cx="7647940" cy="4616648"/>
          </a:xfrm>
        </p:spPr>
        <p:txBody>
          <a:bodyPr/>
          <a:lstStyle/>
          <a:p>
            <a:pPr algn="just"/>
            <a:r>
              <a:rPr lang="en-US" dirty="0"/>
              <a:t>The Fraud Detection in Banking Data project offers a practical, intelligent, and secure approach to identifying fraudulent activities in financial transactions. By leveraging machine learning and real-time analytics, the system ensures high accuracy, fast detection, and broad applicability across banking platforms. The project reduces manual oversight, strengthens user security, and delivers meaningful insights through an intuitive web application. It serves as a reliable tool for individuals and small businesses to prevent financial fraud and maintain trust in digital banking systems.</a:t>
            </a:r>
          </a:p>
          <a:p>
            <a:endParaRPr lang="en-IN" dirty="0"/>
          </a:p>
        </p:txBody>
      </p:sp>
    </p:spTree>
    <p:extLst>
      <p:ext uri="{BB962C8B-B14F-4D97-AF65-F5344CB8AC3E}">
        <p14:creationId xmlns:p14="http://schemas.microsoft.com/office/powerpoint/2010/main" val="736722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39C7-6D20-1CCE-5276-72C8A69A9361}"/>
              </a:ext>
            </a:extLst>
          </p:cNvPr>
          <p:cNvSpPr>
            <a:spLocks noGrp="1"/>
          </p:cNvSpPr>
          <p:nvPr>
            <p:ph type="title"/>
          </p:nvPr>
        </p:nvSpPr>
        <p:spPr>
          <a:xfrm>
            <a:off x="266700" y="2743200"/>
            <a:ext cx="8610600" cy="1752600"/>
          </a:xfrm>
        </p:spPr>
        <p:txBody>
          <a:bodyPr/>
          <a:lstStyle/>
          <a:p>
            <a:r>
              <a:rPr lang="en-IN" sz="10000" b="1" dirty="0">
                <a:latin typeface="Arial Black" panose="020B0A04020102020204" pitchFamily="34" charset="0"/>
              </a:rPr>
              <a:t>THANK YOU</a:t>
            </a:r>
          </a:p>
        </p:txBody>
      </p:sp>
    </p:spTree>
    <p:extLst>
      <p:ext uri="{BB962C8B-B14F-4D97-AF65-F5344CB8AC3E}">
        <p14:creationId xmlns:p14="http://schemas.microsoft.com/office/powerpoint/2010/main" val="1926355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9178" y="461899"/>
            <a:ext cx="2487929" cy="629018"/>
          </a:xfrm>
          <a:prstGeom prst="rect">
            <a:avLst/>
          </a:prstGeom>
        </p:spPr>
        <p:txBody>
          <a:bodyPr vert="horz" wrap="square" lIns="0" tIns="13335" rIns="0" bIns="0" rtlCol="0">
            <a:spAutoFit/>
          </a:bodyPr>
          <a:lstStyle/>
          <a:p>
            <a:pPr marL="12700">
              <a:lnSpc>
                <a:spcPct val="100000"/>
              </a:lnSpc>
              <a:spcBef>
                <a:spcPts val="105"/>
              </a:spcBef>
            </a:pPr>
            <a:r>
              <a:rPr sz="4000" spc="-10" dirty="0"/>
              <a:t>CONTENTS</a:t>
            </a:r>
          </a:p>
        </p:txBody>
      </p:sp>
      <p:sp>
        <p:nvSpPr>
          <p:cNvPr id="3" name="object 3"/>
          <p:cNvSpPr txBox="1"/>
          <p:nvPr/>
        </p:nvSpPr>
        <p:spPr>
          <a:xfrm>
            <a:off x="914400" y="1081085"/>
            <a:ext cx="3166745" cy="5376472"/>
          </a:xfrm>
          <a:prstGeom prst="rect">
            <a:avLst/>
          </a:prstGeom>
        </p:spPr>
        <p:txBody>
          <a:bodyPr vert="horz" wrap="square" lIns="0" tIns="109855" rIns="0" bIns="0" rtlCol="0">
            <a:spAutoFit/>
          </a:bodyPr>
          <a:lstStyle/>
          <a:p>
            <a:pPr marL="355600" indent="-342900">
              <a:lnSpc>
                <a:spcPct val="100000"/>
              </a:lnSpc>
              <a:spcBef>
                <a:spcPts val="865"/>
              </a:spcBef>
              <a:buFont typeface="Arial MT"/>
              <a:buChar char="•"/>
              <a:tabLst>
                <a:tab pos="355600" algn="l"/>
              </a:tabLst>
            </a:pPr>
            <a:r>
              <a:rPr sz="3200" spc="-10" dirty="0">
                <a:latin typeface="Calibri"/>
                <a:cs typeface="Calibri"/>
              </a:rPr>
              <a:t>Abstract</a:t>
            </a:r>
            <a:endParaRPr lang="en-US" sz="3200" spc="-10" dirty="0">
              <a:latin typeface="Calibri"/>
              <a:cs typeface="Calibri"/>
            </a:endParaRPr>
          </a:p>
          <a:p>
            <a:pPr marL="355600" indent="-342900">
              <a:lnSpc>
                <a:spcPct val="100000"/>
              </a:lnSpc>
              <a:spcBef>
                <a:spcPts val="865"/>
              </a:spcBef>
              <a:buFont typeface="Arial MT"/>
              <a:buChar char="•"/>
              <a:tabLst>
                <a:tab pos="355600" algn="l"/>
              </a:tabLst>
            </a:pPr>
            <a:r>
              <a:rPr lang="en-IN" sz="3200" spc="-10" dirty="0">
                <a:latin typeface="Calibri"/>
                <a:cs typeface="Calibri"/>
              </a:rPr>
              <a:t>Introduction</a:t>
            </a:r>
            <a:endParaRPr sz="3200" dirty="0">
              <a:latin typeface="Calibri"/>
              <a:cs typeface="Calibri"/>
            </a:endParaRPr>
          </a:p>
          <a:p>
            <a:pPr marL="355600" indent="-342900">
              <a:lnSpc>
                <a:spcPct val="100000"/>
              </a:lnSpc>
              <a:spcBef>
                <a:spcPts val="770"/>
              </a:spcBef>
              <a:buFont typeface="Arial MT"/>
              <a:buChar char="•"/>
              <a:tabLst>
                <a:tab pos="355600" algn="l"/>
              </a:tabLst>
            </a:pPr>
            <a:r>
              <a:rPr sz="3200" dirty="0">
                <a:latin typeface="Calibri"/>
                <a:cs typeface="Calibri"/>
              </a:rPr>
              <a:t>Existing</a:t>
            </a:r>
            <a:r>
              <a:rPr sz="3200" spc="-100" dirty="0">
                <a:latin typeface="Calibri"/>
                <a:cs typeface="Calibri"/>
              </a:rPr>
              <a:t> </a:t>
            </a:r>
            <a:r>
              <a:rPr sz="3200" spc="-10" dirty="0">
                <a:latin typeface="Calibri"/>
                <a:cs typeface="Calibri"/>
              </a:rPr>
              <a:t>system</a:t>
            </a:r>
            <a:endParaRPr lang="en-IN" sz="3200" spc="-10" dirty="0">
              <a:latin typeface="Calibri"/>
              <a:cs typeface="Calibri"/>
            </a:endParaRPr>
          </a:p>
          <a:p>
            <a:pPr marL="355600" indent="-342900">
              <a:lnSpc>
                <a:spcPct val="100000"/>
              </a:lnSpc>
              <a:spcBef>
                <a:spcPts val="770"/>
              </a:spcBef>
              <a:buFont typeface="Arial MT"/>
              <a:buChar char="•"/>
              <a:tabLst>
                <a:tab pos="355600" algn="l"/>
              </a:tabLst>
            </a:pPr>
            <a:r>
              <a:rPr lang="en-IN" sz="3200" spc="-10" dirty="0">
                <a:latin typeface="Calibri"/>
                <a:cs typeface="Calibri"/>
              </a:rPr>
              <a:t>Tools</a:t>
            </a:r>
            <a:endParaRPr sz="3200" dirty="0">
              <a:latin typeface="Calibri"/>
              <a:cs typeface="Calibri"/>
            </a:endParaRPr>
          </a:p>
          <a:p>
            <a:pPr marL="355600" indent="-342900">
              <a:lnSpc>
                <a:spcPct val="100000"/>
              </a:lnSpc>
              <a:spcBef>
                <a:spcPts val="770"/>
              </a:spcBef>
              <a:buFont typeface="Arial MT"/>
              <a:buChar char="•"/>
              <a:tabLst>
                <a:tab pos="355600" algn="l"/>
              </a:tabLst>
            </a:pPr>
            <a:r>
              <a:rPr sz="3200" dirty="0">
                <a:latin typeface="Calibri"/>
                <a:cs typeface="Calibri"/>
              </a:rPr>
              <a:t>Proposed</a:t>
            </a:r>
            <a:r>
              <a:rPr sz="3200" spc="-100" dirty="0">
                <a:latin typeface="Calibri"/>
                <a:cs typeface="Calibri"/>
              </a:rPr>
              <a:t> </a:t>
            </a:r>
            <a:r>
              <a:rPr sz="3200" spc="-20" dirty="0">
                <a:latin typeface="Calibri"/>
                <a:cs typeface="Calibri"/>
              </a:rPr>
              <a:t>system</a:t>
            </a:r>
            <a:endParaRPr sz="3200" dirty="0">
              <a:latin typeface="Calibri"/>
              <a:cs typeface="Calibri"/>
            </a:endParaRPr>
          </a:p>
          <a:p>
            <a:pPr marL="355600" indent="-342900">
              <a:lnSpc>
                <a:spcPct val="100000"/>
              </a:lnSpc>
              <a:spcBef>
                <a:spcPts val="770"/>
              </a:spcBef>
              <a:buFont typeface="Arial MT"/>
              <a:buChar char="•"/>
              <a:tabLst>
                <a:tab pos="355600" algn="l"/>
              </a:tabLst>
            </a:pPr>
            <a:r>
              <a:rPr sz="3200" spc="-10" dirty="0">
                <a:latin typeface="Calibri"/>
                <a:cs typeface="Calibri"/>
              </a:rPr>
              <a:t>Objective</a:t>
            </a:r>
            <a:endParaRPr sz="3200" dirty="0">
              <a:latin typeface="Calibri"/>
              <a:cs typeface="Calibri"/>
            </a:endParaRPr>
          </a:p>
          <a:p>
            <a:pPr marL="355600" indent="-342900">
              <a:lnSpc>
                <a:spcPct val="100000"/>
              </a:lnSpc>
              <a:spcBef>
                <a:spcPts val="770"/>
              </a:spcBef>
              <a:buFont typeface="Arial MT"/>
              <a:buChar char="•"/>
              <a:tabLst>
                <a:tab pos="355600" algn="l"/>
              </a:tabLst>
            </a:pPr>
            <a:r>
              <a:rPr sz="3200" spc="-10" dirty="0">
                <a:latin typeface="Calibri"/>
                <a:cs typeface="Calibri"/>
              </a:rPr>
              <a:t>Applications</a:t>
            </a:r>
            <a:endParaRPr lang="en-IN" sz="3200" spc="-10" dirty="0">
              <a:latin typeface="Calibri"/>
              <a:cs typeface="Calibri"/>
            </a:endParaRPr>
          </a:p>
          <a:p>
            <a:pPr marL="355600" indent="-342900">
              <a:lnSpc>
                <a:spcPct val="100000"/>
              </a:lnSpc>
              <a:spcBef>
                <a:spcPts val="770"/>
              </a:spcBef>
              <a:buFont typeface="Arial MT"/>
              <a:buChar char="•"/>
              <a:tabLst>
                <a:tab pos="355600" algn="l"/>
              </a:tabLst>
            </a:pPr>
            <a:r>
              <a:rPr lang="en-IN" sz="3200" spc="-10" dirty="0">
                <a:latin typeface="Calibri"/>
                <a:cs typeface="Calibri"/>
              </a:rPr>
              <a:t>Execution</a:t>
            </a:r>
          </a:p>
          <a:p>
            <a:pPr marL="355600" indent="-342900">
              <a:lnSpc>
                <a:spcPct val="100000"/>
              </a:lnSpc>
              <a:spcBef>
                <a:spcPts val="770"/>
              </a:spcBef>
              <a:buFont typeface="Arial MT"/>
              <a:buChar char="•"/>
              <a:tabLst>
                <a:tab pos="355600" algn="l"/>
              </a:tabLst>
            </a:pPr>
            <a:r>
              <a:rPr lang="en-IN" sz="3200" spc="-10" dirty="0">
                <a:latin typeface="Calibri"/>
                <a:cs typeface="Calibri"/>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2800" y="381000"/>
            <a:ext cx="2487929" cy="696594"/>
          </a:xfrm>
          <a:prstGeom prst="rect">
            <a:avLst/>
          </a:prstGeom>
        </p:spPr>
        <p:txBody>
          <a:bodyPr vert="horz" wrap="square" lIns="0" tIns="13335" rIns="0" bIns="0" rtlCol="0">
            <a:spAutoFit/>
          </a:bodyPr>
          <a:lstStyle/>
          <a:p>
            <a:pPr marL="297180">
              <a:lnSpc>
                <a:spcPct val="100000"/>
              </a:lnSpc>
              <a:spcBef>
                <a:spcPts val="105"/>
              </a:spcBef>
            </a:pPr>
            <a:r>
              <a:rPr spc="-20" dirty="0"/>
              <a:t>Abstract</a:t>
            </a:r>
          </a:p>
        </p:txBody>
      </p:sp>
      <p:sp>
        <p:nvSpPr>
          <p:cNvPr id="5" name="TextBox 4">
            <a:extLst>
              <a:ext uri="{FF2B5EF4-FFF2-40B4-BE49-F238E27FC236}">
                <a16:creationId xmlns:a16="http://schemas.microsoft.com/office/drawing/2014/main" id="{6269B2D7-ABFE-5753-FDFE-8308BE1FFB06}"/>
              </a:ext>
            </a:extLst>
          </p:cNvPr>
          <p:cNvSpPr txBox="1"/>
          <p:nvPr/>
        </p:nvSpPr>
        <p:spPr>
          <a:xfrm>
            <a:off x="2286000" y="3244334"/>
            <a:ext cx="4572000" cy="369332"/>
          </a:xfrm>
          <a:prstGeom prst="rect">
            <a:avLst/>
          </a:prstGeom>
          <a:noFill/>
        </p:spPr>
        <p:txBody>
          <a:bodyPr wrap="square">
            <a:spAutoFit/>
          </a:bodyPr>
          <a:lstStyle/>
          <a:p>
            <a:endParaRPr lang="en-IN" dirty="0"/>
          </a:p>
        </p:txBody>
      </p:sp>
      <p:sp>
        <p:nvSpPr>
          <p:cNvPr id="7" name="TextBox 6">
            <a:extLst>
              <a:ext uri="{FF2B5EF4-FFF2-40B4-BE49-F238E27FC236}">
                <a16:creationId xmlns:a16="http://schemas.microsoft.com/office/drawing/2014/main" id="{0E0A8BBD-72B3-D31D-8CE1-214559251CE0}"/>
              </a:ext>
            </a:extLst>
          </p:cNvPr>
          <p:cNvSpPr txBox="1"/>
          <p:nvPr/>
        </p:nvSpPr>
        <p:spPr>
          <a:xfrm>
            <a:off x="685800" y="1066800"/>
            <a:ext cx="7848600" cy="4761496"/>
          </a:xfrm>
          <a:prstGeom prst="rect">
            <a:avLst/>
          </a:prstGeom>
          <a:noFill/>
        </p:spPr>
        <p:txBody>
          <a:bodyPr wrap="square">
            <a:spAutoFit/>
          </a:bodyPr>
          <a:lstStyle/>
          <a:p>
            <a:endParaRPr lang="en-US" sz="1800" dirty="0">
              <a:solidFill>
                <a:srgbClr val="000000"/>
              </a:solidFill>
              <a:effectLst/>
              <a:latin typeface="Times New Roman" panose="02020603050405020304" pitchFamily="18" charset="0"/>
            </a:endParaRPr>
          </a:p>
          <a:p>
            <a:pPr marL="285750" indent="-285750" algn="just">
              <a:lnSpc>
                <a:spcPct val="150000"/>
              </a:lnSpc>
              <a:buFont typeface="Arial" panose="020B0604020202020204" pitchFamily="34" charset="0"/>
              <a:buChar char="•"/>
            </a:pPr>
            <a:r>
              <a:rPr lang="en-US" sz="1600" dirty="0"/>
              <a:t>Fraud detection in banking is a critical aspect of ensuring financial security, which significantly impacts customer trust and organizational outcomes</a:t>
            </a:r>
            <a:r>
              <a:rPr lang="en-US" sz="1600" dirty="0">
                <a:latin typeface="+mn-lt"/>
              </a:rPr>
              <a:t>.</a:t>
            </a:r>
          </a:p>
          <a:p>
            <a:pPr marL="285750" indent="-285750" algn="just">
              <a:lnSpc>
                <a:spcPct val="150000"/>
              </a:lnSpc>
              <a:buFont typeface="Arial" panose="020B0604020202020204" pitchFamily="34" charset="0"/>
              <a:buChar char="•"/>
            </a:pPr>
            <a:r>
              <a:rPr lang="en-US" sz="1600" dirty="0"/>
              <a:t>Banking transactions generate vast amounts of data, but manually identifying fraudulent activities is time-consuming and prone to human errors.</a:t>
            </a:r>
            <a:endParaRPr lang="en-US" sz="1600" dirty="0">
              <a:latin typeface="+mn-lt"/>
            </a:endParaRPr>
          </a:p>
          <a:p>
            <a:pPr marL="285750" indent="-285750" algn="just">
              <a:lnSpc>
                <a:spcPct val="150000"/>
              </a:lnSpc>
              <a:buFont typeface="Arial" panose="020B0604020202020204" pitchFamily="34" charset="0"/>
              <a:buChar char="•"/>
            </a:pPr>
            <a:r>
              <a:rPr lang="en-US" sz="1600" dirty="0"/>
              <a:t>The increasing demand for efficient detection systems has led to the exploration of automated solutions powered by machine learning.</a:t>
            </a:r>
            <a:endParaRPr lang="en-US" sz="1600" dirty="0">
              <a:latin typeface="+mn-lt"/>
            </a:endParaRPr>
          </a:p>
          <a:p>
            <a:pPr marL="285750" indent="-285750" algn="just">
              <a:lnSpc>
                <a:spcPct val="150000"/>
              </a:lnSpc>
              <a:buFont typeface="Arial" panose="020B0604020202020204" pitchFamily="34" charset="0"/>
              <a:buChar char="•"/>
            </a:pPr>
            <a:r>
              <a:rPr lang="en-US" sz="1600" dirty="0"/>
              <a:t>This project aims to develop an automated fraud detection system for banking data using advanced machine learning techniques</a:t>
            </a:r>
            <a:endParaRPr lang="en-US" sz="1600" dirty="0">
              <a:latin typeface="+mn-lt"/>
            </a:endParaRPr>
          </a:p>
          <a:p>
            <a:pPr marL="285750" indent="-285750" algn="just">
              <a:lnSpc>
                <a:spcPct val="150000"/>
              </a:lnSpc>
              <a:buFont typeface="Arial" panose="020B0604020202020204" pitchFamily="34" charset="0"/>
              <a:buChar char="•"/>
            </a:pPr>
            <a:r>
              <a:rPr lang="en-US" sz="1600" dirty="0"/>
              <a:t>The system integrates gradient boosting algorithms for feature extraction and classification, ensuring precise detection of fraudulent activities</a:t>
            </a:r>
            <a:endParaRPr lang="en-US" sz="1600" dirty="0">
              <a:latin typeface="+mn-lt"/>
            </a:endParaRPr>
          </a:p>
          <a:p>
            <a:pPr marL="285750" indent="-285750" algn="just">
              <a:lnSpc>
                <a:spcPct val="150000"/>
              </a:lnSpc>
              <a:buFont typeface="Arial" panose="020B0604020202020204" pitchFamily="34" charset="0"/>
              <a:buChar char="•"/>
            </a:pPr>
            <a:r>
              <a:rPr lang="en-US" sz="1600" dirty="0"/>
              <a:t>The goal is to provide a reliable tool that enhances detection accuracy, reduces false positives, and assists  in making timely decisions to mitigate fraud.</a:t>
            </a:r>
            <a:endParaRPr lang="en-IN" sz="1600"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70AA-B34F-FEC6-A3ED-510BEDE9ADC5}"/>
              </a:ext>
            </a:extLst>
          </p:cNvPr>
          <p:cNvSpPr>
            <a:spLocks noGrp="1"/>
          </p:cNvSpPr>
          <p:nvPr>
            <p:ph type="title"/>
          </p:nvPr>
        </p:nvSpPr>
        <p:spPr>
          <a:xfrm>
            <a:off x="2438400" y="381000"/>
            <a:ext cx="4495800" cy="677108"/>
          </a:xfrm>
        </p:spPr>
        <p:txBody>
          <a:bodyPr/>
          <a:lstStyle/>
          <a:p>
            <a:pPr algn="ctr"/>
            <a:r>
              <a:rPr lang="en-US" dirty="0"/>
              <a:t>INTRODUCTION</a:t>
            </a:r>
            <a:endParaRPr lang="en-IN" dirty="0"/>
          </a:p>
        </p:txBody>
      </p:sp>
      <p:sp>
        <p:nvSpPr>
          <p:cNvPr id="3" name="Text Placeholder 2">
            <a:extLst>
              <a:ext uri="{FF2B5EF4-FFF2-40B4-BE49-F238E27FC236}">
                <a16:creationId xmlns:a16="http://schemas.microsoft.com/office/drawing/2014/main" id="{357F72F0-C4DE-5EEF-B570-4FD2AE158D16}"/>
              </a:ext>
            </a:extLst>
          </p:cNvPr>
          <p:cNvSpPr>
            <a:spLocks noGrp="1"/>
          </p:cNvSpPr>
          <p:nvPr>
            <p:ph type="body" idx="1"/>
          </p:nvPr>
        </p:nvSpPr>
        <p:spPr>
          <a:xfrm>
            <a:off x="609600" y="1232116"/>
            <a:ext cx="7696200" cy="5132431"/>
          </a:xfrm>
        </p:spPr>
        <p:txBody>
          <a:bodyPr/>
          <a:lstStyle/>
          <a:p>
            <a:pPr marL="285750" indent="-285750" algn="just">
              <a:lnSpc>
                <a:spcPct val="150000"/>
              </a:lnSpc>
              <a:buFont typeface="Arial" panose="020B0604020202020204" pitchFamily="34" charset="0"/>
              <a:buChar char="•"/>
            </a:pPr>
            <a:r>
              <a:rPr lang="en-US" sz="1600" dirty="0"/>
              <a:t>The main purpose behind our project “FRAUD DETECTION IN BANKING DATA USING MACHINE LEARNING” is to address the challenges of accurately identifying fraudulent transactions in banking datasets</a:t>
            </a:r>
            <a:r>
              <a:rPr lang="en-US" sz="1100" dirty="0"/>
              <a:t>.</a:t>
            </a:r>
            <a:endParaRPr lang="en-US" sz="1600" dirty="0">
              <a:latin typeface="+mn-lt"/>
            </a:endParaRPr>
          </a:p>
          <a:p>
            <a:pPr marL="285750" indent="-285750" algn="just">
              <a:lnSpc>
                <a:spcPct val="150000"/>
              </a:lnSpc>
              <a:buFont typeface="Arial" panose="020B0604020202020204" pitchFamily="34" charset="0"/>
              <a:buChar char="•"/>
            </a:pPr>
            <a:r>
              <a:rPr lang="en-US" sz="1600" dirty="0"/>
              <a:t>Despite advancements in financial technology, manual fraud detection remains time-consuming and prone to errors</a:t>
            </a:r>
            <a:r>
              <a:rPr lang="en-US" sz="1100" dirty="0"/>
              <a:t>.</a:t>
            </a:r>
            <a:endParaRPr lang="en-US" sz="1600" dirty="0">
              <a:latin typeface="+mn-lt"/>
            </a:endParaRPr>
          </a:p>
          <a:p>
            <a:pPr marL="285750" indent="-285750" algn="just">
              <a:lnSpc>
                <a:spcPct val="150000"/>
              </a:lnSpc>
              <a:buFont typeface="Arial" panose="020B0604020202020204" pitchFamily="34" charset="0"/>
              <a:buChar char="•"/>
            </a:pPr>
            <a:r>
              <a:rPr lang="en-US" sz="1600" dirty="0"/>
              <a:t>With the rise of machine learning techniques, we believe that this issue can be effectively tackled by leveraging algorithms for classification and anomaly detection tasks.</a:t>
            </a:r>
            <a:endParaRPr lang="en-US" sz="1600" dirty="0">
              <a:latin typeface="+mn-lt"/>
            </a:endParaRPr>
          </a:p>
          <a:p>
            <a:pPr marL="285750" indent="-285750" algn="just">
              <a:lnSpc>
                <a:spcPct val="150000"/>
              </a:lnSpc>
              <a:buFont typeface="Arial" panose="020B0604020202020204" pitchFamily="34" charset="0"/>
              <a:buChar char="•"/>
            </a:pPr>
            <a:r>
              <a:rPr lang="en-US" sz="1600" dirty="0"/>
              <a:t>Our project aims to systematically explore the use of machine learning models, specifically combining Gradient Boosting (such as </a:t>
            </a:r>
            <a:r>
              <a:rPr lang="en-US" sz="1600" dirty="0" err="1"/>
              <a:t>XGBoost</a:t>
            </a:r>
            <a:r>
              <a:rPr lang="en-US" sz="1600" dirty="0"/>
              <a:t>) for feature extraction and classification, and clustering techniques for detecting anomalies.</a:t>
            </a:r>
            <a:endParaRPr lang="en-US" sz="1600" dirty="0">
              <a:latin typeface="+mn-lt"/>
            </a:endParaRPr>
          </a:p>
          <a:p>
            <a:pPr marL="285750" indent="-285750" algn="just">
              <a:lnSpc>
                <a:spcPct val="150000"/>
              </a:lnSpc>
              <a:buFont typeface="Arial" panose="020B0604020202020204" pitchFamily="34" charset="0"/>
              <a:buChar char="•"/>
            </a:pPr>
            <a:r>
              <a:rPr lang="en-US" sz="1600" dirty="0"/>
              <a:t>The ultimate goal of our project is to develop an efficient model capable of classifying transactions into categories such as {'fraudulent': 1, 'non-fraudulent': 0} and identifying suspicious patterns accurately from transactional data to assist  in timely and accurate fraud prevention.</a:t>
            </a:r>
            <a:endParaRPr lang="en-IN" sz="1600" dirty="0">
              <a:latin typeface="+mn-lt"/>
            </a:endParaRPr>
          </a:p>
        </p:txBody>
      </p:sp>
    </p:spTree>
    <p:extLst>
      <p:ext uri="{BB962C8B-B14F-4D97-AF65-F5344CB8AC3E}">
        <p14:creationId xmlns:p14="http://schemas.microsoft.com/office/powerpoint/2010/main" val="3040320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21305" y="457200"/>
            <a:ext cx="3501390" cy="696595"/>
          </a:xfrm>
          <a:prstGeom prst="rect">
            <a:avLst/>
          </a:prstGeom>
        </p:spPr>
        <p:txBody>
          <a:bodyPr vert="horz" wrap="square" lIns="0" tIns="13335" rIns="0" bIns="0" rtlCol="0">
            <a:spAutoFit/>
          </a:bodyPr>
          <a:lstStyle/>
          <a:p>
            <a:pPr marL="12700">
              <a:lnSpc>
                <a:spcPct val="100000"/>
              </a:lnSpc>
              <a:spcBef>
                <a:spcPts val="105"/>
              </a:spcBef>
            </a:pPr>
            <a:r>
              <a:rPr dirty="0"/>
              <a:t>Existing</a:t>
            </a:r>
            <a:r>
              <a:rPr spc="-135" dirty="0"/>
              <a:t> </a:t>
            </a:r>
            <a:r>
              <a:rPr spc="-10" dirty="0"/>
              <a:t>System</a:t>
            </a:r>
          </a:p>
        </p:txBody>
      </p:sp>
      <p:sp>
        <p:nvSpPr>
          <p:cNvPr id="3" name="object 3"/>
          <p:cNvSpPr txBox="1"/>
          <p:nvPr/>
        </p:nvSpPr>
        <p:spPr>
          <a:xfrm>
            <a:off x="533400" y="1242729"/>
            <a:ext cx="7848600" cy="5299143"/>
          </a:xfrm>
          <a:prstGeom prst="rect">
            <a:avLst/>
          </a:prstGeom>
        </p:spPr>
        <p:txBody>
          <a:bodyPr vert="horz" wrap="square" lIns="0" tIns="53975" rIns="0" bIns="0" rtlCol="0">
            <a:spAutoFit/>
          </a:bodyPr>
          <a:lstStyle/>
          <a:p>
            <a:pPr marL="355600" marR="5080" indent="-343535" algn="just">
              <a:lnSpc>
                <a:spcPts val="2920"/>
              </a:lnSpc>
              <a:spcBef>
                <a:spcPts val="690"/>
              </a:spcBef>
              <a:buFont typeface="Arial MT"/>
              <a:buChar char="•"/>
              <a:tabLst>
                <a:tab pos="355600" algn="l"/>
              </a:tabLst>
            </a:pPr>
            <a:r>
              <a:rPr lang="en-US" sz="1600" b="0" i="0" dirty="0">
                <a:solidFill>
                  <a:srgbClr val="1F2328"/>
                </a:solidFill>
                <a:effectLst/>
                <a:highlight>
                  <a:srgbClr val="FFFFFF"/>
                </a:highlight>
                <a:latin typeface="+mn-lt"/>
              </a:rPr>
              <a:t>Existing systems for fraud detection in banking data primarily uses traditional machine learning methods like </a:t>
            </a:r>
            <a:r>
              <a:rPr lang="en-US" sz="1600" dirty="0">
                <a:solidFill>
                  <a:srgbClr val="1F2328"/>
                </a:solidFill>
                <a:highlight>
                  <a:srgbClr val="FFFFFF"/>
                </a:highlight>
                <a:latin typeface="+mn-lt"/>
              </a:rPr>
              <a:t>S</a:t>
            </a:r>
            <a:r>
              <a:rPr lang="en-US" sz="1600" b="0" i="0" dirty="0">
                <a:solidFill>
                  <a:srgbClr val="1F2328"/>
                </a:solidFill>
                <a:effectLst/>
                <a:highlight>
                  <a:srgbClr val="FFFFFF"/>
                </a:highlight>
                <a:latin typeface="+mn-lt"/>
              </a:rPr>
              <a:t>upport </a:t>
            </a:r>
            <a:r>
              <a:rPr lang="en-US" sz="1600" dirty="0">
                <a:solidFill>
                  <a:srgbClr val="1F2328"/>
                </a:solidFill>
                <a:highlight>
                  <a:srgbClr val="FFFFFF"/>
                </a:highlight>
                <a:latin typeface="+mn-lt"/>
              </a:rPr>
              <a:t>V</a:t>
            </a:r>
            <a:r>
              <a:rPr lang="en-US" sz="1600" b="0" i="0" dirty="0">
                <a:solidFill>
                  <a:srgbClr val="1F2328"/>
                </a:solidFill>
                <a:effectLst/>
                <a:highlight>
                  <a:srgbClr val="FFFFFF"/>
                </a:highlight>
                <a:latin typeface="+mn-lt"/>
              </a:rPr>
              <a:t>ectors Machines (SVM) and decision trees</a:t>
            </a:r>
          </a:p>
          <a:p>
            <a:pPr marL="355600" marR="5080" indent="-343535" algn="just">
              <a:lnSpc>
                <a:spcPts val="2920"/>
              </a:lnSpc>
              <a:spcBef>
                <a:spcPts val="690"/>
              </a:spcBef>
              <a:buFont typeface="Arial MT"/>
              <a:buChar char="•"/>
              <a:tabLst>
                <a:tab pos="355600" algn="l"/>
              </a:tabLst>
            </a:pPr>
            <a:r>
              <a:rPr lang="en-US" sz="1600" b="0" i="0" dirty="0">
                <a:solidFill>
                  <a:srgbClr val="1F2328"/>
                </a:solidFill>
                <a:effectLst/>
                <a:highlight>
                  <a:srgbClr val="FFFFFF"/>
                </a:highlight>
                <a:latin typeface="+mn-lt"/>
              </a:rPr>
              <a:t>These methods rely on manual feature engineering, which can be time-consuming and less effective for identifying complex patterns in transactional data.</a:t>
            </a:r>
          </a:p>
          <a:p>
            <a:pPr marL="355600" marR="5080" indent="-343535" algn="just">
              <a:lnSpc>
                <a:spcPts val="2920"/>
              </a:lnSpc>
              <a:spcBef>
                <a:spcPts val="690"/>
              </a:spcBef>
              <a:buFont typeface="Arial MT"/>
              <a:buChar char="•"/>
              <a:tabLst>
                <a:tab pos="355600" algn="l"/>
              </a:tabLst>
            </a:pPr>
            <a:r>
              <a:rPr lang="en-US" sz="1600" b="0" i="0" dirty="0">
                <a:solidFill>
                  <a:srgbClr val="1F2328"/>
                </a:solidFill>
                <a:effectLst/>
                <a:highlight>
                  <a:srgbClr val="FFFFFF"/>
                </a:highlight>
                <a:latin typeface="+mn-lt"/>
              </a:rPr>
              <a:t>Recent advancements have introduced machine learning techniques, especially ensemble methods like Random Forest and Gradient Boosting (e.g. </a:t>
            </a:r>
            <a:r>
              <a:rPr lang="en-US" sz="1600" b="0" i="0" dirty="0" err="1">
                <a:solidFill>
                  <a:srgbClr val="1F2328"/>
                </a:solidFill>
                <a:effectLst/>
                <a:highlight>
                  <a:srgbClr val="FFFFFF"/>
                </a:highlight>
                <a:latin typeface="+mn-lt"/>
              </a:rPr>
              <a:t>XGBoost</a:t>
            </a:r>
            <a:r>
              <a:rPr lang="en-US" sz="1600" b="0" i="0" dirty="0">
                <a:solidFill>
                  <a:srgbClr val="1F2328"/>
                </a:solidFill>
                <a:effectLst/>
                <a:highlight>
                  <a:srgbClr val="FFFFFF"/>
                </a:highlight>
                <a:latin typeface="+mn-lt"/>
              </a:rPr>
              <a:t>), which have shown improved performance.</a:t>
            </a:r>
          </a:p>
          <a:p>
            <a:pPr marL="355600" marR="5080" indent="-343535" algn="just">
              <a:lnSpc>
                <a:spcPts val="2920"/>
              </a:lnSpc>
              <a:spcBef>
                <a:spcPts val="690"/>
              </a:spcBef>
              <a:buFont typeface="Arial MT"/>
              <a:buChar char="•"/>
              <a:tabLst>
                <a:tab pos="355600" algn="l"/>
              </a:tabLst>
            </a:pPr>
            <a:r>
              <a:rPr lang="en-US" sz="1600" b="0" i="0" dirty="0">
                <a:solidFill>
                  <a:srgbClr val="1F2328"/>
                </a:solidFill>
                <a:effectLst/>
                <a:highlight>
                  <a:srgbClr val="FFFFFF"/>
                </a:highlight>
                <a:latin typeface="+mn-lt"/>
              </a:rPr>
              <a:t>While these models have enhanced fraud classification, they still face challenges in achieving high accuracy, especially in detecting subtle and evolving fraudulent behaviors.</a:t>
            </a:r>
          </a:p>
          <a:p>
            <a:pPr marL="355600" marR="5080" indent="-343535" algn="just">
              <a:lnSpc>
                <a:spcPts val="2920"/>
              </a:lnSpc>
              <a:spcBef>
                <a:spcPts val="690"/>
              </a:spcBef>
              <a:buFont typeface="Arial MT"/>
              <a:buChar char="•"/>
              <a:tabLst>
                <a:tab pos="355600" algn="l"/>
              </a:tabLst>
            </a:pPr>
            <a:r>
              <a:rPr lang="en-US" sz="1600" dirty="0">
                <a:solidFill>
                  <a:srgbClr val="1F2328"/>
                </a:solidFill>
                <a:highlight>
                  <a:srgbClr val="FFFFFF"/>
                </a:highlight>
                <a:latin typeface="+mn-lt"/>
              </a:rPr>
              <a:t>The detection of anomalies in transactional data remains a challenge in existing system, affecting precision and recall.</a:t>
            </a:r>
            <a:endParaRPr lang="en-US" sz="1600" b="0" i="0" dirty="0">
              <a:solidFill>
                <a:srgbClr val="1F2328"/>
              </a:solidFill>
              <a:effectLst/>
              <a:highlight>
                <a:srgbClr val="FFFFFF"/>
              </a:highlight>
              <a:latin typeface="+mn-lt"/>
            </a:endParaRPr>
          </a:p>
          <a:p>
            <a:pPr marL="355600" marR="5080" indent="-343535" algn="just">
              <a:lnSpc>
                <a:spcPts val="2920"/>
              </a:lnSpc>
              <a:spcBef>
                <a:spcPts val="690"/>
              </a:spcBef>
              <a:buFont typeface="Arial MT"/>
              <a:buChar char="•"/>
              <a:tabLst>
                <a:tab pos="355600" algn="l"/>
              </a:tabLst>
            </a:pPr>
            <a:r>
              <a:rPr lang="en-US" sz="1600" b="0" i="0" dirty="0">
                <a:solidFill>
                  <a:srgbClr val="1F2328"/>
                </a:solidFill>
                <a:effectLst/>
                <a:highlight>
                  <a:srgbClr val="FFFFFF"/>
                </a:highlight>
                <a:latin typeface="+mn-lt"/>
              </a:rPr>
              <a:t>Current systems often struggle with generalizing to diverse datasets, limiting their robustness and practical utility in real-world banking environments.</a:t>
            </a:r>
            <a:endParaRPr lang="en-US" sz="1600" dirty="0">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B0A54-BE28-4AD4-088B-6DD1529C8AFA}"/>
              </a:ext>
            </a:extLst>
          </p:cNvPr>
          <p:cNvSpPr>
            <a:spLocks noGrp="1"/>
          </p:cNvSpPr>
          <p:nvPr>
            <p:ph type="title"/>
          </p:nvPr>
        </p:nvSpPr>
        <p:spPr/>
        <p:txBody>
          <a:bodyPr/>
          <a:lstStyle/>
          <a:p>
            <a:r>
              <a:rPr lang="en-IN" dirty="0"/>
              <a:t>TOOLS</a:t>
            </a:r>
          </a:p>
        </p:txBody>
      </p:sp>
      <p:sp>
        <p:nvSpPr>
          <p:cNvPr id="4" name="Rectangle 1">
            <a:extLst>
              <a:ext uri="{FF2B5EF4-FFF2-40B4-BE49-F238E27FC236}">
                <a16:creationId xmlns:a16="http://schemas.microsoft.com/office/drawing/2014/main" id="{912A6ECF-5CB5-66B9-167B-365A66D38600}"/>
              </a:ext>
            </a:extLst>
          </p:cNvPr>
          <p:cNvSpPr>
            <a:spLocks noGrp="1" noChangeArrowheads="1"/>
          </p:cNvSpPr>
          <p:nvPr>
            <p:ph type="body" idx="1"/>
          </p:nvPr>
        </p:nvSpPr>
        <p:spPr bwMode="auto">
          <a:xfrm>
            <a:off x="784251" y="1828393"/>
            <a:ext cx="7151317" cy="3330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Python</a:t>
            </a:r>
            <a:r>
              <a:rPr kumimoji="0" lang="en-US" altLang="en-US" sz="1800" b="0" i="0" u="none" strike="noStrike" cap="none" normalizeH="0" baseline="0" dirty="0">
                <a:ln>
                  <a:noFill/>
                </a:ln>
                <a:solidFill>
                  <a:schemeClr val="tx1"/>
                </a:solidFill>
                <a:effectLst/>
                <a:latin typeface="Arial" panose="020B0604020202020204" pitchFamily="34" charset="0"/>
              </a:rPr>
              <a:t> – Core language for data processing and model building</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Pandas &amp; NumPy</a:t>
            </a:r>
            <a:r>
              <a:rPr kumimoji="0" lang="en-US" altLang="en-US" sz="1800" b="0" i="0" u="none" strike="noStrike" cap="none" normalizeH="0" baseline="0" dirty="0">
                <a:ln>
                  <a:noFill/>
                </a:ln>
                <a:solidFill>
                  <a:schemeClr val="tx1"/>
                </a:solidFill>
                <a:effectLst/>
                <a:latin typeface="Arial" panose="020B0604020202020204" pitchFamily="34" charset="0"/>
              </a:rPr>
              <a:t> – Data cleaning and manipulation</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Scikit-learn</a:t>
            </a:r>
            <a:r>
              <a:rPr kumimoji="0" lang="en-US" altLang="en-US" sz="1800" b="0" i="0" u="none" strike="noStrike" cap="none" normalizeH="0" baseline="0" dirty="0">
                <a:ln>
                  <a:noFill/>
                </a:ln>
                <a:solidFill>
                  <a:schemeClr val="tx1"/>
                </a:solidFill>
                <a:effectLst/>
                <a:latin typeface="Arial" panose="020B0604020202020204" pitchFamily="34" charset="0"/>
              </a:rPr>
              <a:t> – Machine learning models and evaluation</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Matplotlib &amp; Seaborn</a:t>
            </a:r>
            <a:r>
              <a:rPr kumimoji="0" lang="en-US" altLang="en-US" sz="1800" b="0" i="0" u="none" strike="noStrike" cap="none" normalizeH="0" baseline="0" dirty="0">
                <a:ln>
                  <a:noFill/>
                </a:ln>
                <a:solidFill>
                  <a:schemeClr val="tx1"/>
                </a:solidFill>
                <a:effectLst/>
                <a:latin typeface="Arial" panose="020B0604020202020204" pitchFamily="34" charset="0"/>
              </a:rPr>
              <a:t> – Data visualization</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Streamlit</a:t>
            </a:r>
            <a:r>
              <a:rPr kumimoji="0" lang="en-US" altLang="en-US" sz="1800" b="0" i="0" u="none" strike="noStrike" cap="none" normalizeH="0" baseline="0" dirty="0">
                <a:ln>
                  <a:noFill/>
                </a:ln>
                <a:solidFill>
                  <a:schemeClr val="tx1"/>
                </a:solidFill>
                <a:effectLst/>
                <a:latin typeface="Arial" panose="020B0604020202020204" pitchFamily="34" charset="0"/>
              </a:rPr>
              <a:t> – Web app development and UI</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Supabase</a:t>
            </a:r>
            <a:r>
              <a:rPr kumimoji="0" lang="en-US" altLang="en-US" sz="1800" b="0" i="0" u="none" strike="noStrike" cap="none" normalizeH="0" baseline="0" dirty="0">
                <a:ln>
                  <a:noFill/>
                </a:ln>
                <a:solidFill>
                  <a:schemeClr val="tx1"/>
                </a:solidFill>
                <a:effectLst/>
                <a:latin typeface="Arial" panose="020B0604020202020204" pitchFamily="34" charset="0"/>
              </a:rPr>
              <a:t> – Backend for user authentication and database storage</a:t>
            </a:r>
          </a:p>
        </p:txBody>
      </p:sp>
    </p:spTree>
    <p:extLst>
      <p:ext uri="{BB962C8B-B14F-4D97-AF65-F5344CB8AC3E}">
        <p14:creationId xmlns:p14="http://schemas.microsoft.com/office/powerpoint/2010/main" val="918105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bject 26"/>
          <p:cNvSpPr txBox="1">
            <a:spLocks noGrp="1"/>
          </p:cNvSpPr>
          <p:nvPr>
            <p:ph type="title"/>
          </p:nvPr>
        </p:nvSpPr>
        <p:spPr>
          <a:xfrm>
            <a:off x="2514600" y="457200"/>
            <a:ext cx="3877945" cy="689932"/>
          </a:xfrm>
          <a:prstGeom prst="rect">
            <a:avLst/>
          </a:prstGeom>
        </p:spPr>
        <p:txBody>
          <a:bodyPr vert="horz" wrap="square" lIns="0" tIns="12700" rIns="0" bIns="0" rtlCol="0">
            <a:spAutoFit/>
          </a:bodyPr>
          <a:lstStyle/>
          <a:p>
            <a:pPr marL="12700">
              <a:lnSpc>
                <a:spcPct val="100000"/>
              </a:lnSpc>
              <a:spcBef>
                <a:spcPts val="100"/>
              </a:spcBef>
            </a:pPr>
            <a:r>
              <a:rPr dirty="0"/>
              <a:t>Proposed</a:t>
            </a:r>
            <a:r>
              <a:rPr spc="-195" dirty="0"/>
              <a:t> </a:t>
            </a:r>
            <a:r>
              <a:rPr spc="-10" dirty="0"/>
              <a:t>system</a:t>
            </a:r>
          </a:p>
        </p:txBody>
      </p:sp>
      <p:pic>
        <p:nvPicPr>
          <p:cNvPr id="4" name="Picture 3">
            <a:extLst>
              <a:ext uri="{FF2B5EF4-FFF2-40B4-BE49-F238E27FC236}">
                <a16:creationId xmlns:a16="http://schemas.microsoft.com/office/drawing/2014/main" id="{2B440561-E2ED-705C-4214-409FFF1CB120}"/>
              </a:ext>
            </a:extLst>
          </p:cNvPr>
          <p:cNvPicPr>
            <a:picLocks noChangeAspect="1"/>
          </p:cNvPicPr>
          <p:nvPr/>
        </p:nvPicPr>
        <p:blipFill>
          <a:blip r:embed="rId2"/>
          <a:stretch>
            <a:fillRect/>
          </a:stretch>
        </p:blipFill>
        <p:spPr>
          <a:xfrm>
            <a:off x="1342574" y="1524000"/>
            <a:ext cx="6458851" cy="50058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381000"/>
            <a:ext cx="3898900" cy="696595"/>
          </a:xfrm>
          <a:prstGeom prst="rect">
            <a:avLst/>
          </a:prstGeom>
        </p:spPr>
        <p:txBody>
          <a:bodyPr vert="horz" wrap="square" lIns="0" tIns="13335" rIns="0" bIns="0" rtlCol="0">
            <a:spAutoFit/>
          </a:bodyPr>
          <a:lstStyle/>
          <a:p>
            <a:pPr marL="12700">
              <a:lnSpc>
                <a:spcPct val="100000"/>
              </a:lnSpc>
              <a:spcBef>
                <a:spcPts val="105"/>
              </a:spcBef>
            </a:pPr>
            <a:r>
              <a:rPr dirty="0"/>
              <a:t>Proposed</a:t>
            </a:r>
            <a:r>
              <a:rPr spc="-190" dirty="0"/>
              <a:t> </a:t>
            </a:r>
            <a:r>
              <a:rPr spc="-10" dirty="0"/>
              <a:t>sytsem</a:t>
            </a:r>
          </a:p>
        </p:txBody>
      </p:sp>
      <p:sp>
        <p:nvSpPr>
          <p:cNvPr id="3" name="object 3"/>
          <p:cNvSpPr txBox="1"/>
          <p:nvPr/>
        </p:nvSpPr>
        <p:spPr>
          <a:xfrm>
            <a:off x="535940" y="1537157"/>
            <a:ext cx="7962265" cy="433773"/>
          </a:xfrm>
          <a:prstGeom prst="rect">
            <a:avLst/>
          </a:prstGeom>
        </p:spPr>
        <p:txBody>
          <a:bodyPr vert="horz" wrap="square" lIns="0" tIns="91440" rIns="0" bIns="0" rtlCol="0">
            <a:spAutoFit/>
          </a:bodyPr>
          <a:lstStyle/>
          <a:p>
            <a:pPr marL="355600" marR="16510" indent="-343535">
              <a:lnSpc>
                <a:spcPts val="2600"/>
              </a:lnSpc>
              <a:spcBef>
                <a:spcPts val="720"/>
              </a:spcBef>
              <a:buFont typeface="Arial MT"/>
              <a:buChar char="•"/>
              <a:tabLst>
                <a:tab pos="355600" algn="l"/>
              </a:tabLst>
            </a:pPr>
            <a:endParaRPr sz="2700" dirty="0">
              <a:latin typeface="Calibri"/>
              <a:cs typeface="Calibri"/>
            </a:endParaRPr>
          </a:p>
        </p:txBody>
      </p:sp>
      <p:sp>
        <p:nvSpPr>
          <p:cNvPr id="7" name="TextBox 6">
            <a:extLst>
              <a:ext uri="{FF2B5EF4-FFF2-40B4-BE49-F238E27FC236}">
                <a16:creationId xmlns:a16="http://schemas.microsoft.com/office/drawing/2014/main" id="{AD21EC77-843A-9054-DDFC-85A53172D173}"/>
              </a:ext>
            </a:extLst>
          </p:cNvPr>
          <p:cNvSpPr txBox="1"/>
          <p:nvPr/>
        </p:nvSpPr>
        <p:spPr>
          <a:xfrm>
            <a:off x="609600" y="1219200"/>
            <a:ext cx="7924800" cy="5632311"/>
          </a:xfrm>
          <a:prstGeom prst="rect">
            <a:avLst/>
          </a:prstGeom>
          <a:noFill/>
        </p:spPr>
        <p:txBody>
          <a:bodyPr wrap="square">
            <a:spAutoFit/>
          </a:bodyPr>
          <a:lstStyle/>
          <a:p>
            <a:endParaRPr lang="en-US" dirty="0"/>
          </a:p>
          <a:p>
            <a:r>
              <a:rPr lang="en-US" b="1" dirty="0"/>
              <a:t>Data Collection:</a:t>
            </a:r>
            <a:r>
              <a:rPr lang="en-US" dirty="0"/>
              <a:t> Obtain a labeled dataset of banking transactions, including features like transaction amount, time, location, and user information, with two categories: 'fraudulent' and 'non-fraudulent'.</a:t>
            </a:r>
          </a:p>
          <a:p>
            <a:r>
              <a:rPr lang="en-US" b="1" dirty="0"/>
              <a:t>Data Preprocessing:</a:t>
            </a:r>
            <a:r>
              <a:rPr lang="en-US" dirty="0"/>
              <a:t> Clean the dataset, normalize the features, handle missing values, and apply data augmentation techniques such as oversampling or SMOTE for imbalanced data.</a:t>
            </a:r>
            <a:br>
              <a:rPr lang="en-US" dirty="0"/>
            </a:br>
            <a:r>
              <a:rPr lang="en-US" b="1" dirty="0"/>
              <a:t>Feature Extraction:</a:t>
            </a:r>
            <a:r>
              <a:rPr lang="en-US" dirty="0"/>
              <a:t> Use techniques like feature engineering  to extract relevant features from the transaction data, capturing patterns indicative of fraud.</a:t>
            </a:r>
            <a:br>
              <a:rPr lang="en-US" dirty="0"/>
            </a:br>
            <a:r>
              <a:rPr lang="en-US" b="1" dirty="0"/>
              <a:t>Train/Test Split:</a:t>
            </a:r>
            <a:r>
              <a:rPr lang="en-US" dirty="0"/>
              <a:t> Divide the dataset into training, validation, and test sets, ensuring a balanced representation of fraudulent and non-fraudulent transactions.</a:t>
            </a:r>
            <a:br>
              <a:rPr lang="en-US" dirty="0"/>
            </a:br>
            <a:r>
              <a:rPr lang="en-US" b="1" dirty="0"/>
              <a:t>Model Selection:</a:t>
            </a:r>
            <a:r>
              <a:rPr lang="en-US" dirty="0"/>
              <a:t> Choose a machine learning model, such as </a:t>
            </a:r>
            <a:r>
              <a:rPr lang="en-US" dirty="0" err="1"/>
              <a:t>XGBoost</a:t>
            </a:r>
            <a:r>
              <a:rPr lang="en-US" dirty="0"/>
              <a:t>, Random Forest for classifying transactions based on the extracted features.</a:t>
            </a:r>
            <a:br>
              <a:rPr lang="en-US" dirty="0"/>
            </a:br>
            <a:r>
              <a:rPr lang="en-US" b="1" dirty="0"/>
              <a:t>Classification:</a:t>
            </a:r>
            <a:r>
              <a:rPr lang="en-US" dirty="0"/>
              <a:t> Modify the output layer to handle binary classification: 'fraudulent' (1) and 'non-fraudulent' (0), ensuring the model is trained to differentiate fraudulent activities effectively.</a:t>
            </a:r>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381000"/>
            <a:ext cx="3877945" cy="696595"/>
          </a:xfrm>
          <a:prstGeom prst="rect">
            <a:avLst/>
          </a:prstGeom>
        </p:spPr>
        <p:txBody>
          <a:bodyPr vert="horz" wrap="square" lIns="0" tIns="13335" rIns="0" bIns="0" rtlCol="0">
            <a:spAutoFit/>
          </a:bodyPr>
          <a:lstStyle/>
          <a:p>
            <a:pPr marL="12700">
              <a:lnSpc>
                <a:spcPct val="100000"/>
              </a:lnSpc>
              <a:spcBef>
                <a:spcPts val="105"/>
              </a:spcBef>
            </a:pPr>
            <a:r>
              <a:rPr dirty="0"/>
              <a:t>Proposed</a:t>
            </a:r>
            <a:r>
              <a:rPr spc="-195" dirty="0"/>
              <a:t> </a:t>
            </a:r>
            <a:r>
              <a:rPr spc="-10" dirty="0"/>
              <a:t>system</a:t>
            </a:r>
          </a:p>
        </p:txBody>
      </p:sp>
      <p:sp>
        <p:nvSpPr>
          <p:cNvPr id="3" name="object 3"/>
          <p:cNvSpPr txBox="1"/>
          <p:nvPr/>
        </p:nvSpPr>
        <p:spPr>
          <a:xfrm>
            <a:off x="685800" y="1219200"/>
            <a:ext cx="7848600" cy="5112297"/>
          </a:xfrm>
          <a:prstGeom prst="rect">
            <a:avLst/>
          </a:prstGeom>
        </p:spPr>
        <p:txBody>
          <a:bodyPr vert="horz" wrap="square" lIns="0" tIns="59055" rIns="0" bIns="0" rtlCol="0">
            <a:spAutoFit/>
          </a:bodyPr>
          <a:lstStyle/>
          <a:p>
            <a:pPr algn="just">
              <a:lnSpc>
                <a:spcPct val="150000"/>
              </a:lnSpc>
            </a:pPr>
            <a:r>
              <a:rPr lang="en-US" sz="2000" b="1" dirty="0"/>
              <a:t>Model Evaluation:</a:t>
            </a:r>
            <a:r>
              <a:rPr lang="en-US" sz="2000" dirty="0"/>
              <a:t> Assess performance using accuracy, precision, recall, F1-score, and AUC-ROC on the test set.</a:t>
            </a:r>
            <a:endParaRPr lang="en-US" sz="2000" dirty="0">
              <a:latin typeface="+mn-lt"/>
            </a:endParaRPr>
          </a:p>
          <a:p>
            <a:pPr algn="just">
              <a:lnSpc>
                <a:spcPct val="150000"/>
              </a:lnSpc>
            </a:pPr>
            <a:r>
              <a:rPr lang="en-US" sz="2000" b="1" dirty="0">
                <a:latin typeface="+mn-lt"/>
              </a:rPr>
              <a:t>Output:</a:t>
            </a:r>
          </a:p>
          <a:p>
            <a:pPr algn="just">
              <a:lnSpc>
                <a:spcPct val="150000"/>
              </a:lnSpc>
            </a:pPr>
            <a:r>
              <a:rPr lang="en-US" sz="2000" b="1" dirty="0"/>
              <a:t>Classification Output:</a:t>
            </a:r>
            <a:r>
              <a:rPr lang="en-US" sz="2000" dirty="0"/>
              <a:t> Classify each transaction as either 'fraudulent' or 'non-fraudulent'.</a:t>
            </a:r>
            <a:endParaRPr lang="en-US" sz="2000" dirty="0">
              <a:latin typeface="+mn-lt"/>
            </a:endParaRPr>
          </a:p>
          <a:p>
            <a:pPr algn="just">
              <a:lnSpc>
                <a:spcPct val="150000"/>
              </a:lnSpc>
            </a:pPr>
            <a:r>
              <a:rPr lang="en-US" sz="2000" b="1" dirty="0"/>
              <a:t>Anomaly Detection Output:</a:t>
            </a:r>
            <a:r>
              <a:rPr lang="en-US" sz="2000" dirty="0"/>
              <a:t> Identify and highlight anomalous patterns or suspicious transactions for further investigation.</a:t>
            </a:r>
            <a:endParaRPr lang="en-US" sz="2000" dirty="0">
              <a:latin typeface="+mn-lt"/>
            </a:endParaRPr>
          </a:p>
          <a:p>
            <a:pPr algn="just">
              <a:lnSpc>
                <a:spcPct val="150000"/>
              </a:lnSpc>
            </a:pPr>
            <a:r>
              <a:rPr lang="en-US" sz="2000" b="1" dirty="0"/>
              <a:t>Business Impact:</a:t>
            </a:r>
            <a:r>
              <a:rPr lang="en-US" sz="2000" dirty="0"/>
              <a:t> Provide financial institutions with an efficient and accurate tool for automated fraud detection, reducing losses and enhancing customer trust.</a:t>
            </a:r>
          </a:p>
          <a:p>
            <a:pPr marL="355600" marR="603250" indent="-343535">
              <a:lnSpc>
                <a:spcPts val="2920"/>
              </a:lnSpc>
              <a:spcBef>
                <a:spcPts val="465"/>
              </a:spcBef>
              <a:buFont typeface="Arial MT"/>
              <a:buChar char="•"/>
              <a:tabLst>
                <a:tab pos="355600" algn="l"/>
              </a:tabLst>
            </a:pPr>
            <a:endParaRPr sz="2700" dirty="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882</TotalTime>
  <Words>1245</Words>
  <Application>Microsoft Office PowerPoint</Application>
  <PresentationFormat>On-screen Show (4:3)</PresentationFormat>
  <Paragraphs>81</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Arial MT</vt:lpstr>
      <vt:lpstr>Calibri</vt:lpstr>
      <vt:lpstr>Times New Roman</vt:lpstr>
      <vt:lpstr>TimesNewRomanPS-BoldMT</vt:lpstr>
      <vt:lpstr>Office Theme</vt:lpstr>
      <vt:lpstr>Department of Artificial Intelligence and Machine Learning  Fraud Detection in Banking Data Using Machine Learning </vt:lpstr>
      <vt:lpstr>CONTENTS</vt:lpstr>
      <vt:lpstr>Abstract</vt:lpstr>
      <vt:lpstr>INTRODUCTION</vt:lpstr>
      <vt:lpstr>Existing System</vt:lpstr>
      <vt:lpstr>TOOLS</vt:lpstr>
      <vt:lpstr>Proposed system</vt:lpstr>
      <vt:lpstr>Proposed sytsem</vt:lpstr>
      <vt:lpstr>Proposed system</vt:lpstr>
      <vt:lpstr>Objective</vt:lpstr>
      <vt:lpstr>APPLICATIONS</vt:lpstr>
      <vt:lpstr>EXECUTION</vt:lpstr>
      <vt:lpstr>FEATURES</vt:lpstr>
      <vt:lpstr>  </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SNEHA KROTHAPALLI</cp:lastModifiedBy>
  <cp:revision>17</cp:revision>
  <dcterms:created xsi:type="dcterms:W3CDTF">2025-01-02T16:20:55Z</dcterms:created>
  <dcterms:modified xsi:type="dcterms:W3CDTF">2025-04-20T15:44:48Z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2024-12-29T00:00:00Z</vt:filetime>
  </property>
  <property fmtid="{D5CDD505-2E9C-101B-9397-08002B2CF9AE}" pid="3" name="Creator">
    <vt:lpwstr>Microsoft® PowerPoint® 2019</vt:lpwstr>
  </property>
  <property fmtid="{D5CDD505-2E9C-101B-9397-08002B2CF9AE}" pid="4" name="LastSaved">
    <vt:filetime>2025-01-02T00:00:00Z</vt:filetime>
  </property>
  <property fmtid="{D5CDD505-2E9C-101B-9397-08002B2CF9AE}" pid="5" name="Producer">
    <vt:lpwstr>Microsoft® PowerPoint® 2019</vt:lpwstr>
  </property>
</Properties>
</file>