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8" r:id="rId9"/>
    <p:sldId id="307" r:id="rId10"/>
    <p:sldId id="311" r:id="rId11"/>
    <p:sldId id="310" r:id="rId12"/>
    <p:sldId id="306" r:id="rId13"/>
    <p:sldId id="309" r:id="rId14"/>
  </p:sldIdLst>
  <p:sldSz cx="10158413" cy="7621588"/>
  <p:notesSz cx="6858000" cy="9144000"/>
  <p:defaultTextStyle>
    <a:defPPr>
      <a:defRPr lang="en-GB"/>
    </a:defPPr>
    <a:lvl1pPr algn="l" defTabSz="449263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DejaVu Sans Condensed" charset="0"/>
        <a:cs typeface="DejaVu Sans Condensed" charset="0"/>
      </a:defRPr>
    </a:lvl1pPr>
    <a:lvl2pPr marL="457200" algn="l" defTabSz="449263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DejaVu Sans Condensed" charset="0"/>
        <a:cs typeface="DejaVu Sans Condensed" charset="0"/>
      </a:defRPr>
    </a:lvl2pPr>
    <a:lvl3pPr marL="914400" algn="l" defTabSz="449263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DejaVu Sans Condensed" charset="0"/>
        <a:cs typeface="DejaVu Sans Condensed" charset="0"/>
      </a:defRPr>
    </a:lvl3pPr>
    <a:lvl4pPr marL="1371600" algn="l" defTabSz="449263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DejaVu Sans Condensed" charset="0"/>
        <a:cs typeface="DejaVu Sans Condensed" charset="0"/>
      </a:defRPr>
    </a:lvl4pPr>
    <a:lvl5pPr marL="1828800" algn="l" defTabSz="449263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DejaVu Sans Condensed" charset="0"/>
        <a:cs typeface="DejaVu Sans Condensed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ejaVu Sans Condensed" charset="0"/>
        <a:cs typeface="DejaVu Sans Condensed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ejaVu Sans Condensed" charset="0"/>
        <a:cs typeface="DejaVu Sans Condensed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ejaVu Sans Condensed" charset="0"/>
        <a:cs typeface="DejaVu Sans Condensed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DejaVu Sans Condensed" charset="0"/>
        <a:cs typeface="DejaVu Sans Condensed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" d="100"/>
          <a:sy n="32" d="100"/>
        </p:scale>
        <p:origin x="-2268" y="-714"/>
      </p:cViewPr>
      <p:guideLst>
        <p:guide orient="horz" pos="2400"/>
        <p:guide pos="315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730716709516956E-2"/>
          <c:y val="5.5007607555800031E-2"/>
          <c:w val="0.80034534658003875"/>
          <c:h val="0.7090802580201115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Calls</c:v>
                </c:pt>
              </c:strCache>
            </c:strRef>
          </c:tx>
          <c:spPr>
            <a:blipFill>
              <a:blip xmlns:r="http://schemas.openxmlformats.org/officeDocument/2006/relationships" r:embed="rId1"/>
              <a:tile tx="0" ty="0" sx="100000" sy="100000" flip="none" algn="tl"/>
            </a:blip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contrasting" dir="t">
                <a:rot lat="0" lon="0" rev="7800000"/>
              </a:lightRig>
            </a:scene3d>
            <a:sp3d>
              <a:bevelT w="139700" h="139700"/>
            </a:sp3d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ORDER STATUS</c:v>
                </c:pt>
                <c:pt idx="1">
                  <c:v>MAJOR MODIFN.</c:v>
                </c:pt>
                <c:pt idx="2">
                  <c:v>MINOR MODIFN.</c:v>
                </c:pt>
                <c:pt idx="3">
                  <c:v>GEN. ENQUIRIES</c:v>
                </c:pt>
                <c:pt idx="4">
                  <c:v>AVL.TY/LT/IBTT</c:v>
                </c:pt>
                <c:pt idx="5">
                  <c:v>NEW DESIGN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2438</c:v>
                </c:pt>
                <c:pt idx="1">
                  <c:v>1461</c:v>
                </c:pt>
                <c:pt idx="2">
                  <c:v>1233</c:v>
                </c:pt>
                <c:pt idx="3">
                  <c:v>310</c:v>
                </c:pt>
                <c:pt idx="4">
                  <c:v>251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Mails</c:v>
                </c:pt>
              </c:strCache>
            </c:strRef>
          </c:tx>
          <c:spPr>
            <a:blipFill>
              <a:blip xmlns:r="http://schemas.openxmlformats.org/officeDocument/2006/relationships" r:embed="rId2"/>
              <a:tile tx="0" ty="0" sx="100000" sy="100000" flip="none" algn="tl"/>
            </a:blip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3"/>
              <c:layout>
                <c:manualLayout>
                  <c:x val="0"/>
                  <c:y val="-3.3310661958969409E-2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-4.7255758845223157E-2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bg1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ORDER STATUS</c:v>
                </c:pt>
                <c:pt idx="1">
                  <c:v>MAJOR MODIFN.</c:v>
                </c:pt>
                <c:pt idx="2">
                  <c:v>MINOR MODIFN.</c:v>
                </c:pt>
                <c:pt idx="3">
                  <c:v>GEN. ENQUIRIES</c:v>
                </c:pt>
                <c:pt idx="4">
                  <c:v>AVL.TY/LT/IBTT</c:v>
                </c:pt>
                <c:pt idx="5">
                  <c:v>NEW DESIGN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552</c:v>
                </c:pt>
                <c:pt idx="1">
                  <c:v>388</c:v>
                </c:pt>
                <c:pt idx="2">
                  <c:v>381</c:v>
                </c:pt>
                <c:pt idx="3">
                  <c:v>134</c:v>
                </c:pt>
                <c:pt idx="4">
                  <c:v>31</c:v>
                </c:pt>
                <c:pt idx="5">
                  <c:v>107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5607040"/>
        <c:axId val="1356085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Cum. %</c:v>
                </c:pt>
              </c:strCache>
            </c:strRef>
          </c:tx>
          <c:spPr>
            <a:ln w="76200">
              <a:solidFill>
                <a:srgbClr val="C00000"/>
              </a:solidFill>
            </a:ln>
          </c:spPr>
          <c:marker>
            <c:symbol val="diamond"/>
            <c:size val="10"/>
            <c:spPr>
              <a:solidFill>
                <a:schemeClr val="accent1"/>
              </a:solidFill>
              <a:ln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</c:marker>
          <c:dLbls>
            <c:txPr>
              <a:bodyPr/>
              <a:lstStyle/>
              <a:p>
                <a:pPr>
                  <a:defRPr b="1">
                    <a:solidFill>
                      <a:srgbClr val="C00000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ORDER STATUS</c:v>
                </c:pt>
                <c:pt idx="1">
                  <c:v>MAJOR MODIFN.</c:v>
                </c:pt>
                <c:pt idx="2">
                  <c:v>MINOR MODIFN.</c:v>
                </c:pt>
                <c:pt idx="3">
                  <c:v>GEN. ENQUIRIES</c:v>
                </c:pt>
                <c:pt idx="4">
                  <c:v>AVL.TY/LT/IBTT</c:v>
                </c:pt>
                <c:pt idx="5">
                  <c:v>NEW DESIGN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41</c:v>
                </c:pt>
                <c:pt idx="1">
                  <c:v>66</c:v>
                </c:pt>
                <c:pt idx="2">
                  <c:v>88</c:v>
                </c:pt>
                <c:pt idx="3">
                  <c:v>94</c:v>
                </c:pt>
                <c:pt idx="4">
                  <c:v>98</c:v>
                </c:pt>
                <c:pt idx="5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616768"/>
        <c:axId val="135614848"/>
      </c:lineChart>
      <c:catAx>
        <c:axId val="1356070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5400000" vert="horz"/>
          <a:lstStyle/>
          <a:p>
            <a: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en-US"/>
          </a:p>
        </c:txPr>
        <c:crossAx val="135608576"/>
        <c:crosses val="autoZero"/>
        <c:auto val="1"/>
        <c:lblAlgn val="ctr"/>
        <c:lblOffset val="100"/>
        <c:noMultiLvlLbl val="0"/>
      </c:catAx>
      <c:valAx>
        <c:axId val="135608576"/>
        <c:scaling>
          <c:orientation val="minMax"/>
          <c:max val="3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IN" sz="1400" dirty="0" smtClean="0"/>
                  <a:t>Count</a:t>
                </a:r>
                <a:r>
                  <a:rPr lang="en-IN" sz="1400" baseline="0" dirty="0" smtClean="0"/>
                  <a:t> (</a:t>
                </a:r>
                <a:r>
                  <a:rPr lang="en-IN" sz="1400" baseline="0" dirty="0" err="1" smtClean="0"/>
                  <a:t>Nos</a:t>
                </a:r>
                <a:r>
                  <a:rPr lang="en-IN" sz="1400" baseline="0" dirty="0" smtClean="0"/>
                  <a:t>)</a:t>
                </a:r>
                <a:endParaRPr lang="en-IN" sz="1400" dirty="0"/>
              </a:p>
            </c:rich>
          </c:tx>
          <c:layout>
            <c:manualLayout>
              <c:xMode val="edge"/>
              <c:yMode val="edge"/>
              <c:x val="2.4997222530829907E-2"/>
              <c:y val="0.586443985898585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rgbClr val="00B0F0"/>
                </a:solidFill>
              </a:defRPr>
            </a:pPr>
            <a:endParaRPr lang="en-US"/>
          </a:p>
        </c:txPr>
        <c:crossAx val="135607040"/>
        <c:crosses val="autoZero"/>
        <c:crossBetween val="between"/>
        <c:majorUnit val="1000"/>
        <c:minorUnit val="500"/>
      </c:valAx>
      <c:valAx>
        <c:axId val="135614848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Cum. %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rgbClr val="C00000"/>
                </a:solidFill>
              </a:defRPr>
            </a:pPr>
            <a:endParaRPr lang="en-US"/>
          </a:p>
        </c:txPr>
        <c:crossAx val="135616768"/>
        <c:crosses val="max"/>
        <c:crossBetween val="between"/>
        <c:majorUnit val="25"/>
        <c:minorUnit val="5"/>
      </c:valAx>
      <c:catAx>
        <c:axId val="135616768"/>
        <c:scaling>
          <c:orientation val="minMax"/>
        </c:scaling>
        <c:delete val="1"/>
        <c:axPos val="b"/>
        <c:majorTickMark val="out"/>
        <c:minorTickMark val="none"/>
        <c:tickLblPos val="nextTo"/>
        <c:crossAx val="13561484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65994493612695704"/>
          <c:y val="0.29334884199858552"/>
          <c:w val="0.21093358393249398"/>
          <c:h val="0.1819223677044013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fld id="{3E707877-D12F-423E-8B50-36743942AD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6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7237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E707877-D12F-423E-8B50-36743942AD4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3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4413" cy="163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4F10C-09C0-425D-A902-ADC1F312C3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1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9CD09-7E74-4107-929D-3BF87FBD31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92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741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C27E7-8102-461B-AA48-A86FBD383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0229902\Desktop\f09b7986cc6cf5a72f7e17e77e46672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8413" cy="76215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3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15D26-F128-43A9-940A-D9F1A0B3E0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3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02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613" y="2200275"/>
            <a:ext cx="4241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8F44-0A24-41F2-9314-56A99E2734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8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DBB8D-6402-4017-9FC7-BBAD096905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6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7AEAE-D3AC-48D9-9456-F448F7B814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CA1B1-A6CA-49A0-BCEF-2BD5EDFD63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C5D62-D860-4EEE-A1A4-1DBD04F8EF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32CDE-42B5-4D0C-8F18-9F87F4F9A9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44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44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942138"/>
            <a:ext cx="2117725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84462235-C1D3-43C6-9938-F5932C6BDB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DejaVu Sans Condensed" charset="0"/>
          <a:cs typeface="DejaVu Sans Condensed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DejaVu Sans Condensed" charset="0"/>
          <a:cs typeface="DejaVu Sans Condensed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DejaVu Sans Condensed" charset="0"/>
          <a:cs typeface="DejaVu Sans Condensed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DejaVu Sans Condensed" charset="0"/>
          <a:cs typeface="DejaVu Sans Condensed" charset="0"/>
        </a:defRPr>
      </a:lvl5pPr>
      <a:lvl6pPr marL="4572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DejaVu Sans Condensed" charset="0"/>
          <a:cs typeface="DejaVu Sans Condensed" charset="0"/>
        </a:defRPr>
      </a:lvl6pPr>
      <a:lvl7pPr marL="9144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DejaVu Sans Condensed" charset="0"/>
          <a:cs typeface="DejaVu Sans Condensed" charset="0"/>
        </a:defRPr>
      </a:lvl7pPr>
      <a:lvl8pPr marL="13716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DejaVu Sans Condensed" charset="0"/>
          <a:cs typeface="DejaVu Sans Condensed" charset="0"/>
        </a:defRPr>
      </a:lvl8pPr>
      <a:lvl9pPr marL="18288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DejaVu Sans Condensed" charset="0"/>
          <a:cs typeface="DejaVu Sans Condensed" charset="0"/>
        </a:defRPr>
      </a:lvl9pPr>
    </p:titleStyle>
    <p:bodyStyle>
      <a:lvl1pPr marL="341313" indent="-341313" algn="l" defTabSz="449263" rtl="0" eaLnBrk="0" fontAlgn="base" hangingPunct="0">
        <a:lnSpc>
          <a:spcPct val="98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98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e0229902\Desktop\5033ffde9c1d4851fe54aa080b2c4a0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49" y="4450999"/>
            <a:ext cx="7045159" cy="244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26" y="282402"/>
            <a:ext cx="3093677" cy="72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0654" y="66378"/>
            <a:ext cx="9865096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Category wise Pareto chart Analysis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n-ea"/>
              <a:cs typeface="+mn-cs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23191682"/>
              </p:ext>
            </p:extLst>
          </p:nvPr>
        </p:nvGraphicFramePr>
        <p:xfrm>
          <a:off x="470694" y="1685615"/>
          <a:ext cx="9145016" cy="590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1802842" y="6187058"/>
            <a:ext cx="504056" cy="12185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22822" y="3882802"/>
            <a:ext cx="684076" cy="864096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110654" y="66378"/>
            <a:ext cx="7416824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Post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ChatBot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 Implementation ……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2942" y="1578546"/>
            <a:ext cx="7200800" cy="5976664"/>
            <a:chOff x="1766838" y="2117624"/>
            <a:chExt cx="6959674" cy="5293570"/>
          </a:xfrm>
        </p:grpSpPr>
        <p:pic>
          <p:nvPicPr>
            <p:cNvPr id="11" name="Picture 4" descr="C:\Users\e0229902\Desktop\New folder\Pep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838" y="2117624"/>
              <a:ext cx="6959674" cy="5293570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  <p:sp>
          <p:nvSpPr>
            <p:cNvPr id="5" name="Rounded Rectangle 4"/>
            <p:cNvSpPr/>
            <p:nvPr/>
          </p:nvSpPr>
          <p:spPr bwMode="auto">
            <a:xfrm rot="428855">
              <a:off x="3509800" y="4801611"/>
              <a:ext cx="2167378" cy="940653"/>
            </a:xfrm>
            <a:prstGeom prst="roundRect">
              <a:avLst>
                <a:gd name="adj" fmla="val 1588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I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 rot="486336">
              <a:off x="3453567" y="5179560"/>
              <a:ext cx="2167378" cy="940653"/>
            </a:xfrm>
            <a:prstGeom prst="roundRect">
              <a:avLst>
                <a:gd name="adj" fmla="val 1588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I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3275">
              <a:off x="3508673" y="4676405"/>
              <a:ext cx="680920" cy="129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5733">
              <a:off x="4915357" y="4880042"/>
              <a:ext cx="741418" cy="131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6880">
              <a:off x="4226684" y="4783654"/>
              <a:ext cx="663435" cy="1235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 rot="511627">
              <a:off x="3669422" y="4445849"/>
              <a:ext cx="536558" cy="1601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IN" sz="1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URB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 rot="511627">
              <a:off x="4389721" y="4547812"/>
              <a:ext cx="536558" cy="1601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IN" sz="1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ADH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 rot="511627">
              <a:off x="5235275" y="4648787"/>
              <a:ext cx="536558" cy="1601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IN" sz="1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HST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110654" y="66378"/>
            <a:ext cx="9793088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Benefits of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ChatBots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 to CROWN Team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182662" y="1578546"/>
            <a:ext cx="9577064" cy="589902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Expected to address 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41%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of Queries from RSO’s through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ChatBot</a:t>
            </a:r>
            <a:endParaRPr lang="en-US" sz="24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Reduction of calls lodging with helpdesk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Manpower utilization for value added service.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     (</a:t>
            </a:r>
            <a:r>
              <a:rPr lang="en-US" sz="2400" dirty="0" smtClean="0">
                <a:latin typeface="Book Antiqua" pitchFamily="18" charset="0"/>
              </a:rPr>
              <a:t>Example confirming modification production possibility for order conversion 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Hands on information for RSO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Reduced dependency of CROWN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Instant service to the customer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Improve the customer satisfaction / our service to Retail team</a:t>
            </a:r>
            <a:endParaRPr lang="en-US" sz="24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0229902\Desktop\Thank-You-Old-School-7910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50" y="5791862"/>
            <a:ext cx="4869997" cy="1226258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 rot="20994988">
            <a:off x="1917347" y="2154497"/>
            <a:ext cx="6552728" cy="2107044"/>
            <a:chOff x="971600" y="2780928"/>
            <a:chExt cx="3888432" cy="1440160"/>
          </a:xfrm>
          <a:solidFill>
            <a:srgbClr val="002060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4" name="Rectangle 3"/>
            <p:cNvSpPr/>
            <p:nvPr/>
          </p:nvSpPr>
          <p:spPr>
            <a:xfrm>
              <a:off x="971600" y="3212976"/>
              <a:ext cx="1440160" cy="5400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r>
                <a:rPr lang="en-IN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IN" sz="3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</a:t>
              </a:r>
              <a:r>
                <a:rPr lang="en-IN" sz="24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IN" sz="4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  <a:endPara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2780928"/>
              <a:ext cx="2448272" cy="432048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/>
                <a:t>Challenges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248" y="3753036"/>
              <a:ext cx="2444784" cy="468052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/>
                <a:t>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95230" y="1487112"/>
            <a:ext cx="3528392" cy="4361960"/>
            <a:chOff x="5325497" y="2025278"/>
            <a:chExt cx="3528392" cy="4361960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12" r="29836"/>
            <a:stretch>
              <a:fillRect/>
            </a:stretch>
          </p:blipFill>
          <p:spPr bwMode="auto">
            <a:xfrm>
              <a:off x="6011528" y="2025278"/>
              <a:ext cx="1976539" cy="2613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325497" y="4847073"/>
              <a:ext cx="3528392" cy="15401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N" sz="4800" b="1" cap="all" dirty="0" smtClean="0">
                  <a:ln w="9000" cmpd="sng">
                    <a:solidFill>
                      <a:srgbClr val="0070C0"/>
                    </a:solidFill>
                    <a:prstDash val="solid"/>
                  </a:ln>
                  <a:solidFill>
                    <a:srgbClr val="002060"/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CROWN </a:t>
              </a:r>
              <a:r>
                <a:rPr lang="en-IN" sz="4800" b="1" cap="all" dirty="0">
                  <a:ln w="9000" cmpd="sng">
                    <a:solidFill>
                      <a:srgbClr val="0070C0"/>
                    </a:solidFill>
                    <a:prstDash val="solid"/>
                  </a:ln>
                  <a:solidFill>
                    <a:srgbClr val="002060"/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CARE</a:t>
              </a:r>
              <a:endParaRPr lang="en-US" sz="4800" b="1" cap="all" dirty="0">
                <a:ln w="9000" cmpd="sng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" y="5281426"/>
            <a:ext cx="1944216" cy="19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e0353234\Desktop\isobar-bags-titans-global-digital-manda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14" y="3150971"/>
            <a:ext cx="1113631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7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98686" y="354410"/>
            <a:ext cx="5238676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What are </a:t>
            </a:r>
            <a:r>
              <a:rPr lang="en-GB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ChatBots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?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4670" y="2164248"/>
            <a:ext cx="9505056" cy="12865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Font typeface="Wingdings" pitchFamily="2" charset="2"/>
              <a:buChar char="Ø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A chatbot is a conversational agent that interacts with users using natural language. </a:t>
            </a:r>
          </a:p>
          <a:p>
            <a:pPr lvl="1" indent="-342900">
              <a:lnSpc>
                <a:spcPct val="95000"/>
              </a:lnSpc>
              <a:buFont typeface="Wingdings" pitchFamily="2" charset="2"/>
              <a:buChar char="Ø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endParaRPr lang="en-GB" sz="2200" dirty="0">
              <a:solidFill>
                <a:srgbClr val="000000"/>
              </a:solidFill>
              <a:latin typeface="Book Antiqua" pitchFamily="18" charset="0"/>
              <a:ea typeface="Tahoma" pitchFamily="34" charset="0"/>
              <a:cs typeface="Tahoma" pitchFamily="34" charset="0"/>
            </a:endParaRPr>
          </a:p>
          <a:p>
            <a:pPr lvl="1" indent="-342900">
              <a:lnSpc>
                <a:spcPct val="95000"/>
              </a:lnSpc>
              <a:buFont typeface="Wingdings" pitchFamily="2" charset="2"/>
              <a:buChar char="Ø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Numerous applications of </a:t>
            </a:r>
            <a:r>
              <a:rPr lang="en-GB" sz="2200" dirty="0" err="1">
                <a:solidFill>
                  <a:srgbClr val="0000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chatbots</a:t>
            </a:r>
            <a:r>
              <a:rPr lang="en-GB" sz="2200" dirty="0">
                <a:solidFill>
                  <a:srgbClr val="0000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2200" dirty="0" smtClean="0">
                <a:solidFill>
                  <a:srgbClr val="0000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- </a:t>
            </a:r>
            <a:r>
              <a:rPr lang="en-GB" sz="2200" dirty="0">
                <a:solidFill>
                  <a:srgbClr val="0000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Customer Service, call centers </a:t>
            </a:r>
            <a:r>
              <a:rPr lang="en-GB" sz="2200" dirty="0" err="1" smtClean="0">
                <a:solidFill>
                  <a:srgbClr val="0000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etc</a:t>
            </a:r>
            <a:endParaRPr lang="en-GB" sz="2200" dirty="0">
              <a:solidFill>
                <a:srgbClr val="000000"/>
              </a:solidFill>
              <a:latin typeface="Book Antiqua" pitchFamily="18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3814489"/>
            <a:ext cx="7388225" cy="366871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651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98686" y="354410"/>
            <a:ext cx="5238676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Flow Chart…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n-ea"/>
              <a:cs typeface="+mn-cs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58" y="2298626"/>
            <a:ext cx="8009908" cy="4968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5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0654" y="138386"/>
            <a:ext cx="9577064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The Artificial Intelligence behind </a:t>
            </a:r>
            <a:r>
              <a:rPr lang="en-GB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ChatBots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6761" y="2905125"/>
            <a:ext cx="9644973" cy="4146029"/>
            <a:chOff x="186761" y="2905125"/>
            <a:chExt cx="9644973" cy="4146029"/>
          </a:xfrm>
        </p:grpSpPr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61" y="2905125"/>
              <a:ext cx="9644973" cy="4146029"/>
            </a:xfrm>
            <a:prstGeom prst="rect">
              <a:avLst/>
            </a:prstGeom>
            <a:noFill/>
            <a:ln w="3492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90" y="4978139"/>
              <a:ext cx="400050" cy="488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721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8687" y="1722562"/>
            <a:ext cx="9505055" cy="54006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 Condensed" charset="0"/>
                <a:cs typeface="DejaVu Sans Condensed" charset="0"/>
              </a:defRPr>
            </a:lvl9pPr>
          </a:lstStyle>
          <a:p>
            <a:pPr marL="457200" indent="-457200" eaLnBrk="1" hangingPunct="1">
              <a:lnSpc>
                <a:spcPct val="30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GB" sz="2800" dirty="0">
                <a:solidFill>
                  <a:srgbClr val="002060"/>
                </a:solidFill>
                <a:latin typeface="Book Antiqua" pitchFamily="18" charset="0"/>
              </a:rPr>
              <a:t>Widespread use of personal machines</a:t>
            </a:r>
          </a:p>
          <a:p>
            <a:pPr marL="457200" indent="-457200" eaLnBrk="1" hangingPunct="1">
              <a:lnSpc>
                <a:spcPct val="30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GB" sz="2800" dirty="0">
                <a:solidFill>
                  <a:srgbClr val="002060"/>
                </a:solidFill>
                <a:latin typeface="Book Antiqua" pitchFamily="18" charset="0"/>
              </a:rPr>
              <a:t>Better Human Computer Interaction</a:t>
            </a:r>
          </a:p>
          <a:p>
            <a:pPr marL="457200" indent="-457200" eaLnBrk="1" hangingPunct="1">
              <a:lnSpc>
                <a:spcPct val="30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GB" sz="2800" dirty="0">
                <a:solidFill>
                  <a:srgbClr val="002060"/>
                </a:solidFill>
                <a:latin typeface="Book Antiqua" pitchFamily="18" charset="0"/>
              </a:rPr>
              <a:t>“To express their interest, wishes, or queries directly and naturally, by speaking, typing, and </a:t>
            </a:r>
            <a:r>
              <a:rPr lang="en-GB" sz="2800" dirty="0" smtClean="0">
                <a:solidFill>
                  <a:srgbClr val="002060"/>
                </a:solidFill>
                <a:latin typeface="Book Antiqua" pitchFamily="18" charset="0"/>
              </a:rPr>
              <a:t>pointing”.</a:t>
            </a:r>
            <a:endParaRPr lang="en-GB" sz="2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398686" y="354410"/>
            <a:ext cx="5238676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Need for </a:t>
            </a:r>
            <a:r>
              <a:rPr lang="en-GB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ChatBots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46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302" y="3810000"/>
            <a:ext cx="3246643" cy="349696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702" y="3810794"/>
            <a:ext cx="3573903" cy="352839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110654" y="66378"/>
            <a:ext cx="7416824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Human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Interaction 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Vs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.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ChatBots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10754" y="2514650"/>
            <a:ext cx="2808312" cy="86853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I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Sometimes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023694" y="2438202"/>
            <a:ext cx="2808312" cy="8685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I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Always Cool</a:t>
            </a:r>
          </a:p>
        </p:txBody>
      </p:sp>
    </p:spTree>
    <p:extLst>
      <p:ext uri="{BB962C8B-B14F-4D97-AF65-F5344CB8AC3E}">
        <p14:creationId xmlns:p14="http://schemas.microsoft.com/office/powerpoint/2010/main" val="10465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478" y="2514650"/>
            <a:ext cx="1825510" cy="184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2" y="3066534"/>
            <a:ext cx="2021953" cy="184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82" y="2022418"/>
            <a:ext cx="14670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2" y="4908392"/>
            <a:ext cx="2064790" cy="181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72" y="5610994"/>
            <a:ext cx="1709756" cy="164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110653" y="66378"/>
            <a:ext cx="10047759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CROWN Team’s nature of work before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ChatBot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4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0654" y="66378"/>
            <a:ext cx="9865096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rPr>
              <a:t>CROWN Team - Category wise Analysis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9212"/>
              </p:ext>
            </p:extLst>
          </p:nvPr>
        </p:nvGraphicFramePr>
        <p:xfrm>
          <a:off x="470694" y="2370631"/>
          <a:ext cx="8784976" cy="4824539"/>
        </p:xfrm>
        <a:graphic>
          <a:graphicData uri="http://schemas.openxmlformats.org/drawingml/2006/table">
            <a:tbl>
              <a:tblPr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604213"/>
                <a:gridCol w="687520"/>
                <a:gridCol w="840301"/>
                <a:gridCol w="611129"/>
                <a:gridCol w="687520"/>
                <a:gridCol w="687520"/>
                <a:gridCol w="840301"/>
                <a:gridCol w="534737"/>
                <a:gridCol w="534737"/>
                <a:gridCol w="763911"/>
                <a:gridCol w="535237"/>
                <a:gridCol w="457850"/>
              </a:tblGrid>
              <a:tr h="5034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Type of query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CALLS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MAILS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GRAND TOTAL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ONTIME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BEYOND TAT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TOTAL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CONT 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ONTIME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BEYOND TAT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TOTAL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CONT 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ONTIME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TOTAL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PERF%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74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AVAILABILITY/LEADTIME/IBTT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251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251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4%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282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282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100%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503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GENERAL ENQUIRIES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310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310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5%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134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134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8%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444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444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100%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503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MAJOR MODIFICATION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1355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106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1461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25%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337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51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388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24%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1692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1849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92%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503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MINOR MODIFICATION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1182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51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1233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21%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354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27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381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24%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1536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1614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95%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503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NEW DESIGN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55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55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95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107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7%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150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162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93%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528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ORDER STATUS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2336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102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2438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42%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521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552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35%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2857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2990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96%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528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Grand Total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5489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259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5748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95%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1472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121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1593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92%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6961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7341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Book Antiqua" pitchFamily="18" charset="0"/>
                        </a:rPr>
                        <a:t>95%</a:t>
                      </a:r>
                    </a:p>
                  </a:txBody>
                  <a:tcPr marL="6607" marR="6607" marT="66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0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 Condensed"/>
        <a:cs typeface="DejaVu Sans Condensed"/>
      </a:majorFont>
      <a:minorFont>
        <a:latin typeface="Times New Roman"/>
        <a:ea typeface="DejaVu Sans Condensed"/>
        <a:cs typeface="DejaVu Sans Condense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322</Words>
  <Application>Microsoft Office PowerPoint</Application>
  <PresentationFormat>Custom</PresentationFormat>
  <Paragraphs>138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Nokleberg</dc:creator>
  <cp:lastModifiedBy>Kanagu</cp:lastModifiedBy>
  <cp:revision>80</cp:revision>
  <dcterms:modified xsi:type="dcterms:W3CDTF">2018-03-22T13:13:26Z</dcterms:modified>
</cp:coreProperties>
</file>