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59" r:id="rId4"/>
    <p:sldId id="261" r:id="rId5"/>
    <p:sldId id="262" r:id="rId6"/>
    <p:sldId id="267" r:id="rId7"/>
    <p:sldId id="281" r:id="rId8"/>
    <p:sldId id="268" r:id="rId9"/>
    <p:sldId id="269" r:id="rId10"/>
    <p:sldId id="270" r:id="rId11"/>
    <p:sldId id="272" r:id="rId12"/>
    <p:sldId id="274" r:id="rId13"/>
    <p:sldId id="275" r:id="rId14"/>
    <p:sldId id="277" r:id="rId15"/>
    <p:sldId id="276" r:id="rId16"/>
    <p:sldId id="282" r:id="rId17"/>
    <p:sldId id="283" r:id="rId18"/>
    <p:sldId id="284" r:id="rId19"/>
    <p:sldId id="285" r:id="rId20"/>
    <p:sldId id="286" r:id="rId21"/>
    <p:sldId id="278" r:id="rId22"/>
    <p:sldId id="279" r:id="rId23"/>
    <p:sldId id="264" r:id="rId24"/>
    <p:sldId id="265" r:id="rId25"/>
    <p:sldId id="266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8603FDC-E32A-4AB5-989C-0864C3EAD2B8}" styleName="Стиль из темы 2 - акцент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5244" autoAdjust="0"/>
  </p:normalViewPr>
  <p:slideViewPr>
    <p:cSldViewPr snapToGrid="0" showGuides="1">
      <p:cViewPr varScale="1">
        <p:scale>
          <a:sx n="109" d="100"/>
          <a:sy n="109" d="100"/>
        </p:scale>
        <p:origin x="636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CCE7A-07EA-4FA5-8882-2F391DAF2A80}" type="datetimeFigureOut">
              <a:rPr lang="ru-RU" smtClean="0"/>
              <a:t>09.10.2020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F062E8-BBB6-4928-BCE3-4C7DD0F4A3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081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0A077-D4E0-449F-B0B9-032EDA890F0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0974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BE9E-C100-4F62-86C5-49807F05AFB8}" type="datetimeFigureOut">
              <a:rPr lang="ru-RU" smtClean="0"/>
              <a:t>09.10.2020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4DCEA-146A-4D98-BA1A-411D03417C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964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BE9E-C100-4F62-86C5-49807F05AFB8}" type="datetimeFigureOut">
              <a:rPr lang="ru-RU" smtClean="0"/>
              <a:t>09.10.2020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4DCEA-146A-4D98-BA1A-411D03417C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6438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BE9E-C100-4F62-86C5-49807F05AFB8}" type="datetimeFigureOut">
              <a:rPr lang="ru-RU" smtClean="0"/>
              <a:t>09.10.2020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4DCEA-146A-4D98-BA1A-411D03417C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1575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BE9E-C100-4F62-86C5-49807F05AFB8}" type="datetimeFigureOut">
              <a:rPr lang="ru-RU" smtClean="0"/>
              <a:t>09.10.2020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4DCEA-146A-4D98-BA1A-411D03417C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0002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BE9E-C100-4F62-86C5-49807F05AFB8}" type="datetimeFigureOut">
              <a:rPr lang="ru-RU" smtClean="0"/>
              <a:t>09.10.2020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4DCEA-146A-4D98-BA1A-411D03417C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9842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BE9E-C100-4F62-86C5-49807F05AFB8}" type="datetimeFigureOut">
              <a:rPr lang="ru-RU" smtClean="0"/>
              <a:t>09.10.2020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4DCEA-146A-4D98-BA1A-411D03417C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8304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BE9E-C100-4F62-86C5-49807F05AFB8}" type="datetimeFigureOut">
              <a:rPr lang="ru-RU" smtClean="0"/>
              <a:t>09.10.2020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4DCEA-146A-4D98-BA1A-411D03417C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5810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BE9E-C100-4F62-86C5-49807F05AFB8}" type="datetimeFigureOut">
              <a:rPr lang="ru-RU" smtClean="0"/>
              <a:t>09.10.2020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4DCEA-146A-4D98-BA1A-411D03417C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5130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BE9E-C100-4F62-86C5-49807F05AFB8}" type="datetimeFigureOut">
              <a:rPr lang="ru-RU" smtClean="0"/>
              <a:t>09.10.2020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4DCEA-146A-4D98-BA1A-411D03417C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489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BE9E-C100-4F62-86C5-49807F05AFB8}" type="datetimeFigureOut">
              <a:rPr lang="ru-RU" smtClean="0"/>
              <a:t>09.10.2020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4DCEA-146A-4D98-BA1A-411D03417C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601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BE9E-C100-4F62-86C5-49807F05AFB8}" type="datetimeFigureOut">
              <a:rPr lang="ru-RU" smtClean="0"/>
              <a:t>09.10.2020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4DCEA-146A-4D98-BA1A-411D03417C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1722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BBE9E-C100-4F62-86C5-49807F05AFB8}" type="datetimeFigureOut">
              <a:rPr lang="ru-RU" smtClean="0"/>
              <a:t>09.10.2020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4DCEA-146A-4D98-BA1A-411D03417C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5978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2589" y="2280904"/>
            <a:ext cx="11617291" cy="2016223"/>
          </a:xfrm>
        </p:spPr>
        <p:txBody>
          <a:bodyPr>
            <a:noAutofit/>
          </a:bodyPr>
          <a:lstStyle/>
          <a:p>
            <a:r>
              <a:rPr lang="ru-RU" sz="4267" dirty="0">
                <a:latin typeface="Akrobat Black" pitchFamily="50" charset="-52"/>
              </a:rPr>
              <a:t>Проектирование и разработка системы хранения документов колледжа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55840" y="4677139"/>
            <a:ext cx="6518176" cy="1176536"/>
          </a:xfrm>
        </p:spPr>
        <p:txBody>
          <a:bodyPr>
            <a:normAutofit/>
          </a:bodyPr>
          <a:lstStyle/>
          <a:p>
            <a:pPr algn="r"/>
            <a:r>
              <a:rPr lang="ru-RU" sz="1867" dirty="0">
                <a:latin typeface="Akrobat" pitchFamily="50" charset="-52"/>
              </a:rPr>
              <a:t>Выполнил студент группы 286</a:t>
            </a:r>
          </a:p>
          <a:p>
            <a:pPr algn="r"/>
            <a:r>
              <a:rPr lang="ru-RU" sz="1867" dirty="0">
                <a:latin typeface="Akrobat" pitchFamily="50" charset="-52"/>
              </a:rPr>
              <a:t>Кнышев Богдан Алексеевич</a:t>
            </a:r>
          </a:p>
          <a:p>
            <a:pPr algn="r"/>
            <a:r>
              <a:rPr lang="ru-RU" sz="1867" dirty="0">
                <a:latin typeface="Akrobat" pitchFamily="50" charset="-52"/>
              </a:rPr>
              <a:t>Руководитель:  Бережков Андрей Вячеславович</a:t>
            </a:r>
          </a:p>
        </p:txBody>
      </p:sp>
      <p:pic>
        <p:nvPicPr>
          <p:cNvPr id="4" name="Picture 2" descr="C:\Users\dead1\Downloads\LOGO_CMY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091" y="548680"/>
            <a:ext cx="4562288" cy="135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252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446" y="482843"/>
            <a:ext cx="10876789" cy="832493"/>
          </a:xfrm>
        </p:spPr>
        <p:txBody>
          <a:bodyPr>
            <a:noAutofit/>
          </a:bodyPr>
          <a:lstStyle/>
          <a:p>
            <a:pPr algn="l"/>
            <a:r>
              <a:rPr lang="ru-RU" sz="4667" dirty="0">
                <a:latin typeface="Akrobat Black" pitchFamily="50" charset="-52"/>
              </a:rPr>
              <a:t>Решение «задачи 7»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45661"/>
            <a:ext cx="10081120" cy="4504669"/>
          </a:xfrm>
        </p:spPr>
        <p:txBody>
          <a:bodyPr>
            <a:normAutofit/>
          </a:bodyPr>
          <a:lstStyle/>
          <a:p>
            <a:pPr marL="0" indent="0">
              <a:buClr>
                <a:srgbClr val="E3051B"/>
              </a:buClr>
              <a:buNone/>
            </a:pPr>
            <a:endParaRPr lang="ru-RU" sz="3200" dirty="0">
              <a:latin typeface="Akrobat" pitchFamily="50" charset="-52"/>
            </a:endParaRPr>
          </a:p>
          <a:p>
            <a:pPr marL="0" indent="0">
              <a:buNone/>
            </a:pPr>
            <a:endParaRPr lang="ru-RU" sz="3200" dirty="0">
              <a:latin typeface="Akrobat" pitchFamily="50" charset="-52"/>
            </a:endParaRPr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331" y="416400"/>
            <a:ext cx="2325093" cy="68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10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9E62D24-8AB0-414F-8DAD-4F7ACEE6922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235" y="1850072"/>
            <a:ext cx="6145530" cy="31578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4600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446" y="482843"/>
            <a:ext cx="10876789" cy="832493"/>
          </a:xfrm>
        </p:spPr>
        <p:txBody>
          <a:bodyPr>
            <a:noAutofit/>
          </a:bodyPr>
          <a:lstStyle/>
          <a:p>
            <a:pPr algn="l"/>
            <a:r>
              <a:rPr lang="ru-RU" sz="4667" dirty="0">
                <a:latin typeface="Akrobat Black" pitchFamily="50" charset="-52"/>
              </a:rPr>
              <a:t>Решение «задачи 7»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45661"/>
            <a:ext cx="10081120" cy="4504669"/>
          </a:xfrm>
        </p:spPr>
        <p:txBody>
          <a:bodyPr>
            <a:normAutofit/>
          </a:bodyPr>
          <a:lstStyle/>
          <a:p>
            <a:pPr marL="0" indent="0">
              <a:buClr>
                <a:srgbClr val="E3051B"/>
              </a:buClr>
              <a:buNone/>
            </a:pPr>
            <a:endParaRPr lang="ru-RU" sz="3200" dirty="0">
              <a:latin typeface="Akrobat" pitchFamily="50" charset="-52"/>
            </a:endParaRPr>
          </a:p>
          <a:p>
            <a:pPr marL="0" indent="0">
              <a:buNone/>
            </a:pPr>
            <a:endParaRPr lang="ru-RU" sz="3200" dirty="0">
              <a:latin typeface="Akrobat" pitchFamily="50" charset="-52"/>
            </a:endParaRPr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331" y="416400"/>
            <a:ext cx="2325093" cy="68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11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82C33AC-4532-43FC-8873-4804B26BCF8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862" y="707072"/>
            <a:ext cx="4994275" cy="54438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019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446" y="482843"/>
            <a:ext cx="10876789" cy="832493"/>
          </a:xfrm>
        </p:spPr>
        <p:txBody>
          <a:bodyPr>
            <a:noAutofit/>
          </a:bodyPr>
          <a:lstStyle/>
          <a:p>
            <a:pPr algn="l"/>
            <a:r>
              <a:rPr lang="ru-RU" sz="4667" dirty="0">
                <a:latin typeface="Akrobat Black" pitchFamily="50" charset="-52"/>
              </a:rPr>
              <a:t>Решение «задачи 7»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45661"/>
            <a:ext cx="10081120" cy="4504669"/>
          </a:xfrm>
        </p:spPr>
        <p:txBody>
          <a:bodyPr>
            <a:normAutofit/>
          </a:bodyPr>
          <a:lstStyle/>
          <a:p>
            <a:pPr marL="0" indent="0">
              <a:buClr>
                <a:srgbClr val="E3051B"/>
              </a:buClr>
              <a:buNone/>
            </a:pPr>
            <a:endParaRPr lang="ru-RU" sz="3200" dirty="0">
              <a:latin typeface="Akrobat" pitchFamily="50" charset="-52"/>
            </a:endParaRPr>
          </a:p>
          <a:p>
            <a:pPr marL="0" indent="0">
              <a:buNone/>
            </a:pPr>
            <a:endParaRPr lang="ru-RU" sz="3200" dirty="0">
              <a:latin typeface="Akrobat" pitchFamily="50" charset="-52"/>
            </a:endParaRPr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331" y="416400"/>
            <a:ext cx="2325093" cy="68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12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C7F9456-550E-43DC-AC61-EE766D8D13C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235" y="1935162"/>
            <a:ext cx="6145530" cy="2987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4188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446" y="482843"/>
            <a:ext cx="10876789" cy="832493"/>
          </a:xfrm>
        </p:spPr>
        <p:txBody>
          <a:bodyPr>
            <a:noAutofit/>
          </a:bodyPr>
          <a:lstStyle/>
          <a:p>
            <a:pPr algn="l"/>
            <a:r>
              <a:rPr lang="ru-RU" sz="4667" dirty="0">
                <a:latin typeface="Akrobat Black" pitchFamily="50" charset="-52"/>
              </a:rPr>
              <a:t>Решение «задачи 7»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45661"/>
            <a:ext cx="10081120" cy="4504669"/>
          </a:xfrm>
        </p:spPr>
        <p:txBody>
          <a:bodyPr>
            <a:normAutofit/>
          </a:bodyPr>
          <a:lstStyle/>
          <a:p>
            <a:pPr marL="0" indent="0">
              <a:buClr>
                <a:srgbClr val="E3051B"/>
              </a:buClr>
              <a:buNone/>
            </a:pPr>
            <a:endParaRPr lang="ru-RU" sz="3200" dirty="0">
              <a:latin typeface="Akrobat" pitchFamily="50" charset="-52"/>
            </a:endParaRPr>
          </a:p>
          <a:p>
            <a:pPr marL="0" indent="0">
              <a:buNone/>
            </a:pPr>
            <a:endParaRPr lang="ru-RU" sz="3200" dirty="0">
              <a:latin typeface="Akrobat" pitchFamily="50" charset="-52"/>
            </a:endParaRPr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331" y="416400"/>
            <a:ext cx="2325093" cy="68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13</a:t>
            </a:fld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050B286-7E4F-4D56-B7EA-FC006747691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573" y="1545661"/>
            <a:ext cx="6145530" cy="56457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7729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446" y="482843"/>
            <a:ext cx="10876789" cy="832493"/>
          </a:xfrm>
        </p:spPr>
        <p:txBody>
          <a:bodyPr>
            <a:noAutofit/>
          </a:bodyPr>
          <a:lstStyle/>
          <a:p>
            <a:pPr algn="l"/>
            <a:r>
              <a:rPr lang="ru-RU" sz="4667" dirty="0">
                <a:latin typeface="Akrobat Black" pitchFamily="50" charset="-52"/>
              </a:rPr>
              <a:t>Решение «задачи 7»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45661"/>
            <a:ext cx="10081120" cy="4504669"/>
          </a:xfrm>
        </p:spPr>
        <p:txBody>
          <a:bodyPr>
            <a:normAutofit/>
          </a:bodyPr>
          <a:lstStyle/>
          <a:p>
            <a:pPr marL="0" indent="0">
              <a:buClr>
                <a:srgbClr val="E3051B"/>
              </a:buClr>
              <a:buNone/>
            </a:pPr>
            <a:endParaRPr lang="ru-RU" sz="3200" dirty="0">
              <a:latin typeface="Akrobat" pitchFamily="50" charset="-52"/>
            </a:endParaRPr>
          </a:p>
          <a:p>
            <a:pPr marL="0" indent="0">
              <a:buNone/>
            </a:pPr>
            <a:endParaRPr lang="ru-RU" sz="3200" dirty="0">
              <a:latin typeface="Akrobat" pitchFamily="50" charset="-52"/>
            </a:endParaRPr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331" y="416400"/>
            <a:ext cx="2325093" cy="68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14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EF5166E-67D1-4879-B1CD-107894992FA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235" y="2025650"/>
            <a:ext cx="6145530" cy="2806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2140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446" y="482843"/>
            <a:ext cx="10876789" cy="832493"/>
          </a:xfrm>
        </p:spPr>
        <p:txBody>
          <a:bodyPr>
            <a:noAutofit/>
          </a:bodyPr>
          <a:lstStyle/>
          <a:p>
            <a:pPr algn="l"/>
            <a:r>
              <a:rPr lang="ru-RU" sz="4667" dirty="0">
                <a:latin typeface="Akrobat Black" pitchFamily="50" charset="-52"/>
              </a:rPr>
              <a:t>Решение «задачи 7»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45661"/>
            <a:ext cx="10081120" cy="4504669"/>
          </a:xfrm>
        </p:spPr>
        <p:txBody>
          <a:bodyPr>
            <a:normAutofit/>
          </a:bodyPr>
          <a:lstStyle/>
          <a:p>
            <a:pPr marL="0" indent="0">
              <a:buClr>
                <a:srgbClr val="E3051B"/>
              </a:buClr>
              <a:buNone/>
            </a:pPr>
            <a:endParaRPr lang="ru-RU" sz="3200" dirty="0">
              <a:latin typeface="Akrobat" pitchFamily="50" charset="-52"/>
            </a:endParaRPr>
          </a:p>
          <a:p>
            <a:pPr marL="0" indent="0">
              <a:buNone/>
            </a:pPr>
            <a:endParaRPr lang="ru-RU" sz="3200" dirty="0">
              <a:latin typeface="Akrobat" pitchFamily="50" charset="-52"/>
            </a:endParaRPr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331" y="416400"/>
            <a:ext cx="2325093" cy="68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15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CD47259-5DE1-487D-A9BD-2C36D3757CB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690" y="1453824"/>
            <a:ext cx="6484620" cy="2105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7314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446" y="482843"/>
            <a:ext cx="10876789" cy="832493"/>
          </a:xfrm>
        </p:spPr>
        <p:txBody>
          <a:bodyPr>
            <a:noAutofit/>
          </a:bodyPr>
          <a:lstStyle/>
          <a:p>
            <a:pPr algn="l"/>
            <a:r>
              <a:rPr lang="ru-RU" sz="4667" dirty="0">
                <a:latin typeface="Akrobat Black" pitchFamily="50" charset="-52"/>
              </a:rPr>
              <a:t>Решение «задачи 7»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45661"/>
            <a:ext cx="10081120" cy="4504669"/>
          </a:xfrm>
        </p:spPr>
        <p:txBody>
          <a:bodyPr>
            <a:normAutofit/>
          </a:bodyPr>
          <a:lstStyle/>
          <a:p>
            <a:pPr marL="0" indent="0">
              <a:buClr>
                <a:srgbClr val="E3051B"/>
              </a:buClr>
              <a:buNone/>
            </a:pPr>
            <a:endParaRPr lang="ru-RU" sz="3200" dirty="0">
              <a:latin typeface="Akrobat" pitchFamily="50" charset="-52"/>
            </a:endParaRPr>
          </a:p>
          <a:p>
            <a:pPr marL="0" indent="0">
              <a:buNone/>
            </a:pPr>
            <a:endParaRPr lang="ru-RU" sz="3200" dirty="0">
              <a:latin typeface="Akrobat" pitchFamily="50" charset="-52"/>
            </a:endParaRPr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331" y="416400"/>
            <a:ext cx="2325093" cy="68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16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F2E9E14-9353-4906-BCEF-9B016FE1877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155" y="1329372"/>
            <a:ext cx="5901690" cy="4199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6619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446" y="482843"/>
            <a:ext cx="10876789" cy="832493"/>
          </a:xfrm>
        </p:spPr>
        <p:txBody>
          <a:bodyPr>
            <a:noAutofit/>
          </a:bodyPr>
          <a:lstStyle/>
          <a:p>
            <a:pPr algn="l"/>
            <a:r>
              <a:rPr lang="ru-RU" sz="4667" dirty="0">
                <a:latin typeface="Akrobat Black" pitchFamily="50" charset="-52"/>
              </a:rPr>
              <a:t>Решение «задачи 7»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45661"/>
            <a:ext cx="10081120" cy="4504669"/>
          </a:xfrm>
        </p:spPr>
        <p:txBody>
          <a:bodyPr>
            <a:normAutofit/>
          </a:bodyPr>
          <a:lstStyle/>
          <a:p>
            <a:pPr marL="0" indent="0">
              <a:buClr>
                <a:srgbClr val="E3051B"/>
              </a:buClr>
              <a:buNone/>
            </a:pPr>
            <a:endParaRPr lang="ru-RU" sz="3200" dirty="0">
              <a:latin typeface="Akrobat" pitchFamily="50" charset="-52"/>
            </a:endParaRPr>
          </a:p>
          <a:p>
            <a:pPr marL="0" indent="0">
              <a:buNone/>
            </a:pPr>
            <a:endParaRPr lang="ru-RU" sz="3200" dirty="0">
              <a:latin typeface="Akrobat" pitchFamily="50" charset="-52"/>
            </a:endParaRPr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331" y="416400"/>
            <a:ext cx="2325093" cy="68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17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A286F4B-82D7-4221-B970-DF6C1EC682A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235" y="1953130"/>
            <a:ext cx="6145530" cy="4327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886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446" y="482843"/>
            <a:ext cx="10876789" cy="832493"/>
          </a:xfrm>
        </p:spPr>
        <p:txBody>
          <a:bodyPr>
            <a:noAutofit/>
          </a:bodyPr>
          <a:lstStyle/>
          <a:p>
            <a:pPr algn="l"/>
            <a:r>
              <a:rPr lang="ru-RU" sz="4667" dirty="0">
                <a:latin typeface="Akrobat Black" pitchFamily="50" charset="-52"/>
              </a:rPr>
              <a:t>Решение «задачи 7»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45661"/>
            <a:ext cx="10081120" cy="4504669"/>
          </a:xfrm>
        </p:spPr>
        <p:txBody>
          <a:bodyPr>
            <a:normAutofit/>
          </a:bodyPr>
          <a:lstStyle/>
          <a:p>
            <a:pPr marL="0" indent="0">
              <a:buClr>
                <a:srgbClr val="E3051B"/>
              </a:buClr>
              <a:buNone/>
            </a:pPr>
            <a:endParaRPr lang="ru-RU" sz="3200" dirty="0">
              <a:latin typeface="Akrobat" pitchFamily="50" charset="-52"/>
            </a:endParaRPr>
          </a:p>
          <a:p>
            <a:pPr marL="0" indent="0">
              <a:buNone/>
            </a:pPr>
            <a:endParaRPr lang="ru-RU" sz="3200" dirty="0">
              <a:latin typeface="Akrobat" pitchFamily="50" charset="-52"/>
            </a:endParaRPr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331" y="416400"/>
            <a:ext cx="2325093" cy="68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18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22CB0EB-6829-42F5-8A1A-4D54E2DE280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235" y="1754505"/>
            <a:ext cx="6145530" cy="33489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0825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446" y="482843"/>
            <a:ext cx="10876789" cy="832493"/>
          </a:xfrm>
        </p:spPr>
        <p:txBody>
          <a:bodyPr>
            <a:noAutofit/>
          </a:bodyPr>
          <a:lstStyle/>
          <a:p>
            <a:pPr algn="l"/>
            <a:r>
              <a:rPr lang="ru-RU" sz="4667" dirty="0">
                <a:latin typeface="Akrobat Black" pitchFamily="50" charset="-52"/>
              </a:rPr>
              <a:t>Решение «задачи 7»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45661"/>
            <a:ext cx="10081120" cy="4504669"/>
          </a:xfrm>
        </p:spPr>
        <p:txBody>
          <a:bodyPr>
            <a:normAutofit/>
          </a:bodyPr>
          <a:lstStyle/>
          <a:p>
            <a:pPr marL="0" indent="0">
              <a:buClr>
                <a:srgbClr val="E3051B"/>
              </a:buClr>
              <a:buNone/>
            </a:pPr>
            <a:endParaRPr lang="ru-RU" sz="3200" dirty="0">
              <a:latin typeface="Akrobat" pitchFamily="50" charset="-52"/>
            </a:endParaRPr>
          </a:p>
          <a:p>
            <a:pPr marL="0" indent="0">
              <a:buNone/>
            </a:pPr>
            <a:endParaRPr lang="ru-RU" sz="3200" dirty="0">
              <a:latin typeface="Akrobat" pitchFamily="50" charset="-52"/>
            </a:endParaRPr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331" y="416400"/>
            <a:ext cx="2325093" cy="68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19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CADBACF-5C5E-4470-80AA-278A8239AB9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235" y="1467167"/>
            <a:ext cx="6145530" cy="39236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8096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446" y="482843"/>
            <a:ext cx="10876789" cy="832493"/>
          </a:xfrm>
        </p:spPr>
        <p:txBody>
          <a:bodyPr>
            <a:noAutofit/>
          </a:bodyPr>
          <a:lstStyle/>
          <a:p>
            <a:pPr algn="l"/>
            <a:r>
              <a:rPr lang="ru-RU" sz="4667" dirty="0">
                <a:latin typeface="Akrobat Black" pitchFamily="50" charset="-52"/>
              </a:rPr>
              <a:t>Цель работы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445" y="1508787"/>
            <a:ext cx="10081120" cy="45046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>
                <a:latin typeface="Akrobat Black" pitchFamily="50" charset="-52"/>
              </a:rPr>
              <a:t> </a:t>
            </a:r>
            <a:endParaRPr lang="ru-RU" sz="3200" dirty="0">
              <a:latin typeface="Akrobat" pitchFamily="50" charset="-52"/>
            </a:endParaRPr>
          </a:p>
          <a:p>
            <a:pPr marL="0" indent="0">
              <a:buNone/>
            </a:pPr>
            <a:endParaRPr lang="ru-RU" sz="3200" dirty="0">
              <a:latin typeface="Akrobat" pitchFamily="50" charset="-52"/>
            </a:endParaRPr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331" y="416400"/>
            <a:ext cx="2325093" cy="68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2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1103445" y="1710322"/>
            <a:ext cx="8102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Проектирование и разработка сервиса для поиска и сдачи жилья в аренду</a:t>
            </a:r>
          </a:p>
        </p:txBody>
      </p:sp>
    </p:spTree>
    <p:extLst>
      <p:ext uri="{BB962C8B-B14F-4D97-AF65-F5344CB8AC3E}">
        <p14:creationId xmlns:p14="http://schemas.microsoft.com/office/powerpoint/2010/main" val="3787001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446" y="482843"/>
            <a:ext cx="10876789" cy="832493"/>
          </a:xfrm>
        </p:spPr>
        <p:txBody>
          <a:bodyPr>
            <a:noAutofit/>
          </a:bodyPr>
          <a:lstStyle/>
          <a:p>
            <a:pPr algn="l"/>
            <a:r>
              <a:rPr lang="ru-RU" sz="4667" dirty="0">
                <a:latin typeface="Akrobat Black" pitchFamily="50" charset="-52"/>
              </a:rPr>
              <a:t>Решение «задачи 7»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94239" y="1583508"/>
            <a:ext cx="10081120" cy="4504669"/>
          </a:xfrm>
        </p:spPr>
        <p:txBody>
          <a:bodyPr>
            <a:normAutofit/>
          </a:bodyPr>
          <a:lstStyle/>
          <a:p>
            <a:pPr marL="0" indent="0">
              <a:buClr>
                <a:srgbClr val="E3051B"/>
              </a:buClr>
              <a:buNone/>
            </a:pPr>
            <a:endParaRPr lang="ru-RU" sz="3200" dirty="0">
              <a:latin typeface="Akrobat" pitchFamily="50" charset="-52"/>
            </a:endParaRPr>
          </a:p>
          <a:p>
            <a:pPr marL="0" indent="0">
              <a:buNone/>
            </a:pPr>
            <a:endParaRPr lang="ru-RU" sz="3200" dirty="0">
              <a:latin typeface="Akrobat" pitchFamily="50" charset="-52"/>
            </a:endParaRPr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331" y="416400"/>
            <a:ext cx="2325093" cy="68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20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5CE2E3C-742C-480A-9531-0DD40B1FDF5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235" y="1984522"/>
            <a:ext cx="6145530" cy="38912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9079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446" y="482843"/>
            <a:ext cx="10876789" cy="832493"/>
          </a:xfrm>
        </p:spPr>
        <p:txBody>
          <a:bodyPr>
            <a:noAutofit/>
          </a:bodyPr>
          <a:lstStyle/>
          <a:p>
            <a:pPr algn="l"/>
            <a:r>
              <a:rPr lang="ru-RU" sz="4667" dirty="0">
                <a:latin typeface="Akrobat Black" pitchFamily="50" charset="-52"/>
              </a:rPr>
              <a:t>Решение «задачи </a:t>
            </a:r>
            <a:r>
              <a:rPr lang="en-US" sz="4667" dirty="0">
                <a:latin typeface="Akrobat Black" pitchFamily="50" charset="-52"/>
              </a:rPr>
              <a:t>8</a:t>
            </a:r>
            <a:r>
              <a:rPr lang="ru-RU" sz="4667" dirty="0">
                <a:latin typeface="Akrobat Black" pitchFamily="50" charset="-52"/>
              </a:rPr>
              <a:t>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445" y="1508787"/>
            <a:ext cx="10081120" cy="4504669"/>
          </a:xfrm>
        </p:spPr>
        <p:txBody>
          <a:bodyPr>
            <a:normAutofit/>
          </a:bodyPr>
          <a:lstStyle/>
          <a:p>
            <a:pPr marL="0" indent="0">
              <a:buClr>
                <a:srgbClr val="E3051B"/>
              </a:buClr>
              <a:buNone/>
            </a:pPr>
            <a:endParaRPr lang="ru-RU" sz="3200" dirty="0">
              <a:latin typeface="Akrobat" pitchFamily="50" charset="-52"/>
            </a:endParaRPr>
          </a:p>
          <a:p>
            <a:pPr marL="0" indent="0">
              <a:buNone/>
            </a:pPr>
            <a:endParaRPr lang="ru-RU" sz="3200" dirty="0">
              <a:latin typeface="Akrobat" pitchFamily="50" charset="-52"/>
            </a:endParaRPr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331" y="416400"/>
            <a:ext cx="2325093" cy="68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21</a:t>
            </a:fld>
            <a:endParaRPr lang="ru-RU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C2DCCE74-1624-4C94-BC2B-784405454E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558057"/>
              </p:ext>
            </p:extLst>
          </p:nvPr>
        </p:nvGraphicFramePr>
        <p:xfrm>
          <a:off x="1177680" y="1878064"/>
          <a:ext cx="4508500" cy="2736342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082800">
                  <a:extLst>
                    <a:ext uri="{9D8B030D-6E8A-4147-A177-3AD203B41FA5}">
                      <a16:colId xmlns:a16="http://schemas.microsoft.com/office/drawing/2014/main" val="549634848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529262137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Группа пользователей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Права доступа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26920985"/>
                  </a:ext>
                </a:extLst>
              </a:tr>
              <a:tr h="14001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User 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Просмотр страниц предложения, о нас, каталог и спец предложений. Заказать и отменить заказ. Просмотреть корзину и вносить изменения в заказ(изменения </a:t>
                      </a:r>
                      <a:r>
                        <a:rPr lang="ru-RU" sz="1200" dirty="0" err="1">
                          <a:effectLst/>
                        </a:rPr>
                        <a:t>колличества</a:t>
                      </a:r>
                      <a:r>
                        <a:rPr lang="ru-RU" sz="1200" dirty="0">
                          <a:effectLst/>
                        </a:rPr>
                        <a:t> или удаления товара из корзины). Оплатить заказ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5983874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Auth user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Может всё тоже самое что и User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16395209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Admin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Может удалять заказы пользователей, вносить изменения в аккаунты </a:t>
                      </a:r>
                      <a:r>
                        <a:rPr lang="ru-RU" sz="1200" dirty="0" err="1">
                          <a:effectLst/>
                        </a:rPr>
                        <a:t>пользоватей</a:t>
                      </a:r>
                      <a:r>
                        <a:rPr lang="ru-RU" sz="1200" dirty="0">
                          <a:effectLst/>
                        </a:rPr>
                        <a:t>. 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3798442"/>
                  </a:ext>
                </a:extLst>
              </a:tr>
            </a:tbl>
          </a:graphicData>
        </a:graphic>
      </p:graphicFrame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57322E6-67C5-4DBE-A20F-F511391CCF0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238" y="2093421"/>
            <a:ext cx="4132507" cy="4086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4900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446" y="482843"/>
            <a:ext cx="10876789" cy="832493"/>
          </a:xfrm>
        </p:spPr>
        <p:txBody>
          <a:bodyPr>
            <a:noAutofit/>
          </a:bodyPr>
          <a:lstStyle/>
          <a:p>
            <a:pPr algn="l"/>
            <a:r>
              <a:rPr lang="ru-RU" sz="4667" dirty="0">
                <a:latin typeface="Akrobat Black" pitchFamily="50" charset="-52"/>
              </a:rPr>
              <a:t>Решение «задачи 10»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445" y="1508787"/>
            <a:ext cx="10081120" cy="4504669"/>
          </a:xfrm>
        </p:spPr>
        <p:txBody>
          <a:bodyPr>
            <a:normAutofit/>
          </a:bodyPr>
          <a:lstStyle/>
          <a:p>
            <a:pPr marL="0" indent="0">
              <a:buClr>
                <a:srgbClr val="E3051B"/>
              </a:buClr>
              <a:buNone/>
            </a:pPr>
            <a:endParaRPr lang="ru-RU" sz="3200" dirty="0">
              <a:latin typeface="Akrobat" pitchFamily="50" charset="-52"/>
            </a:endParaRPr>
          </a:p>
          <a:p>
            <a:pPr marL="0" indent="0">
              <a:buNone/>
            </a:pPr>
            <a:endParaRPr lang="ru-RU" sz="3200" dirty="0">
              <a:latin typeface="Akrobat" pitchFamily="50" charset="-52"/>
            </a:endParaRPr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331" y="416400"/>
            <a:ext cx="2325093" cy="68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22</a:t>
            </a:fld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76E047D-7314-475A-8298-6CEB9FF4E93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917" y="1443325"/>
            <a:ext cx="5051035" cy="2226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BB9D9B9-C10B-4155-AAF5-F4CFC066B115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918" y="4013208"/>
            <a:ext cx="5051036" cy="21272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43087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446" y="482843"/>
            <a:ext cx="10876789" cy="832493"/>
          </a:xfrm>
        </p:spPr>
        <p:txBody>
          <a:bodyPr>
            <a:noAutofit/>
          </a:bodyPr>
          <a:lstStyle/>
          <a:p>
            <a:pPr algn="l"/>
            <a:r>
              <a:rPr lang="ru-RU" sz="4667" dirty="0">
                <a:latin typeface="Akrobat Black" pitchFamily="50" charset="-52"/>
              </a:rPr>
              <a:t>Результаты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445" y="1508787"/>
            <a:ext cx="10081120" cy="4504669"/>
          </a:xfrm>
        </p:spPr>
        <p:txBody>
          <a:bodyPr>
            <a:normAutofit/>
          </a:bodyPr>
          <a:lstStyle/>
          <a:p>
            <a:r>
              <a:rPr lang="ru-RU" dirty="0">
                <a:latin typeface="Akrobat Black"/>
              </a:rPr>
              <a:t>Перед началом учебной практики прошел инструктаж по технике безопасности.</a:t>
            </a:r>
          </a:p>
          <a:p>
            <a:r>
              <a:rPr lang="ru-RU" dirty="0">
                <a:latin typeface="Akrobat Black"/>
              </a:rPr>
              <a:t>За время прохождения учебной практики мною были выполнены 16 практических работ. </a:t>
            </a:r>
          </a:p>
          <a:p>
            <a:r>
              <a:rPr lang="ru-RU" dirty="0">
                <a:latin typeface="Akrobat Black"/>
              </a:rPr>
              <a:t>На практике удалось применить те знания, которые были получены в учебном процессе.</a:t>
            </a:r>
          </a:p>
          <a:p>
            <a:r>
              <a:rPr lang="ru-RU" dirty="0">
                <a:latin typeface="Akrobat Black"/>
              </a:rPr>
              <a:t>Получены знания, умения и навыки в проектировании баз данных, интерфейсов, классов, разработке программного кода.</a:t>
            </a:r>
          </a:p>
          <a:p>
            <a:r>
              <a:rPr lang="ru-RU" dirty="0">
                <a:latin typeface="Akrobat Black"/>
              </a:rPr>
              <a:t>Программа учебной практики выполнена полностью. </a:t>
            </a:r>
          </a:p>
          <a:p>
            <a:pPr marL="0" indent="0">
              <a:buNone/>
            </a:pPr>
            <a:endParaRPr lang="ru-RU" sz="3200" dirty="0">
              <a:latin typeface="Akrobat" pitchFamily="50" charset="-52"/>
            </a:endParaRPr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331" y="416400"/>
            <a:ext cx="2325093" cy="68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16263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446" y="482843"/>
            <a:ext cx="10876789" cy="832493"/>
          </a:xfrm>
        </p:spPr>
        <p:txBody>
          <a:bodyPr>
            <a:noAutofit/>
          </a:bodyPr>
          <a:lstStyle/>
          <a:p>
            <a:pPr algn="l"/>
            <a:r>
              <a:rPr lang="ru-RU" sz="4667" dirty="0">
                <a:latin typeface="Akrobat Black" pitchFamily="50" charset="-52"/>
              </a:rPr>
              <a:t>Выводы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445" y="1508787"/>
            <a:ext cx="10081120" cy="4504669"/>
          </a:xfrm>
        </p:spPr>
        <p:txBody>
          <a:bodyPr>
            <a:normAutofit/>
          </a:bodyPr>
          <a:lstStyle/>
          <a:p>
            <a:pPr marL="0" indent="0">
              <a:buClr>
                <a:srgbClr val="E3051B"/>
              </a:buClr>
              <a:buNone/>
            </a:pPr>
            <a:r>
              <a:rPr lang="ru-RU" sz="3200" dirty="0">
                <a:latin typeface="Akrobat" pitchFamily="50" charset="-52"/>
              </a:rPr>
              <a:t>В ходе выполнения выпускной квалификационной работы решены все вопросы.</a:t>
            </a:r>
          </a:p>
          <a:p>
            <a:pPr marL="0" indent="0">
              <a:buClr>
                <a:srgbClr val="E3051B"/>
              </a:buClr>
              <a:buNone/>
            </a:pPr>
            <a:r>
              <a:rPr lang="ru-RU" sz="3200" dirty="0">
                <a:latin typeface="Akrobat" pitchFamily="50" charset="-52"/>
              </a:rPr>
              <a:t>Все задачи выполнены цель достигнута.</a:t>
            </a:r>
          </a:p>
          <a:p>
            <a:pPr marL="0" indent="0">
              <a:buNone/>
            </a:pPr>
            <a:endParaRPr lang="ru-RU" sz="3200" dirty="0">
              <a:latin typeface="Akrobat" pitchFamily="50" charset="-52"/>
            </a:endParaRPr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331" y="416400"/>
            <a:ext cx="2325093" cy="68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2030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7033" y="2180861"/>
            <a:ext cx="10972800" cy="1143000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25</a:t>
            </a:fld>
            <a:endParaRPr lang="ru-RU"/>
          </a:p>
        </p:txBody>
      </p:sp>
      <p:pic>
        <p:nvPicPr>
          <p:cNvPr id="5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091" y="548680"/>
            <a:ext cx="4562288" cy="135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" descr="data:image/png;base64,iVBORw0KGgoAAAANSUhEUgAAAMgAAADICAYAAACtWK6eAAANX0lEQVR4Xu2c0Xbjxg4E4///aOd4da9XkSkSBTVIyqw8g0NMowuYoZz9+Pz8/PzH/1RABRYV+BAQnaECzxUQEN2hAisKCIj2UAEB0QMq0FPACdLTzacuooCAXKTQbrOngID0dPOpiyggIBcptNvsKSAgPd186iIKCMhFCu02ewoISE83n7qIAgJykUK7zZ4CLUA+Pj56b9v5qWd/h5nKf3r9ablSf6ea0vOM+xWQF6oiIDfxBOTBRO8uSCp/ARGQxf6aMtgLzbv06LSBp9cvbfKFII9Y2+J5xNrW6GmEgDhBnCArAAmIgCBAUiObNvVnR75pA9P90jzPpgPVk+pD9/ssPqlz9Ij1LoKk7lB0v8nCLZmDrk91EJAiwrQQxWXbYTQfaoxniQnI+hGL6tM2QPEraycfJ8gLVaGCU5BpanR92iicIMWK0EIUl22H0XyoMZwgNwUEpGhRasjisu0wmo+A9L4+CUjRomczZCofaoCjJksK8HfPn9aLHom/9NnlDpIqaEqQFFDvbrB3zz/lh7W5ICB36lDB391g754/rZcT5KHiKQHpBKSFmJ5oxZPzd9i75J+qrxPkxe/kArKO2FGAC8jOE4EK/u5HlHfPn9aLTkYv6cWzR6oQdBKdzcDvogOdaB6xikcsakhaCAHp/f4yXRcBEZBFD0xPBLp+caBvfkygjUtABERAVv5URkAEREAE5KcHUiOerkPjU0eLZ+vQI8dR8SkdaP5OEKr8UDy9pJ8NtGkAqexUHz/zFn83oYVIxQuIX7EWvUSNceRnvRQMS+tQHWiHpLl3OirZ11H5e8QqXrpTBqDGo0eRVEOgeab0oYakjSKlT2e/l/xrXmqkVDw1xlEdmO5XQF7s2NQYR3YMag4ST3UQkHV1qT6nnSDERJ3YVAejAk4bftoAVDd6dKR6dmqfuBOtvXeXI1Zq46kCTRtjegJO50+Nncon5ZNkPgJyV5WUMQTkpgDVU0BSCgzdiWhBPWLdCpHs2AmLJPNxgjhBfngy1SjoOgk40sAKiIAIyAqZUUBSHSC1TuorEB3ZxqcqmF2nM9EEpDBBNPz6pZvexbK2r68mIA9aOUF6l+hUQ6hbd59IARGQRaelDE8bzj62r79FQAREQFZ4ERABEZAzAFIfau8VSY8iz3ZH16GXXHrUofHP9tXpwO/lgJ/Ztr5ivfumU8ZOrSMg53WUgNzVhnZ+ATmvsVOZCYiAlL3kEass1e8MdIKs11VAfqfvy7sSEAF5VKB1xEpdKukZvuz0/wVOd7xpHeh+jwKc1jH1VY3q0/GDgFCVC3eWoz6TCkh+AgqIgPxQ4CjQ6ESmpXOCPCjWEYSITgt6VD70vQLy1wVOEELEQ6yArItHQaN60tLRRvG1voBQlb2DlBW7LCBHfbWgHWC6QPRrDI0vO3Hjqx3VgdaX5nlUPPVPe4JQAVPGoBukxqAjnu6LxlMj0fVTetI8j4qn+xWQoTvFNJj0MzLNhzbAowxP3ysgRcPTTjttSDq5pvMRkBe/YlEBpw15tnxoxxYQOgt68U4QJ8iicyiwtOH07Lr/U4cDQoWlCac6LT2ipPaVyn96IlOg6L5o3SlKNP+19Vu/gxyVMC0EzZMWjhYilb+ArFeW1kVAiqQIyE0oajAKPtW5WL7vMJq/gBQVpoWjhaBGokdBuj6dRDSe5l8s02YYrYuAbEp6CxAQJ8ijVbyD3CkiIAISAYSOMDr6iw3/O2x69Kfyp3nSeKpb6giU0ofmQ99LG+Cf+9hn4ykB6VmRGp7G97L6+RS1BDUqzTOlA92XgDxUKlWIVCeczofm+SxeQB6UcYLQHrj+EeBd9BSQYt3fpaC0s013bLo+jS+WbzOMHkWozpsJDE12ui+PWEOFoEeXd2k4TpAi2rRjpDphap2zGbjT2Zb2QEFLGT6Vf9F+32Gp/a69N/oVK2W86XVS66eATRksZZhUA6SGp/Gp/QpIUXlqeBpPwSymHe+oAvJXeSfInQup4Wm8gFDk1+OdIBe5RHvE6oEjIAKCnJMyjEesF49Y018/jio0PQKl8pzWk65PJxoFClEfDKb7+np16w5CBT/KeKnC0btGpxBLGtH86XtTgNM8g55HS1F9BKQor4D0LstFeXcLE5AHqVOdTUAEJEIxNeS08Wg+Rx0Fp4+sdH3aaVM6R0y4sgjdl0esYkWmQaYGpiDT9amRBKRoJFoIWujpQlAQXpSl/XjKwEftN/Veug7VLT5BBKTtefQgLTT9WvUujUhAhi7dZ5tciI43+tdXpnUWEAFZ9JgT5CaLgAiIgDS+StEj5doEj/6S7h2EHpZ68U6Qk08QeolLFTR1pp3OJ5VnD5+fT9GjCH0v1ZOuP9144xNEQHolnjbqUWAKyIt3ASpgCsDUWZTmc5RRj3ovrW+vvfx8italk2frDjKdWGp9Aemd1amBO8aj71iKT/nEI9aDArSgtBBHdfKj3kv1TMDxtQatSydPJ0ihWrQQRxn1qPd2jFeQfTOE1qWTZxSQ6UsoXZ8KkhI8tc6mQ4p3w5QOR61Dv2LRPHc7YlEDUwPQ9alQKWOn1qH6TN+5UnrSdQSk6AQBWRdKQNY/ShRt9p8wj1h3cqQ6f2odWlABEZBFz0wbY/rye7Yjx7SeZ9uvd5BiK051/tQ6xbS/w85m7FQ+v+YOkuq0qQ5DDUbjqQFS8VTno/ZF30v3tUcjit5BUhsUkJuSexhgqWbTIFNw6McZ6sPdjlg0MVoIKux0PM0/FU91pjpM50nzEZAHxZwgTpB7SwiIgKCvc06Q/RqIdxA67+/iU0eRIzukd5B1A7QAoZ6il026/lEdlb43BRR9L9WT5knXp/E0Hxofv6SnNkjXofGpuwwFnE4EGi8gNwWobh0/OEEK1AnIuiELEr4UQicCjXeCvFSe3O8RtHApMOn2aZ50fRpP86HxAkIr8hCfMiotXOq9dPs0T7o+jaf50HgBoRURkEXFOmf4F6X/8zg1PI0/HJCESEmhUvnQdaYvlamJc7Z1numcylNAqJOH4gVkXVg6oQSkeNShxhvy/+ayNM+jDJMyXmodJ8imtW4B9GxJC1RMox0mIE6QtnkqDwrIukq0IVBgn719eh0nSIUOJ8imSgKSnVB/Ti2f9KB7wv+RZ9M5DwGNLaNX0EmHFl8JTr2XgpbKn04oOlk6dReQgeqmjEpTS71XQP4qLyDUhYX4lFELr/pPSOq9AiIg1HsoPmVU9NLGHY0eUWg+qXh6NErq7wRJVfFunWSBSHqp9zpBnCDEdzg2ZVT64tR7BeRFQGjhzhY/bST6u0DqCDGtM82THuHOuH7riDVdiOn1BaSn8BkNvLSTVH2/1haQO4WpAWghaDztwD3b15+i+tD8z7i+gAhImZAzGtgJUi5fPXC6k3sHWa9FSv89JpQTxAlS7ixOkKJUZ/sM+Czt6YIW5foOo/kc1WmpnjTPlH+mJ3X7kp7aIDUYjaeGpCN7Oh9qPJoPrWPKkPS908Cu6dY6YqU2SAtK4wWkdxeYNmTKPylgBYSS9RA/XVA6uY4CP2XIaT2Tk9cJUoBnuqACUijCQkgKWCdIT//vpwTkJkXKkNN6nnaCpEY/9TMVJBVPz+p0XzQ+ZbzpfVH96YRN5h89YgnIeqelhqfxArKuWMefAnKnKT1CJDsVhWEpXkAEZFEBOrJT8QLSw5rq7xGrp/PmJZpOBBovIL3CCUhPt/ZTVPBUvID0Skb1//UTJHU2ph2exqcMP20Aui8a37P93FOdy3Uqm10u6QLS+7pFQUvFp8yVWkdAikrSTkjjnSDFQuwcJiBFwanhabyAFAuxc5iAFAWnhqfxAlIsxM5hAlIUnBqexgtIsRA7hwlIUXBqeCps6pKbyjOVz9nAL5Z7M4x+/KF++Ergkl+x6Hf1sxme5iMgva+IAvLgnFTHpgaejhcQAVn0AB2pArJ+qqH6bJ6RXgzwiPUgYKrTesTqdVQBKRJNhaKk0yMBzUdABKRodS/p90KlQK6K//+41GSkjSK1X3qUpQ2K6kkb7Nr6fsW6UydlGFpQAbkpNq1/B2QBERDK84/4jvGWXiogL5Yi1WmPGvF09KeOTFQ3WiYBeVAsVbhUIWg+ApI90giIgFCWUTzt8NPxKPmVfy+LrnPZIxYVisbTCZKKp3nSTnuUYVLvpSCnjqB0ncO/YlEj0fiU4VMFTRUoZVSaT+q9KT2n1xGQkx8Rj7oTpYw3DWAqTzrB/3x6/mw8RTs2nQg0nuaTiqd5UqlTnXzawNPrCwh12tBESBWCGsYJsm6AVF1og3KCPNQlVQgBuSmQ0nN6nd3uIC8OgvjjRwlLj3B0gtB90c45fbSjhZ7er4AUj2TTnT9l1GnDCMhfJ0Qv6bQzTMdTIwnITQEBERDE5nTn94iVvaTTennE8oiFGoITxAmCDEM7kpd0JO9mMD0q03rFJ8jmjgxQgV+iQOuS/kv27jZUYFMBAdmUyIArKyAgV66+e99UQEA2JTLgygoIyJWr7943FRCQTYkMuLICAnLl6rv3TQUEZFMiA66sgIBcufrufVMBAdmUyIArKyAgV66+e99UQEA2JTLgygr8C14iurcArrfpAAAAAElFTkSuQmCC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ru-RU" sz="2400"/>
          </a:p>
        </p:txBody>
      </p:sp>
      <p:sp>
        <p:nvSpPr>
          <p:cNvPr id="6" name="AutoShape 4" descr="data:image/png;base64,iVBORw0KGgoAAAANSUhEUgAAAMgAAADICAYAAACtWK6eAAANX0lEQVR4Xu2c0Xbjxg4E4///aOd4da9XkSkSBTVIyqw8g0NMowuYoZz9+Pz8/PzH/1RABRYV+BAQnaECzxUQEN2hAisKCIj2UAEB0QMq0FPACdLTzacuooCAXKTQbrOngID0dPOpiyggIBcptNvsKSAgPd186iIKCMhFCu02ewoISE83n7qIAgJykUK7zZ4CLUA+Pj56b9v5qWd/h5nKf3r9ablSf6ea0vOM+xWQF6oiIDfxBOTBRO8uSCp/ARGQxf6aMtgLzbv06LSBp9cvbfKFII9Y2+J5xNrW6GmEgDhBnCArAAmIgCBAUiObNvVnR75pA9P90jzPpgPVk+pD9/ssPqlz9Ij1LoKk7lB0v8nCLZmDrk91EJAiwrQQxWXbYTQfaoxniQnI+hGL6tM2QPEraycfJ8gLVaGCU5BpanR92iicIMWK0EIUl22H0XyoMZwgNwUEpGhRasjisu0wmo+A9L4+CUjRomczZCofaoCjJksK8HfPn9aLHom/9NnlDpIqaEqQFFDvbrB3zz/lh7W5ICB36lDB391g754/rZcT5KHiKQHpBKSFmJ5oxZPzd9i75J+qrxPkxe/kArKO2FGAC8jOE4EK/u5HlHfPn9aLTkYv6cWzR6oQdBKdzcDvogOdaB6xikcsakhaCAHp/f4yXRcBEZBFD0xPBLp+caBvfkygjUtABERAVv5URkAEREAE5KcHUiOerkPjU0eLZ+vQI8dR8SkdaP5OEKr8UDy9pJ8NtGkAqexUHz/zFn83oYVIxQuIX7EWvUSNceRnvRQMS+tQHWiHpLl3OirZ11H5e8QqXrpTBqDGo0eRVEOgeab0oYakjSKlT2e/l/xrXmqkVDw1xlEdmO5XQF7s2NQYR3YMag4ST3UQkHV1qT6nnSDERJ3YVAejAk4bftoAVDd6dKR6dmqfuBOtvXeXI1Zq46kCTRtjegJO50+Nncon5ZNkPgJyV5WUMQTkpgDVU0BSCgzdiWhBPWLdCpHs2AmLJPNxgjhBfngy1SjoOgk40sAKiIAIyAqZUUBSHSC1TuorEB3ZxqcqmF2nM9EEpDBBNPz6pZvexbK2r68mIA9aOUF6l+hUQ6hbd59IARGQRaelDE8bzj62r79FQAREQFZ4ERABEZAzAFIfau8VSY8iz3ZH16GXXHrUofHP9tXpwO/lgJ/Ztr5ivfumU8ZOrSMg53WUgNzVhnZ+ATmvsVOZCYiAlL3kEass1e8MdIKs11VAfqfvy7sSEAF5VKB1xEpdKukZvuz0/wVOd7xpHeh+jwKc1jH1VY3q0/GDgFCVC3eWoz6TCkh+AgqIgPxQ4CjQ6ESmpXOCPCjWEYSITgt6VD70vQLy1wVOEELEQ6yArItHQaN60tLRRvG1voBQlb2DlBW7LCBHfbWgHWC6QPRrDI0vO3Hjqx3VgdaX5nlUPPVPe4JQAVPGoBukxqAjnu6LxlMj0fVTetI8j4qn+xWQoTvFNJj0MzLNhzbAowxP3ysgRcPTTjttSDq5pvMRkBe/YlEBpw15tnxoxxYQOgt68U4QJ8iicyiwtOH07Lr/U4cDQoWlCac6LT2ipPaVyn96IlOg6L5o3SlKNP+19Vu/gxyVMC0EzZMWjhYilb+ArFeW1kVAiqQIyE0oajAKPtW5WL7vMJq/gBQVpoWjhaBGokdBuj6dRDSe5l8s02YYrYuAbEp6CxAQJ8ijVbyD3CkiIAISAYSOMDr6iw3/O2x69Kfyp3nSeKpb6giU0ofmQ99LG+Cf+9hn4ykB6VmRGp7G97L6+RS1BDUqzTOlA92XgDxUKlWIVCeczofm+SxeQB6UcYLQHrj+EeBd9BSQYt3fpaC0s013bLo+jS+WbzOMHkWozpsJDE12ui+PWEOFoEeXd2k4TpAi2rRjpDphap2zGbjT2Zb2QEFLGT6Vf9F+32Gp/a69N/oVK2W86XVS66eATRksZZhUA6SGp/Gp/QpIUXlqeBpPwSymHe+oAvJXeSfInQup4Wm8gFDk1+OdIBe5RHvE6oEjIAKCnJMyjEesF49Y018/jio0PQKl8pzWk65PJxoFClEfDKb7+np16w5CBT/KeKnC0btGpxBLGtH86XtTgNM8g55HS1F9BKQor4D0LstFeXcLE5AHqVOdTUAEJEIxNeS08Wg+Rx0Fp4+sdH3aaVM6R0y4sgjdl0esYkWmQaYGpiDT9amRBKRoJFoIWujpQlAQXpSl/XjKwEftN/Veug7VLT5BBKTtefQgLTT9WvUujUhAhi7dZ5tciI43+tdXpnUWEAFZ9JgT5CaLgAiIgDS+StEj5doEj/6S7h2EHpZ68U6Qk08QeolLFTR1pp3OJ5VnD5+fT9GjCH0v1ZOuP9144xNEQHolnjbqUWAKyIt3ASpgCsDUWZTmc5RRj3ovrW+vvfx8italk2frDjKdWGp9Aemd1amBO8aj71iKT/nEI9aDArSgtBBHdfKj3kv1TMDxtQatSydPJ0ihWrQQRxn1qPd2jFeQfTOE1qWTZxSQ6UsoXZ8KkhI8tc6mQ4p3w5QOR61Dv2LRPHc7YlEDUwPQ9alQKWOn1qH6TN+5UnrSdQSk6AQBWRdKQNY/ShRt9p8wj1h3cqQ6f2odWlABEZBFz0wbY/rye7Yjx7SeZ9uvd5BiK051/tQ6xbS/w85m7FQ+v+YOkuq0qQ5DDUbjqQFS8VTno/ZF30v3tUcjit5BUhsUkJuSexhgqWbTIFNw6McZ6sPdjlg0MVoIKux0PM0/FU91pjpM50nzEZAHxZwgTpB7SwiIgKCvc06Q/RqIdxA67+/iU0eRIzukd5B1A7QAoZ6il026/lEdlb43BRR9L9WT5knXp/E0Hxofv6SnNkjXofGpuwwFnE4EGi8gNwWobh0/OEEK1AnIuiELEr4UQicCjXeCvFSe3O8RtHApMOn2aZ50fRpP86HxAkIr8hCfMiotXOq9dPs0T7o+jaf50HgBoRURkEXFOmf4F6X/8zg1PI0/HJCESEmhUvnQdaYvlamJc7Z1numcylNAqJOH4gVkXVg6oQSkeNShxhvy/+ayNM+jDJMyXmodJ8imtW4B9GxJC1RMox0mIE6QtnkqDwrIukq0IVBgn719eh0nSIUOJ8imSgKSnVB/Ti2f9KB7wv+RZ9M5DwGNLaNX0EmHFl8JTr2XgpbKn04oOlk6dReQgeqmjEpTS71XQP4qLyDUhYX4lFELr/pPSOq9AiIg1HsoPmVU9NLGHY0eUWg+qXh6NErq7wRJVfFunWSBSHqp9zpBnCDEdzg2ZVT64tR7BeRFQGjhzhY/bST6u0DqCDGtM82THuHOuH7riDVdiOn1BaSn8BkNvLSTVH2/1haQO4WpAWghaDztwD3b15+i+tD8z7i+gAhImZAzGtgJUi5fPXC6k3sHWa9FSv89JpQTxAlS7ixOkKJUZ/sM+Czt6YIW5foOo/kc1WmpnjTPlH+mJ3X7kp7aIDUYjaeGpCN7Oh9qPJoPrWPKkPS908Cu6dY6YqU2SAtK4wWkdxeYNmTKPylgBYSS9RA/XVA6uY4CP2XIaT2Tk9cJUoBnuqACUijCQkgKWCdIT//vpwTkJkXKkNN6nnaCpEY/9TMVJBVPz+p0XzQ+ZbzpfVH96YRN5h89YgnIeqelhqfxArKuWMefAnKnKT1CJDsVhWEpXkAEZFEBOrJT8QLSw5rq7xGrp/PmJZpOBBovIL3CCUhPt/ZTVPBUvID0Skb1//UTJHU2ph2exqcMP20Aui8a37P93FOdy3Uqm10u6QLS+7pFQUvFp8yVWkdAikrSTkjjnSDFQuwcJiBFwanhabyAFAuxc5iAFAWnhqfxAlIsxM5hAlIUnBqexgtIsRA7hwlIUXBqeCps6pKbyjOVz9nAL5Z7M4x+/KF++Ergkl+x6Hf1sxme5iMgva+IAvLgnFTHpgaejhcQAVn0AB2pArJ+qqH6bJ6RXgzwiPUgYKrTesTqdVQBKRJNhaKk0yMBzUdABKRodS/p90KlQK6K//+41GSkjSK1X3qUpQ2K6kkb7Nr6fsW6UydlGFpQAbkpNq1/B2QBERDK84/4jvGWXiogL5Yi1WmPGvF09KeOTFQ3WiYBeVAsVbhUIWg+ApI90giIgFCWUTzt8NPxKPmVfy+LrnPZIxYVisbTCZKKp3nSTnuUYVLvpSCnjqB0ncO/YlEj0fiU4VMFTRUoZVSaT+q9KT2n1xGQkx8Rj7oTpYw3DWAqTzrB/3x6/mw8RTs2nQg0nuaTiqd5UqlTnXzawNPrCwh12tBESBWCGsYJsm6AVF1og3KCPNQlVQgBuSmQ0nN6nd3uIC8OgvjjRwlLj3B0gtB90c45fbSjhZ7er4AUj2TTnT9l1GnDCMhfJ0Qv6bQzTMdTIwnITQEBERDE5nTn94iVvaTTennE8oiFGoITxAmCDEM7kpd0JO9mMD0q03rFJ8jmjgxQgV+iQOuS/kv27jZUYFMBAdmUyIArKyAgV66+e99UQEA2JTLgygoIyJWr7943FRCQTYkMuLICAnLl6rv3TQUEZFMiA66sgIBcufrufVMBAdmUyIArKyAgV66+e99UQEA2JTLgygr8C14iurcArrfpAAAAAElFTkSuQmCC"/>
          <p:cNvSpPr>
            <a:spLocks noChangeAspect="1" noChangeArrowheads="1"/>
          </p:cNvSpPr>
          <p:nvPr/>
        </p:nvSpPr>
        <p:spPr bwMode="auto">
          <a:xfrm>
            <a:off x="410633" y="10584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ru-RU" sz="2400"/>
          </a:p>
        </p:txBody>
      </p:sp>
    </p:spTree>
    <p:extLst>
      <p:ext uri="{BB962C8B-B14F-4D97-AF65-F5344CB8AC3E}">
        <p14:creationId xmlns:p14="http://schemas.microsoft.com/office/powerpoint/2010/main" val="2756600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446" y="482843"/>
            <a:ext cx="10876789" cy="832493"/>
          </a:xfrm>
        </p:spPr>
        <p:txBody>
          <a:bodyPr>
            <a:noAutofit/>
          </a:bodyPr>
          <a:lstStyle/>
          <a:p>
            <a:pPr algn="l"/>
            <a:r>
              <a:rPr lang="ru-RU" sz="4667" dirty="0">
                <a:latin typeface="Akrobat Black" pitchFamily="50" charset="-52"/>
              </a:rPr>
              <a:t>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446" y="1315336"/>
            <a:ext cx="10081120" cy="5212688"/>
          </a:xfrm>
        </p:spPr>
        <p:txBody>
          <a:bodyPr>
            <a:normAutofit/>
          </a:bodyPr>
          <a:lstStyle/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r>
              <a:rPr lang="ru-RU" sz="1800" dirty="0">
                <a:latin typeface="Akrobat Black"/>
              </a:rPr>
              <a:t>Задача 1 – Создание </a:t>
            </a:r>
            <a:r>
              <a:rPr lang="ru-RU" sz="1800" dirty="0" err="1">
                <a:latin typeface="Akrobat Black"/>
              </a:rPr>
              <a:t>репозитория</a:t>
            </a:r>
            <a:r>
              <a:rPr lang="ru-RU" sz="1800" dirty="0">
                <a:latin typeface="Akrobat Black"/>
              </a:rPr>
              <a:t> на </a:t>
            </a:r>
            <a:r>
              <a:rPr lang="en-US" sz="1800" dirty="0">
                <a:latin typeface="Akrobat Black" pitchFamily="50" charset="-52"/>
              </a:rPr>
              <a:t>GitHub</a:t>
            </a:r>
            <a:r>
              <a:rPr lang="ru-RU" sz="1800" dirty="0">
                <a:latin typeface="Akrobat Black"/>
              </a:rPr>
              <a:t>.</a:t>
            </a:r>
            <a:endParaRPr lang="en-US" sz="1800" dirty="0">
              <a:latin typeface="Akrobat Black" pitchFamily="50" charset="-52"/>
            </a:endParaRP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r>
              <a:rPr lang="ru-RU" sz="1800" dirty="0">
                <a:latin typeface="Akrobat Black"/>
              </a:rPr>
              <a:t>Задача 2 – Изучение требований к отчетной документации.</a:t>
            </a: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r>
              <a:rPr lang="ru-RU" sz="1800" dirty="0">
                <a:latin typeface="Akrobat Black"/>
              </a:rPr>
              <a:t>Задача 3 – Поиск </a:t>
            </a:r>
            <a:r>
              <a:rPr lang="ru-RU" sz="1800" dirty="0" err="1">
                <a:latin typeface="Akrobat Black"/>
              </a:rPr>
              <a:t>аналагов</a:t>
            </a:r>
            <a:r>
              <a:rPr lang="ru-RU" sz="1800" dirty="0">
                <a:latin typeface="Akrobat Black"/>
              </a:rPr>
              <a:t>, выбор прототипа.</a:t>
            </a: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r>
              <a:rPr lang="ru-RU" sz="1800" dirty="0">
                <a:latin typeface="Akrobat Black"/>
              </a:rPr>
              <a:t>Задача 4 – Выбор средств реализации.</a:t>
            </a: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r>
              <a:rPr lang="ru-RU" sz="1800" dirty="0">
                <a:latin typeface="Akrobat Black"/>
              </a:rPr>
              <a:t>Задача 5 – Формализация основных функций.</a:t>
            </a: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r>
              <a:rPr lang="ru-RU" sz="1800" dirty="0">
                <a:latin typeface="Akrobat Black"/>
              </a:rPr>
              <a:t>Задача 6 – Разработка карты или структуры сайта (</a:t>
            </a:r>
            <a:r>
              <a:rPr lang="en-US" sz="1800" dirty="0">
                <a:latin typeface="Akrobat Black"/>
              </a:rPr>
              <a:t>Mind Map)</a:t>
            </a:r>
            <a:r>
              <a:rPr lang="ru-RU" sz="1800" dirty="0">
                <a:latin typeface="Akrobat Black"/>
              </a:rPr>
              <a:t>.</a:t>
            </a:r>
            <a:endParaRPr lang="en-US" sz="1800" dirty="0">
              <a:latin typeface="Akrobat Black"/>
            </a:endParaRP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r>
              <a:rPr lang="ru-RU" sz="1800" dirty="0">
                <a:latin typeface="Akrobat Black"/>
              </a:rPr>
              <a:t>Задача 7 – Проектирование интерфейсов.</a:t>
            </a: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r>
              <a:rPr lang="ru-RU" sz="1800" dirty="0">
                <a:latin typeface="Akrobat Black"/>
              </a:rPr>
              <a:t>Задача 8 – Определение групп пользователей.</a:t>
            </a: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r>
              <a:rPr lang="ru-RU" sz="1800" dirty="0">
                <a:latin typeface="Akrobat Black"/>
              </a:rPr>
              <a:t>Задача 9 – Проектирование классов.</a:t>
            </a: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r>
              <a:rPr lang="ru-RU" sz="1800" dirty="0">
                <a:latin typeface="Akrobat Black"/>
              </a:rPr>
              <a:t>Задача 10 – Реализация авторизации и регистрации.</a:t>
            </a: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r>
              <a:rPr lang="ru-RU" sz="1800" dirty="0">
                <a:latin typeface="Akrobat Black"/>
              </a:rPr>
              <a:t>Задача 11 – Реализация управления ролями и пользователями.</a:t>
            </a: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r>
              <a:rPr lang="ru-RU" sz="1800" dirty="0">
                <a:latin typeface="Akrobat Black"/>
              </a:rPr>
              <a:t>Задача 12 – Создание панели администратора сайта.</a:t>
            </a: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r>
              <a:rPr lang="ru-RU" sz="1800" dirty="0">
                <a:latin typeface="Akrobat Black"/>
              </a:rPr>
              <a:t>Задача 13 – Создание форм для создания, редактирования и удаления данных.</a:t>
            </a: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r>
              <a:rPr lang="ru-RU" sz="1800" dirty="0">
                <a:latin typeface="Akrobat Black"/>
              </a:rPr>
              <a:t>Задача 14 – Создание отображений фронтенда.</a:t>
            </a: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endParaRPr lang="ru-RU" sz="1600" dirty="0">
              <a:latin typeface="Akrobat Black"/>
            </a:endParaRP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endParaRPr lang="ru-RU" sz="2000" dirty="0">
              <a:latin typeface="Akrobat Black"/>
            </a:endParaRP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endParaRPr lang="ru-RU" sz="2000" dirty="0">
              <a:latin typeface="Akrobat Black"/>
            </a:endParaRP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endParaRPr lang="ru-RU" sz="2000" dirty="0">
              <a:latin typeface="Akrobat Black"/>
            </a:endParaRP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endParaRPr lang="ru-RU" sz="2000" dirty="0">
              <a:latin typeface="Akrobat Black"/>
            </a:endParaRP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endParaRPr lang="ru-RU" sz="2000" dirty="0">
              <a:latin typeface="Akrobat Black"/>
            </a:endParaRP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endParaRPr lang="ru-RU" sz="2000" dirty="0">
              <a:latin typeface="Akrobat Black"/>
            </a:endParaRP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endParaRPr lang="ru-RU" sz="2000" dirty="0">
              <a:latin typeface="Akrobat Black"/>
            </a:endParaRP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endParaRPr lang="ru-RU" sz="2000" dirty="0">
              <a:latin typeface="Akrobat Black"/>
            </a:endParaRPr>
          </a:p>
          <a:p>
            <a:pPr marL="0" indent="0">
              <a:buNone/>
            </a:pPr>
            <a:endParaRPr lang="ru-RU" sz="2000" dirty="0">
              <a:latin typeface="Akrobat Black"/>
            </a:endParaRPr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331" y="416400"/>
            <a:ext cx="2325093" cy="68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4012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446" y="482843"/>
            <a:ext cx="10876789" cy="832493"/>
          </a:xfrm>
        </p:spPr>
        <p:txBody>
          <a:bodyPr>
            <a:noAutofit/>
          </a:bodyPr>
          <a:lstStyle/>
          <a:p>
            <a:pPr algn="l"/>
            <a:r>
              <a:rPr lang="ru-RU" sz="4667" dirty="0">
                <a:latin typeface="Akrobat Black" pitchFamily="50" charset="-52"/>
              </a:rPr>
              <a:t>Решение «задачи 1»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445" y="1508787"/>
            <a:ext cx="10081120" cy="4504669"/>
          </a:xfrm>
        </p:spPr>
        <p:txBody>
          <a:bodyPr>
            <a:normAutofit/>
          </a:bodyPr>
          <a:lstStyle/>
          <a:p>
            <a:pPr marL="0" indent="0">
              <a:buClr>
                <a:srgbClr val="E3051B"/>
              </a:buClr>
              <a:buNone/>
            </a:pPr>
            <a:endParaRPr lang="ru-RU" sz="3200" dirty="0">
              <a:latin typeface="Akrobat" pitchFamily="50" charset="-52"/>
            </a:endParaRPr>
          </a:p>
          <a:p>
            <a:pPr marL="0" indent="0">
              <a:buNone/>
            </a:pPr>
            <a:endParaRPr lang="ru-RU" sz="3200" dirty="0">
              <a:latin typeface="Akrobat" pitchFamily="50" charset="-52"/>
            </a:endParaRPr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331" y="416400"/>
            <a:ext cx="2325093" cy="68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4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342A3C9-49BC-4C8C-9896-6A65628FAC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357" y="1722937"/>
            <a:ext cx="8489520" cy="341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483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446" y="482843"/>
            <a:ext cx="10876789" cy="832493"/>
          </a:xfrm>
        </p:spPr>
        <p:txBody>
          <a:bodyPr>
            <a:noAutofit/>
          </a:bodyPr>
          <a:lstStyle/>
          <a:p>
            <a:pPr algn="l"/>
            <a:r>
              <a:rPr lang="ru-RU" sz="4667" dirty="0">
                <a:latin typeface="Akrobat Black" pitchFamily="50" charset="-52"/>
              </a:rPr>
              <a:t>Решение «задачи 2»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445" y="1508787"/>
            <a:ext cx="10081120" cy="4504669"/>
          </a:xfrm>
        </p:spPr>
        <p:txBody>
          <a:bodyPr>
            <a:normAutofit/>
          </a:bodyPr>
          <a:lstStyle/>
          <a:p>
            <a:pPr marL="0" indent="0">
              <a:buClr>
                <a:srgbClr val="E3051B"/>
              </a:buClr>
              <a:buNone/>
            </a:pPr>
            <a:endParaRPr lang="ru-RU" sz="3200" dirty="0">
              <a:latin typeface="Akrobat" pitchFamily="50" charset="-52"/>
            </a:endParaRPr>
          </a:p>
          <a:p>
            <a:pPr marL="0" indent="0">
              <a:buNone/>
            </a:pPr>
            <a:endParaRPr lang="ru-RU" sz="3200" dirty="0">
              <a:latin typeface="Akrobat" pitchFamily="50" charset="-52"/>
            </a:endParaRPr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331" y="416400"/>
            <a:ext cx="2325093" cy="68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5</a:t>
            </a:fld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379574"/>
              </p:ext>
            </p:extLst>
          </p:nvPr>
        </p:nvGraphicFramePr>
        <p:xfrm>
          <a:off x="838200" y="1825625"/>
          <a:ext cx="9505056" cy="42669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68352">
                  <a:extLst>
                    <a:ext uri="{9D8B030D-6E8A-4147-A177-3AD203B41FA5}">
                      <a16:colId xmlns:a16="http://schemas.microsoft.com/office/drawing/2014/main" val="4199594166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1294580835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264685943"/>
                    </a:ext>
                  </a:extLst>
                </a:gridCol>
              </a:tblGrid>
              <a:tr h="691277"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</a:pPr>
                      <a:r>
                        <a:rPr lang="ru-RU" sz="1800" dirty="0">
                          <a:latin typeface="Akrobat Black"/>
                        </a:rPr>
                        <a:t>Критерий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</a:pPr>
                      <a:r>
                        <a:rPr lang="ru-RU" sz="1800" dirty="0">
                          <a:latin typeface="Akrobat Black"/>
                        </a:rPr>
                        <a:t>Допустимые значения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</a:pPr>
                      <a:r>
                        <a:rPr lang="ru-RU" sz="1800" dirty="0">
                          <a:latin typeface="Akrobat Black"/>
                        </a:rPr>
                        <a:t>Комментарий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263404144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Цвет шрифта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Черный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Цвет шрифта должен быть черным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66695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Тип шрифта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Times New Roman</a:t>
                      </a:r>
                      <a:endParaRPr lang="ru-RU" sz="1800">
                        <a:effectLst/>
                        <a:latin typeface="Akrobat Black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Рекомендуемый тип шрифта</a:t>
                      </a:r>
                    </a:p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для основного текста отчета- Times New Roman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9840665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Начертание шрифта определений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Обычный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ru-RU" sz="1800" dirty="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Курсив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Использование курсива допускается для обозначения объектов и написанных терминов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4891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5441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446" y="482843"/>
            <a:ext cx="10876789" cy="832493"/>
          </a:xfrm>
        </p:spPr>
        <p:txBody>
          <a:bodyPr>
            <a:noAutofit/>
          </a:bodyPr>
          <a:lstStyle/>
          <a:p>
            <a:pPr algn="l"/>
            <a:r>
              <a:rPr lang="ru-RU" sz="4667" dirty="0">
                <a:latin typeface="Akrobat Black" pitchFamily="50" charset="-52"/>
              </a:rPr>
              <a:t>Решение «задачи 4»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445" y="1508787"/>
            <a:ext cx="10081120" cy="4504669"/>
          </a:xfrm>
        </p:spPr>
        <p:txBody>
          <a:bodyPr>
            <a:normAutofit/>
          </a:bodyPr>
          <a:lstStyle/>
          <a:p>
            <a:pPr marL="0" indent="0">
              <a:buClr>
                <a:srgbClr val="E3051B"/>
              </a:buClr>
              <a:buNone/>
            </a:pPr>
            <a:endParaRPr lang="ru-RU" sz="3200" dirty="0">
              <a:latin typeface="Akrobat" pitchFamily="50" charset="-52"/>
            </a:endParaRPr>
          </a:p>
          <a:p>
            <a:pPr marL="0" indent="0">
              <a:buNone/>
            </a:pPr>
            <a:endParaRPr lang="ru-RU" sz="3200" dirty="0">
              <a:latin typeface="Akrobat" pitchFamily="50" charset="-52"/>
            </a:endParaRPr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331" y="416400"/>
            <a:ext cx="2325093" cy="68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6</a:t>
            </a:fld>
            <a:endParaRPr lang="ru-RU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3ECA52DF-FB74-4E50-8764-C8D10D0F5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755970"/>
              </p:ext>
            </p:extLst>
          </p:nvPr>
        </p:nvGraphicFramePr>
        <p:xfrm>
          <a:off x="1653988" y="2421925"/>
          <a:ext cx="5843270" cy="2927288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810260">
                  <a:extLst>
                    <a:ext uri="{9D8B030D-6E8A-4147-A177-3AD203B41FA5}">
                      <a16:colId xmlns:a16="http://schemas.microsoft.com/office/drawing/2014/main" val="638191922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1999306962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3054464908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776800438"/>
                    </a:ext>
                  </a:extLst>
                </a:gridCol>
                <a:gridCol w="900430">
                  <a:extLst>
                    <a:ext uri="{9D8B030D-6E8A-4147-A177-3AD203B41FA5}">
                      <a16:colId xmlns:a16="http://schemas.microsoft.com/office/drawing/2014/main" val="2001632874"/>
                    </a:ext>
                  </a:extLst>
                </a:gridCol>
                <a:gridCol w="986155">
                  <a:extLst>
                    <a:ext uri="{9D8B030D-6E8A-4147-A177-3AD203B41FA5}">
                      <a16:colId xmlns:a16="http://schemas.microsoft.com/office/drawing/2014/main" val="1928052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Критерий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Скорость прототипирования страницы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Генерация html кода и стилей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Необходимость знания HTML, CSS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Поддержка библиотек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Визуализация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47760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Прототип-ирование в коде</a:t>
                      </a:r>
                      <a:endParaRPr lang="ru-RU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(Flutter)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Средняя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да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нет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</a:rPr>
                        <a:t>Flutter</a:t>
                      </a:r>
                      <a:r>
                        <a:rPr lang="ru-RU" sz="1400" dirty="0">
                          <a:effectLst/>
                        </a:rPr>
                        <a:t> пакеты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полностью</a:t>
                      </a:r>
                      <a:endParaRPr lang="ru-RU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готовый код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0549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Figma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Средняя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частично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нет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нет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Макет и стили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5980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Photoshop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Низкая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нет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нет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нет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Только макет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0753843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2506CF1C-A45A-4BBB-A39C-1B123CDE4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3988" y="1903023"/>
            <a:ext cx="321209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Сравнение средств прототипирования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492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446" y="482843"/>
            <a:ext cx="10876789" cy="832493"/>
          </a:xfrm>
        </p:spPr>
        <p:txBody>
          <a:bodyPr>
            <a:noAutofit/>
          </a:bodyPr>
          <a:lstStyle/>
          <a:p>
            <a:pPr algn="l"/>
            <a:r>
              <a:rPr lang="ru-RU" sz="4667" dirty="0">
                <a:latin typeface="Akrobat Black" pitchFamily="50" charset="-52"/>
              </a:rPr>
              <a:t>Решение «задачи 4»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445" y="1508787"/>
            <a:ext cx="10081120" cy="4504669"/>
          </a:xfrm>
        </p:spPr>
        <p:txBody>
          <a:bodyPr>
            <a:normAutofit/>
          </a:bodyPr>
          <a:lstStyle/>
          <a:p>
            <a:pPr marL="0" indent="0">
              <a:buClr>
                <a:srgbClr val="E3051B"/>
              </a:buClr>
              <a:buNone/>
            </a:pPr>
            <a:endParaRPr lang="ru-RU" sz="3200" dirty="0">
              <a:latin typeface="Akrobat" pitchFamily="50" charset="-52"/>
            </a:endParaRPr>
          </a:p>
          <a:p>
            <a:pPr marL="0" indent="0">
              <a:buNone/>
            </a:pPr>
            <a:endParaRPr lang="ru-RU" sz="3200" dirty="0">
              <a:latin typeface="Akrobat" pitchFamily="50" charset="-52"/>
            </a:endParaRPr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331" y="416400"/>
            <a:ext cx="2325093" cy="68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7</a:t>
            </a:fld>
            <a:endParaRPr lang="ru-RU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9DAD12A4-12FA-4F88-ABC9-5737326E3B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68079"/>
              </p:ext>
            </p:extLst>
          </p:nvPr>
        </p:nvGraphicFramePr>
        <p:xfrm>
          <a:off x="2636488" y="2222461"/>
          <a:ext cx="6911960" cy="4351337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753604">
                  <a:extLst>
                    <a:ext uri="{9D8B030D-6E8A-4147-A177-3AD203B41FA5}">
                      <a16:colId xmlns:a16="http://schemas.microsoft.com/office/drawing/2014/main" val="246535513"/>
                    </a:ext>
                  </a:extLst>
                </a:gridCol>
                <a:gridCol w="528638">
                  <a:extLst>
                    <a:ext uri="{9D8B030D-6E8A-4147-A177-3AD203B41FA5}">
                      <a16:colId xmlns:a16="http://schemas.microsoft.com/office/drawing/2014/main" val="2876042449"/>
                    </a:ext>
                  </a:extLst>
                </a:gridCol>
                <a:gridCol w="590612">
                  <a:extLst>
                    <a:ext uri="{9D8B030D-6E8A-4147-A177-3AD203B41FA5}">
                      <a16:colId xmlns:a16="http://schemas.microsoft.com/office/drawing/2014/main" val="1193500195"/>
                    </a:ext>
                  </a:extLst>
                </a:gridCol>
                <a:gridCol w="550949">
                  <a:extLst>
                    <a:ext uri="{9D8B030D-6E8A-4147-A177-3AD203B41FA5}">
                      <a16:colId xmlns:a16="http://schemas.microsoft.com/office/drawing/2014/main" val="3097356292"/>
                    </a:ext>
                  </a:extLst>
                </a:gridCol>
                <a:gridCol w="706504">
                  <a:extLst>
                    <a:ext uri="{9D8B030D-6E8A-4147-A177-3AD203B41FA5}">
                      <a16:colId xmlns:a16="http://schemas.microsoft.com/office/drawing/2014/main" val="47164270"/>
                    </a:ext>
                  </a:extLst>
                </a:gridCol>
                <a:gridCol w="527399">
                  <a:extLst>
                    <a:ext uri="{9D8B030D-6E8A-4147-A177-3AD203B41FA5}">
                      <a16:colId xmlns:a16="http://schemas.microsoft.com/office/drawing/2014/main" val="1366401567"/>
                    </a:ext>
                  </a:extLst>
                </a:gridCol>
                <a:gridCol w="706504">
                  <a:extLst>
                    <a:ext uri="{9D8B030D-6E8A-4147-A177-3AD203B41FA5}">
                      <a16:colId xmlns:a16="http://schemas.microsoft.com/office/drawing/2014/main" val="330407219"/>
                    </a:ext>
                  </a:extLst>
                </a:gridCol>
                <a:gridCol w="614162">
                  <a:extLst>
                    <a:ext uri="{9D8B030D-6E8A-4147-A177-3AD203B41FA5}">
                      <a16:colId xmlns:a16="http://schemas.microsoft.com/office/drawing/2014/main" val="4152549478"/>
                    </a:ext>
                  </a:extLst>
                </a:gridCol>
                <a:gridCol w="526779">
                  <a:extLst>
                    <a:ext uri="{9D8B030D-6E8A-4147-A177-3AD203B41FA5}">
                      <a16:colId xmlns:a16="http://schemas.microsoft.com/office/drawing/2014/main" val="1529488260"/>
                    </a:ext>
                  </a:extLst>
                </a:gridCol>
                <a:gridCol w="616021">
                  <a:extLst>
                    <a:ext uri="{9D8B030D-6E8A-4147-A177-3AD203B41FA5}">
                      <a16:colId xmlns:a16="http://schemas.microsoft.com/office/drawing/2014/main" val="3790293718"/>
                    </a:ext>
                  </a:extLst>
                </a:gridCol>
                <a:gridCol w="790788">
                  <a:extLst>
                    <a:ext uri="{9D8B030D-6E8A-4147-A177-3AD203B41FA5}">
                      <a16:colId xmlns:a16="http://schemas.microsoft.com/office/drawing/2014/main" val="4253478376"/>
                    </a:ext>
                  </a:extLst>
                </a:gridCol>
              </a:tblGrid>
              <a:tr h="5405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96155" algn="l"/>
                        </a:tabLst>
                      </a:pPr>
                      <a:r>
                        <a:rPr lang="ru-RU" sz="1100" dirty="0">
                          <a:effectLst/>
                        </a:rPr>
                        <a:t>Критерии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32" marR="55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96155" algn="l"/>
                        </a:tabLst>
                      </a:pPr>
                      <a:r>
                        <a:rPr lang="ru-RU" sz="1100">
                          <a:effectLst/>
                        </a:rPr>
                        <a:t>MySql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32" marR="55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96155" algn="l"/>
                        </a:tabLst>
                      </a:pPr>
                      <a:r>
                        <a:rPr lang="ru-RU" sz="1100">
                          <a:effectLst/>
                        </a:rPr>
                        <a:t>MariaDB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32" marR="55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96155" algn="l"/>
                        </a:tabLst>
                      </a:pPr>
                      <a:r>
                        <a:rPr lang="ru-RU" sz="1100">
                          <a:effectLst/>
                        </a:rPr>
                        <a:t>Redis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32" marR="55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96155" algn="l"/>
                        </a:tabLst>
                      </a:pPr>
                      <a:r>
                        <a:rPr lang="ru-RU" sz="1100">
                          <a:effectLst/>
                        </a:rPr>
                        <a:t>MongoDB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32" marR="55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96155" algn="l"/>
                        </a:tabLst>
                      </a:pPr>
                      <a:r>
                        <a:rPr lang="ru-RU" sz="1100">
                          <a:effectLst/>
                        </a:rPr>
                        <a:t>Neo4j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32" marR="55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96155" algn="l"/>
                        </a:tabLst>
                      </a:pPr>
                      <a:r>
                        <a:rPr lang="ru-RU" sz="1100">
                          <a:effectLst/>
                        </a:rPr>
                        <a:t>Cassandra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32" marR="55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96155" algn="l"/>
                        </a:tabLst>
                      </a:pPr>
                      <a:r>
                        <a:rPr lang="ru-RU" sz="1100">
                          <a:effectLst/>
                        </a:rPr>
                        <a:t>PostgreSQL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32" marR="55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96155" algn="l"/>
                        </a:tabLst>
                      </a:pPr>
                      <a:r>
                        <a:rPr lang="ru-RU" sz="1100">
                          <a:effectLst/>
                        </a:rPr>
                        <a:t>SQLite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32" marR="55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96155" algn="l"/>
                        </a:tabLst>
                      </a:pPr>
                      <a:r>
                        <a:rPr lang="ru-RU" sz="1100">
                          <a:effectLst/>
                        </a:rPr>
                        <a:t>memchached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32" marR="55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96155" algn="l"/>
                        </a:tabLst>
                      </a:pPr>
                      <a:r>
                        <a:rPr lang="ru-RU" sz="1100">
                          <a:effectLst/>
                        </a:rPr>
                        <a:t>ClickHouse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32" marR="55032" marT="0" marB="0"/>
                </a:tc>
                <a:extLst>
                  <a:ext uri="{0D108BD9-81ED-4DB2-BD59-A6C34878D82A}">
                    <a16:rowId xmlns:a16="http://schemas.microsoft.com/office/drawing/2014/main" val="4155958969"/>
                  </a:ext>
                </a:extLst>
              </a:tr>
              <a:tr h="7237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96155" algn="l"/>
                        </a:tabLst>
                      </a:pPr>
                      <a:r>
                        <a:rPr lang="ru-RU" sz="1100">
                          <a:effectLst/>
                        </a:rPr>
                        <a:t>Вид базы данных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32" marR="55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96155" algn="l"/>
                        </a:tabLst>
                      </a:pPr>
                      <a:r>
                        <a:rPr lang="ru-RU" sz="1100">
                          <a:effectLst/>
                        </a:rPr>
                        <a:t>реляционная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32" marR="55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96155" algn="l"/>
                        </a:tabLst>
                      </a:pPr>
                      <a:r>
                        <a:rPr lang="ru-RU" sz="1100">
                          <a:effectLst/>
                        </a:rPr>
                        <a:t>реляционная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32" marR="55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96155" algn="l"/>
                        </a:tabLst>
                      </a:pPr>
                      <a:r>
                        <a:rPr lang="ru-RU" sz="1100">
                          <a:effectLst/>
                        </a:rPr>
                        <a:t>резидентная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32" marR="55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96155" algn="l"/>
                        </a:tabLst>
                      </a:pPr>
                      <a:r>
                        <a:rPr lang="ru-RU" sz="1100">
                          <a:effectLst/>
                        </a:rPr>
                        <a:t>документоориентированная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32" marR="55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96155" algn="l"/>
                        </a:tabLst>
                      </a:pPr>
                      <a:r>
                        <a:rPr lang="ru-RU" sz="1100">
                          <a:effectLst/>
                        </a:rPr>
                        <a:t>графовая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32" marR="55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96155" algn="l"/>
                        </a:tabLst>
                      </a:pPr>
                      <a:r>
                        <a:rPr lang="ru-RU" sz="1100" dirty="0" err="1">
                          <a:effectLst/>
                        </a:rPr>
                        <a:t>NoSQL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32" marR="55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96155" algn="l"/>
                        </a:tabLst>
                      </a:pPr>
                      <a:r>
                        <a:rPr lang="ru-RU" sz="1100">
                          <a:effectLst/>
                        </a:rPr>
                        <a:t>реляционная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32" marR="55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96155" algn="l"/>
                        </a:tabLst>
                      </a:pPr>
                      <a:r>
                        <a:rPr lang="ru-RU" sz="1100">
                          <a:effectLst/>
                        </a:rPr>
                        <a:t>реляционная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32" marR="55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96155" algn="l"/>
                        </a:tabLst>
                      </a:pPr>
                      <a:r>
                        <a:rPr lang="ru-RU" sz="1100" dirty="0">
                          <a:effectLst/>
                          <a:highlight>
                            <a:srgbClr val="FFFFFF"/>
                          </a:highlight>
                        </a:rPr>
                        <a:t>Хеш-таблица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32" marR="55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96155" algn="l"/>
                        </a:tabLst>
                      </a:pPr>
                      <a:r>
                        <a:rPr lang="ru-RU" sz="1100">
                          <a:effectLst/>
                          <a:highlight>
                            <a:srgbClr val="FFFFFF"/>
                          </a:highlight>
                        </a:rPr>
                        <a:t>колоночная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32" marR="55032" marT="0" marB="0"/>
                </a:tc>
                <a:extLst>
                  <a:ext uri="{0D108BD9-81ED-4DB2-BD59-A6C34878D82A}">
                    <a16:rowId xmlns:a16="http://schemas.microsoft.com/office/drawing/2014/main" val="3391310193"/>
                  </a:ext>
                </a:extLst>
              </a:tr>
              <a:tr h="9069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96155" algn="l"/>
                        </a:tabLst>
                      </a:pPr>
                      <a:r>
                        <a:rPr lang="ru-RU" sz="1100">
                          <a:effectLst/>
                        </a:rPr>
                        <a:t>Для каких данных используется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32" marR="55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96155" algn="l"/>
                        </a:tabLst>
                      </a:pPr>
                      <a:r>
                        <a:rPr lang="ru-RU" sz="1100">
                          <a:effectLst/>
                        </a:rPr>
                        <a:t>Таблица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32" marR="55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96155" algn="l"/>
                        </a:tabLst>
                      </a:pPr>
                      <a:r>
                        <a:rPr lang="ru-RU" sz="1100">
                          <a:effectLst/>
                        </a:rPr>
                        <a:t>Таблица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32" marR="55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96155" algn="l"/>
                        </a:tabLst>
                      </a:pPr>
                      <a:r>
                        <a:rPr lang="ru-RU" sz="1100">
                          <a:effectLst/>
                        </a:rPr>
                        <a:t>Словари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32" marR="55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96155" algn="l"/>
                        </a:tabLst>
                      </a:pPr>
                      <a:r>
                        <a:rPr lang="ru-RU" sz="1100">
                          <a:effectLst/>
                        </a:rPr>
                        <a:t>Документы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32" marR="55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96155" algn="l"/>
                        </a:tabLst>
                      </a:pPr>
                      <a:r>
                        <a:rPr lang="ru-RU" sz="1100">
                          <a:effectLst/>
                          <a:highlight>
                            <a:srgbClr val="FFFFFF"/>
                          </a:highlight>
                        </a:rPr>
                        <a:t>графы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32" marR="55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96155" algn="l"/>
                        </a:tabLst>
                      </a:pPr>
                      <a:r>
                        <a:rPr lang="ru-RU" sz="1100">
                          <a:effectLst/>
                          <a:highlight>
                            <a:srgbClr val="FFFFFF"/>
                          </a:highlight>
                        </a:rPr>
                        <a:t>массивов данных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32" marR="55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96155" algn="l"/>
                        </a:tabLst>
                      </a:pPr>
                      <a:r>
                        <a:rPr lang="ru-RU" sz="1100">
                          <a:effectLst/>
                        </a:rPr>
                        <a:t>Таблица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32" marR="55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96155" algn="l"/>
                        </a:tabLst>
                      </a:pPr>
                      <a:r>
                        <a:rPr lang="ru-RU" sz="1100">
                          <a:effectLst/>
                        </a:rPr>
                        <a:t>Таблица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32" marR="55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Кэш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32" marR="55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96155" algn="l"/>
                        </a:tabLst>
                      </a:pPr>
                      <a:r>
                        <a:rPr lang="ru-RU" sz="1100">
                          <a:effectLst/>
                        </a:rPr>
                        <a:t>Таблица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32" marR="55032" marT="0" marB="0"/>
                </a:tc>
                <a:extLst>
                  <a:ext uri="{0D108BD9-81ED-4DB2-BD59-A6C34878D82A}">
                    <a16:rowId xmlns:a16="http://schemas.microsoft.com/office/drawing/2014/main" val="1774881039"/>
                  </a:ext>
                </a:extLst>
              </a:tr>
              <a:tr h="12732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96155" algn="l"/>
                        </a:tabLst>
                      </a:pPr>
                      <a:r>
                        <a:rPr lang="ru-RU" sz="1100">
                          <a:effectLst/>
                        </a:rPr>
                        <a:t>Максимальный</a:t>
                      </a:r>
                      <a:endParaRPr lang="ru-RU" sz="9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96155" algn="l"/>
                        </a:tabLst>
                      </a:pPr>
                      <a:r>
                        <a:rPr lang="ru-RU" sz="1100">
                          <a:effectLst/>
                        </a:rPr>
                        <a:t>размер базы</a:t>
                      </a:r>
                      <a:endParaRPr lang="ru-RU" sz="9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96155" algn="l"/>
                        </a:tabLst>
                      </a:pPr>
                      <a:r>
                        <a:rPr lang="ru-RU" sz="1100">
                          <a:effectLst/>
                        </a:rPr>
                        <a:t>данных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32" marR="55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96155" algn="l"/>
                        </a:tabLst>
                      </a:pPr>
                      <a:r>
                        <a:rPr lang="ru-RU" sz="1100">
                          <a:effectLst/>
                        </a:rPr>
                        <a:t>Нет ограничения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32" marR="55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96155" algn="l"/>
                        </a:tabLst>
                      </a:pPr>
                      <a:r>
                        <a:rPr lang="ru-RU" sz="1100">
                          <a:effectLst/>
                        </a:rPr>
                        <a:t>бесконечность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32" marR="55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96155" algn="l"/>
                        </a:tabLst>
                      </a:pPr>
                      <a:r>
                        <a:rPr lang="ru-RU" sz="1100">
                          <a:effectLst/>
                        </a:rPr>
                        <a:t>бесконечность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32" marR="55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96155" algn="l"/>
                        </a:tabLst>
                      </a:pPr>
                      <a:r>
                        <a:rPr lang="ru-RU" sz="1100">
                          <a:effectLst/>
                        </a:rPr>
                        <a:t>бесконечность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32" marR="55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96155" algn="l"/>
                        </a:tabLst>
                      </a:pPr>
                      <a:r>
                        <a:rPr lang="ru-RU" sz="1100">
                          <a:effectLst/>
                        </a:rPr>
                        <a:t>Размер оперативной памяти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32" marR="55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96155" algn="l"/>
                        </a:tabLst>
                      </a:pPr>
                      <a:r>
                        <a:rPr lang="ru-RU" sz="1100">
                          <a:effectLst/>
                        </a:rPr>
                        <a:t>бесконечность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32" marR="55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96155" algn="l"/>
                        </a:tabLst>
                      </a:pPr>
                      <a:r>
                        <a:rPr lang="ru-RU" sz="1100">
                          <a:effectLst/>
                        </a:rPr>
                        <a:t>бесконечность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32" marR="55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96155" algn="l"/>
                        </a:tabLst>
                      </a:pPr>
                      <a:r>
                        <a:rPr lang="ru-RU" sz="1100">
                          <a:effectLst/>
                          <a:highlight>
                            <a:srgbClr val="FFFFFF"/>
                          </a:highlight>
                        </a:rPr>
                        <a:t>140 ТБ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32" marR="55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96155" algn="l"/>
                        </a:tabLst>
                      </a:pPr>
                      <a:r>
                        <a:rPr lang="ru-RU" sz="1100">
                          <a:effectLst/>
                        </a:rPr>
                        <a:t>Размер оперативной памяти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32" marR="55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96155" algn="l"/>
                        </a:tabLst>
                      </a:pPr>
                      <a:r>
                        <a:rPr lang="ru-RU" sz="1100">
                          <a:effectLst/>
                        </a:rPr>
                        <a:t>бесконечность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32" marR="55032" marT="0" marB="0"/>
                </a:tc>
                <a:extLst>
                  <a:ext uri="{0D108BD9-81ED-4DB2-BD59-A6C34878D82A}">
                    <a16:rowId xmlns:a16="http://schemas.microsoft.com/office/drawing/2014/main" val="110916944"/>
                  </a:ext>
                </a:extLst>
              </a:tr>
              <a:tr h="9069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96155" algn="l"/>
                        </a:tabLst>
                      </a:pPr>
                      <a:r>
                        <a:rPr lang="ru-RU" sz="1100">
                          <a:effectLst/>
                        </a:rPr>
                        <a:t>Максимальный размер кластера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32" marR="55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96155" algn="l"/>
                        </a:tabLst>
                      </a:pPr>
                      <a:r>
                        <a:rPr lang="ru-RU" sz="1100">
                          <a:effectLst/>
                        </a:rPr>
                        <a:t>32 эксабайт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32" marR="55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96155" algn="l"/>
                        </a:tabLst>
                      </a:pPr>
                      <a:r>
                        <a:rPr lang="ru-RU" sz="1100">
                          <a:effectLst/>
                        </a:rPr>
                        <a:t>-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32" marR="55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96155" algn="l"/>
                        </a:tabLst>
                      </a:pPr>
                      <a:r>
                        <a:rPr lang="ru-RU" sz="1100">
                          <a:effectLst/>
                        </a:rPr>
                        <a:t>-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32" marR="55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96155" algn="l"/>
                        </a:tabLst>
                      </a:pPr>
                      <a:r>
                        <a:rPr lang="ru-RU" sz="1100">
                          <a:effectLst/>
                        </a:rPr>
                        <a:t>-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32" marR="55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96155" algn="l"/>
                        </a:tabLst>
                      </a:pPr>
                      <a:r>
                        <a:rPr lang="ru-RU" sz="1100">
                          <a:effectLst/>
                        </a:rPr>
                        <a:t>-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32" marR="55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96155" algn="l"/>
                        </a:tabLst>
                      </a:pPr>
                      <a:r>
                        <a:rPr lang="ru-RU" sz="1100">
                          <a:effectLst/>
                        </a:rPr>
                        <a:t>-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32" marR="55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96155" algn="l"/>
                        </a:tabLst>
                      </a:pPr>
                      <a:r>
                        <a:rPr lang="ru-RU" sz="1100">
                          <a:effectLst/>
                          <a:highlight>
                            <a:srgbClr val="FFFFFF"/>
                          </a:highlight>
                        </a:rPr>
                        <a:t>32 Тбайт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32" marR="55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96155" algn="l"/>
                        </a:tabLst>
                      </a:pPr>
                      <a:r>
                        <a:rPr lang="ru-RU" sz="1100">
                          <a:effectLst/>
                        </a:rPr>
                        <a:t>-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32" marR="55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96155" algn="l"/>
                        </a:tabLst>
                      </a:pPr>
                      <a:r>
                        <a:rPr lang="ru-RU" sz="1100">
                          <a:effectLst/>
                        </a:rPr>
                        <a:t>-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32" marR="550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796155" algn="l"/>
                        </a:tabLst>
                      </a:pPr>
                      <a:r>
                        <a:rPr lang="ru-RU" sz="1100" dirty="0">
                          <a:effectLst/>
                        </a:rPr>
                        <a:t>-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32" marR="55032" marT="0" marB="0"/>
                </a:tc>
                <a:extLst>
                  <a:ext uri="{0D108BD9-81ED-4DB2-BD59-A6C34878D82A}">
                    <a16:rowId xmlns:a16="http://schemas.microsoft.com/office/drawing/2014/main" val="4039522524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A3A677D5-1FD1-424B-BC2E-4A6760B5B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589" y="1583498"/>
            <a:ext cx="19591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795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795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795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795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795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795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795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795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795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795838" algn="l"/>
              </a:tabLst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Сравнение баз данных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544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446" y="482843"/>
            <a:ext cx="10876789" cy="832493"/>
          </a:xfrm>
        </p:spPr>
        <p:txBody>
          <a:bodyPr>
            <a:noAutofit/>
          </a:bodyPr>
          <a:lstStyle/>
          <a:p>
            <a:pPr algn="l"/>
            <a:r>
              <a:rPr lang="ru-RU" sz="4667" dirty="0">
                <a:latin typeface="Akrobat Black" pitchFamily="50" charset="-52"/>
              </a:rPr>
              <a:t>Решение «задачи 5»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445" y="1508787"/>
            <a:ext cx="10081120" cy="4504669"/>
          </a:xfrm>
        </p:spPr>
        <p:txBody>
          <a:bodyPr>
            <a:normAutofit/>
          </a:bodyPr>
          <a:lstStyle/>
          <a:p>
            <a:pPr marL="0" indent="0">
              <a:buClr>
                <a:srgbClr val="E3051B"/>
              </a:buClr>
              <a:buNone/>
            </a:pPr>
            <a:endParaRPr lang="ru-RU" sz="3200" dirty="0">
              <a:latin typeface="Akrobat" pitchFamily="50" charset="-52"/>
            </a:endParaRPr>
          </a:p>
          <a:p>
            <a:pPr marL="0" indent="0">
              <a:buNone/>
            </a:pPr>
            <a:endParaRPr lang="ru-RU" sz="3200" dirty="0">
              <a:latin typeface="Akrobat" pitchFamily="50" charset="-52"/>
            </a:endParaRPr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331" y="416400"/>
            <a:ext cx="2325093" cy="68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8</a:t>
            </a:fld>
            <a:endParaRPr lang="ru-RU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7C3FCBD6-7364-45CA-80E8-FA97E24D8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875130"/>
              </p:ext>
            </p:extLst>
          </p:nvPr>
        </p:nvGraphicFramePr>
        <p:xfrm>
          <a:off x="3659995" y="1881554"/>
          <a:ext cx="4872010" cy="429541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97527">
                  <a:extLst>
                    <a:ext uri="{9D8B030D-6E8A-4147-A177-3AD203B41FA5}">
                      <a16:colId xmlns:a16="http://schemas.microsoft.com/office/drawing/2014/main" val="1744740367"/>
                    </a:ext>
                  </a:extLst>
                </a:gridCol>
                <a:gridCol w="2056944">
                  <a:extLst>
                    <a:ext uri="{9D8B030D-6E8A-4147-A177-3AD203B41FA5}">
                      <a16:colId xmlns:a16="http://schemas.microsoft.com/office/drawing/2014/main" val="3642974281"/>
                    </a:ext>
                  </a:extLst>
                </a:gridCol>
                <a:gridCol w="2517539">
                  <a:extLst>
                    <a:ext uri="{9D8B030D-6E8A-4147-A177-3AD203B41FA5}">
                      <a16:colId xmlns:a16="http://schemas.microsoft.com/office/drawing/2014/main" val="960682058"/>
                    </a:ext>
                  </a:extLst>
                </a:gridCol>
              </a:tblGrid>
              <a:tr h="3302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94" marR="6179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Функция 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94" marR="617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Описание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94" marR="61794" marT="0" marB="0" anchor="ctr"/>
                </a:tc>
                <a:extLst>
                  <a:ext uri="{0D108BD9-81ED-4DB2-BD59-A6C34878D82A}">
                    <a16:rowId xmlns:a16="http://schemas.microsoft.com/office/drawing/2014/main" val="1083429560"/>
                  </a:ext>
                </a:extLst>
              </a:tr>
              <a:tr h="3604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1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94" marR="6179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Регистрация 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94" marR="6179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регистрация на сайт с откнами ввода email, name, passwors, повтор password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94" marR="61794" marT="0" marB="0" anchor="ctr"/>
                </a:tc>
                <a:extLst>
                  <a:ext uri="{0D108BD9-81ED-4DB2-BD59-A6C34878D82A}">
                    <a16:rowId xmlns:a16="http://schemas.microsoft.com/office/drawing/2014/main" val="703515050"/>
                  </a:ext>
                </a:extLst>
              </a:tr>
              <a:tr h="3604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2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94" marR="6179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Авторизация 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94" marR="6179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авторизация на сайт с откнами ввода email, password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94" marR="61794" marT="0" marB="0" anchor="ctr"/>
                </a:tc>
                <a:extLst>
                  <a:ext uri="{0D108BD9-81ED-4DB2-BD59-A6C34878D82A}">
                    <a16:rowId xmlns:a16="http://schemas.microsoft.com/office/drawing/2014/main" val="895235955"/>
                  </a:ext>
                </a:extLst>
              </a:tr>
              <a:tr h="5406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3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94" marR="6179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Вкладка меню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94" marR="6179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вкладка меню на главной странице с предложениями, новинками, популярное и т.д.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94" marR="61794" marT="0" marB="0" anchor="ctr"/>
                </a:tc>
                <a:extLst>
                  <a:ext uri="{0D108BD9-81ED-4DB2-BD59-A6C34878D82A}">
                    <a16:rowId xmlns:a16="http://schemas.microsoft.com/office/drawing/2014/main" val="3756368558"/>
                  </a:ext>
                </a:extLst>
              </a:tr>
              <a:tr h="3604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4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94" marR="6179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окна товара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94" marR="6179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окна товара с описанием товара, его ценой и т.д.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94" marR="61794" marT="0" marB="0" anchor="ctr"/>
                </a:tc>
                <a:extLst>
                  <a:ext uri="{0D108BD9-81ED-4DB2-BD59-A6C34878D82A}">
                    <a16:rowId xmlns:a16="http://schemas.microsoft.com/office/drawing/2014/main" val="188555379"/>
                  </a:ext>
                </a:extLst>
              </a:tr>
              <a:tr h="5406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5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94" marR="6179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страница товара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94" marR="6179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Страница товара с подробным описанием и ценой. С наличием кнопки "добавить в корзину"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94" marR="61794" marT="0" marB="0" anchor="ctr"/>
                </a:tc>
                <a:extLst>
                  <a:ext uri="{0D108BD9-81ED-4DB2-BD59-A6C34878D82A}">
                    <a16:rowId xmlns:a16="http://schemas.microsoft.com/office/drawing/2014/main" val="293816091"/>
                  </a:ext>
                </a:extLst>
              </a:tr>
              <a:tr h="3604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6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94" marR="6179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корзина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94" marR="6179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Страница с выводом форм товара, добавленного в корзину 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94" marR="61794" marT="0" marB="0" anchor="ctr"/>
                </a:tc>
                <a:extLst>
                  <a:ext uri="{0D108BD9-81ED-4DB2-BD59-A6C34878D82A}">
                    <a16:rowId xmlns:a16="http://schemas.microsoft.com/office/drawing/2014/main" val="2223732538"/>
                  </a:ext>
                </a:extLst>
              </a:tr>
              <a:tr h="3604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7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94" marR="6179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окна предположений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94" marR="6179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Окна с предложениями что можно дозаказать к основному заказу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94" marR="61794" marT="0" marB="0" anchor="ctr"/>
                </a:tc>
                <a:extLst>
                  <a:ext uri="{0D108BD9-81ED-4DB2-BD59-A6C34878D82A}">
                    <a16:rowId xmlns:a16="http://schemas.microsoft.com/office/drawing/2014/main" val="1956543874"/>
                  </a:ext>
                </a:extLst>
              </a:tr>
              <a:tr h="3604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8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94" marR="6179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профиль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94" marR="6179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страница профиля пользователя с выводом его данных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94" marR="61794" marT="0" marB="0" anchor="ctr"/>
                </a:tc>
                <a:extLst>
                  <a:ext uri="{0D108BD9-81ED-4DB2-BD59-A6C34878D82A}">
                    <a16:rowId xmlns:a16="http://schemas.microsoft.com/office/drawing/2014/main" val="2401626108"/>
                  </a:ext>
                </a:extLst>
              </a:tr>
              <a:tr h="3604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9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94" marR="6179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страница редактирования профиля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94" marR="6179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страница с окнами ввода изменения email, name, password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94" marR="61794" marT="0" marB="0" anchor="ctr"/>
                </a:tc>
                <a:extLst>
                  <a:ext uri="{0D108BD9-81ED-4DB2-BD59-A6C34878D82A}">
                    <a16:rowId xmlns:a16="http://schemas.microsoft.com/office/drawing/2014/main" val="1645703437"/>
                  </a:ext>
                </a:extLst>
              </a:tr>
              <a:tr h="1802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10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94" marR="6179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удаление профиля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94" marR="6179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кнопка удаления профиля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94" marR="61794" marT="0" marB="0" anchor="ctr"/>
                </a:tc>
                <a:extLst>
                  <a:ext uri="{0D108BD9-81ED-4DB2-BD59-A6C34878D82A}">
                    <a16:rowId xmlns:a16="http://schemas.microsoft.com/office/drawing/2014/main" val="1963430723"/>
                  </a:ext>
                </a:extLst>
              </a:tr>
              <a:tr h="1802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11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94" marR="6179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поиск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94" marR="6179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поиск по наименованиям товара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94" marR="61794" marT="0" marB="0" anchor="ctr"/>
                </a:tc>
                <a:extLst>
                  <a:ext uri="{0D108BD9-81ED-4DB2-BD59-A6C34878D82A}">
                    <a16:rowId xmlns:a16="http://schemas.microsoft.com/office/drawing/2014/main" val="1902482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709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446" y="482843"/>
            <a:ext cx="10876789" cy="832493"/>
          </a:xfrm>
        </p:spPr>
        <p:txBody>
          <a:bodyPr>
            <a:noAutofit/>
          </a:bodyPr>
          <a:lstStyle/>
          <a:p>
            <a:pPr algn="l"/>
            <a:r>
              <a:rPr lang="ru-RU" sz="4667" dirty="0">
                <a:latin typeface="Akrobat Black" pitchFamily="50" charset="-52"/>
              </a:rPr>
              <a:t>Решение «задачи 6»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445" y="1508787"/>
            <a:ext cx="10081120" cy="4504669"/>
          </a:xfrm>
        </p:spPr>
        <p:txBody>
          <a:bodyPr>
            <a:normAutofit/>
          </a:bodyPr>
          <a:lstStyle/>
          <a:p>
            <a:pPr marL="0" indent="0">
              <a:buClr>
                <a:srgbClr val="E3051B"/>
              </a:buClr>
              <a:buNone/>
            </a:pPr>
            <a:endParaRPr lang="ru-RU" sz="3200" dirty="0">
              <a:latin typeface="Akrobat" pitchFamily="50" charset="-52"/>
            </a:endParaRPr>
          </a:p>
          <a:p>
            <a:pPr marL="0" indent="0">
              <a:buNone/>
            </a:pPr>
            <a:endParaRPr lang="ru-RU" sz="3200" dirty="0">
              <a:latin typeface="Akrobat" pitchFamily="50" charset="-52"/>
            </a:endParaRPr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331" y="416400"/>
            <a:ext cx="2325093" cy="68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9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A442EE3-BE5B-4E61-BF0E-AFB65983366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887" y="2086903"/>
            <a:ext cx="6706235" cy="28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5138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727</Words>
  <Application>Microsoft Office PowerPoint</Application>
  <PresentationFormat>Широкоэкранный</PresentationFormat>
  <Paragraphs>226</Paragraphs>
  <Slides>25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3" baseType="lpstr">
      <vt:lpstr>Akrobat</vt:lpstr>
      <vt:lpstr>Akrobat Black</vt:lpstr>
      <vt:lpstr>Arial</vt:lpstr>
      <vt:lpstr>Calibri</vt:lpstr>
      <vt:lpstr>Calibri Light</vt:lpstr>
      <vt:lpstr>Times New Roman</vt:lpstr>
      <vt:lpstr>Wingdings</vt:lpstr>
      <vt:lpstr>Тема Office</vt:lpstr>
      <vt:lpstr>Проектирование и разработка системы хранения документов колледжа</vt:lpstr>
      <vt:lpstr>Цель работы</vt:lpstr>
      <vt:lpstr>Задачи</vt:lpstr>
      <vt:lpstr>Решение «задачи 1»</vt:lpstr>
      <vt:lpstr>Решение «задачи 2»</vt:lpstr>
      <vt:lpstr>Решение «задачи 4»</vt:lpstr>
      <vt:lpstr>Решение «задачи 4»</vt:lpstr>
      <vt:lpstr>Решение «задачи 5»</vt:lpstr>
      <vt:lpstr>Решение «задачи 6»</vt:lpstr>
      <vt:lpstr>Решение «задачи 7»</vt:lpstr>
      <vt:lpstr>Решение «задачи 7»</vt:lpstr>
      <vt:lpstr>Решение «задачи 7»</vt:lpstr>
      <vt:lpstr>Решение «задачи 7»</vt:lpstr>
      <vt:lpstr>Решение «задачи 7»</vt:lpstr>
      <vt:lpstr>Решение «задачи 7»</vt:lpstr>
      <vt:lpstr>Решение «задачи 7»</vt:lpstr>
      <vt:lpstr>Решение «задачи 7»</vt:lpstr>
      <vt:lpstr>Решение «задачи 7»</vt:lpstr>
      <vt:lpstr>Решение «задачи 7»</vt:lpstr>
      <vt:lpstr>Решение «задачи 7»</vt:lpstr>
      <vt:lpstr>Решение «задачи 8»</vt:lpstr>
      <vt:lpstr>Решение «задачи 10»</vt:lpstr>
      <vt:lpstr>Результаты</vt:lpstr>
      <vt:lpstr>Выводы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«Тема ВКР»</dc:title>
  <dc:creator>Zorto</dc:creator>
  <cp:lastModifiedBy>User</cp:lastModifiedBy>
  <cp:revision>19</cp:revision>
  <dcterms:created xsi:type="dcterms:W3CDTF">2020-06-19T12:49:38Z</dcterms:created>
  <dcterms:modified xsi:type="dcterms:W3CDTF">2020-10-08T23:46:33Z</dcterms:modified>
</cp:coreProperties>
</file>