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7" r:id="rId3"/>
    <p:sldId id="279" r:id="rId4"/>
    <p:sldId id="278" r:id="rId5"/>
    <p:sldId id="281" r:id="rId6"/>
    <p:sldId id="282" r:id="rId7"/>
    <p:sldId id="285" r:id="rId8"/>
    <p:sldId id="272" r:id="rId9"/>
    <p:sldId id="287" r:id="rId10"/>
    <p:sldId id="288" r:id="rId11"/>
    <p:sldId id="289" r:id="rId12"/>
    <p:sldId id="292" r:id="rId13"/>
    <p:sldId id="293" r:id="rId14"/>
    <p:sldId id="290" r:id="rId15"/>
    <p:sldId id="286" r:id="rId16"/>
    <p:sldId id="291" r:id="rId17"/>
    <p:sldId id="294" r:id="rId18"/>
    <p:sldId id="29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CB4C4-D6E2-9EC4-3E5C-B4CA8DC62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07F0C0-A469-7C3F-8982-D8721E13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90F60-B408-7428-B548-FD19FC05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353C79-B17E-31EC-B2C5-203A6BDD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10A7F-91BF-ED81-81ED-416D114E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EDC7-D578-3423-7B6A-CBC56044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9EC41-7206-5C77-FB84-CB5C86C0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9AE69-F4F3-D31A-C0C8-2613675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F2762-5C62-5142-B3FB-2EC68EE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F510F8-396D-CB5B-9438-8AA65C7B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6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30DF28-3ACD-0889-A690-1122B82BD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83621C-4FE3-33A2-0CC4-0BD00E88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AFDCAD-F1D9-6A9C-CEB7-88ED9511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3D7B2-DE4A-D30D-4929-86603012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A0E993-06A5-23C6-A4B3-B64CC769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1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D151D-91E4-EE28-EE9E-FDF23997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0FA6D7-FD47-86C4-A78D-3208527C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D0F5A-8050-D561-8E5E-4712DD09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56119-0ED9-DD1B-F1AB-4056178F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FFDFEA-1153-0000-393F-E5F947B3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5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A6B09-89E2-E892-1D7E-9B4B8303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322D9B-B270-4486-108E-54FAD45C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47468-DE30-C6B7-511D-A217B41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CB3F5-7399-086D-3C39-DEB36D5A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DB385-F592-5517-1062-0018C72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531BF-D3E8-176E-7FAD-61BA0BB4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364AD-BCFB-668F-5CC9-C888D4651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B037F5-FC1B-8755-9F21-4533A287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91F26A-D7B0-DBC0-0620-442F66B5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00276C-8ED8-0721-874C-9FE3349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768251-DCA3-9D24-01AF-113E86A0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4C767-36E4-232C-1810-227131E2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A5A2F7-7EC8-4535-B6D2-F3ECE4AB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CD587D-40D6-174F-4B92-42C94930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075C86-DB83-046B-6686-715368D02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FFE886-5057-4170-797C-68414FC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FD639-0A5C-F1CE-0366-9D159C8D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EF4AC-C755-EDB8-0A74-DFEBDBBE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4FE030-F9EE-E015-CE21-CC46828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0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6D60E-1F7C-718E-77E5-6827B79F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7C39E3-B472-B3B6-4345-97296DC6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9A773A-6B4F-757A-E186-184B28AA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8128C-D75A-B53F-468A-3A23FEC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34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166EB8-075C-F72C-AD58-2A26EBC5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F88D8B-7FDF-835D-514E-13845F85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C6DAFD-672B-61C8-B488-74E3D2B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55A4E-FBC3-18D6-485F-ABFA2A0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3D5E3-F200-089A-27C3-D31811EC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4B48F3-FE28-2582-F6CE-1A328F92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AD4F17-51C6-0683-90B5-CCDBEE33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3408A8-7682-87A5-A925-87D92392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F83278-BD3A-22CC-D124-ED852AB0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D816-C180-B270-AE5A-7DDC72DE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3EB709-3B2B-C8A7-6C52-D3CA4F80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2394F4-7ABB-B3EE-1A74-18766698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A2DD5A-8497-EA7D-73D6-BA68E4CB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1A0D01-2784-861E-4EDC-A8078B72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731487-6882-9AD4-9844-F23CDDB0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0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984567-D808-9D96-A9AF-37DC46F1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787E2F-ABB1-CC6C-F24B-9B7AF6CA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3A6C5-67FF-2A09-05FF-03BE479F8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C4A6-BE42-4F4F-9DEC-508678C9BEA0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576AC-122A-E116-CDB2-C06DCB5A3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8B9F0-6901-70DB-D397-186C51B8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5E38-27EE-4C17-A0F6-B8BCE0D97A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7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09ECC33-2154-4B51-2AA7-ABAB36510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" r="18989" b="842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31BDD5-3233-3E68-5AB4-42C0F166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u="sng" dirty="0"/>
              <a:t>Etude de Marché</a:t>
            </a:r>
            <a:br>
              <a:rPr lang="en-US" sz="4100" dirty="0"/>
            </a:br>
            <a:r>
              <a:rPr lang="en-US" sz="4100" i="1" dirty="0" err="1">
                <a:effectLst/>
              </a:rPr>
              <a:t>Produisez</a:t>
            </a:r>
            <a:r>
              <a:rPr lang="en-US" sz="4100" i="1" dirty="0">
                <a:effectLst/>
              </a:rPr>
              <a:t> </a:t>
            </a:r>
            <a:r>
              <a:rPr lang="en-US" sz="4100" i="1" dirty="0" err="1">
                <a:effectLst/>
              </a:rPr>
              <a:t>une</a:t>
            </a:r>
            <a:r>
              <a:rPr lang="en-US" sz="4100" i="1" dirty="0">
                <a:effectLst/>
              </a:rPr>
              <a:t> étude de </a:t>
            </a:r>
            <a:r>
              <a:rPr lang="en-US" sz="4100" i="1" dirty="0" err="1">
                <a:effectLst/>
              </a:rPr>
              <a:t>marché</a:t>
            </a:r>
            <a:r>
              <a:rPr lang="en-US" sz="4100" i="1" dirty="0">
                <a:effectLst/>
              </a:rPr>
              <a:t> avec R </a:t>
            </a:r>
            <a:r>
              <a:rPr lang="en-US" sz="4100" i="1" dirty="0" err="1">
                <a:effectLst/>
              </a:rPr>
              <a:t>ou</a:t>
            </a:r>
            <a:r>
              <a:rPr lang="en-US" sz="4100" i="1" dirty="0">
                <a:effectLst/>
              </a:rPr>
              <a:t> Python</a:t>
            </a:r>
            <a:br>
              <a:rPr lang="en-US" sz="4100" i="1" dirty="0">
                <a:effectLst/>
              </a:rPr>
            </a:br>
            <a:endParaRPr lang="en-US" sz="4100" i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0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6BD07516-F3DE-B120-F847-8EAB3EBA4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735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5E4F30-D71E-1372-4971-43A5DEA6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FR" sz="5000"/>
              <a:t>Kmeans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C5BC2-E36E-5F61-C774-8BD3BFEA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fr-FR" sz="1100" b="0" i="1">
                <a:effectLst/>
                <a:latin typeface="Helvetica Neue"/>
              </a:rPr>
              <a:t>K-means est un algorithme de clustering non supervisé couramment utilisé en apprentissage automatique pour trouver des groupes de données similaires sans étiquettes prédéfinies.</a:t>
            </a:r>
            <a:endParaRPr lang="fr-FR" sz="1100" b="0" i="0">
              <a:effectLst/>
              <a:latin typeface="Helvetica Neue"/>
            </a:endParaRPr>
          </a:p>
          <a:p>
            <a:r>
              <a:rPr lang="fr-FR" sz="1100" b="0" i="1">
                <a:effectLst/>
                <a:latin typeface="Helvetica Neue"/>
              </a:rPr>
              <a:t>Le but de l'algorithme est de diviser un ensemble de données en k groupes (ou clusters) en minimisant la distance intra-cluster.</a:t>
            </a:r>
            <a:endParaRPr lang="fr-FR" sz="1100" b="0" i="0">
              <a:effectLst/>
              <a:latin typeface="Helvetica Neue"/>
            </a:endParaRPr>
          </a:p>
          <a:p>
            <a:r>
              <a:rPr lang="fr-FR" sz="1100" b="0" i="0">
                <a:effectLst/>
                <a:latin typeface="Helvetica Neue"/>
              </a:rPr>
              <a:t>Tout le problème réside dans le fait de créer un clustering de qualité, afin de minimiser la variance intracluster, mais aussi de maximiser la variance intercluster.</a:t>
            </a:r>
            <a:br>
              <a:rPr lang="fr-FR" sz="1100" b="0" i="0">
                <a:effectLst/>
                <a:latin typeface="Helvetica Neue"/>
              </a:rPr>
            </a:br>
            <a:r>
              <a:rPr lang="fr-FR" sz="1100" b="0" i="0">
                <a:effectLst/>
                <a:latin typeface="Helvetica Neue"/>
              </a:rPr>
              <a:t>Afin de choisir le meilleur nombre de cluster ( qui doit être défini en amont contrairement à la CAH )nous pouvons commencer par calculer les inerties</a:t>
            </a:r>
          </a:p>
          <a:p>
            <a:r>
              <a:rPr lang="fr-FR" sz="1100" b="0" i="0">
                <a:effectLst/>
                <a:latin typeface="Helvetica Neue"/>
              </a:rPr>
              <a:t>Pour choisir le nombre optimal de clusters, on lance souvent le k-means plusieurs fois, avec différentes valeurs de K . Pour chacune d'entre elles, on note l’inertie intraclasse obtenue.</a:t>
            </a:r>
          </a:p>
          <a:p>
            <a:r>
              <a:rPr lang="fr-FR" sz="1100" b="0" i="0">
                <a:effectLst/>
                <a:latin typeface="Helvetica Neue"/>
              </a:rPr>
              <a:t>Plus il y a de clusters, plus le nombre d'individus par cluster diminue, et plus les clusters sont resserrés. Donc, bien entendu, l’inertie intraclasse diminue forcément quand K augmente !</a:t>
            </a:r>
          </a:p>
          <a:p>
            <a:r>
              <a:rPr lang="fr-FR" sz="1100" b="1" i="0">
                <a:effectLst/>
                <a:latin typeface="Helvetica Neue"/>
              </a:rPr>
              <a:t>Mais on doit trouver un juste milieu, le but n'est pas d'avoir l'inertie intraclasse la plus faible sinon on se retrouverait avec 165 clusters d'un point.</a:t>
            </a:r>
            <a:endParaRPr lang="fr-FR" sz="1100" b="0" i="0">
              <a:effectLst/>
              <a:latin typeface="Helvetica Neue"/>
            </a:endParaRPr>
          </a:p>
          <a:p>
            <a:r>
              <a:rPr lang="fr-FR" sz="1100" b="0" i="0">
                <a:effectLst/>
                <a:latin typeface="Helvetica Neue"/>
              </a:rPr>
              <a:t>Pour déterminer le nombre de clusters à étudier, on s'intéresse au graphique qui trace l'inertie intraclasse en fonction du nombre de clusters. On cherche plus particulièrement une "cassure" dans la courbe. Cette "cassure" nous indique à partir de quel nombre de clusters nous "allons trop loin".</a:t>
            </a:r>
          </a:p>
          <a:p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311765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58FCD4-4115-E020-06BA-66E08563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Kmeans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EB8AD3C9-C1D4-36D3-8FAB-DB5C15F2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Une solution à 6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8 clusters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à considerer au </a:t>
            </a:r>
            <a:r>
              <a:rPr lang="en-US" sz="2000" dirty="0" err="1">
                <a:solidFill>
                  <a:schemeClr val="bg1"/>
                </a:solidFill>
              </a:rPr>
              <a:t>vue</a:t>
            </a:r>
            <a:r>
              <a:rPr lang="en-US" sz="2000" dirty="0">
                <a:solidFill>
                  <a:schemeClr val="bg1"/>
                </a:solidFill>
              </a:rPr>
              <a:t> de: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 </a:t>
            </a:r>
            <a:r>
              <a:rPr lang="en-US" sz="2000" dirty="0" err="1">
                <a:solidFill>
                  <a:schemeClr val="bg1"/>
                </a:solidFill>
              </a:rPr>
              <a:t>méthode</a:t>
            </a:r>
            <a:r>
              <a:rPr lang="en-US" sz="2000" dirty="0">
                <a:solidFill>
                  <a:schemeClr val="bg1"/>
                </a:solidFill>
              </a:rPr>
              <a:t> du </a:t>
            </a:r>
            <a:r>
              <a:rPr lang="en-US" sz="2000" dirty="0" err="1">
                <a:solidFill>
                  <a:schemeClr val="bg1"/>
                </a:solidFill>
              </a:rPr>
              <a:t>coude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voit</a:t>
            </a:r>
            <a:r>
              <a:rPr lang="en-US" sz="2000" dirty="0">
                <a:solidFill>
                  <a:schemeClr val="bg1"/>
                </a:solidFill>
              </a:rPr>
              <a:t> que le coefficient </a:t>
            </a:r>
            <a:r>
              <a:rPr lang="en-US" sz="2000" dirty="0" err="1">
                <a:solidFill>
                  <a:schemeClr val="bg1"/>
                </a:solidFill>
              </a:rPr>
              <a:t>directeur</a:t>
            </a:r>
            <a:r>
              <a:rPr lang="en-US" sz="2000" dirty="0">
                <a:solidFill>
                  <a:schemeClr val="bg1"/>
                </a:solidFill>
              </a:rPr>
              <a:t> de la droite </a:t>
            </a:r>
            <a:r>
              <a:rPr lang="en-US" sz="2000" dirty="0" err="1">
                <a:solidFill>
                  <a:schemeClr val="bg1"/>
                </a:solidFill>
              </a:rPr>
              <a:t>baisse</a:t>
            </a:r>
            <a:r>
              <a:rPr lang="en-US" sz="2000" dirty="0">
                <a:solidFill>
                  <a:schemeClr val="bg1"/>
                </a:solidFill>
              </a:rPr>
              <a:t> après 6 </a:t>
            </a:r>
            <a:r>
              <a:rPr lang="en-US" sz="2000" dirty="0" err="1">
                <a:solidFill>
                  <a:schemeClr val="bg1"/>
                </a:solidFill>
              </a:rPr>
              <a:t>ou</a:t>
            </a:r>
            <a:r>
              <a:rPr lang="en-US" sz="2000" dirty="0">
                <a:solidFill>
                  <a:schemeClr val="bg1"/>
                </a:solidFill>
              </a:rPr>
              <a:t> 8</a:t>
            </a:r>
          </a:p>
          <a:p>
            <a:r>
              <a:rPr lang="en-US" sz="2000" dirty="0">
                <a:solidFill>
                  <a:schemeClr val="bg1"/>
                </a:solidFill>
              </a:rPr>
              <a:t>Du score de Davies- Bouldin qui </a:t>
            </a:r>
            <a:r>
              <a:rPr lang="en-US" sz="2000" dirty="0" err="1">
                <a:solidFill>
                  <a:schemeClr val="bg1"/>
                </a:solidFill>
              </a:rPr>
              <a:t>montre</a:t>
            </a:r>
            <a:r>
              <a:rPr lang="en-US" sz="2000" dirty="0">
                <a:solidFill>
                  <a:schemeClr val="bg1"/>
                </a:solidFill>
              </a:rPr>
              <a:t> que 6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le score minimal </a:t>
            </a:r>
            <a:r>
              <a:rPr lang="en-US" sz="2000" dirty="0" err="1">
                <a:solidFill>
                  <a:schemeClr val="bg1"/>
                </a:solidFill>
              </a:rPr>
              <a:t>mais</a:t>
            </a:r>
            <a:r>
              <a:rPr lang="en-US" sz="2000" dirty="0">
                <a:solidFill>
                  <a:schemeClr val="bg1"/>
                </a:solidFill>
              </a:rPr>
              <a:t> que 8 </a:t>
            </a:r>
            <a:r>
              <a:rPr lang="en-US" sz="2000" dirty="0" err="1">
                <a:solidFill>
                  <a:schemeClr val="bg1"/>
                </a:solidFill>
              </a:rPr>
              <a:t>n’est</a:t>
            </a:r>
            <a:r>
              <a:rPr lang="en-US" sz="2000" dirty="0">
                <a:solidFill>
                  <a:schemeClr val="bg1"/>
                </a:solidFill>
              </a:rPr>
              <a:t> pas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loin.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6C2472-993E-B16D-ABA8-A16CA8EB7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5" r="1" b="1"/>
          <a:stretch/>
        </p:blipFill>
        <p:spPr>
          <a:xfrm>
            <a:off x="6645193" y="706961"/>
            <a:ext cx="3588640" cy="211043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F6FAFD8-72B0-508F-E087-FEB8E1B9F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6" r="12439" b="2"/>
          <a:stretch/>
        </p:blipFill>
        <p:spPr>
          <a:xfrm>
            <a:off x="8038661" y="4067321"/>
            <a:ext cx="3588640" cy="211042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02A412-114C-2FF4-3485-24D983C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fr-FR" sz="3100" dirty="0" err="1">
                <a:solidFill>
                  <a:schemeClr val="bg1"/>
                </a:solidFill>
              </a:rPr>
              <a:t>Kmeans</a:t>
            </a:r>
            <a:r>
              <a:rPr lang="fr-FR" sz="3100" dirty="0">
                <a:solidFill>
                  <a:schemeClr val="bg1"/>
                </a:solidFill>
              </a:rPr>
              <a:t> K=6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855AE8D-49F7-A0D9-11CE-6FD18AD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/>
          </a:bodyPr>
          <a:lstStyle/>
          <a:p>
            <a:r>
              <a:rPr lang="fr-FR" sz="2000" b="0" i="0" dirty="0">
                <a:solidFill>
                  <a:schemeClr val="bg1"/>
                </a:solidFill>
                <a:effectLst/>
                <a:latin typeface="Helvetica Neue"/>
              </a:rPr>
              <a:t>On peut voir qu'étudier un clustering ou K=6 ne donne pas des groupes satisfaisant, ils ont tous un défaut, quand la consommation de viande de volaille et grande la stabilité politique est basse comme pour le groupe 1 qui a aussi un PIB par habitant inférieur à 10K USD</a:t>
            </a:r>
            <a:endParaRPr lang="en-US" sz="2000" dirty="0">
              <a:solidFill>
                <a:schemeClr val="bg1"/>
              </a:solidFill>
              <a:latin typeface="Helvetica Neue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41A7BD10-3FC2-B0E4-32B0-274DAE06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803" y="338119"/>
            <a:ext cx="3295650" cy="28501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0643FD4-2788-5358-C802-8D320BAC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254" y="338119"/>
            <a:ext cx="2971800" cy="28501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3D7965-FA8E-84E1-47B8-7A8543E1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53" y="3526428"/>
            <a:ext cx="3316099" cy="25664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44005F-5D3C-9380-9045-39F8586FD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251" y="3512334"/>
            <a:ext cx="2971801" cy="258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02A412-114C-2FF4-3485-24D983C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fr-FR" sz="3100" dirty="0" err="1">
                <a:solidFill>
                  <a:schemeClr val="bg1"/>
                </a:solidFill>
              </a:rPr>
              <a:t>Kmeans</a:t>
            </a:r>
            <a:r>
              <a:rPr lang="fr-FR" sz="3100" dirty="0">
                <a:solidFill>
                  <a:schemeClr val="bg1"/>
                </a:solidFill>
              </a:rPr>
              <a:t> K= 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855AE8D-49F7-A0D9-11CE-6FD18AD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43" y="2211220"/>
            <a:ext cx="4151304" cy="3711571"/>
          </a:xfrm>
        </p:spPr>
        <p:txBody>
          <a:bodyPr>
            <a:normAutofit/>
          </a:bodyPr>
          <a:lstStyle/>
          <a:p>
            <a:endParaRPr lang="fr-FR" sz="1400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fr-FR" sz="2000" dirty="0">
                <a:solidFill>
                  <a:schemeClr val="bg1"/>
                </a:solidFill>
                <a:latin typeface="Helvetica Neue"/>
              </a:rPr>
              <a:t>En étudiant les </a:t>
            </a:r>
            <a:r>
              <a:rPr lang="fr-FR" sz="2000" dirty="0" err="1">
                <a:solidFill>
                  <a:schemeClr val="bg1"/>
                </a:solidFill>
                <a:latin typeface="Helvetica Neue"/>
              </a:rPr>
              <a:t>centroides</a:t>
            </a:r>
            <a:r>
              <a:rPr lang="fr-FR" sz="2000" dirty="0">
                <a:solidFill>
                  <a:schemeClr val="bg1"/>
                </a:solidFill>
                <a:latin typeface="Helvetica Neue"/>
              </a:rPr>
              <a:t> on voit que l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Helvetica Neue"/>
              </a:rPr>
              <a:t>e groupe 6 se détache et semble avoir les même caractéristique que le groupe 1 de notre CAH .</a:t>
            </a:r>
          </a:p>
          <a:p>
            <a:r>
              <a:rPr lang="fr-FR" sz="2000" dirty="0">
                <a:solidFill>
                  <a:schemeClr val="bg1"/>
                </a:solidFill>
                <a:latin typeface="Helvetica Neue"/>
              </a:rPr>
              <a:t>Il est composé des même pays que groupe 1 moins Australie.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F1B83B5-CAF1-A2D3-4AA9-52185C6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16" y="1047924"/>
            <a:ext cx="3362325" cy="2219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F5FE0A-F878-B64C-FCC2-EC1DDC5A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54" y="1052687"/>
            <a:ext cx="3295650" cy="22098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5F2161-C632-26B3-09FD-A4B45F64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989" y="3802310"/>
            <a:ext cx="3314700" cy="233764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C01D9C-D6BE-BE3F-65E9-C53D5D5F4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689" y="3787281"/>
            <a:ext cx="3333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8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F3479F-EB0B-3307-5D3E-13CD639E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ACP et Visualisation</a:t>
            </a:r>
          </a:p>
        </p:txBody>
      </p:sp>
      <p:sp>
        <p:nvSpPr>
          <p:cNvPr id="95" name="Oval 74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76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Image 1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2A890048-8729-778D-D7DB-89A6AA8C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8" y="597072"/>
            <a:ext cx="4763801" cy="2381900"/>
          </a:xfrm>
          <a:prstGeom prst="rect">
            <a:avLst/>
          </a:prstGeo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B98377A6-9E77-7E28-0663-3C63E80F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0" y="3597670"/>
            <a:ext cx="5624754" cy="2334100"/>
          </a:xfrm>
          <a:prstGeom prst="rect">
            <a:avLst/>
          </a:prstGeom>
        </p:spPr>
      </p:pic>
      <p:grpSp>
        <p:nvGrpSpPr>
          <p:cNvPr id="97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8" name="Freeform: Shape 79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80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81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82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83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84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85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86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87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89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91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10E82CF-72BC-16DF-6573-B6E46A0C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2381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85%  de la variance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expliquée</a:t>
            </a:r>
            <a:r>
              <a:rPr lang="en-US" dirty="0">
                <a:solidFill>
                  <a:schemeClr val="bg1"/>
                </a:solidFill>
              </a:rPr>
              <a:t> par les deux premières </a:t>
            </a:r>
            <a:r>
              <a:rPr lang="en-US" dirty="0" err="1">
                <a:solidFill>
                  <a:schemeClr val="bg1"/>
                </a:solidFill>
              </a:rPr>
              <a:t>composantes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principale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qui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très </a:t>
            </a:r>
            <a:r>
              <a:rPr lang="en-US" dirty="0" err="1">
                <a:solidFill>
                  <a:schemeClr val="bg1"/>
                </a:solidFill>
              </a:rPr>
              <a:t>satisfaisant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4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50BDB0-F2B1-1336-F438-86607050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br>
              <a:rPr lang="fr-FR" sz="3800">
                <a:solidFill>
                  <a:schemeClr val="bg1"/>
                </a:solidFill>
              </a:rPr>
            </a:br>
            <a:endParaRPr lang="fr-FR" sz="3800" dirty="0">
              <a:solidFill>
                <a:schemeClr val="bg1"/>
              </a:solidFill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13B27D3-50EA-BAC9-BF36-41772629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Ci-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contre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les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visualisations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des deux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clusterings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kmeans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pour k=6 et K= 8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ont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voit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que le clustering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ou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k=8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est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plus fin.</a:t>
            </a:r>
          </a:p>
          <a:p>
            <a:pPr marL="0" indent="0">
              <a:buNone/>
            </a:pPr>
            <a:r>
              <a:rPr lang="fr-FR" sz="2400" b="0" i="0" dirty="0">
                <a:solidFill>
                  <a:schemeClr val="bg1"/>
                </a:solidFill>
                <a:effectLst/>
                <a:latin typeface="+mj-lt"/>
              </a:rPr>
              <a:t>Et, ce même si les clusters se chevauchent un peu 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4EE68B-08EF-7CEE-98DE-7D1A04DE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45" y="1159670"/>
            <a:ext cx="5918556" cy="4462462"/>
          </a:xfrm>
          <a:prstGeom prst="rect">
            <a:avLst/>
          </a:prstGeom>
        </p:spPr>
      </p:pic>
      <p:sp>
        <p:nvSpPr>
          <p:cNvPr id="49" name="Rectangle 4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F4683A-90C0-DA8D-EB3A-24EAE75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fr-FR" sz="3800">
                <a:solidFill>
                  <a:schemeClr val="bg1"/>
                </a:solidFill>
              </a:rPr>
              <a:t>Cercle des corrélations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25639-F852-4DE3-248A-F67C4659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Les variables les plus corrélées à F1:</a:t>
            </a:r>
          </a:p>
          <a:p>
            <a:pPr lvl="1"/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Dsp. Alim Vol.(To/an),</a:t>
            </a:r>
          </a:p>
          <a:p>
            <a:pPr lvl="1"/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Dsp. Alim Vol.(To/an)</a:t>
            </a:r>
          </a:p>
          <a:p>
            <a:pPr lvl="1"/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et Pop.</a:t>
            </a:r>
          </a:p>
          <a:p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Celles les plus coréllées à F2 et entre elles sont:</a:t>
            </a:r>
          </a:p>
          <a:p>
            <a:pPr lvl="1"/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Political_Stability</a:t>
            </a:r>
          </a:p>
          <a:p>
            <a:pPr lvl="1"/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et P.I.B par hab. en $.</a:t>
            </a:r>
          </a:p>
          <a:p>
            <a:endParaRPr lang="fr-FR" sz="1600" b="0" i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L'axe F1 :la quantité ou la taille.</a:t>
            </a:r>
          </a:p>
          <a:p>
            <a:r>
              <a:rPr lang="fr-FR" sz="1600" b="0" i="0">
                <a:solidFill>
                  <a:schemeClr val="bg1"/>
                </a:solidFill>
                <a:effectLst/>
                <a:latin typeface="Helvetica Neue"/>
              </a:rPr>
              <a:t> L'axe F2 :la qualité de vie ou la qualité d'un pays pour s'y installer.</a:t>
            </a:r>
          </a:p>
          <a:p>
            <a:endParaRPr lang="fr-FR" sz="160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074C057-3E57-B5C9-5570-B5BA67FB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390480"/>
            <a:ext cx="4810125" cy="46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8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BACCB3-A188-B1C1-0282-23E0647A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fr-FR" sz="2900">
                <a:solidFill>
                  <a:schemeClr val="bg1"/>
                </a:solidFill>
              </a:rPr>
              <a:t>Représentation des individus sur le premier plan factoriel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EFBF12-0813-5BD0-0AB8-94BF6354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92500" lnSpcReduction="10000"/>
          </a:bodyPr>
          <a:lstStyle/>
          <a:p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Les pays qui sont les plus à droites sont les pays avec le plus de population et le plus de </a:t>
            </a:r>
            <a:r>
              <a:rPr lang="fr-FR" sz="1400" b="0" i="0" dirty="0" err="1">
                <a:solidFill>
                  <a:schemeClr val="bg1"/>
                </a:solidFill>
                <a:effectLst/>
                <a:latin typeface="Helvetica Neue"/>
              </a:rPr>
              <a:t>dsponibilité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 alimentaire, a contrario moins un pays est à droite moins la population et la disponibilité alimentaire sont importante. Pour ce qui est de l'axe F2 ont se rappelle du fait qu'on pouvait </a:t>
            </a:r>
            <a:r>
              <a:rPr lang="fr-FR" sz="1400" b="0" i="0" dirty="0" err="1">
                <a:solidFill>
                  <a:schemeClr val="bg1"/>
                </a:solidFill>
                <a:effectLst/>
                <a:latin typeface="Helvetica Neue"/>
              </a:rPr>
              <a:t>définier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 cet axe comme la qualité d'un pays.</a:t>
            </a:r>
          </a:p>
          <a:p>
            <a:endParaRPr lang="fr-FR" sz="1400" dirty="0">
              <a:solidFill>
                <a:schemeClr val="bg1"/>
              </a:solidFill>
              <a:latin typeface="Helvetica Neue"/>
            </a:endParaRPr>
          </a:p>
          <a:p>
            <a:pPr marL="0" indent="0">
              <a:buNone/>
            </a:pP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Pays les plus en haut :Luxembourg, </a:t>
            </a:r>
            <a:r>
              <a:rPr lang="fr-FR" sz="1400" dirty="0">
                <a:solidFill>
                  <a:schemeClr val="bg1"/>
                </a:solidFill>
                <a:latin typeface="Helvetica Neue"/>
              </a:rPr>
              <a:t>S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uisse, Norvège. </a:t>
            </a:r>
            <a:r>
              <a:rPr lang="fr-FR" sz="1400" dirty="0">
                <a:solidFill>
                  <a:schemeClr val="bg1"/>
                </a:solidFill>
                <a:latin typeface="Helvetica Neue"/>
              </a:rPr>
              <a:t>L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es plus en bas : </a:t>
            </a:r>
            <a:r>
              <a:rPr lang="fr-FR" sz="1400" b="0" i="0" dirty="0" err="1">
                <a:solidFill>
                  <a:schemeClr val="bg1"/>
                </a:solidFill>
                <a:effectLst/>
                <a:latin typeface="Helvetica Neue"/>
              </a:rPr>
              <a:t>Yemen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, Afghanistan </a:t>
            </a:r>
            <a:r>
              <a:rPr lang="fr-FR" sz="1400" b="0" i="0" dirty="0" err="1">
                <a:solidFill>
                  <a:schemeClr val="bg1"/>
                </a:solidFill>
                <a:effectLst/>
                <a:latin typeface="Helvetica Neue"/>
              </a:rPr>
              <a:t>etc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Helvetica Neue"/>
              </a:rPr>
              <a:t> …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Helvetica Neue"/>
              </a:rPr>
              <a:t>Pays intéressant = les plus en haut et à droite  : Japon, Allemagne UK </a:t>
            </a:r>
            <a:r>
              <a:rPr lang="fr-FR" sz="1400" dirty="0" err="1">
                <a:solidFill>
                  <a:schemeClr val="bg1"/>
                </a:solidFill>
                <a:latin typeface="Helvetica Neue"/>
              </a:rPr>
              <a:t>etc</a:t>
            </a:r>
            <a:r>
              <a:rPr lang="fr-FR" sz="1400" dirty="0">
                <a:solidFill>
                  <a:schemeClr val="bg1"/>
                </a:solidFill>
                <a:latin typeface="Helvetica Neue"/>
              </a:rPr>
              <a:t> …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Helvetica Neue"/>
              </a:rPr>
              <a:t>Pays proche de la France présents dans le cluster 6 ou le groupe 1 de a CAH.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Helvetica Neue"/>
              </a:rPr>
              <a:t>Avec évidemment les USA.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  <a:latin typeface="Helvetica Neue"/>
              </a:rPr>
              <a:t>Le Brésil et la Chine font partie de nos </a:t>
            </a:r>
            <a:r>
              <a:rPr lang="fr-FR" sz="1400" dirty="0" err="1">
                <a:solidFill>
                  <a:schemeClr val="bg1"/>
                </a:solidFill>
                <a:latin typeface="Helvetica Neue"/>
              </a:rPr>
              <a:t>recommendation</a:t>
            </a:r>
            <a:r>
              <a:rPr lang="fr-FR" sz="1400" dirty="0">
                <a:solidFill>
                  <a:schemeClr val="bg1"/>
                </a:solidFill>
                <a:latin typeface="Helvetica Neue"/>
              </a:rPr>
              <a:t> en raison de la taille du marché de la viande de volailles ( voir diapositive suivante )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77B357-F3E6-5CA4-0F75-CC21AE86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865" y="634483"/>
            <a:ext cx="6015135" cy="55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F3479F-EB0B-3307-5D3E-13CD639E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Df_subset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5" name="Oval 74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76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Image 1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2A890048-8729-778D-D7DB-89A6AA8C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8" y="597072"/>
            <a:ext cx="4763801" cy="2381900"/>
          </a:xfrm>
          <a:prstGeom prst="rect">
            <a:avLst/>
          </a:prstGeom>
        </p:spPr>
      </p:pic>
      <p:grpSp>
        <p:nvGrpSpPr>
          <p:cNvPr id="97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8" name="Freeform: Shape 79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80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81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82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83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84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85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86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87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89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91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D04B4F4-07C7-3266-1D4D-B562C030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01" y="3928704"/>
            <a:ext cx="9829656" cy="23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EE80C5A6-BF8F-F5BE-C180-4F3DC8ED4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73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A4677D-C38A-805E-04E4-7D7F5D09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45B0B-AE25-1C12-081D-73CEA3ABF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Avec le lait, le porc et le bœuf, le poulet fait parti des 4 produits agricoles les plus vendus dans le monde en 2013, pour un total de 679 milliard de dollars 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Notre entreprise à des ambitions internationales.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A ce jour aucunes pistes n’est écartée, tout les pays sont des cibles potentielles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49D7FDAA-B152-FAF0-1ED2-646CF8DE8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735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15999-8A97-FE23-CD22-767DD047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CEF3A4-FCB7-8F6C-E1E6-250B67AB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r>
              <a:rPr lang="fr-FR" sz="2000" b="0" i="0">
                <a:solidFill>
                  <a:schemeClr val="bg1"/>
                </a:solidFill>
                <a:effectLst/>
                <a:latin typeface="Söhne"/>
              </a:rPr>
              <a:t>Dans le cadre de ce projet, notre objectif est de proposer une première analyse des groupements de pays que nous pouvons cibler pour exporter nos produits.</a:t>
            </a:r>
          </a:p>
          <a:p>
            <a:r>
              <a:rPr lang="fr-FR" sz="2000" b="0" i="0">
                <a:solidFill>
                  <a:schemeClr val="bg1"/>
                </a:solidFill>
                <a:effectLst/>
                <a:latin typeface="Inter"/>
              </a:rPr>
              <a:t>Nous approfondirons ensuite l'étude de marché. 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6AE44460-B624-847C-21CD-00AE8FF08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r="866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61FE34-0E11-CA0B-DAF3-583337D8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/>
              <a:t>Méthodologie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39343C-B69C-AEBA-60FB-503FF83D0321}"/>
              </a:ext>
            </a:extLst>
          </p:cNvPr>
          <p:cNvSpPr txBox="1"/>
          <p:nvPr/>
        </p:nvSpPr>
        <p:spPr>
          <a:xfrm>
            <a:off x="8395868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Nous </a:t>
            </a:r>
            <a:r>
              <a:rPr lang="en-US" sz="1700" b="0" i="0" dirty="0" err="1">
                <a:effectLst/>
              </a:rPr>
              <a:t>avons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utilisé</a:t>
            </a:r>
            <a:r>
              <a:rPr lang="en-US" sz="1700" b="0" i="0" dirty="0">
                <a:effectLst/>
              </a:rPr>
              <a:t> les </a:t>
            </a:r>
            <a:r>
              <a:rPr lang="en-US" sz="1700" b="0" i="0" dirty="0" err="1">
                <a:effectLst/>
              </a:rPr>
              <a:t>données</a:t>
            </a:r>
            <a:r>
              <a:rPr lang="en-US" sz="1700" b="0" i="0" dirty="0">
                <a:effectLst/>
              </a:rPr>
              <a:t> de la FAO pour </a:t>
            </a:r>
            <a:r>
              <a:rPr lang="en-US" sz="1700" b="0" i="0" dirty="0" err="1">
                <a:effectLst/>
              </a:rPr>
              <a:t>réaliser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cette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analyse</a:t>
            </a:r>
            <a:r>
              <a:rPr lang="en-US" sz="17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Nous </a:t>
            </a:r>
            <a:r>
              <a:rPr lang="en-US" sz="1700" dirty="0" err="1"/>
              <a:t>avons</a:t>
            </a:r>
            <a:r>
              <a:rPr lang="en-US" sz="1700" dirty="0"/>
              <a:t> </a:t>
            </a:r>
            <a:r>
              <a:rPr lang="en-US" sz="1700" b="0" i="0" dirty="0" err="1">
                <a:effectLst/>
              </a:rPr>
              <a:t>utilisé</a:t>
            </a:r>
            <a:r>
              <a:rPr lang="en-US" sz="1700" b="0" i="0" dirty="0">
                <a:effectLst/>
              </a:rPr>
              <a:t> la classification </a:t>
            </a:r>
            <a:r>
              <a:rPr lang="en-US" sz="1700" b="0" i="0" dirty="0" err="1">
                <a:effectLst/>
              </a:rPr>
              <a:t>ascendante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hiérarchique</a:t>
            </a:r>
            <a:r>
              <a:rPr lang="en-US" sz="1700" b="0" i="0" dirty="0">
                <a:effectLst/>
              </a:rPr>
              <a:t> et la </a:t>
            </a:r>
            <a:r>
              <a:rPr lang="en-US" sz="1700" b="0" i="0" dirty="0" err="1">
                <a:effectLst/>
              </a:rPr>
              <a:t>méthode</a:t>
            </a:r>
            <a:r>
              <a:rPr lang="en-US" sz="1700" b="0" i="0" dirty="0">
                <a:effectLst/>
              </a:rPr>
              <a:t> des k-means pour </a:t>
            </a:r>
            <a:r>
              <a:rPr lang="en-US" sz="1700" b="0" i="0" dirty="0" err="1">
                <a:effectLst/>
              </a:rPr>
              <a:t>effectuer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nos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clusterings</a:t>
            </a:r>
            <a:r>
              <a:rPr lang="en-US" sz="1700" b="0" i="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Nous </a:t>
            </a:r>
            <a:r>
              <a:rPr lang="en-US" sz="1700" b="0" i="0" dirty="0" err="1">
                <a:effectLst/>
              </a:rPr>
              <a:t>avons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également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réalisé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une</a:t>
            </a:r>
            <a:r>
              <a:rPr lang="en-US" sz="1700" b="0" i="0" dirty="0">
                <a:effectLst/>
              </a:rPr>
              <a:t> ACP pour </a:t>
            </a:r>
            <a:r>
              <a:rPr lang="en-US" sz="1700" b="0" i="0" dirty="0" err="1">
                <a:effectLst/>
              </a:rPr>
              <a:t>visualiser</a:t>
            </a:r>
            <a:r>
              <a:rPr lang="en-US" sz="1700" b="0" i="0" dirty="0">
                <a:effectLst/>
              </a:rPr>
              <a:t> les </a:t>
            </a:r>
            <a:r>
              <a:rPr lang="en-US" sz="1700" b="0" i="0" dirty="0" err="1">
                <a:effectLst/>
              </a:rPr>
              <a:t>résultats</a:t>
            </a:r>
            <a:r>
              <a:rPr lang="en-US" sz="1700" b="0" i="0" dirty="0">
                <a:effectLst/>
              </a:rPr>
              <a:t> de </a:t>
            </a:r>
            <a:r>
              <a:rPr lang="en-US" sz="1700" b="0" i="0" dirty="0" err="1">
                <a:effectLst/>
              </a:rPr>
              <a:t>notre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analyse</a:t>
            </a:r>
            <a:r>
              <a:rPr lang="en-US" sz="1700" b="0" i="0" dirty="0">
                <a:effectLst/>
              </a:rPr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3551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76BE7-14A1-2291-89E9-213417B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fr-FR" sz="3500" dirty="0">
                <a:solidFill>
                  <a:schemeClr val="bg1"/>
                </a:solidFill>
              </a:rPr>
              <a:t>Classification hiérarchique ascendante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A2B77-5E23-E4C7-6E94-A043172B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000">
                <a:solidFill>
                  <a:schemeClr val="bg1"/>
                </a:solidFill>
              </a:rPr>
              <a:t>Un premier partionnement en 8 groupes, a été trouvé par étape successives.</a:t>
            </a:r>
          </a:p>
          <a:p>
            <a:pPr marL="457200" lvl="1" indent="0">
              <a:buNone/>
            </a:pPr>
            <a:endParaRPr lang="fr-FR" sz="200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>
                <a:solidFill>
                  <a:schemeClr val="bg1"/>
                </a:solidFill>
              </a:rPr>
              <a:t>Conservation de:</a:t>
            </a:r>
          </a:p>
          <a:p>
            <a:pPr lvl="2"/>
            <a:r>
              <a:rPr lang="fr-FR">
                <a:solidFill>
                  <a:schemeClr val="bg1"/>
                </a:solidFill>
              </a:rPr>
              <a:t>Disponibilité Alimentaire en To/an par pays</a:t>
            </a:r>
          </a:p>
          <a:p>
            <a:pPr lvl="2"/>
            <a:r>
              <a:rPr lang="fr-FR">
                <a:solidFill>
                  <a:schemeClr val="bg1"/>
                </a:solidFill>
              </a:rPr>
              <a:t>Disponibilité Alimentaire de viande de volaille par pays  </a:t>
            </a:r>
          </a:p>
          <a:p>
            <a:pPr lvl="2"/>
            <a:r>
              <a:rPr lang="fr-FR">
                <a:solidFill>
                  <a:schemeClr val="bg1"/>
                </a:solidFill>
              </a:rPr>
              <a:t>Taille de la population</a:t>
            </a:r>
          </a:p>
          <a:p>
            <a:pPr marL="457200" lvl="1" indent="0">
              <a:buNone/>
            </a:pPr>
            <a:endParaRPr lang="fr-FR" sz="2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FEAC69FF-7467-335E-9985-9A84124A8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5" r="3114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0095C-E68E-F5F2-3A97-1A32A557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000" dirty="0">
                <a:solidFill>
                  <a:schemeClr val="bg1"/>
                </a:solidFill>
              </a:rPr>
              <a:t>Soustraction de la Chine, l’Inde, les </a:t>
            </a:r>
            <a:r>
              <a:rPr lang="fr-FR" sz="2000" dirty="0" err="1">
                <a:solidFill>
                  <a:schemeClr val="bg1"/>
                </a:solidFill>
              </a:rPr>
              <a:t>Etats-unis</a:t>
            </a:r>
            <a:r>
              <a:rPr lang="fr-FR" sz="2000" dirty="0">
                <a:solidFill>
                  <a:schemeClr val="bg1"/>
                </a:solidFill>
              </a:rPr>
              <a:t> et du Brésil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fr-FR" sz="2000" dirty="0">
                <a:solidFill>
                  <a:schemeClr val="bg1"/>
                </a:solidFill>
              </a:rPr>
              <a:t>Ajout d’une variable P.I.B /Hab.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fr-FR" sz="2000" dirty="0">
                <a:solidFill>
                  <a:schemeClr val="bg1"/>
                </a:solidFill>
              </a:rPr>
              <a:t>Ajout d’une variable Stabilité Politique pour finaliser la construction de notre échantillon de travail</a:t>
            </a:r>
          </a:p>
        </p:txBody>
      </p:sp>
      <p:pic>
        <p:nvPicPr>
          <p:cNvPr id="8" name="Image 7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0ED0A5B7-FA8C-1D96-09A7-9185A08A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865019"/>
            <a:ext cx="3588640" cy="179432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F17D646B-7556-01F0-A6B1-7FDB8395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550290"/>
            <a:ext cx="3588640" cy="1144485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96BE96-2CB0-2CDF-B823-CE5C5E251874}"/>
              </a:ext>
            </a:extLst>
          </p:cNvPr>
          <p:cNvSpPr txBox="1"/>
          <p:nvPr/>
        </p:nvSpPr>
        <p:spPr>
          <a:xfrm>
            <a:off x="260058" y="654646"/>
            <a:ext cx="543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1"/>
                </a:solidFill>
                <a:latin typeface="Calibri Light (En-têtes)"/>
              </a:rPr>
              <a:t>Classification</a:t>
            </a:r>
            <a:r>
              <a:rPr lang="fr-FR" sz="3600" dirty="0">
                <a:solidFill>
                  <a:schemeClr val="bg1"/>
                </a:solidFill>
              </a:rPr>
              <a:t> hiérarchique ascendante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4050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50BDB0-F2B1-1336-F438-86607050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libri Light (En-têtes)"/>
              </a:rPr>
              <a:t>Classification</a:t>
            </a:r>
            <a:r>
              <a:rPr lang="fr-FR" sz="2700" dirty="0">
                <a:solidFill>
                  <a:schemeClr val="bg1"/>
                </a:solidFill>
              </a:rPr>
              <a:t> hiérarchique ascendante</a:t>
            </a:r>
            <a:br>
              <a:rPr lang="fr-FR" sz="2700" dirty="0">
                <a:solidFill>
                  <a:schemeClr val="bg1"/>
                </a:solidFill>
              </a:rPr>
            </a:br>
            <a:endParaRPr lang="fr-FR" sz="27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13B27D3-50EA-BAC9-BF36-41772629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Ci-</a:t>
            </a:r>
            <a:r>
              <a:rPr lang="en-US" sz="2000" dirty="0" err="1">
                <a:solidFill>
                  <a:schemeClr val="bg1"/>
                </a:solidFill>
              </a:rPr>
              <a:t>contre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dendrogramme</a:t>
            </a:r>
            <a:r>
              <a:rPr lang="en-US" sz="2000" dirty="0">
                <a:solidFill>
                  <a:schemeClr val="bg1"/>
                </a:solidFill>
              </a:rPr>
              <a:t>  issue de la CAH avec les variables :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Disponibilité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alimentaire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Disponibilité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alimentaire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volailles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Population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Pib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hab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Stabilité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économique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8 </a:t>
            </a:r>
            <a:r>
              <a:rPr lang="en-US" sz="2000" dirty="0" err="1">
                <a:solidFill>
                  <a:schemeClr val="bg1"/>
                </a:solidFill>
              </a:rPr>
              <a:t>Groupes</a:t>
            </a:r>
            <a:r>
              <a:rPr lang="en-US" sz="2000" dirty="0">
                <a:solidFill>
                  <a:schemeClr val="bg1"/>
                </a:solidFill>
              </a:rPr>
              <a:t> fait de pays </a:t>
            </a:r>
            <a:r>
              <a:rPr lang="en-US" sz="2000" dirty="0" err="1">
                <a:solidFill>
                  <a:schemeClr val="bg1"/>
                </a:solidFill>
              </a:rPr>
              <a:t>partageant</a:t>
            </a:r>
            <a:r>
              <a:rPr lang="en-US" sz="2000" dirty="0">
                <a:solidFill>
                  <a:schemeClr val="bg1"/>
                </a:solidFill>
              </a:rPr>
              <a:t> des </a:t>
            </a:r>
            <a:r>
              <a:rPr lang="en-US" sz="2000" dirty="0" err="1">
                <a:solidFill>
                  <a:schemeClr val="bg1"/>
                </a:solidFill>
              </a:rPr>
              <a:t>valeurs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proches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</a:t>
            </a:r>
            <a:r>
              <a:rPr lang="en-US" sz="2000" dirty="0">
                <a:solidFill>
                  <a:schemeClr val="bg1"/>
                </a:solidFill>
              </a:rPr>
              <a:t> qui </a:t>
            </a:r>
            <a:r>
              <a:rPr lang="en-US" sz="2000" dirty="0" err="1">
                <a:solidFill>
                  <a:schemeClr val="bg1"/>
                </a:solidFill>
              </a:rPr>
              <a:t>concerne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nos</a:t>
            </a:r>
            <a:r>
              <a:rPr lang="en-US" sz="2000" dirty="0">
                <a:solidFill>
                  <a:schemeClr val="bg1"/>
                </a:solidFill>
              </a:rPr>
              <a:t> variables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0E50CD8F-0D44-F152-B123-EA0A37DA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422874"/>
            <a:ext cx="5666547" cy="60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02A412-114C-2FF4-3485-24D983C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fr-FR" sz="3100">
                <a:solidFill>
                  <a:schemeClr val="bg1"/>
                </a:solidFill>
              </a:rPr>
              <a:t>Classification hiérarchique ascendante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855AE8D-49F7-A0D9-11CE-6FD18AD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/>
          </a:bodyPr>
          <a:lstStyle/>
          <a:p>
            <a:r>
              <a:rPr lang="fr-FR" sz="800" b="1" i="0">
                <a:solidFill>
                  <a:schemeClr val="bg1"/>
                </a:solidFill>
                <a:effectLst/>
                <a:latin typeface="Helvetica Neue"/>
              </a:rPr>
              <a:t>Le groupe de pays 1 semble être le plus intéressant et le plus raisonnable avec :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un marche de la viande volailles supérieur à 1,5 million de To disponible pour la moitié des pays le composant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une des meilleure stabilité politique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une population d'en supérieure à 60 millions d'habitant par pays ( Comme la France ) pour la moitié des pays le composant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un PIB par habitant supérieur à 40 K USD pour la moitié des pays le composant</a:t>
            </a:r>
          </a:p>
          <a:p>
            <a:r>
              <a:rPr lang="fr-FR" sz="800" b="1" i="0">
                <a:solidFill>
                  <a:schemeClr val="bg1"/>
                </a:solidFill>
                <a:effectLst/>
                <a:latin typeface="Helvetica Neue"/>
              </a:rPr>
              <a:t>Le groupe 3 aussi pourrait être intéressant :Le volume de viande de volaille en  2017 est de plus de 4 millions de To. 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La stabilité politique est l'une de plus basse m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P.I.B par habitant. </a:t>
            </a:r>
            <a:r>
              <a:rPr lang="fr-FR" sz="800">
                <a:solidFill>
                  <a:schemeClr val="bg1"/>
                </a:solidFill>
                <a:latin typeface="Helvetica Neue"/>
              </a:rPr>
              <a:t>Relativement faible</a:t>
            </a:r>
            <a:endParaRPr lang="fr-FR" sz="800" b="0" i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fr-FR" sz="800">
                <a:solidFill>
                  <a:schemeClr val="bg1"/>
                </a:solidFill>
                <a:latin typeface="Helvetica Neue"/>
              </a:rPr>
              <a:t>L</a:t>
            </a:r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a population qui est globalement plus élevé que pour les autres pays.</a:t>
            </a:r>
          </a:p>
          <a:p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Le groupe numéro 2 a une situation similaire au groupe 1 mais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 a une population plus grande,</a:t>
            </a: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une stabilité plus basse </a:t>
            </a:r>
            <a:endParaRPr lang="fr-FR" sz="80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fr-FR" sz="800" b="0" i="0">
                <a:solidFill>
                  <a:schemeClr val="bg1"/>
                </a:solidFill>
                <a:effectLst/>
                <a:latin typeface="Helvetica Neue"/>
              </a:rPr>
              <a:t>un des P.I.B par habitant des plus bas.</a:t>
            </a:r>
            <a:endParaRPr lang="en-US" sz="800">
              <a:solidFill>
                <a:schemeClr val="bg1"/>
              </a:solidFill>
              <a:latin typeface="Helvetica Neue"/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394D9AC-B269-9EF5-B90C-96BEBB44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53" y="263300"/>
            <a:ext cx="2971800" cy="29420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BCE9296-86F1-4044-2D4F-860BED6F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645" y="338118"/>
            <a:ext cx="2971800" cy="28672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29F4BDE-6A4C-D92F-CA9C-1CE34AD0B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53" y="3411753"/>
            <a:ext cx="2971800" cy="2850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F51D15-CD0B-3538-C937-CDAD0597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645" y="3411753"/>
            <a:ext cx="2971800" cy="2819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6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79C3B5-FD4B-E71F-4C8A-3920E301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fr-FR" sz="3500">
                <a:solidFill>
                  <a:schemeClr val="bg1"/>
                </a:solidFill>
                <a:latin typeface="Calibri Light (En-têtes)"/>
              </a:rPr>
              <a:t>Classification</a:t>
            </a:r>
            <a:r>
              <a:rPr lang="fr-FR" sz="3500">
                <a:solidFill>
                  <a:schemeClr val="bg1"/>
                </a:solidFill>
              </a:rPr>
              <a:t> hiérarchique ascendante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8FAAEF-8095-28B5-1EE8-23958EAA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Les pays du </a:t>
            </a:r>
            <a:r>
              <a:rPr lang="en-US" sz="2000" dirty="0" err="1">
                <a:solidFill>
                  <a:schemeClr val="bg1"/>
                </a:solidFill>
              </a:rPr>
              <a:t>groupe</a:t>
            </a:r>
            <a:r>
              <a:rPr lang="en-US" sz="2000" dirty="0">
                <a:solidFill>
                  <a:schemeClr val="bg1"/>
                </a:solidFill>
              </a:rPr>
              <a:t> 1 </a:t>
            </a:r>
            <a:r>
              <a:rPr lang="en-US" sz="2000" dirty="0" err="1">
                <a:solidFill>
                  <a:schemeClr val="bg1"/>
                </a:solidFill>
              </a:rPr>
              <a:t>sont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composés</a:t>
            </a:r>
            <a:r>
              <a:rPr lang="en-US" sz="2000" dirty="0">
                <a:solidFill>
                  <a:schemeClr val="bg1"/>
                </a:solidFill>
              </a:rPr>
              <a:t> de: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Allemagne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Australie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Canada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Espagne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Italie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Japon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Royaume</a:t>
            </a:r>
            <a:r>
              <a:rPr lang="en-US" sz="1600" dirty="0">
                <a:solidFill>
                  <a:schemeClr val="bg1"/>
                </a:solidFill>
              </a:rPr>
              <a:t> Uni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République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Corée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Mis à part pour la République de Corée les pays sont globalement plutôt proche de la France ce qui en fait un autre avantage.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debout, groupe, poulet, fermer&#10;&#10;Description générée automatiquement">
            <a:extLst>
              <a:ext uri="{FF2B5EF4-FFF2-40B4-BE49-F238E27FC236}">
                <a16:creationId xmlns:a16="http://schemas.microsoft.com/office/drawing/2014/main" id="{1C101883-8295-3ACE-2749-A62552C2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2012363"/>
            <a:ext cx="5666547" cy="283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23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1218</Words>
  <Application>Microsoft Office PowerPoint</Application>
  <PresentationFormat>Grand écran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Calibri Light (En-têtes)</vt:lpstr>
      <vt:lpstr>Helvetica Neue</vt:lpstr>
      <vt:lpstr>Inter</vt:lpstr>
      <vt:lpstr>Söhne</vt:lpstr>
      <vt:lpstr>Thème Office</vt:lpstr>
      <vt:lpstr>Etude de Marché Produisez une étude de marché avec R ou Python </vt:lpstr>
      <vt:lpstr>Contexte</vt:lpstr>
      <vt:lpstr>Objectifs</vt:lpstr>
      <vt:lpstr>Méthodologie</vt:lpstr>
      <vt:lpstr>Classification hiérarchique ascendante</vt:lpstr>
      <vt:lpstr>Présentation PowerPoint</vt:lpstr>
      <vt:lpstr>Classification hiérarchique ascendante </vt:lpstr>
      <vt:lpstr>Classification hiérarchique ascendante</vt:lpstr>
      <vt:lpstr>Classification hiérarchique ascendante</vt:lpstr>
      <vt:lpstr>Kmeans</vt:lpstr>
      <vt:lpstr>Kmeans</vt:lpstr>
      <vt:lpstr>Kmeans K=6</vt:lpstr>
      <vt:lpstr>Kmeans K= 8</vt:lpstr>
      <vt:lpstr>ACP et Visualisation</vt:lpstr>
      <vt:lpstr> </vt:lpstr>
      <vt:lpstr>Cercle des corrélations</vt:lpstr>
      <vt:lpstr>Représentation des individus sur le premier plan factoriel</vt:lpstr>
      <vt:lpstr>Df_subset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BENYAMIN Krouch</dc:creator>
  <cp:lastModifiedBy>BENYAMIN Krouch</cp:lastModifiedBy>
  <cp:revision>14</cp:revision>
  <dcterms:created xsi:type="dcterms:W3CDTF">2023-05-10T09:03:06Z</dcterms:created>
  <dcterms:modified xsi:type="dcterms:W3CDTF">2023-05-10T16:44:24Z</dcterms:modified>
</cp:coreProperties>
</file>